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handoutMasterIdLst>
    <p:handoutMasterId r:id="rId29"/>
  </p:handoutMasterIdLst>
  <p:sldIdLst>
    <p:sldId id="641" r:id="rId3"/>
    <p:sldId id="715" r:id="rId4"/>
    <p:sldId id="828" r:id="rId5"/>
    <p:sldId id="827" r:id="rId6"/>
    <p:sldId id="830" r:id="rId7"/>
    <p:sldId id="833" r:id="rId8"/>
    <p:sldId id="834" r:id="rId9"/>
    <p:sldId id="835" r:id="rId10"/>
    <p:sldId id="836" r:id="rId11"/>
    <p:sldId id="609" r:id="rId12"/>
    <p:sldId id="714" r:id="rId13"/>
    <p:sldId id="825" r:id="rId14"/>
    <p:sldId id="837" r:id="rId15"/>
    <p:sldId id="823" r:id="rId16"/>
    <p:sldId id="666" r:id="rId17"/>
    <p:sldId id="667" r:id="rId18"/>
    <p:sldId id="668" r:id="rId19"/>
    <p:sldId id="838" r:id="rId20"/>
    <p:sldId id="736" r:id="rId21"/>
    <p:sldId id="739" r:id="rId22"/>
    <p:sldId id="839" r:id="rId23"/>
    <p:sldId id="727" r:id="rId24"/>
    <p:sldId id="718" r:id="rId25"/>
    <p:sldId id="719" r:id="rId26"/>
    <p:sldId id="295" r:id="rId27"/>
  </p:sldIdLst>
  <p:sldSz cx="9144000" cy="6858000" type="screen4x3"/>
  <p:notesSz cx="6808788" cy="9940925"/>
  <p:custDataLst>
    <p:tags r:id="rId30"/>
  </p:custDataLst>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6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guide id="3" orient="horz" pos="3132">
          <p15:clr>
            <a:srgbClr val="A4A3A4"/>
          </p15:clr>
        </p15:guide>
        <p15:guide id="4"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ad ELAMRANI" initials="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3698"/>
    <a:srgbClr val="F7E7F9"/>
    <a:srgbClr val="009A44"/>
    <a:srgbClr val="6D2077"/>
    <a:srgbClr val="00A3A1"/>
    <a:srgbClr val="EAC6FA"/>
    <a:srgbClr val="4A0A68"/>
    <a:srgbClr val="EFD5FB"/>
    <a:srgbClr val="DFDAF2"/>
    <a:srgbClr val="C1B8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02" autoAdjust="0"/>
    <p:restoredTop sz="94607" autoAdjust="0"/>
  </p:normalViewPr>
  <p:slideViewPr>
    <p:cSldViewPr>
      <p:cViewPr varScale="1">
        <p:scale>
          <a:sx n="80" d="100"/>
          <a:sy n="80" d="100"/>
        </p:scale>
        <p:origin x="752" y="44"/>
      </p:cViewPr>
      <p:guideLst>
        <p:guide orient="horz" pos="2160"/>
        <p:guide pos="2880"/>
        <p:guide orient="horz" pos="2069"/>
      </p:guideLst>
    </p:cSldViewPr>
  </p:slideViewPr>
  <p:notesTextViewPr>
    <p:cViewPr>
      <p:scale>
        <a:sx n="100" d="100"/>
        <a:sy n="100" d="100"/>
      </p:scale>
      <p:origin x="0" y="0"/>
    </p:cViewPr>
  </p:notesTextViewPr>
  <p:sorterViewPr>
    <p:cViewPr>
      <p:scale>
        <a:sx n="100" d="100"/>
        <a:sy n="100" d="100"/>
      </p:scale>
      <p:origin x="0" y="2480"/>
    </p:cViewPr>
  </p:sorterViewPr>
  <p:notesViewPr>
    <p:cSldViewPr>
      <p:cViewPr varScale="1">
        <p:scale>
          <a:sx n="133" d="100"/>
          <a:sy n="133" d="100"/>
        </p:scale>
        <p:origin x="1072" y="200"/>
      </p:cViewPr>
      <p:guideLst>
        <p:guide orient="horz" pos="3127"/>
        <p:guide pos="2142"/>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1EDE28-63D7-43EB-88C4-213A0B81E38C}"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fr-FR"/>
        </a:p>
      </dgm:t>
    </dgm:pt>
    <dgm:pt modelId="{E5E7EA96-362B-418F-8D9A-B5A6C931B845}">
      <dgm:prSet phldrT="[Texte]" custT="1"/>
      <dgm:spPr>
        <a:solidFill>
          <a:schemeClr val="accent5">
            <a:lumMod val="60000"/>
            <a:lumOff val="40000"/>
          </a:schemeClr>
        </a:solidFill>
        <a:ln w="25400">
          <a:solidFill>
            <a:srgbClr val="FFFF00"/>
          </a:solidFill>
        </a:ln>
      </dgm:spPr>
      <dgm:t>
        <a:bodyPr/>
        <a:lstStyle/>
        <a:p>
          <a:r>
            <a:rPr lang="fr-FR" sz="1200" b="1" dirty="0">
              <a:solidFill>
                <a:schemeClr val="accent5">
                  <a:lumMod val="50000"/>
                </a:schemeClr>
              </a:solidFill>
            </a:rPr>
            <a:t>Accompagnement et sensibilisation</a:t>
          </a:r>
        </a:p>
      </dgm:t>
    </dgm:pt>
    <dgm:pt modelId="{100E4EE2-36D9-4402-A2AA-E91206FC82EC}" type="parTrans" cxnId="{A44DF8BF-0F5B-41F8-B4F6-521B49BE0614}">
      <dgm:prSet/>
      <dgm:spPr/>
      <dgm:t>
        <a:bodyPr/>
        <a:lstStyle/>
        <a:p>
          <a:endParaRPr lang="fr-FR"/>
        </a:p>
      </dgm:t>
    </dgm:pt>
    <dgm:pt modelId="{37467619-51B5-49AB-9DC9-F66775E24DF0}" type="sibTrans" cxnId="{A44DF8BF-0F5B-41F8-B4F6-521B49BE0614}">
      <dgm:prSet/>
      <dgm:spPr/>
      <dgm:t>
        <a:bodyPr/>
        <a:lstStyle/>
        <a:p>
          <a:endParaRPr lang="fr-FR"/>
        </a:p>
      </dgm:t>
    </dgm:pt>
    <dgm:pt modelId="{70DEEBFA-0E55-451B-980B-EC038EE64638}">
      <dgm:prSet phldrT="[Texte]" custT="1"/>
      <dgm:spPr>
        <a:solidFill>
          <a:schemeClr val="accent5">
            <a:lumMod val="60000"/>
            <a:lumOff val="40000"/>
          </a:schemeClr>
        </a:solidFill>
        <a:ln w="25400">
          <a:solidFill>
            <a:srgbClr val="FFFF00"/>
          </a:solidFill>
        </a:ln>
      </dgm:spPr>
      <dgm:t>
        <a:bodyPr/>
        <a:lstStyle/>
        <a:p>
          <a:r>
            <a:rPr lang="fr-FR" sz="1200" b="1" dirty="0">
              <a:solidFill>
                <a:schemeClr val="accent5">
                  <a:lumMod val="50000"/>
                </a:schemeClr>
              </a:solidFill>
            </a:rPr>
            <a:t>Développement légal et réglementaire</a:t>
          </a:r>
        </a:p>
      </dgm:t>
    </dgm:pt>
    <dgm:pt modelId="{571ECE7D-3ED5-4065-BAD9-D3BDFB56CAC3}" type="parTrans" cxnId="{7C88412D-6C33-46B7-A6A5-8214697DA888}">
      <dgm:prSet/>
      <dgm:spPr/>
      <dgm:t>
        <a:bodyPr/>
        <a:lstStyle/>
        <a:p>
          <a:endParaRPr lang="fr-FR"/>
        </a:p>
      </dgm:t>
    </dgm:pt>
    <dgm:pt modelId="{09AD47B8-CCD3-451E-BD94-FBFB043D89FD}" type="sibTrans" cxnId="{7C88412D-6C33-46B7-A6A5-8214697DA888}">
      <dgm:prSet/>
      <dgm:spPr/>
      <dgm:t>
        <a:bodyPr/>
        <a:lstStyle/>
        <a:p>
          <a:endParaRPr lang="fr-FR"/>
        </a:p>
      </dgm:t>
    </dgm:pt>
    <dgm:pt modelId="{12AF7A1C-14CE-40B5-9ECA-F50B8DC3533A}">
      <dgm:prSet phldrT="[Texte]" custT="1"/>
      <dgm:spPr>
        <a:solidFill>
          <a:schemeClr val="accent5">
            <a:lumMod val="60000"/>
            <a:lumOff val="40000"/>
          </a:schemeClr>
        </a:solidFill>
        <a:ln w="25400">
          <a:solidFill>
            <a:srgbClr val="FFFF00"/>
          </a:solidFill>
        </a:ln>
      </dgm:spPr>
      <dgm:t>
        <a:bodyPr/>
        <a:lstStyle/>
        <a:p>
          <a:r>
            <a:rPr lang="fr-FR" sz="1200" b="1" dirty="0">
              <a:solidFill>
                <a:schemeClr val="accent5">
                  <a:lumMod val="50000"/>
                </a:schemeClr>
              </a:solidFill>
            </a:rPr>
            <a:t>Contrôle sur place et sur pièces</a:t>
          </a:r>
        </a:p>
      </dgm:t>
    </dgm:pt>
    <dgm:pt modelId="{6DC77A8A-E922-4EB4-A880-0E01D3ADF0A0}" type="parTrans" cxnId="{B58D5245-C552-4301-803F-0D019533ED0B}">
      <dgm:prSet/>
      <dgm:spPr/>
      <dgm:t>
        <a:bodyPr/>
        <a:lstStyle/>
        <a:p>
          <a:endParaRPr lang="fr-FR"/>
        </a:p>
      </dgm:t>
    </dgm:pt>
    <dgm:pt modelId="{66737932-416F-40EF-8412-60109E120313}" type="sibTrans" cxnId="{B58D5245-C552-4301-803F-0D019533ED0B}">
      <dgm:prSet/>
      <dgm:spPr/>
      <dgm:t>
        <a:bodyPr/>
        <a:lstStyle/>
        <a:p>
          <a:endParaRPr lang="fr-FR"/>
        </a:p>
      </dgm:t>
    </dgm:pt>
    <dgm:pt modelId="{F3E74D29-104A-4CD7-B3BC-E3080A491202}">
      <dgm:prSet phldrT="[Texte]" custT="1"/>
      <dgm:spPr>
        <a:solidFill>
          <a:schemeClr val="accent5">
            <a:lumMod val="60000"/>
            <a:lumOff val="40000"/>
          </a:schemeClr>
        </a:solidFill>
        <a:ln w="25400">
          <a:solidFill>
            <a:srgbClr val="FFFF00"/>
          </a:solidFill>
        </a:ln>
      </dgm:spPr>
      <dgm:t>
        <a:bodyPr/>
        <a:lstStyle/>
        <a:p>
          <a:r>
            <a:rPr lang="fr-FR" sz="1200" b="1" dirty="0">
              <a:solidFill>
                <a:schemeClr val="accent5">
                  <a:lumMod val="50000"/>
                </a:schemeClr>
              </a:solidFill>
            </a:rPr>
            <a:t>Coordination</a:t>
          </a:r>
          <a:r>
            <a:rPr lang="fr-FR" sz="1200" b="1" baseline="0" dirty="0">
              <a:solidFill>
                <a:schemeClr val="accent5">
                  <a:lumMod val="50000"/>
                </a:schemeClr>
              </a:solidFill>
            </a:rPr>
            <a:t> sectorielle et nationale</a:t>
          </a:r>
          <a:endParaRPr lang="fr-FR" sz="1200" b="1" dirty="0">
            <a:solidFill>
              <a:schemeClr val="accent5">
                <a:lumMod val="50000"/>
              </a:schemeClr>
            </a:solidFill>
          </a:endParaRPr>
        </a:p>
      </dgm:t>
    </dgm:pt>
    <dgm:pt modelId="{345587E4-1246-4928-ADB5-2CFB637DC00D}" type="parTrans" cxnId="{47EB6592-3D37-4D09-A5A0-DCDE3190B7E8}">
      <dgm:prSet/>
      <dgm:spPr/>
      <dgm:t>
        <a:bodyPr/>
        <a:lstStyle/>
        <a:p>
          <a:endParaRPr lang="fr-FR"/>
        </a:p>
      </dgm:t>
    </dgm:pt>
    <dgm:pt modelId="{5A7992F5-A464-4536-A777-FA823525639A}" type="sibTrans" cxnId="{47EB6592-3D37-4D09-A5A0-DCDE3190B7E8}">
      <dgm:prSet/>
      <dgm:spPr/>
      <dgm:t>
        <a:bodyPr/>
        <a:lstStyle/>
        <a:p>
          <a:endParaRPr lang="fr-FR"/>
        </a:p>
      </dgm:t>
    </dgm:pt>
    <dgm:pt modelId="{023FCC1F-7966-4183-B280-E89AE2F94BE2}" type="pres">
      <dgm:prSet presAssocID="{B41EDE28-63D7-43EB-88C4-213A0B81E38C}" presName="matrix" presStyleCnt="0">
        <dgm:presLayoutVars>
          <dgm:chMax val="1"/>
          <dgm:dir/>
          <dgm:resizeHandles val="exact"/>
        </dgm:presLayoutVars>
      </dgm:prSet>
      <dgm:spPr/>
    </dgm:pt>
    <dgm:pt modelId="{BD8E38E9-AD41-41B9-AD17-69F578C5F357}" type="pres">
      <dgm:prSet presAssocID="{B41EDE28-63D7-43EB-88C4-213A0B81E38C}" presName="diamond" presStyleLbl="bgShp" presStyleIdx="0" presStyleCnt="1" custLinFactNeighborX="4762"/>
      <dgm:spPr>
        <a:solidFill>
          <a:schemeClr val="accent3">
            <a:lumMod val="40000"/>
            <a:lumOff val="60000"/>
          </a:schemeClr>
        </a:solidFill>
      </dgm:spPr>
    </dgm:pt>
    <dgm:pt modelId="{1F67900A-546D-483B-A87D-40777048E0D8}" type="pres">
      <dgm:prSet presAssocID="{B41EDE28-63D7-43EB-88C4-213A0B81E38C}" presName="quad1" presStyleLbl="node1" presStyleIdx="0" presStyleCnt="4" custScaleX="115920" custScaleY="104028" custLinFactNeighborX="-46924" custLinFactNeighborY="-6145">
        <dgm:presLayoutVars>
          <dgm:chMax val="0"/>
          <dgm:chPref val="0"/>
          <dgm:bulletEnabled val="1"/>
        </dgm:presLayoutVars>
      </dgm:prSet>
      <dgm:spPr/>
    </dgm:pt>
    <dgm:pt modelId="{D64AC8FF-689E-41CA-BA31-920BDCE7CA22}" type="pres">
      <dgm:prSet presAssocID="{B41EDE28-63D7-43EB-88C4-213A0B81E38C}" presName="quad2" presStyleLbl="node1" presStyleIdx="1" presStyleCnt="4" custScaleX="109056" custScaleY="106262" custLinFactNeighborX="62566" custLinFactNeighborY="-9497">
        <dgm:presLayoutVars>
          <dgm:chMax val="0"/>
          <dgm:chPref val="0"/>
          <dgm:bulletEnabled val="1"/>
        </dgm:presLayoutVars>
      </dgm:prSet>
      <dgm:spPr/>
    </dgm:pt>
    <dgm:pt modelId="{DC7E2D82-7CF9-4388-99A7-18E02DDBD3B3}" type="pres">
      <dgm:prSet presAssocID="{B41EDE28-63D7-43EB-88C4-213A0B81E38C}" presName="quad3" presStyleLbl="node1" presStyleIdx="2" presStyleCnt="4" custScaleX="117036" custScaleY="103782" custLinFactNeighborX="-46366" custLinFactNeighborY="-1117">
        <dgm:presLayoutVars>
          <dgm:chMax val="0"/>
          <dgm:chPref val="0"/>
          <dgm:bulletEnabled val="1"/>
        </dgm:presLayoutVars>
      </dgm:prSet>
      <dgm:spPr/>
    </dgm:pt>
    <dgm:pt modelId="{5978465E-A889-4E53-94D5-CD81142C069C}" type="pres">
      <dgm:prSet presAssocID="{B41EDE28-63D7-43EB-88C4-213A0B81E38C}" presName="quad4" presStyleLbl="node1" presStyleIdx="3" presStyleCnt="4" custScaleX="113444" custScaleY="102664" custLinFactNeighborX="66477" custLinFactNeighborY="-5028">
        <dgm:presLayoutVars>
          <dgm:chMax val="0"/>
          <dgm:chPref val="0"/>
          <dgm:bulletEnabled val="1"/>
        </dgm:presLayoutVars>
      </dgm:prSet>
      <dgm:spPr/>
    </dgm:pt>
  </dgm:ptLst>
  <dgm:cxnLst>
    <dgm:cxn modelId="{2C398716-98BC-4892-B2E8-71B74E4EC0DC}" type="presOf" srcId="{F3E74D29-104A-4CD7-B3BC-E3080A491202}" destId="{5978465E-A889-4E53-94D5-CD81142C069C}" srcOrd="0" destOrd="0" presId="urn:microsoft.com/office/officeart/2005/8/layout/matrix3"/>
    <dgm:cxn modelId="{831E9B1F-8D2D-4786-9C3E-BEE9B259F232}" type="presOf" srcId="{12AF7A1C-14CE-40B5-9ECA-F50B8DC3533A}" destId="{DC7E2D82-7CF9-4388-99A7-18E02DDBD3B3}" srcOrd="0" destOrd="0" presId="urn:microsoft.com/office/officeart/2005/8/layout/matrix3"/>
    <dgm:cxn modelId="{7C88412D-6C33-46B7-A6A5-8214697DA888}" srcId="{B41EDE28-63D7-43EB-88C4-213A0B81E38C}" destId="{70DEEBFA-0E55-451B-980B-EC038EE64638}" srcOrd="1" destOrd="0" parTransId="{571ECE7D-3ED5-4065-BAD9-D3BDFB56CAC3}" sibTransId="{09AD47B8-CCD3-451E-BD94-FBFB043D89FD}"/>
    <dgm:cxn modelId="{B58D5245-C552-4301-803F-0D019533ED0B}" srcId="{B41EDE28-63D7-43EB-88C4-213A0B81E38C}" destId="{12AF7A1C-14CE-40B5-9ECA-F50B8DC3533A}" srcOrd="2" destOrd="0" parTransId="{6DC77A8A-E922-4EB4-A880-0E01D3ADF0A0}" sibTransId="{66737932-416F-40EF-8412-60109E120313}"/>
    <dgm:cxn modelId="{BDD35D69-5476-495A-8F6E-21C748217CFE}" type="presOf" srcId="{70DEEBFA-0E55-451B-980B-EC038EE64638}" destId="{D64AC8FF-689E-41CA-BA31-920BDCE7CA22}" srcOrd="0" destOrd="0" presId="urn:microsoft.com/office/officeart/2005/8/layout/matrix3"/>
    <dgm:cxn modelId="{07312C6F-FFEE-4A87-893C-E6645F68E965}" type="presOf" srcId="{E5E7EA96-362B-418F-8D9A-B5A6C931B845}" destId="{1F67900A-546D-483B-A87D-40777048E0D8}" srcOrd="0" destOrd="0" presId="urn:microsoft.com/office/officeart/2005/8/layout/matrix3"/>
    <dgm:cxn modelId="{C3009655-6C0B-4398-8F3D-5FCBF131413B}" type="presOf" srcId="{B41EDE28-63D7-43EB-88C4-213A0B81E38C}" destId="{023FCC1F-7966-4183-B280-E89AE2F94BE2}" srcOrd="0" destOrd="0" presId="urn:microsoft.com/office/officeart/2005/8/layout/matrix3"/>
    <dgm:cxn modelId="{47EB6592-3D37-4D09-A5A0-DCDE3190B7E8}" srcId="{B41EDE28-63D7-43EB-88C4-213A0B81E38C}" destId="{F3E74D29-104A-4CD7-B3BC-E3080A491202}" srcOrd="3" destOrd="0" parTransId="{345587E4-1246-4928-ADB5-2CFB637DC00D}" sibTransId="{5A7992F5-A464-4536-A777-FA823525639A}"/>
    <dgm:cxn modelId="{A44DF8BF-0F5B-41F8-B4F6-521B49BE0614}" srcId="{B41EDE28-63D7-43EB-88C4-213A0B81E38C}" destId="{E5E7EA96-362B-418F-8D9A-B5A6C931B845}" srcOrd="0" destOrd="0" parTransId="{100E4EE2-36D9-4402-A2AA-E91206FC82EC}" sibTransId="{37467619-51B5-49AB-9DC9-F66775E24DF0}"/>
    <dgm:cxn modelId="{4A37A8CC-AFB9-45AD-B4EB-7491D3BE8734}" type="presParOf" srcId="{023FCC1F-7966-4183-B280-E89AE2F94BE2}" destId="{BD8E38E9-AD41-41B9-AD17-69F578C5F357}" srcOrd="0" destOrd="0" presId="urn:microsoft.com/office/officeart/2005/8/layout/matrix3"/>
    <dgm:cxn modelId="{614E547E-EE9D-4DBE-9839-5AA155FCA57A}" type="presParOf" srcId="{023FCC1F-7966-4183-B280-E89AE2F94BE2}" destId="{1F67900A-546D-483B-A87D-40777048E0D8}" srcOrd="1" destOrd="0" presId="urn:microsoft.com/office/officeart/2005/8/layout/matrix3"/>
    <dgm:cxn modelId="{38964AF0-49BF-4D54-8862-2CA71BF4EC9E}" type="presParOf" srcId="{023FCC1F-7966-4183-B280-E89AE2F94BE2}" destId="{D64AC8FF-689E-41CA-BA31-920BDCE7CA22}" srcOrd="2" destOrd="0" presId="urn:microsoft.com/office/officeart/2005/8/layout/matrix3"/>
    <dgm:cxn modelId="{B05DB369-A7EE-4F60-BBE2-4DB1809569A6}" type="presParOf" srcId="{023FCC1F-7966-4183-B280-E89AE2F94BE2}" destId="{DC7E2D82-7CF9-4388-99A7-18E02DDBD3B3}" srcOrd="3" destOrd="0" presId="urn:microsoft.com/office/officeart/2005/8/layout/matrix3"/>
    <dgm:cxn modelId="{76BACCD1-B8C4-49E0-AC03-CB28A6D477F8}" type="presParOf" srcId="{023FCC1F-7966-4183-B280-E89AE2F94BE2}" destId="{5978465E-A889-4E53-94D5-CD81142C069C}" srcOrd="4" destOrd="0" presId="urn:microsoft.com/office/officeart/2005/8/layout/matrix3"/>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9DB9E7-FFCC-4EC1-BCB8-37842418C63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0CC64DE1-4C83-4924-A42E-2E5E8E42322E}">
      <dgm:prSet phldrT="[Texte]" custT="1"/>
      <dgm:spPr>
        <a:solidFill>
          <a:schemeClr val="accent5">
            <a:lumMod val="20000"/>
            <a:lumOff val="80000"/>
          </a:schemeClr>
        </a:solidFill>
        <a:ln>
          <a:solidFill>
            <a:schemeClr val="accent5">
              <a:lumMod val="20000"/>
              <a:lumOff val="80000"/>
            </a:schemeClr>
          </a:solidFill>
        </a:ln>
      </dgm:spPr>
      <dgm:t>
        <a:bodyPr/>
        <a:lstStyle/>
        <a:p>
          <a:r>
            <a:rPr lang="fr-FR" sz="1400" b="1" dirty="0">
              <a:solidFill>
                <a:schemeClr val="tx2">
                  <a:lumMod val="75000"/>
                </a:schemeClr>
              </a:solidFill>
            </a:rPr>
            <a:t>Feuille de route sectorielle inter-autorités</a:t>
          </a:r>
        </a:p>
      </dgm:t>
    </dgm:pt>
    <dgm:pt modelId="{26FDD7E2-3D41-44F0-8440-FB6AC1A6AF67}" type="parTrans" cxnId="{C93F2D2B-B7E2-46AF-BC4C-5425A84063F9}">
      <dgm:prSet/>
      <dgm:spPr/>
      <dgm:t>
        <a:bodyPr/>
        <a:lstStyle/>
        <a:p>
          <a:endParaRPr lang="fr-FR"/>
        </a:p>
      </dgm:t>
    </dgm:pt>
    <dgm:pt modelId="{9DF08F5C-AC2F-4AF4-B627-B403DB02C9C2}" type="sibTrans" cxnId="{C93F2D2B-B7E2-46AF-BC4C-5425A84063F9}">
      <dgm:prSet/>
      <dgm:spPr/>
      <dgm:t>
        <a:bodyPr/>
        <a:lstStyle/>
        <a:p>
          <a:endParaRPr lang="fr-FR"/>
        </a:p>
      </dgm:t>
    </dgm:pt>
    <dgm:pt modelId="{F75C91ED-9CCC-42E0-A6E4-155E00898B57}">
      <dgm:prSet phldrT="[Texte]" custT="1"/>
      <dgm:spPr>
        <a:solidFill>
          <a:schemeClr val="accent3">
            <a:lumMod val="20000"/>
            <a:lumOff val="80000"/>
          </a:schemeClr>
        </a:solidFill>
        <a:ln>
          <a:solidFill>
            <a:schemeClr val="accent3">
              <a:lumMod val="20000"/>
              <a:lumOff val="80000"/>
            </a:schemeClr>
          </a:solidFill>
        </a:ln>
      </dgm:spPr>
      <dgm:t>
        <a:bodyPr/>
        <a:lstStyle/>
        <a:p>
          <a:r>
            <a:rPr lang="fr-FR" sz="1400" b="1" dirty="0">
              <a:solidFill>
                <a:schemeClr val="tx2">
                  <a:lumMod val="75000"/>
                </a:schemeClr>
              </a:solidFill>
            </a:rPr>
            <a:t>Coordination avec la cellule de renseignement</a:t>
          </a:r>
        </a:p>
      </dgm:t>
    </dgm:pt>
    <dgm:pt modelId="{A25ABEB8-6B14-4B25-88F2-04249D9849D2}" type="parTrans" cxnId="{7C486927-89E6-4F0A-B923-FAEFBA8AD207}">
      <dgm:prSet/>
      <dgm:spPr/>
      <dgm:t>
        <a:bodyPr/>
        <a:lstStyle/>
        <a:p>
          <a:endParaRPr lang="fr-FR"/>
        </a:p>
      </dgm:t>
    </dgm:pt>
    <dgm:pt modelId="{B966EF34-95C9-421F-B26B-39AF0C24BA03}" type="sibTrans" cxnId="{7C486927-89E6-4F0A-B923-FAEFBA8AD207}">
      <dgm:prSet/>
      <dgm:spPr/>
      <dgm:t>
        <a:bodyPr/>
        <a:lstStyle/>
        <a:p>
          <a:endParaRPr lang="fr-FR"/>
        </a:p>
      </dgm:t>
    </dgm:pt>
    <dgm:pt modelId="{6912F10D-2761-4D09-97B1-9F0E01EFE5B0}">
      <dgm:prSet phldrT="[Texte]" custT="1"/>
      <dgm:spPr>
        <a:solidFill>
          <a:schemeClr val="accent4">
            <a:lumMod val="20000"/>
            <a:lumOff val="80000"/>
          </a:schemeClr>
        </a:solidFill>
        <a:ln>
          <a:solidFill>
            <a:schemeClr val="accent4">
              <a:lumMod val="20000"/>
              <a:lumOff val="80000"/>
            </a:schemeClr>
          </a:solidFill>
        </a:ln>
      </dgm:spPr>
      <dgm:t>
        <a:bodyPr/>
        <a:lstStyle/>
        <a:p>
          <a:r>
            <a:rPr lang="fr-FR" sz="1400" b="1" dirty="0">
              <a:solidFill>
                <a:schemeClr val="tx2">
                  <a:lumMod val="75000"/>
                </a:schemeClr>
              </a:solidFill>
            </a:rPr>
            <a:t>Coordination sectorielle avec les fédérations (lancement de plusieurs projets)</a:t>
          </a:r>
        </a:p>
      </dgm:t>
    </dgm:pt>
    <dgm:pt modelId="{E8F04FFA-9713-4030-8382-820E3CBFD868}" type="parTrans" cxnId="{EFE0D814-D387-495E-AEF4-7A9B62A56CD8}">
      <dgm:prSet/>
      <dgm:spPr/>
      <dgm:t>
        <a:bodyPr/>
        <a:lstStyle/>
        <a:p>
          <a:endParaRPr lang="fr-FR"/>
        </a:p>
      </dgm:t>
    </dgm:pt>
    <dgm:pt modelId="{1E837E6C-0356-4FE3-9CD0-F481649318E3}" type="sibTrans" cxnId="{EFE0D814-D387-495E-AEF4-7A9B62A56CD8}">
      <dgm:prSet/>
      <dgm:spPr/>
      <dgm:t>
        <a:bodyPr/>
        <a:lstStyle/>
        <a:p>
          <a:endParaRPr lang="fr-FR"/>
        </a:p>
      </dgm:t>
    </dgm:pt>
    <dgm:pt modelId="{65F8E2AD-D852-4882-A7EB-272F5833FFE1}">
      <dgm:prSet custT="1"/>
      <dgm:spPr>
        <a:solidFill>
          <a:schemeClr val="accent6">
            <a:lumMod val="20000"/>
            <a:lumOff val="80000"/>
          </a:schemeClr>
        </a:solidFill>
        <a:ln>
          <a:solidFill>
            <a:schemeClr val="accent2">
              <a:lumMod val="20000"/>
              <a:lumOff val="80000"/>
            </a:schemeClr>
          </a:solidFill>
        </a:ln>
      </dgm:spPr>
      <dgm:t>
        <a:bodyPr/>
        <a:lstStyle/>
        <a:p>
          <a:r>
            <a:rPr lang="fr-FR" sz="1400" b="1" dirty="0">
              <a:solidFill>
                <a:schemeClr val="tx2">
                  <a:lumMod val="75000"/>
                </a:schemeClr>
              </a:solidFill>
            </a:rPr>
            <a:t>Autres actions de coopération dans la LBC/FT</a:t>
          </a:r>
        </a:p>
      </dgm:t>
    </dgm:pt>
    <dgm:pt modelId="{926E38E1-5BE5-4C61-84A9-A3D19FE96B70}" type="parTrans" cxnId="{31EE6B69-FE70-4303-ACF7-04FA47E8D83D}">
      <dgm:prSet/>
      <dgm:spPr/>
      <dgm:t>
        <a:bodyPr/>
        <a:lstStyle/>
        <a:p>
          <a:endParaRPr lang="fr-FR"/>
        </a:p>
      </dgm:t>
    </dgm:pt>
    <dgm:pt modelId="{02C0F332-BA88-4E48-887B-2E5B4FA46AD9}" type="sibTrans" cxnId="{31EE6B69-FE70-4303-ACF7-04FA47E8D83D}">
      <dgm:prSet/>
      <dgm:spPr/>
      <dgm:t>
        <a:bodyPr/>
        <a:lstStyle/>
        <a:p>
          <a:endParaRPr lang="fr-FR"/>
        </a:p>
      </dgm:t>
    </dgm:pt>
    <dgm:pt modelId="{791495B4-411C-426B-8E07-A23407B306E1}" type="pres">
      <dgm:prSet presAssocID="{599DB9E7-FFCC-4EC1-BCB8-37842418C63A}" presName="Name0" presStyleCnt="0">
        <dgm:presLayoutVars>
          <dgm:chMax val="7"/>
          <dgm:chPref val="7"/>
          <dgm:dir/>
        </dgm:presLayoutVars>
      </dgm:prSet>
      <dgm:spPr/>
    </dgm:pt>
    <dgm:pt modelId="{AA03DC17-AAC4-4694-BF48-1CC20D844A12}" type="pres">
      <dgm:prSet presAssocID="{599DB9E7-FFCC-4EC1-BCB8-37842418C63A}" presName="Name1" presStyleCnt="0"/>
      <dgm:spPr/>
    </dgm:pt>
    <dgm:pt modelId="{6F2D25B4-C462-4561-9851-109BA9530C9C}" type="pres">
      <dgm:prSet presAssocID="{599DB9E7-FFCC-4EC1-BCB8-37842418C63A}" presName="cycle" presStyleCnt="0"/>
      <dgm:spPr/>
    </dgm:pt>
    <dgm:pt modelId="{9FC8461B-CB4A-4B63-8117-B415C54C246A}" type="pres">
      <dgm:prSet presAssocID="{599DB9E7-FFCC-4EC1-BCB8-37842418C63A}" presName="srcNode" presStyleLbl="node1" presStyleIdx="0" presStyleCnt="4"/>
      <dgm:spPr/>
    </dgm:pt>
    <dgm:pt modelId="{E78B22F0-964D-44C5-A0EA-D5B4E88C22A2}" type="pres">
      <dgm:prSet presAssocID="{599DB9E7-FFCC-4EC1-BCB8-37842418C63A}" presName="conn" presStyleLbl="parChTrans1D2" presStyleIdx="0" presStyleCnt="1"/>
      <dgm:spPr/>
    </dgm:pt>
    <dgm:pt modelId="{6153D805-D5D3-4288-B87A-ADC9529EA3DD}" type="pres">
      <dgm:prSet presAssocID="{599DB9E7-FFCC-4EC1-BCB8-37842418C63A}" presName="extraNode" presStyleLbl="node1" presStyleIdx="0" presStyleCnt="4"/>
      <dgm:spPr/>
    </dgm:pt>
    <dgm:pt modelId="{983F694C-1469-4C38-AA92-E470DCF9F9BB}" type="pres">
      <dgm:prSet presAssocID="{599DB9E7-FFCC-4EC1-BCB8-37842418C63A}" presName="dstNode" presStyleLbl="node1" presStyleIdx="0" presStyleCnt="4"/>
      <dgm:spPr/>
    </dgm:pt>
    <dgm:pt modelId="{89F00A5D-8E1F-45E6-BD41-222F1E204A25}" type="pres">
      <dgm:prSet presAssocID="{0CC64DE1-4C83-4924-A42E-2E5E8E42322E}" presName="text_1" presStyleLbl="node1" presStyleIdx="0" presStyleCnt="4">
        <dgm:presLayoutVars>
          <dgm:bulletEnabled val="1"/>
        </dgm:presLayoutVars>
      </dgm:prSet>
      <dgm:spPr/>
    </dgm:pt>
    <dgm:pt modelId="{B4363EC9-9DB8-47FC-848A-A260785D2E77}" type="pres">
      <dgm:prSet presAssocID="{0CC64DE1-4C83-4924-A42E-2E5E8E42322E}" presName="accent_1" presStyleCnt="0"/>
      <dgm:spPr/>
    </dgm:pt>
    <dgm:pt modelId="{25173131-0E86-42A5-8870-2D1E50F8A858}" type="pres">
      <dgm:prSet presAssocID="{0CC64DE1-4C83-4924-A42E-2E5E8E42322E}" presName="accentRepeatNode" presStyleLbl="solidFgAcc1" presStyleIdx="0" presStyleCnt="4"/>
      <dgm:spPr/>
    </dgm:pt>
    <dgm:pt modelId="{CF2C3E53-363E-475F-B6D5-3AC0F916C7C9}" type="pres">
      <dgm:prSet presAssocID="{F75C91ED-9CCC-42E0-A6E4-155E00898B57}" presName="text_2" presStyleLbl="node1" presStyleIdx="1" presStyleCnt="4">
        <dgm:presLayoutVars>
          <dgm:bulletEnabled val="1"/>
        </dgm:presLayoutVars>
      </dgm:prSet>
      <dgm:spPr/>
    </dgm:pt>
    <dgm:pt modelId="{E1A9D247-B421-4C91-A611-1A4B5E6AD830}" type="pres">
      <dgm:prSet presAssocID="{F75C91ED-9CCC-42E0-A6E4-155E00898B57}" presName="accent_2" presStyleCnt="0"/>
      <dgm:spPr/>
    </dgm:pt>
    <dgm:pt modelId="{1B6D9D96-7AC3-4545-9947-8F638FFF95A1}" type="pres">
      <dgm:prSet presAssocID="{F75C91ED-9CCC-42E0-A6E4-155E00898B57}" presName="accentRepeatNode" presStyleLbl="solidFgAcc1" presStyleIdx="1" presStyleCnt="4"/>
      <dgm:spPr/>
    </dgm:pt>
    <dgm:pt modelId="{2B0C0748-9513-4D7B-8564-A6A8169C1BC0}" type="pres">
      <dgm:prSet presAssocID="{6912F10D-2761-4D09-97B1-9F0E01EFE5B0}" presName="text_3" presStyleLbl="node1" presStyleIdx="2" presStyleCnt="4">
        <dgm:presLayoutVars>
          <dgm:bulletEnabled val="1"/>
        </dgm:presLayoutVars>
      </dgm:prSet>
      <dgm:spPr/>
    </dgm:pt>
    <dgm:pt modelId="{E8A55B9B-D54B-4E12-A8E7-4D393765A77C}" type="pres">
      <dgm:prSet presAssocID="{6912F10D-2761-4D09-97B1-9F0E01EFE5B0}" presName="accent_3" presStyleCnt="0"/>
      <dgm:spPr/>
    </dgm:pt>
    <dgm:pt modelId="{FDBFCEEE-34FB-47C1-AAF8-A6931108FD6D}" type="pres">
      <dgm:prSet presAssocID="{6912F10D-2761-4D09-97B1-9F0E01EFE5B0}" presName="accentRepeatNode" presStyleLbl="solidFgAcc1" presStyleIdx="2" presStyleCnt="4"/>
      <dgm:spPr/>
    </dgm:pt>
    <dgm:pt modelId="{16D8678F-98A0-44FD-BD45-793BCAF6ACD8}" type="pres">
      <dgm:prSet presAssocID="{65F8E2AD-D852-4882-A7EB-272F5833FFE1}" presName="text_4" presStyleLbl="node1" presStyleIdx="3" presStyleCnt="4">
        <dgm:presLayoutVars>
          <dgm:bulletEnabled val="1"/>
        </dgm:presLayoutVars>
      </dgm:prSet>
      <dgm:spPr/>
    </dgm:pt>
    <dgm:pt modelId="{17284568-76CD-4F97-8DBF-8C9E674AD053}" type="pres">
      <dgm:prSet presAssocID="{65F8E2AD-D852-4882-A7EB-272F5833FFE1}" presName="accent_4" presStyleCnt="0"/>
      <dgm:spPr/>
    </dgm:pt>
    <dgm:pt modelId="{7454EC90-04C7-4CB9-9EF0-97110D066197}" type="pres">
      <dgm:prSet presAssocID="{65F8E2AD-D852-4882-A7EB-272F5833FFE1}" presName="accentRepeatNode" presStyleLbl="solidFgAcc1" presStyleIdx="3" presStyleCnt="4"/>
      <dgm:spPr/>
    </dgm:pt>
  </dgm:ptLst>
  <dgm:cxnLst>
    <dgm:cxn modelId="{B7169407-FB02-4E70-AC3B-38277E468414}" type="presOf" srcId="{0CC64DE1-4C83-4924-A42E-2E5E8E42322E}" destId="{89F00A5D-8E1F-45E6-BD41-222F1E204A25}" srcOrd="0" destOrd="0" presId="urn:microsoft.com/office/officeart/2008/layout/VerticalCurvedList"/>
    <dgm:cxn modelId="{EFE0D814-D387-495E-AEF4-7A9B62A56CD8}" srcId="{599DB9E7-FFCC-4EC1-BCB8-37842418C63A}" destId="{6912F10D-2761-4D09-97B1-9F0E01EFE5B0}" srcOrd="2" destOrd="0" parTransId="{E8F04FFA-9713-4030-8382-820E3CBFD868}" sibTransId="{1E837E6C-0356-4FE3-9CD0-F481649318E3}"/>
    <dgm:cxn modelId="{7C486927-89E6-4F0A-B923-FAEFBA8AD207}" srcId="{599DB9E7-FFCC-4EC1-BCB8-37842418C63A}" destId="{F75C91ED-9CCC-42E0-A6E4-155E00898B57}" srcOrd="1" destOrd="0" parTransId="{A25ABEB8-6B14-4B25-88F2-04249D9849D2}" sibTransId="{B966EF34-95C9-421F-B26B-39AF0C24BA03}"/>
    <dgm:cxn modelId="{CE305127-A04D-447D-8191-28F7D4E000D5}" type="presOf" srcId="{F75C91ED-9CCC-42E0-A6E4-155E00898B57}" destId="{CF2C3E53-363E-475F-B6D5-3AC0F916C7C9}" srcOrd="0" destOrd="0" presId="urn:microsoft.com/office/officeart/2008/layout/VerticalCurvedList"/>
    <dgm:cxn modelId="{C93F2D2B-B7E2-46AF-BC4C-5425A84063F9}" srcId="{599DB9E7-FFCC-4EC1-BCB8-37842418C63A}" destId="{0CC64DE1-4C83-4924-A42E-2E5E8E42322E}" srcOrd="0" destOrd="0" parTransId="{26FDD7E2-3D41-44F0-8440-FB6AC1A6AF67}" sibTransId="{9DF08F5C-AC2F-4AF4-B627-B403DB02C9C2}"/>
    <dgm:cxn modelId="{31EE6B69-FE70-4303-ACF7-04FA47E8D83D}" srcId="{599DB9E7-FFCC-4EC1-BCB8-37842418C63A}" destId="{65F8E2AD-D852-4882-A7EB-272F5833FFE1}" srcOrd="3" destOrd="0" parTransId="{926E38E1-5BE5-4C61-84A9-A3D19FE96B70}" sibTransId="{02C0F332-BA88-4E48-887B-2E5B4FA46AD9}"/>
    <dgm:cxn modelId="{BC4F7697-59AD-4AC9-A720-15EE62938DA8}" type="presOf" srcId="{599DB9E7-FFCC-4EC1-BCB8-37842418C63A}" destId="{791495B4-411C-426B-8E07-A23407B306E1}" srcOrd="0" destOrd="0" presId="urn:microsoft.com/office/officeart/2008/layout/VerticalCurvedList"/>
    <dgm:cxn modelId="{A723889A-5D96-4791-9D3D-2C75379B4481}" type="presOf" srcId="{6912F10D-2761-4D09-97B1-9F0E01EFE5B0}" destId="{2B0C0748-9513-4D7B-8564-A6A8169C1BC0}" srcOrd="0" destOrd="0" presId="urn:microsoft.com/office/officeart/2008/layout/VerticalCurvedList"/>
    <dgm:cxn modelId="{183110C1-EADC-4C80-818F-1734329EC5B5}" type="presOf" srcId="{9DF08F5C-AC2F-4AF4-B627-B403DB02C9C2}" destId="{E78B22F0-964D-44C5-A0EA-D5B4E88C22A2}" srcOrd="0" destOrd="0" presId="urn:microsoft.com/office/officeart/2008/layout/VerticalCurvedList"/>
    <dgm:cxn modelId="{3D0410FB-FDC7-4EFD-B380-617E24EEEE7A}" type="presOf" srcId="{65F8E2AD-D852-4882-A7EB-272F5833FFE1}" destId="{16D8678F-98A0-44FD-BD45-793BCAF6ACD8}" srcOrd="0" destOrd="0" presId="urn:microsoft.com/office/officeart/2008/layout/VerticalCurvedList"/>
    <dgm:cxn modelId="{6B4FD33C-9079-4C7D-B733-166591313875}" type="presParOf" srcId="{791495B4-411C-426B-8E07-A23407B306E1}" destId="{AA03DC17-AAC4-4694-BF48-1CC20D844A12}" srcOrd="0" destOrd="0" presId="urn:microsoft.com/office/officeart/2008/layout/VerticalCurvedList"/>
    <dgm:cxn modelId="{694ADF72-4BA7-4D23-A5BA-3FED710514C7}" type="presParOf" srcId="{AA03DC17-AAC4-4694-BF48-1CC20D844A12}" destId="{6F2D25B4-C462-4561-9851-109BA9530C9C}" srcOrd="0" destOrd="0" presId="urn:microsoft.com/office/officeart/2008/layout/VerticalCurvedList"/>
    <dgm:cxn modelId="{6B572D56-B341-40D3-BF81-48F35A19AA66}" type="presParOf" srcId="{6F2D25B4-C462-4561-9851-109BA9530C9C}" destId="{9FC8461B-CB4A-4B63-8117-B415C54C246A}" srcOrd="0" destOrd="0" presId="urn:microsoft.com/office/officeart/2008/layout/VerticalCurvedList"/>
    <dgm:cxn modelId="{C3E9880C-01F7-4CC3-8C28-5211500F6695}" type="presParOf" srcId="{6F2D25B4-C462-4561-9851-109BA9530C9C}" destId="{E78B22F0-964D-44C5-A0EA-D5B4E88C22A2}" srcOrd="1" destOrd="0" presId="urn:microsoft.com/office/officeart/2008/layout/VerticalCurvedList"/>
    <dgm:cxn modelId="{2F889072-BB07-4046-9AB8-8EB5328DCABC}" type="presParOf" srcId="{6F2D25B4-C462-4561-9851-109BA9530C9C}" destId="{6153D805-D5D3-4288-B87A-ADC9529EA3DD}" srcOrd="2" destOrd="0" presId="urn:microsoft.com/office/officeart/2008/layout/VerticalCurvedList"/>
    <dgm:cxn modelId="{071E436F-5A97-4FCE-8E1B-391C5613F0B8}" type="presParOf" srcId="{6F2D25B4-C462-4561-9851-109BA9530C9C}" destId="{983F694C-1469-4C38-AA92-E470DCF9F9BB}" srcOrd="3" destOrd="0" presId="urn:microsoft.com/office/officeart/2008/layout/VerticalCurvedList"/>
    <dgm:cxn modelId="{77EBAA52-6340-43E4-9555-D78897BDF45E}" type="presParOf" srcId="{AA03DC17-AAC4-4694-BF48-1CC20D844A12}" destId="{89F00A5D-8E1F-45E6-BD41-222F1E204A25}" srcOrd="1" destOrd="0" presId="urn:microsoft.com/office/officeart/2008/layout/VerticalCurvedList"/>
    <dgm:cxn modelId="{8BBF2B77-E383-4C08-9A6B-628A3CDE77E5}" type="presParOf" srcId="{AA03DC17-AAC4-4694-BF48-1CC20D844A12}" destId="{B4363EC9-9DB8-47FC-848A-A260785D2E77}" srcOrd="2" destOrd="0" presId="urn:microsoft.com/office/officeart/2008/layout/VerticalCurvedList"/>
    <dgm:cxn modelId="{F6D5664B-1C54-4BB1-8C6D-E3860EB3E256}" type="presParOf" srcId="{B4363EC9-9DB8-47FC-848A-A260785D2E77}" destId="{25173131-0E86-42A5-8870-2D1E50F8A858}" srcOrd="0" destOrd="0" presId="urn:microsoft.com/office/officeart/2008/layout/VerticalCurvedList"/>
    <dgm:cxn modelId="{19CC6415-38A7-488E-BA26-B2EE509D1F4D}" type="presParOf" srcId="{AA03DC17-AAC4-4694-BF48-1CC20D844A12}" destId="{CF2C3E53-363E-475F-B6D5-3AC0F916C7C9}" srcOrd="3" destOrd="0" presId="urn:microsoft.com/office/officeart/2008/layout/VerticalCurvedList"/>
    <dgm:cxn modelId="{DCDAF395-6317-4E24-904B-734F4A5A84F6}" type="presParOf" srcId="{AA03DC17-AAC4-4694-BF48-1CC20D844A12}" destId="{E1A9D247-B421-4C91-A611-1A4B5E6AD830}" srcOrd="4" destOrd="0" presId="urn:microsoft.com/office/officeart/2008/layout/VerticalCurvedList"/>
    <dgm:cxn modelId="{5DA9E925-443E-4493-9BB8-4D888ED83A47}" type="presParOf" srcId="{E1A9D247-B421-4C91-A611-1A4B5E6AD830}" destId="{1B6D9D96-7AC3-4545-9947-8F638FFF95A1}" srcOrd="0" destOrd="0" presId="urn:microsoft.com/office/officeart/2008/layout/VerticalCurvedList"/>
    <dgm:cxn modelId="{719D4145-43B6-4AA3-8ED7-0B9C3E66EA5B}" type="presParOf" srcId="{AA03DC17-AAC4-4694-BF48-1CC20D844A12}" destId="{2B0C0748-9513-4D7B-8564-A6A8169C1BC0}" srcOrd="5" destOrd="0" presId="urn:microsoft.com/office/officeart/2008/layout/VerticalCurvedList"/>
    <dgm:cxn modelId="{C028681B-D9A5-4779-99CF-FF2E00DEA198}" type="presParOf" srcId="{AA03DC17-AAC4-4694-BF48-1CC20D844A12}" destId="{E8A55B9B-D54B-4E12-A8E7-4D393765A77C}" srcOrd="6" destOrd="0" presId="urn:microsoft.com/office/officeart/2008/layout/VerticalCurvedList"/>
    <dgm:cxn modelId="{6121951A-9D66-4EF8-AAB5-B277AC287B4A}" type="presParOf" srcId="{E8A55B9B-D54B-4E12-A8E7-4D393765A77C}" destId="{FDBFCEEE-34FB-47C1-AAF8-A6931108FD6D}" srcOrd="0" destOrd="0" presId="urn:microsoft.com/office/officeart/2008/layout/VerticalCurvedList"/>
    <dgm:cxn modelId="{B1900E83-E6B3-49C4-94C0-AE08E0A0B1A2}" type="presParOf" srcId="{AA03DC17-AAC4-4694-BF48-1CC20D844A12}" destId="{16D8678F-98A0-44FD-BD45-793BCAF6ACD8}" srcOrd="7" destOrd="0" presId="urn:microsoft.com/office/officeart/2008/layout/VerticalCurvedList"/>
    <dgm:cxn modelId="{A83503F0-D44A-49E5-8BBE-0FF62B78B3CF}" type="presParOf" srcId="{AA03DC17-AAC4-4694-BF48-1CC20D844A12}" destId="{17284568-76CD-4F97-8DBF-8C9E674AD053}" srcOrd="8" destOrd="0" presId="urn:microsoft.com/office/officeart/2008/layout/VerticalCurvedList"/>
    <dgm:cxn modelId="{0C7C7235-ABF6-4A2C-BEF2-EE371B0AE3FB}" type="presParOf" srcId="{17284568-76CD-4F97-8DBF-8C9E674AD053}" destId="{7454EC90-04C7-4CB9-9EF0-97110D06619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667908-CDD2-4927-96DD-C5DAD97C28E2}"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fr-MA"/>
        </a:p>
      </dgm:t>
    </dgm:pt>
    <dgm:pt modelId="{A03F3438-85B8-4FD3-9B1A-AA80F393D7D6}">
      <dgm:prSet phldrT="[Texte]" custT="1"/>
      <dgm:spPr>
        <a:solidFill>
          <a:schemeClr val="accent5">
            <a:lumMod val="60000"/>
            <a:lumOff val="40000"/>
          </a:schemeClr>
        </a:solidFill>
      </dgm:spPr>
      <dgm: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Dispositif de vigilance et de veille interne</a:t>
          </a:r>
          <a:endParaRPr lang="fr-MA" sz="1200" b="1" kern="1200" dirty="0">
            <a:solidFill>
              <a:srgbClr val="4BACC6">
                <a:lumMod val="50000"/>
              </a:srgbClr>
            </a:solidFill>
            <a:latin typeface="Calibri"/>
            <a:ea typeface="+mn-ea"/>
            <a:cs typeface="+mn-cs"/>
          </a:endParaRPr>
        </a:p>
      </dgm:t>
    </dgm:pt>
    <dgm:pt modelId="{2810E9BA-2FF5-4498-A365-414D7E02D3C5}" type="parTrans" cxnId="{B9777583-4BF8-4293-BA3C-2C54CC1C3F3B}">
      <dgm:prSet/>
      <dgm:spPr/>
      <dgm:t>
        <a:bodyPr/>
        <a:lstStyle/>
        <a:p>
          <a:endParaRPr lang="fr-MA"/>
        </a:p>
      </dgm:t>
    </dgm:pt>
    <dgm:pt modelId="{83E2CC4A-6466-4659-9903-1C25FF20C06B}" type="sibTrans" cxnId="{B9777583-4BF8-4293-BA3C-2C54CC1C3F3B}">
      <dgm:prSet/>
      <dgm:spPr/>
      <dgm:t>
        <a:bodyPr/>
        <a:lstStyle/>
        <a:p>
          <a:endParaRPr lang="fr-MA"/>
        </a:p>
      </dgm:t>
    </dgm:pt>
    <dgm:pt modelId="{955A78FB-A7F8-46FF-BED6-E1C67E423AF4}">
      <dgm:prSet phldrT="[Texte]" custT="1"/>
      <dgm:spPr>
        <a:solidFill>
          <a:schemeClr val="accent5">
            <a:lumMod val="60000"/>
            <a:lumOff val="40000"/>
          </a:schemeClr>
        </a:solidFill>
      </dgm:spPr>
      <dgm: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Classification des risques, processus de suivi des opérations et de déclaration de soupçons</a:t>
          </a:r>
          <a:endParaRPr lang="fr-MA" sz="1200" b="1" kern="1200" dirty="0">
            <a:solidFill>
              <a:srgbClr val="4BACC6">
                <a:lumMod val="50000"/>
              </a:srgbClr>
            </a:solidFill>
            <a:latin typeface="Calibri"/>
            <a:ea typeface="+mn-ea"/>
            <a:cs typeface="+mn-cs"/>
          </a:endParaRPr>
        </a:p>
      </dgm:t>
    </dgm:pt>
    <dgm:pt modelId="{05B9D859-3946-4EBC-A4D5-861E5041E512}" type="parTrans" cxnId="{2B27845D-05EA-4B50-914D-DAF0184DB32B}">
      <dgm:prSet/>
      <dgm:spPr/>
      <dgm:t>
        <a:bodyPr/>
        <a:lstStyle/>
        <a:p>
          <a:endParaRPr lang="fr-MA"/>
        </a:p>
      </dgm:t>
    </dgm:pt>
    <dgm:pt modelId="{472738F0-9E05-4409-BA0B-72D6605BABAE}" type="sibTrans" cxnId="{2B27845D-05EA-4B50-914D-DAF0184DB32B}">
      <dgm:prSet/>
      <dgm:spPr/>
      <dgm:t>
        <a:bodyPr/>
        <a:lstStyle/>
        <a:p>
          <a:endParaRPr lang="fr-MA"/>
        </a:p>
      </dgm:t>
    </dgm:pt>
    <dgm:pt modelId="{3F50C324-A5A4-4FCF-96B6-D3C5C801EE18}">
      <dgm:prSet phldrT="[Texte]" custT="1"/>
      <dgm:spPr>
        <a:solidFill>
          <a:schemeClr val="accent5">
            <a:lumMod val="60000"/>
            <a:lumOff val="40000"/>
          </a:schemeClr>
        </a:solidFill>
      </dgm:spPr>
      <dgm: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Processus de vigilance vis-vis de la clientèle et filtrage</a:t>
          </a:r>
          <a:endParaRPr lang="fr-MA" sz="1200" b="1" kern="1200" dirty="0">
            <a:solidFill>
              <a:srgbClr val="4BACC6">
                <a:lumMod val="50000"/>
              </a:srgbClr>
            </a:solidFill>
            <a:latin typeface="Calibri"/>
            <a:ea typeface="+mn-ea"/>
            <a:cs typeface="+mn-cs"/>
          </a:endParaRPr>
        </a:p>
      </dgm:t>
    </dgm:pt>
    <dgm:pt modelId="{76579065-5DDE-48A3-AB72-66E4E8729913}" type="parTrans" cxnId="{7CEA71C4-A8DE-4991-B14E-EF2E6EC3C515}">
      <dgm:prSet/>
      <dgm:spPr/>
      <dgm:t>
        <a:bodyPr/>
        <a:lstStyle/>
        <a:p>
          <a:endParaRPr lang="fr-MA"/>
        </a:p>
      </dgm:t>
    </dgm:pt>
    <dgm:pt modelId="{8B45193B-CA97-40A2-AEAB-742FB7554FBB}" type="sibTrans" cxnId="{7CEA71C4-A8DE-4991-B14E-EF2E6EC3C515}">
      <dgm:prSet/>
      <dgm:spPr/>
      <dgm:t>
        <a:bodyPr/>
        <a:lstStyle/>
        <a:p>
          <a:endParaRPr lang="fr-MA"/>
        </a:p>
      </dgm:t>
    </dgm:pt>
    <dgm:pt modelId="{99A1FDE1-99D7-4148-AF70-427824248718}">
      <dgm:prSet phldrT="[Texte]" custT="1"/>
      <dgm:spPr>
        <a:solidFill>
          <a:schemeClr val="accent5">
            <a:lumMod val="60000"/>
            <a:lumOff val="40000"/>
          </a:schemeClr>
        </a:solidFill>
      </dgm:spPr>
      <dgm: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Dispositif de formation et de sensibilisation</a:t>
          </a:r>
          <a:endParaRPr lang="fr-MA" sz="1200" b="1" kern="1200" dirty="0">
            <a:solidFill>
              <a:srgbClr val="4BACC6">
                <a:lumMod val="50000"/>
              </a:srgbClr>
            </a:solidFill>
            <a:latin typeface="Calibri"/>
            <a:ea typeface="+mn-ea"/>
            <a:cs typeface="+mn-cs"/>
          </a:endParaRPr>
        </a:p>
      </dgm:t>
    </dgm:pt>
    <dgm:pt modelId="{04EB5E80-C807-4B36-B037-1B077B62F263}" type="parTrans" cxnId="{AEA6D594-26D7-4AB4-B70D-7D2A469E1936}">
      <dgm:prSet/>
      <dgm:spPr/>
      <dgm:t>
        <a:bodyPr/>
        <a:lstStyle/>
        <a:p>
          <a:endParaRPr lang="fr-MA"/>
        </a:p>
      </dgm:t>
    </dgm:pt>
    <dgm:pt modelId="{B47D091E-47CD-415D-A2E7-BC21F0EEFBE9}" type="sibTrans" cxnId="{AEA6D594-26D7-4AB4-B70D-7D2A469E1936}">
      <dgm:prSet/>
      <dgm:spPr/>
      <dgm:t>
        <a:bodyPr/>
        <a:lstStyle/>
        <a:p>
          <a:endParaRPr lang="fr-MA"/>
        </a:p>
      </dgm:t>
    </dgm:pt>
    <dgm:pt modelId="{0881FFF7-3433-42D3-98E4-91FE5E32BFC8}" type="pres">
      <dgm:prSet presAssocID="{87667908-CDD2-4927-96DD-C5DAD97C28E2}" presName="matrix" presStyleCnt="0">
        <dgm:presLayoutVars>
          <dgm:chMax val="1"/>
          <dgm:dir/>
          <dgm:resizeHandles val="exact"/>
        </dgm:presLayoutVars>
      </dgm:prSet>
      <dgm:spPr/>
    </dgm:pt>
    <dgm:pt modelId="{72B60249-E0C0-4960-88D6-8C4A280B2A89}" type="pres">
      <dgm:prSet presAssocID="{87667908-CDD2-4927-96DD-C5DAD97C28E2}" presName="diamond" presStyleLbl="bgShp" presStyleIdx="0" presStyleCnt="1"/>
      <dgm:spPr/>
    </dgm:pt>
    <dgm:pt modelId="{DED09EA9-1527-416C-B531-E9999AFF35C1}" type="pres">
      <dgm:prSet presAssocID="{87667908-CDD2-4927-96DD-C5DAD97C28E2}" presName="quad1" presStyleLbl="node1" presStyleIdx="0" presStyleCnt="4">
        <dgm:presLayoutVars>
          <dgm:chMax val="0"/>
          <dgm:chPref val="0"/>
          <dgm:bulletEnabled val="1"/>
        </dgm:presLayoutVars>
      </dgm:prSet>
      <dgm:spPr/>
    </dgm:pt>
    <dgm:pt modelId="{2D7B3A54-F80A-4BC3-82D3-536D62458F6D}" type="pres">
      <dgm:prSet presAssocID="{87667908-CDD2-4927-96DD-C5DAD97C28E2}" presName="quad2" presStyleLbl="node1" presStyleIdx="1" presStyleCnt="4" custLinFactNeighborX="-515" custLinFactNeighborY="-34">
        <dgm:presLayoutVars>
          <dgm:chMax val="0"/>
          <dgm:chPref val="0"/>
          <dgm:bulletEnabled val="1"/>
        </dgm:presLayoutVars>
      </dgm:prSet>
      <dgm:spPr/>
    </dgm:pt>
    <dgm:pt modelId="{7B6402FF-6C73-45E5-B66E-DFB30D067614}" type="pres">
      <dgm:prSet presAssocID="{87667908-CDD2-4927-96DD-C5DAD97C28E2}" presName="quad3" presStyleLbl="node1" presStyleIdx="2" presStyleCnt="4">
        <dgm:presLayoutVars>
          <dgm:chMax val="0"/>
          <dgm:chPref val="0"/>
          <dgm:bulletEnabled val="1"/>
        </dgm:presLayoutVars>
      </dgm:prSet>
      <dgm:spPr/>
    </dgm:pt>
    <dgm:pt modelId="{365CECBA-4101-406E-9FCB-C0C6AEAEAC9E}" type="pres">
      <dgm:prSet presAssocID="{87667908-CDD2-4927-96DD-C5DAD97C28E2}" presName="quad4" presStyleLbl="node1" presStyleIdx="3" presStyleCnt="4">
        <dgm:presLayoutVars>
          <dgm:chMax val="0"/>
          <dgm:chPref val="0"/>
          <dgm:bulletEnabled val="1"/>
        </dgm:presLayoutVars>
      </dgm:prSet>
      <dgm:spPr/>
    </dgm:pt>
  </dgm:ptLst>
  <dgm:cxnLst>
    <dgm:cxn modelId="{93BEFD35-E3B6-4CA5-B9BA-AA72AFFE90AB}" type="presOf" srcId="{A03F3438-85B8-4FD3-9B1A-AA80F393D7D6}" destId="{DED09EA9-1527-416C-B531-E9999AFF35C1}" srcOrd="0" destOrd="0" presId="urn:microsoft.com/office/officeart/2005/8/layout/matrix3"/>
    <dgm:cxn modelId="{2B27845D-05EA-4B50-914D-DAF0184DB32B}" srcId="{87667908-CDD2-4927-96DD-C5DAD97C28E2}" destId="{955A78FB-A7F8-46FF-BED6-E1C67E423AF4}" srcOrd="1" destOrd="0" parTransId="{05B9D859-3946-4EBC-A4D5-861E5041E512}" sibTransId="{472738F0-9E05-4409-BA0B-72D6605BABAE}"/>
    <dgm:cxn modelId="{B9777583-4BF8-4293-BA3C-2C54CC1C3F3B}" srcId="{87667908-CDD2-4927-96DD-C5DAD97C28E2}" destId="{A03F3438-85B8-4FD3-9B1A-AA80F393D7D6}" srcOrd="0" destOrd="0" parTransId="{2810E9BA-2FF5-4498-A365-414D7E02D3C5}" sibTransId="{83E2CC4A-6466-4659-9903-1C25FF20C06B}"/>
    <dgm:cxn modelId="{3711568A-06F6-4E9A-90D8-D2EDC1C4AE6E}" type="presOf" srcId="{955A78FB-A7F8-46FF-BED6-E1C67E423AF4}" destId="{2D7B3A54-F80A-4BC3-82D3-536D62458F6D}" srcOrd="0" destOrd="0" presId="urn:microsoft.com/office/officeart/2005/8/layout/matrix3"/>
    <dgm:cxn modelId="{AEA6D594-26D7-4AB4-B70D-7D2A469E1936}" srcId="{87667908-CDD2-4927-96DD-C5DAD97C28E2}" destId="{99A1FDE1-99D7-4148-AF70-427824248718}" srcOrd="3" destOrd="0" parTransId="{04EB5E80-C807-4B36-B037-1B077B62F263}" sibTransId="{B47D091E-47CD-415D-A2E7-BC21F0EEFBE9}"/>
    <dgm:cxn modelId="{9CF9E8B4-D72B-4835-9130-6D15A17AC6A0}" type="presOf" srcId="{87667908-CDD2-4927-96DD-C5DAD97C28E2}" destId="{0881FFF7-3433-42D3-98E4-91FE5E32BFC8}" srcOrd="0" destOrd="0" presId="urn:microsoft.com/office/officeart/2005/8/layout/matrix3"/>
    <dgm:cxn modelId="{66B1C6B7-FE13-48C4-ABF8-5876013CE2A0}" type="presOf" srcId="{99A1FDE1-99D7-4148-AF70-427824248718}" destId="{365CECBA-4101-406E-9FCB-C0C6AEAEAC9E}" srcOrd="0" destOrd="0" presId="urn:microsoft.com/office/officeart/2005/8/layout/matrix3"/>
    <dgm:cxn modelId="{7CEA71C4-A8DE-4991-B14E-EF2E6EC3C515}" srcId="{87667908-CDD2-4927-96DD-C5DAD97C28E2}" destId="{3F50C324-A5A4-4FCF-96B6-D3C5C801EE18}" srcOrd="2" destOrd="0" parTransId="{76579065-5DDE-48A3-AB72-66E4E8729913}" sibTransId="{8B45193B-CA97-40A2-AEAB-742FB7554FBB}"/>
    <dgm:cxn modelId="{8520E0F8-49CF-4A1D-BB14-0661640A29B3}" type="presOf" srcId="{3F50C324-A5A4-4FCF-96B6-D3C5C801EE18}" destId="{7B6402FF-6C73-45E5-B66E-DFB30D067614}" srcOrd="0" destOrd="0" presId="urn:microsoft.com/office/officeart/2005/8/layout/matrix3"/>
    <dgm:cxn modelId="{F5C9FCE2-7113-4A13-90A9-6DEE130BB463}" type="presParOf" srcId="{0881FFF7-3433-42D3-98E4-91FE5E32BFC8}" destId="{72B60249-E0C0-4960-88D6-8C4A280B2A89}" srcOrd="0" destOrd="0" presId="urn:microsoft.com/office/officeart/2005/8/layout/matrix3"/>
    <dgm:cxn modelId="{DAFF8CC7-964F-4F9F-9F9A-6D37465D036D}" type="presParOf" srcId="{0881FFF7-3433-42D3-98E4-91FE5E32BFC8}" destId="{DED09EA9-1527-416C-B531-E9999AFF35C1}" srcOrd="1" destOrd="0" presId="urn:microsoft.com/office/officeart/2005/8/layout/matrix3"/>
    <dgm:cxn modelId="{17510D55-FA49-4E4F-9845-9F13521F3740}" type="presParOf" srcId="{0881FFF7-3433-42D3-98E4-91FE5E32BFC8}" destId="{2D7B3A54-F80A-4BC3-82D3-536D62458F6D}" srcOrd="2" destOrd="0" presId="urn:microsoft.com/office/officeart/2005/8/layout/matrix3"/>
    <dgm:cxn modelId="{16098648-77CF-4AC3-91E8-8BF0F2CF0667}" type="presParOf" srcId="{0881FFF7-3433-42D3-98E4-91FE5E32BFC8}" destId="{7B6402FF-6C73-45E5-B66E-DFB30D067614}" srcOrd="3" destOrd="0" presId="urn:microsoft.com/office/officeart/2005/8/layout/matrix3"/>
    <dgm:cxn modelId="{5AE6439E-649C-428C-8E76-7CB24D5299A4}" type="presParOf" srcId="{0881FFF7-3433-42D3-98E4-91FE5E32BFC8}" destId="{365CECBA-4101-406E-9FCB-C0C6AEAEAC9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9C85B2-67B9-4966-9451-E01E0D108862}"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endParaRPr lang="fr-FR"/>
        </a:p>
      </dgm:t>
    </dgm:pt>
    <dgm:pt modelId="{40EF95A7-2703-40D7-98B7-243CB998EA1C}">
      <dgm:prSet phldrT="[Texte]"/>
      <dgm:spPr/>
      <dgm:t>
        <a:bodyPr/>
        <a:lstStyle/>
        <a:p>
          <a:r>
            <a:rPr lang="fr-FR" b="1"/>
            <a:t>Cartographie des risques LBC/FT</a:t>
          </a:r>
          <a:endParaRPr lang="fr-FR" b="1" dirty="0"/>
        </a:p>
      </dgm:t>
    </dgm:pt>
    <dgm:pt modelId="{DFDE8B56-9419-43B5-A254-CD2A9F76C325}" type="parTrans" cxnId="{04E9FF42-480E-46CC-A0AA-F79E57D5B810}">
      <dgm:prSet/>
      <dgm:spPr/>
      <dgm:t>
        <a:bodyPr/>
        <a:lstStyle/>
        <a:p>
          <a:endParaRPr lang="fr-FR"/>
        </a:p>
      </dgm:t>
    </dgm:pt>
    <dgm:pt modelId="{A9A8225D-8645-42A6-9B4C-29E98DDCA4F1}" type="sibTrans" cxnId="{04E9FF42-480E-46CC-A0AA-F79E57D5B810}">
      <dgm:prSet/>
      <dgm:spPr/>
      <dgm:t>
        <a:bodyPr/>
        <a:lstStyle/>
        <a:p>
          <a:endParaRPr lang="fr-FR"/>
        </a:p>
      </dgm:t>
    </dgm:pt>
    <dgm:pt modelId="{7638BB57-3A04-4EB3-A1E5-78DBD3A32919}">
      <dgm:prSet phldrT="[Texte]" custT="1"/>
      <dgm:spPr>
        <a:solidFill>
          <a:srgbClr val="F7E7F9"/>
        </a:solidFill>
      </dgm:spPr>
      <dgm:t>
        <a:bodyPr/>
        <a:lstStyle/>
        <a:p>
          <a:r>
            <a:rPr lang="fr-FR" sz="1200" b="1" dirty="0">
              <a:solidFill>
                <a:srgbClr val="483698"/>
              </a:solidFill>
            </a:rPr>
            <a:t>Missions de contrôle LBC/FT</a:t>
          </a:r>
        </a:p>
      </dgm:t>
    </dgm:pt>
    <dgm:pt modelId="{731B3677-4D7B-4EBD-A9BE-997DE9602645}" type="parTrans" cxnId="{E7C925E8-CB43-466F-824C-9E3060C02BDB}">
      <dgm:prSet/>
      <dgm:spPr/>
      <dgm:t>
        <a:bodyPr/>
        <a:lstStyle/>
        <a:p>
          <a:endParaRPr lang="fr-FR"/>
        </a:p>
      </dgm:t>
    </dgm:pt>
    <dgm:pt modelId="{1B73C426-D122-4735-9E5E-43F28632CBB7}" type="sibTrans" cxnId="{E7C925E8-CB43-466F-824C-9E3060C02BDB}">
      <dgm:prSet/>
      <dgm:spPr/>
      <dgm:t>
        <a:bodyPr/>
        <a:lstStyle/>
        <a:p>
          <a:endParaRPr lang="fr-FR"/>
        </a:p>
      </dgm:t>
    </dgm:pt>
    <dgm:pt modelId="{8F26A57A-A9C4-426B-8895-7285A59FD07E}">
      <dgm:prSet phldrT="[Texte]" custT="1"/>
      <dgm:spPr>
        <a:solidFill>
          <a:srgbClr val="00A3A1"/>
        </a:solidFill>
      </dgm:spPr>
      <dgm:t>
        <a:bodyPr/>
        <a:lstStyle/>
        <a:p>
          <a:r>
            <a:rPr lang="fr-FR" sz="1200" b="1"/>
            <a:t>Entretiens de surveillance</a:t>
          </a:r>
          <a:endParaRPr lang="fr-FR" sz="1200" b="1" dirty="0"/>
        </a:p>
      </dgm:t>
    </dgm:pt>
    <dgm:pt modelId="{F781F29F-590F-4BBB-A694-F53DA5A81245}" type="parTrans" cxnId="{F40B1242-259E-4C07-A06A-C0140DBDFEC0}">
      <dgm:prSet/>
      <dgm:spPr/>
      <dgm:t>
        <a:bodyPr/>
        <a:lstStyle/>
        <a:p>
          <a:endParaRPr lang="fr-FR"/>
        </a:p>
      </dgm:t>
    </dgm:pt>
    <dgm:pt modelId="{738218D6-B6D9-4288-A2C4-0EF216DBB49D}" type="sibTrans" cxnId="{F40B1242-259E-4C07-A06A-C0140DBDFEC0}">
      <dgm:prSet/>
      <dgm:spPr/>
      <dgm:t>
        <a:bodyPr/>
        <a:lstStyle/>
        <a:p>
          <a:endParaRPr lang="fr-FR"/>
        </a:p>
      </dgm:t>
    </dgm:pt>
    <dgm:pt modelId="{171FDB29-E825-4CF4-AABE-FA0B5E735BBB}">
      <dgm:prSet phldrT="[Texte]" custT="1"/>
      <dgm:spPr>
        <a:solidFill>
          <a:srgbClr val="6D2077"/>
        </a:solidFill>
      </dgm:spPr>
      <dgm:t>
        <a:bodyPr/>
        <a:lstStyle/>
        <a:p>
          <a:r>
            <a:rPr lang="fr-FR" sz="1200" b="1" dirty="0"/>
            <a:t>Requêtes et suivi </a:t>
          </a:r>
        </a:p>
      </dgm:t>
    </dgm:pt>
    <dgm:pt modelId="{95483C62-C191-4618-99DE-AF8413E8A806}" type="parTrans" cxnId="{B24EED57-BECF-4DB8-8390-A2508771DB8E}">
      <dgm:prSet/>
      <dgm:spPr/>
      <dgm:t>
        <a:bodyPr/>
        <a:lstStyle/>
        <a:p>
          <a:endParaRPr lang="fr-FR"/>
        </a:p>
      </dgm:t>
    </dgm:pt>
    <dgm:pt modelId="{4F9441BA-B5E5-41F5-9A20-75AEE30CCF18}" type="sibTrans" cxnId="{B24EED57-BECF-4DB8-8390-A2508771DB8E}">
      <dgm:prSet/>
      <dgm:spPr/>
      <dgm:t>
        <a:bodyPr/>
        <a:lstStyle/>
        <a:p>
          <a:endParaRPr lang="fr-FR"/>
        </a:p>
      </dgm:t>
    </dgm:pt>
    <dgm:pt modelId="{F21E67D7-67F4-4C58-8A51-7BE4DEBF323C}">
      <dgm:prSet phldrT="[Texte]" custT="1"/>
      <dgm:spPr>
        <a:solidFill>
          <a:srgbClr val="009A44"/>
        </a:solidFill>
      </dgm:spPr>
      <dgm:t>
        <a:bodyPr/>
        <a:lstStyle/>
        <a:p>
          <a:r>
            <a:rPr lang="fr-FR" sz="1200" b="1"/>
            <a:t>Reportings LBC/FT</a:t>
          </a:r>
          <a:endParaRPr lang="fr-FR" sz="1200" b="1" dirty="0"/>
        </a:p>
      </dgm:t>
    </dgm:pt>
    <dgm:pt modelId="{43F41C96-424F-48ED-A89F-1B4DD042D0DB}" type="parTrans" cxnId="{A60C2A24-61C2-4E52-93A8-EF760D3D1CE4}">
      <dgm:prSet/>
      <dgm:spPr/>
      <dgm:t>
        <a:bodyPr/>
        <a:lstStyle/>
        <a:p>
          <a:endParaRPr lang="fr-FR"/>
        </a:p>
      </dgm:t>
    </dgm:pt>
    <dgm:pt modelId="{965CCC6B-42C6-40D0-B0E4-B4437491F45E}" type="sibTrans" cxnId="{A60C2A24-61C2-4E52-93A8-EF760D3D1CE4}">
      <dgm:prSet/>
      <dgm:spPr/>
      <dgm:t>
        <a:bodyPr/>
        <a:lstStyle/>
        <a:p>
          <a:endParaRPr lang="fr-FR"/>
        </a:p>
      </dgm:t>
    </dgm:pt>
    <dgm:pt modelId="{241C7C2D-BAC3-4F2A-BF11-94330BAC4EBE}" type="pres">
      <dgm:prSet presAssocID="{439C85B2-67B9-4966-9451-E01E0D108862}" presName="Name0" presStyleCnt="0">
        <dgm:presLayoutVars>
          <dgm:chMax val="1"/>
          <dgm:dir/>
          <dgm:animLvl val="ctr"/>
          <dgm:resizeHandles val="exact"/>
        </dgm:presLayoutVars>
      </dgm:prSet>
      <dgm:spPr/>
    </dgm:pt>
    <dgm:pt modelId="{DD1FA7B3-83D6-4FA3-B484-56B41334F3DA}" type="pres">
      <dgm:prSet presAssocID="{40EF95A7-2703-40D7-98B7-243CB998EA1C}" presName="centerShape" presStyleLbl="node0" presStyleIdx="0" presStyleCnt="1"/>
      <dgm:spPr/>
    </dgm:pt>
    <dgm:pt modelId="{64C9A611-1A2C-4E35-825F-347078DEB5FE}" type="pres">
      <dgm:prSet presAssocID="{7638BB57-3A04-4EB3-A1E5-78DBD3A32919}" presName="node" presStyleLbl="node1" presStyleIdx="0" presStyleCnt="4" custScaleX="154835" custScaleY="111504">
        <dgm:presLayoutVars>
          <dgm:bulletEnabled val="1"/>
        </dgm:presLayoutVars>
      </dgm:prSet>
      <dgm:spPr/>
    </dgm:pt>
    <dgm:pt modelId="{D199AB25-60B2-4A00-BA0C-56C0DCBD876C}" type="pres">
      <dgm:prSet presAssocID="{7638BB57-3A04-4EB3-A1E5-78DBD3A32919}" presName="dummy" presStyleCnt="0"/>
      <dgm:spPr/>
    </dgm:pt>
    <dgm:pt modelId="{76C1566F-002D-4FAF-9E58-205772D0EBBF}" type="pres">
      <dgm:prSet presAssocID="{1B73C426-D122-4735-9E5E-43F28632CBB7}" presName="sibTrans" presStyleLbl="sibTrans2D1" presStyleIdx="0" presStyleCnt="4"/>
      <dgm:spPr/>
    </dgm:pt>
    <dgm:pt modelId="{6371DC01-561D-44F6-9233-DC66D0D4246C}" type="pres">
      <dgm:prSet presAssocID="{8F26A57A-A9C4-426B-8895-7285A59FD07E}" presName="node" presStyleLbl="node1" presStyleIdx="1" presStyleCnt="4" custScaleX="162510" custScaleY="128791">
        <dgm:presLayoutVars>
          <dgm:bulletEnabled val="1"/>
        </dgm:presLayoutVars>
      </dgm:prSet>
      <dgm:spPr/>
    </dgm:pt>
    <dgm:pt modelId="{BBA48A4B-7E3F-45A3-8929-93240B898E7A}" type="pres">
      <dgm:prSet presAssocID="{8F26A57A-A9C4-426B-8895-7285A59FD07E}" presName="dummy" presStyleCnt="0"/>
      <dgm:spPr/>
    </dgm:pt>
    <dgm:pt modelId="{DD2F978D-F28A-46AF-A491-19F0754998A1}" type="pres">
      <dgm:prSet presAssocID="{738218D6-B6D9-4288-A2C4-0EF216DBB49D}" presName="sibTrans" presStyleLbl="sibTrans2D1" presStyleIdx="1" presStyleCnt="4"/>
      <dgm:spPr/>
    </dgm:pt>
    <dgm:pt modelId="{0B35330E-681B-46A6-9B57-731D6BF5BFE3}" type="pres">
      <dgm:prSet presAssocID="{171FDB29-E825-4CF4-AABE-FA0B5E735BBB}" presName="node" presStyleLbl="node1" presStyleIdx="2" presStyleCnt="4" custScaleX="141348" custScaleY="108901">
        <dgm:presLayoutVars>
          <dgm:bulletEnabled val="1"/>
        </dgm:presLayoutVars>
      </dgm:prSet>
      <dgm:spPr/>
    </dgm:pt>
    <dgm:pt modelId="{49DFDDD5-ED90-4C8B-A163-8FA4A037EE50}" type="pres">
      <dgm:prSet presAssocID="{171FDB29-E825-4CF4-AABE-FA0B5E735BBB}" presName="dummy" presStyleCnt="0"/>
      <dgm:spPr/>
    </dgm:pt>
    <dgm:pt modelId="{3059A804-6DB3-4E68-AFC5-B250897CDDB8}" type="pres">
      <dgm:prSet presAssocID="{4F9441BA-B5E5-41F5-9A20-75AEE30CCF18}" presName="sibTrans" presStyleLbl="sibTrans2D1" presStyleIdx="2" presStyleCnt="4"/>
      <dgm:spPr/>
    </dgm:pt>
    <dgm:pt modelId="{BD593DCF-D2EB-4087-B379-3BCB53416C6C}" type="pres">
      <dgm:prSet presAssocID="{F21E67D7-67F4-4C58-8A51-7BE4DEBF323C}" presName="node" presStyleLbl="node1" presStyleIdx="3" presStyleCnt="4" custScaleX="162482" custScaleY="125929">
        <dgm:presLayoutVars>
          <dgm:bulletEnabled val="1"/>
        </dgm:presLayoutVars>
      </dgm:prSet>
      <dgm:spPr/>
    </dgm:pt>
    <dgm:pt modelId="{79C98D7F-CA97-4C2A-B606-70583282578A}" type="pres">
      <dgm:prSet presAssocID="{F21E67D7-67F4-4C58-8A51-7BE4DEBF323C}" presName="dummy" presStyleCnt="0"/>
      <dgm:spPr/>
    </dgm:pt>
    <dgm:pt modelId="{E65C90AA-9BC7-4B16-A6FE-EB9575F6F3B4}" type="pres">
      <dgm:prSet presAssocID="{965CCC6B-42C6-40D0-B0E4-B4437491F45E}" presName="sibTrans" presStyleLbl="sibTrans2D1" presStyleIdx="3" presStyleCnt="4"/>
      <dgm:spPr/>
    </dgm:pt>
  </dgm:ptLst>
  <dgm:cxnLst>
    <dgm:cxn modelId="{E48AD100-717E-461E-9923-D865B4847A18}" type="presOf" srcId="{4F9441BA-B5E5-41F5-9A20-75AEE30CCF18}" destId="{3059A804-6DB3-4E68-AFC5-B250897CDDB8}" srcOrd="0" destOrd="0" presId="urn:microsoft.com/office/officeart/2005/8/layout/radial6"/>
    <dgm:cxn modelId="{A60C2A24-61C2-4E52-93A8-EF760D3D1CE4}" srcId="{40EF95A7-2703-40D7-98B7-243CB998EA1C}" destId="{F21E67D7-67F4-4C58-8A51-7BE4DEBF323C}" srcOrd="3" destOrd="0" parTransId="{43F41C96-424F-48ED-A89F-1B4DD042D0DB}" sibTransId="{965CCC6B-42C6-40D0-B0E4-B4437491F45E}"/>
    <dgm:cxn modelId="{4D37C12A-AC37-427E-ABAF-36F64D694652}" type="presOf" srcId="{439C85B2-67B9-4966-9451-E01E0D108862}" destId="{241C7C2D-BAC3-4F2A-BF11-94330BAC4EBE}" srcOrd="0" destOrd="0" presId="urn:microsoft.com/office/officeart/2005/8/layout/radial6"/>
    <dgm:cxn modelId="{F40B1242-259E-4C07-A06A-C0140DBDFEC0}" srcId="{40EF95A7-2703-40D7-98B7-243CB998EA1C}" destId="{8F26A57A-A9C4-426B-8895-7285A59FD07E}" srcOrd="1" destOrd="0" parTransId="{F781F29F-590F-4BBB-A694-F53DA5A81245}" sibTransId="{738218D6-B6D9-4288-A2C4-0EF216DBB49D}"/>
    <dgm:cxn modelId="{04E9FF42-480E-46CC-A0AA-F79E57D5B810}" srcId="{439C85B2-67B9-4966-9451-E01E0D108862}" destId="{40EF95A7-2703-40D7-98B7-243CB998EA1C}" srcOrd="0" destOrd="0" parTransId="{DFDE8B56-9419-43B5-A254-CD2A9F76C325}" sibTransId="{A9A8225D-8645-42A6-9B4C-29E98DDCA4F1}"/>
    <dgm:cxn modelId="{CCFD2952-2C9B-4905-9946-7A9351017D30}" type="presOf" srcId="{F21E67D7-67F4-4C58-8A51-7BE4DEBF323C}" destId="{BD593DCF-D2EB-4087-B379-3BCB53416C6C}" srcOrd="0" destOrd="0" presId="urn:microsoft.com/office/officeart/2005/8/layout/radial6"/>
    <dgm:cxn modelId="{9FD9A872-7EEC-4BBF-8B28-85F0FAA14EE3}" type="presOf" srcId="{7638BB57-3A04-4EB3-A1E5-78DBD3A32919}" destId="{64C9A611-1A2C-4E35-825F-347078DEB5FE}" srcOrd="0" destOrd="0" presId="urn:microsoft.com/office/officeart/2005/8/layout/radial6"/>
    <dgm:cxn modelId="{B24EED57-BECF-4DB8-8390-A2508771DB8E}" srcId="{40EF95A7-2703-40D7-98B7-243CB998EA1C}" destId="{171FDB29-E825-4CF4-AABE-FA0B5E735BBB}" srcOrd="2" destOrd="0" parTransId="{95483C62-C191-4618-99DE-AF8413E8A806}" sibTransId="{4F9441BA-B5E5-41F5-9A20-75AEE30CCF18}"/>
    <dgm:cxn modelId="{8D8D75A2-8A07-4772-B96D-D5EE5A87FC5A}" type="presOf" srcId="{738218D6-B6D9-4288-A2C4-0EF216DBB49D}" destId="{DD2F978D-F28A-46AF-A491-19F0754998A1}" srcOrd="0" destOrd="0" presId="urn:microsoft.com/office/officeart/2005/8/layout/radial6"/>
    <dgm:cxn modelId="{D3668CA7-3394-485A-A86B-8D00B0F7B511}" type="presOf" srcId="{1B73C426-D122-4735-9E5E-43F28632CBB7}" destId="{76C1566F-002D-4FAF-9E58-205772D0EBBF}" srcOrd="0" destOrd="0" presId="urn:microsoft.com/office/officeart/2005/8/layout/radial6"/>
    <dgm:cxn modelId="{BBF62CB7-3A72-4370-A6F4-1FCCC72A8CF2}" type="presOf" srcId="{8F26A57A-A9C4-426B-8895-7285A59FD07E}" destId="{6371DC01-561D-44F6-9233-DC66D0D4246C}" srcOrd="0" destOrd="0" presId="urn:microsoft.com/office/officeart/2005/8/layout/radial6"/>
    <dgm:cxn modelId="{8818DDD4-0B0E-4505-85D7-56731A2F9A2A}" type="presOf" srcId="{171FDB29-E825-4CF4-AABE-FA0B5E735BBB}" destId="{0B35330E-681B-46A6-9B57-731D6BF5BFE3}" srcOrd="0" destOrd="0" presId="urn:microsoft.com/office/officeart/2005/8/layout/radial6"/>
    <dgm:cxn modelId="{7BC098E7-E989-44E7-A61E-1B8F10C4351D}" type="presOf" srcId="{965CCC6B-42C6-40D0-B0E4-B4437491F45E}" destId="{E65C90AA-9BC7-4B16-A6FE-EB9575F6F3B4}" srcOrd="0" destOrd="0" presId="urn:microsoft.com/office/officeart/2005/8/layout/radial6"/>
    <dgm:cxn modelId="{E7C925E8-CB43-466F-824C-9E3060C02BDB}" srcId="{40EF95A7-2703-40D7-98B7-243CB998EA1C}" destId="{7638BB57-3A04-4EB3-A1E5-78DBD3A32919}" srcOrd="0" destOrd="0" parTransId="{731B3677-4D7B-4EBD-A9BE-997DE9602645}" sibTransId="{1B73C426-D122-4735-9E5E-43F28632CBB7}"/>
    <dgm:cxn modelId="{3934D4EB-D94D-4A3E-9003-D00443D8BB9B}" type="presOf" srcId="{40EF95A7-2703-40D7-98B7-243CB998EA1C}" destId="{DD1FA7B3-83D6-4FA3-B484-56B41334F3DA}" srcOrd="0" destOrd="0" presId="urn:microsoft.com/office/officeart/2005/8/layout/radial6"/>
    <dgm:cxn modelId="{3B1C7933-D5F9-423F-A609-ED8A1B24D474}" type="presParOf" srcId="{241C7C2D-BAC3-4F2A-BF11-94330BAC4EBE}" destId="{DD1FA7B3-83D6-4FA3-B484-56B41334F3DA}" srcOrd="0" destOrd="0" presId="urn:microsoft.com/office/officeart/2005/8/layout/radial6"/>
    <dgm:cxn modelId="{A0AB4CBA-28C8-4420-9303-BCAF7EC875B9}" type="presParOf" srcId="{241C7C2D-BAC3-4F2A-BF11-94330BAC4EBE}" destId="{64C9A611-1A2C-4E35-825F-347078DEB5FE}" srcOrd="1" destOrd="0" presId="urn:microsoft.com/office/officeart/2005/8/layout/radial6"/>
    <dgm:cxn modelId="{9324E98A-8BE1-4E9C-8DF7-5D39282F7923}" type="presParOf" srcId="{241C7C2D-BAC3-4F2A-BF11-94330BAC4EBE}" destId="{D199AB25-60B2-4A00-BA0C-56C0DCBD876C}" srcOrd="2" destOrd="0" presId="urn:microsoft.com/office/officeart/2005/8/layout/radial6"/>
    <dgm:cxn modelId="{C29937EF-4191-455A-A72D-CE5D0D6F2428}" type="presParOf" srcId="{241C7C2D-BAC3-4F2A-BF11-94330BAC4EBE}" destId="{76C1566F-002D-4FAF-9E58-205772D0EBBF}" srcOrd="3" destOrd="0" presId="urn:microsoft.com/office/officeart/2005/8/layout/radial6"/>
    <dgm:cxn modelId="{50BC3C37-E317-4AEA-BC85-8A9650D0A940}" type="presParOf" srcId="{241C7C2D-BAC3-4F2A-BF11-94330BAC4EBE}" destId="{6371DC01-561D-44F6-9233-DC66D0D4246C}" srcOrd="4" destOrd="0" presId="urn:microsoft.com/office/officeart/2005/8/layout/radial6"/>
    <dgm:cxn modelId="{A253C214-B4BC-429D-91CA-79101AECA915}" type="presParOf" srcId="{241C7C2D-BAC3-4F2A-BF11-94330BAC4EBE}" destId="{BBA48A4B-7E3F-45A3-8929-93240B898E7A}" srcOrd="5" destOrd="0" presId="urn:microsoft.com/office/officeart/2005/8/layout/radial6"/>
    <dgm:cxn modelId="{8AF710B9-8ABA-4389-8D8A-E98E305B5353}" type="presParOf" srcId="{241C7C2D-BAC3-4F2A-BF11-94330BAC4EBE}" destId="{DD2F978D-F28A-46AF-A491-19F0754998A1}" srcOrd="6" destOrd="0" presId="urn:microsoft.com/office/officeart/2005/8/layout/radial6"/>
    <dgm:cxn modelId="{92230BD1-8438-45F0-BD1C-E8761505F21A}" type="presParOf" srcId="{241C7C2D-BAC3-4F2A-BF11-94330BAC4EBE}" destId="{0B35330E-681B-46A6-9B57-731D6BF5BFE3}" srcOrd="7" destOrd="0" presId="urn:microsoft.com/office/officeart/2005/8/layout/radial6"/>
    <dgm:cxn modelId="{E0CBE58A-6FA6-4C6F-8DDD-F3E415FE0867}" type="presParOf" srcId="{241C7C2D-BAC3-4F2A-BF11-94330BAC4EBE}" destId="{49DFDDD5-ED90-4C8B-A163-8FA4A037EE50}" srcOrd="8" destOrd="0" presId="urn:microsoft.com/office/officeart/2005/8/layout/radial6"/>
    <dgm:cxn modelId="{3C957822-778C-4205-847C-0F5DC956E3BD}" type="presParOf" srcId="{241C7C2D-BAC3-4F2A-BF11-94330BAC4EBE}" destId="{3059A804-6DB3-4E68-AFC5-B250897CDDB8}" srcOrd="9" destOrd="0" presId="urn:microsoft.com/office/officeart/2005/8/layout/radial6"/>
    <dgm:cxn modelId="{34DABB31-9F59-476F-BF4A-BD56B0931650}" type="presParOf" srcId="{241C7C2D-BAC3-4F2A-BF11-94330BAC4EBE}" destId="{BD593DCF-D2EB-4087-B379-3BCB53416C6C}" srcOrd="10" destOrd="0" presId="urn:microsoft.com/office/officeart/2005/8/layout/radial6"/>
    <dgm:cxn modelId="{D552044B-5341-462F-8E28-91037CADC688}" type="presParOf" srcId="{241C7C2D-BAC3-4F2A-BF11-94330BAC4EBE}" destId="{79C98D7F-CA97-4C2A-B606-70583282578A}" srcOrd="11" destOrd="0" presId="urn:microsoft.com/office/officeart/2005/8/layout/radial6"/>
    <dgm:cxn modelId="{9C047C90-85C6-47A2-894B-186E4298F1DE}" type="presParOf" srcId="{241C7C2D-BAC3-4F2A-BF11-94330BAC4EBE}" destId="{E65C90AA-9BC7-4B16-A6FE-EB9575F6F3B4}"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E38E9-AD41-41B9-AD17-69F578C5F357}">
      <dsp:nvSpPr>
        <dsp:cNvPr id="0" name=""/>
        <dsp:cNvSpPr/>
      </dsp:nvSpPr>
      <dsp:spPr>
        <a:xfrm>
          <a:off x="2232250" y="0"/>
          <a:ext cx="3024336" cy="3024336"/>
        </a:xfrm>
        <a:prstGeom prst="diamond">
          <a:avLst/>
        </a:prstGeom>
        <a:solidFill>
          <a:schemeClr val="accent3">
            <a:lumMod val="40000"/>
            <a:lumOff val="6000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1F67900A-546D-483B-A87D-40777048E0D8}">
      <dsp:nvSpPr>
        <dsp:cNvPr id="0" name=""/>
        <dsp:cNvSpPr/>
      </dsp:nvSpPr>
      <dsp:spPr>
        <a:xfrm>
          <a:off x="1728192" y="191077"/>
          <a:ext cx="1367266" cy="1227000"/>
        </a:xfrm>
        <a:prstGeom prst="roundRect">
          <a:avLst/>
        </a:prstGeom>
        <a:solidFill>
          <a:schemeClr val="accent5">
            <a:lumMod val="60000"/>
            <a:lumOff val="40000"/>
          </a:schemeClr>
        </a:solidFill>
        <a:ln w="25400">
          <a:solidFill>
            <a:srgbClr val="FFFF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b="1" kern="1200" dirty="0">
              <a:solidFill>
                <a:schemeClr val="accent5">
                  <a:lumMod val="50000"/>
                </a:schemeClr>
              </a:solidFill>
            </a:rPr>
            <a:t>Accompagnement et sensibilisation</a:t>
          </a:r>
        </a:p>
      </dsp:txBody>
      <dsp:txXfrm>
        <a:off x="1788089" y="250974"/>
        <a:ext cx="1247472" cy="1107206"/>
      </dsp:txXfrm>
    </dsp:sp>
    <dsp:sp modelId="{D64AC8FF-689E-41CA-BA31-920BDCE7CA22}">
      <dsp:nvSpPr>
        <dsp:cNvPr id="0" name=""/>
        <dsp:cNvSpPr/>
      </dsp:nvSpPr>
      <dsp:spPr>
        <a:xfrm>
          <a:off x="4330318" y="138365"/>
          <a:ext cx="1286305" cy="1253350"/>
        </a:xfrm>
        <a:prstGeom prst="roundRect">
          <a:avLst/>
        </a:prstGeom>
        <a:solidFill>
          <a:schemeClr val="accent5">
            <a:lumMod val="60000"/>
            <a:lumOff val="40000"/>
          </a:schemeClr>
        </a:solidFill>
        <a:ln w="25400">
          <a:solidFill>
            <a:srgbClr val="FFFF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b="1" kern="1200" dirty="0">
              <a:solidFill>
                <a:schemeClr val="accent5">
                  <a:lumMod val="50000"/>
                </a:schemeClr>
              </a:solidFill>
            </a:rPr>
            <a:t>Développement légal et réglementaire</a:t>
          </a:r>
        </a:p>
      </dsp:txBody>
      <dsp:txXfrm>
        <a:off x="4391502" y="199549"/>
        <a:ext cx="1163937" cy="1130982"/>
      </dsp:txXfrm>
    </dsp:sp>
    <dsp:sp modelId="{DC7E2D82-7CF9-4388-99A7-18E02DDBD3B3}">
      <dsp:nvSpPr>
        <dsp:cNvPr id="0" name=""/>
        <dsp:cNvSpPr/>
      </dsp:nvSpPr>
      <dsp:spPr>
        <a:xfrm>
          <a:off x="1728192" y="1522053"/>
          <a:ext cx="1380429" cy="1224099"/>
        </a:xfrm>
        <a:prstGeom prst="roundRect">
          <a:avLst/>
        </a:prstGeom>
        <a:solidFill>
          <a:schemeClr val="accent5">
            <a:lumMod val="60000"/>
            <a:lumOff val="40000"/>
          </a:schemeClr>
        </a:solidFill>
        <a:ln w="25400">
          <a:solidFill>
            <a:srgbClr val="FFFF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b="1" kern="1200" dirty="0">
              <a:solidFill>
                <a:schemeClr val="accent5">
                  <a:lumMod val="50000"/>
                </a:schemeClr>
              </a:solidFill>
            </a:rPr>
            <a:t>Contrôle sur place et sur pièces</a:t>
          </a:r>
        </a:p>
      </dsp:txBody>
      <dsp:txXfrm>
        <a:off x="1787948" y="1581809"/>
        <a:ext cx="1260917" cy="1104587"/>
      </dsp:txXfrm>
    </dsp:sp>
    <dsp:sp modelId="{5978465E-A889-4E53-94D5-CD81142C069C}">
      <dsp:nvSpPr>
        <dsp:cNvPr id="0" name=""/>
        <dsp:cNvSpPr/>
      </dsp:nvSpPr>
      <dsp:spPr>
        <a:xfrm>
          <a:off x="4350569" y="1482517"/>
          <a:ext cx="1338061" cy="1210912"/>
        </a:xfrm>
        <a:prstGeom prst="roundRect">
          <a:avLst/>
        </a:prstGeom>
        <a:solidFill>
          <a:schemeClr val="accent5">
            <a:lumMod val="60000"/>
            <a:lumOff val="40000"/>
          </a:schemeClr>
        </a:solidFill>
        <a:ln w="25400">
          <a:solidFill>
            <a:srgbClr val="FFFF00"/>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b="1" kern="1200" dirty="0">
              <a:solidFill>
                <a:schemeClr val="accent5">
                  <a:lumMod val="50000"/>
                </a:schemeClr>
              </a:solidFill>
            </a:rPr>
            <a:t>Coordination</a:t>
          </a:r>
          <a:r>
            <a:rPr lang="fr-FR" sz="1200" b="1" kern="1200" baseline="0" dirty="0">
              <a:solidFill>
                <a:schemeClr val="accent5">
                  <a:lumMod val="50000"/>
                </a:schemeClr>
              </a:solidFill>
            </a:rPr>
            <a:t> sectorielle et nationale</a:t>
          </a:r>
          <a:endParaRPr lang="fr-FR" sz="1200" b="1" kern="1200" dirty="0">
            <a:solidFill>
              <a:schemeClr val="accent5">
                <a:lumMod val="50000"/>
              </a:schemeClr>
            </a:solidFill>
          </a:endParaRPr>
        </a:p>
      </dsp:txBody>
      <dsp:txXfrm>
        <a:off x="4409681" y="1541629"/>
        <a:ext cx="1219837" cy="1092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B22F0-964D-44C5-A0EA-D5B4E88C22A2}">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F00A5D-8E1F-45E6-BD41-222F1E204A25}">
      <dsp:nvSpPr>
        <dsp:cNvPr id="0" name=""/>
        <dsp:cNvSpPr/>
      </dsp:nvSpPr>
      <dsp:spPr>
        <a:xfrm>
          <a:off x="460128" y="312440"/>
          <a:ext cx="5749380" cy="625205"/>
        </a:xfrm>
        <a:prstGeom prst="rect">
          <a:avLst/>
        </a:prstGeom>
        <a:solidFill>
          <a:schemeClr val="accent5">
            <a:lumMod val="20000"/>
            <a:lumOff val="80000"/>
          </a:schemeClr>
        </a:solidFill>
        <a:ln w="25400" cap="flat" cmpd="sng" algn="ctr">
          <a:solidFill>
            <a:schemeClr val="accent5">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solidFill>
                <a:schemeClr val="tx2">
                  <a:lumMod val="75000"/>
                </a:schemeClr>
              </a:solidFill>
            </a:rPr>
            <a:t>Feuille de route sectorielle inter-autorités</a:t>
          </a:r>
        </a:p>
      </dsp:txBody>
      <dsp:txXfrm>
        <a:off x="460128" y="312440"/>
        <a:ext cx="5749380" cy="625205"/>
      </dsp:txXfrm>
    </dsp:sp>
    <dsp:sp modelId="{25173131-0E86-42A5-8870-2D1E50F8A858}">
      <dsp:nvSpPr>
        <dsp:cNvPr id="0" name=""/>
        <dsp:cNvSpPr/>
      </dsp:nvSpPr>
      <dsp:spPr>
        <a:xfrm>
          <a:off x="69375" y="234289"/>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C3E53-363E-475F-B6D5-3AC0F916C7C9}">
      <dsp:nvSpPr>
        <dsp:cNvPr id="0" name=""/>
        <dsp:cNvSpPr/>
      </dsp:nvSpPr>
      <dsp:spPr>
        <a:xfrm>
          <a:off x="818573" y="1250411"/>
          <a:ext cx="5390935" cy="625205"/>
        </a:xfrm>
        <a:prstGeom prst="rect">
          <a:avLst/>
        </a:prstGeom>
        <a:solidFill>
          <a:schemeClr val="accent3">
            <a:lumMod val="20000"/>
            <a:lumOff val="80000"/>
          </a:schemeClr>
        </a:solidFill>
        <a:ln w="25400" cap="flat" cmpd="sng" algn="ctr">
          <a:solidFill>
            <a:schemeClr val="accent3">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solidFill>
                <a:schemeClr val="tx2">
                  <a:lumMod val="75000"/>
                </a:schemeClr>
              </a:solidFill>
            </a:rPr>
            <a:t>Coordination avec la cellule de renseignement</a:t>
          </a:r>
        </a:p>
      </dsp:txBody>
      <dsp:txXfrm>
        <a:off x="818573" y="1250411"/>
        <a:ext cx="5390935" cy="625205"/>
      </dsp:txXfrm>
    </dsp:sp>
    <dsp:sp modelId="{1B6D9D96-7AC3-4545-9947-8F638FFF95A1}">
      <dsp:nvSpPr>
        <dsp:cNvPr id="0" name=""/>
        <dsp:cNvSpPr/>
      </dsp:nvSpPr>
      <dsp:spPr>
        <a:xfrm>
          <a:off x="427819" y="1172260"/>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0C0748-9513-4D7B-8564-A6A8169C1BC0}">
      <dsp:nvSpPr>
        <dsp:cNvPr id="0" name=""/>
        <dsp:cNvSpPr/>
      </dsp:nvSpPr>
      <dsp:spPr>
        <a:xfrm>
          <a:off x="818573" y="2188382"/>
          <a:ext cx="5390935" cy="625205"/>
        </a:xfrm>
        <a:prstGeom prst="rect">
          <a:avLst/>
        </a:prstGeom>
        <a:solidFill>
          <a:schemeClr val="accent4">
            <a:lumMod val="20000"/>
            <a:lumOff val="80000"/>
          </a:schemeClr>
        </a:solidFill>
        <a:ln w="25400" cap="flat" cmpd="sng" algn="ctr">
          <a:solidFill>
            <a:schemeClr val="accent4">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solidFill>
                <a:schemeClr val="tx2">
                  <a:lumMod val="75000"/>
                </a:schemeClr>
              </a:solidFill>
            </a:rPr>
            <a:t>Coordination sectorielle avec les fédérations (lancement de plusieurs projets)</a:t>
          </a:r>
        </a:p>
      </dsp:txBody>
      <dsp:txXfrm>
        <a:off x="818573" y="2188382"/>
        <a:ext cx="5390935" cy="625205"/>
      </dsp:txXfrm>
    </dsp:sp>
    <dsp:sp modelId="{FDBFCEEE-34FB-47C1-AAF8-A6931108FD6D}">
      <dsp:nvSpPr>
        <dsp:cNvPr id="0" name=""/>
        <dsp:cNvSpPr/>
      </dsp:nvSpPr>
      <dsp:spPr>
        <a:xfrm>
          <a:off x="427819" y="2110232"/>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D8678F-98A0-44FD-BD45-793BCAF6ACD8}">
      <dsp:nvSpPr>
        <dsp:cNvPr id="0" name=""/>
        <dsp:cNvSpPr/>
      </dsp:nvSpPr>
      <dsp:spPr>
        <a:xfrm>
          <a:off x="460128" y="3126353"/>
          <a:ext cx="5749380" cy="625205"/>
        </a:xfrm>
        <a:prstGeom prst="rect">
          <a:avLst/>
        </a:prstGeom>
        <a:solidFill>
          <a:schemeClr val="accent6">
            <a:lumMod val="20000"/>
            <a:lumOff val="80000"/>
          </a:schemeClr>
        </a:solidFill>
        <a:ln w="25400" cap="flat" cmpd="sng" algn="ctr">
          <a:solidFill>
            <a:schemeClr val="accent2">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solidFill>
                <a:schemeClr val="tx2">
                  <a:lumMod val="75000"/>
                </a:schemeClr>
              </a:solidFill>
            </a:rPr>
            <a:t>Autres actions de coopération dans la LBC/FT</a:t>
          </a:r>
        </a:p>
      </dsp:txBody>
      <dsp:txXfrm>
        <a:off x="460128" y="3126353"/>
        <a:ext cx="5749380" cy="625205"/>
      </dsp:txXfrm>
    </dsp:sp>
    <dsp:sp modelId="{7454EC90-04C7-4CB9-9EF0-97110D066197}">
      <dsp:nvSpPr>
        <dsp:cNvPr id="0" name=""/>
        <dsp:cNvSpPr/>
      </dsp:nvSpPr>
      <dsp:spPr>
        <a:xfrm>
          <a:off x="69375" y="3048203"/>
          <a:ext cx="781507" cy="78150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60249-E0C0-4960-88D6-8C4A280B2A89}">
      <dsp:nvSpPr>
        <dsp:cNvPr id="0" name=""/>
        <dsp:cNvSpPr/>
      </dsp:nvSpPr>
      <dsp:spPr>
        <a:xfrm>
          <a:off x="1751416" y="0"/>
          <a:ext cx="3913991" cy="3913991"/>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D09EA9-1527-416C-B531-E9999AFF35C1}">
      <dsp:nvSpPr>
        <dsp:cNvPr id="0" name=""/>
        <dsp:cNvSpPr/>
      </dsp:nvSpPr>
      <dsp:spPr>
        <a:xfrm>
          <a:off x="2123245" y="371829"/>
          <a:ext cx="1526456" cy="1526456"/>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Dispositif de vigilance et de veille interne</a:t>
          </a:r>
          <a:endParaRPr lang="fr-MA" sz="1200" b="1" kern="1200" dirty="0">
            <a:solidFill>
              <a:srgbClr val="4BACC6">
                <a:lumMod val="50000"/>
              </a:srgbClr>
            </a:solidFill>
            <a:latin typeface="Calibri"/>
            <a:ea typeface="+mn-ea"/>
            <a:cs typeface="+mn-cs"/>
          </a:endParaRPr>
        </a:p>
      </dsp:txBody>
      <dsp:txXfrm>
        <a:off x="2197760" y="446344"/>
        <a:ext cx="1377426" cy="1377426"/>
      </dsp:txXfrm>
    </dsp:sp>
    <dsp:sp modelId="{2D7B3A54-F80A-4BC3-82D3-536D62458F6D}">
      <dsp:nvSpPr>
        <dsp:cNvPr id="0" name=""/>
        <dsp:cNvSpPr/>
      </dsp:nvSpPr>
      <dsp:spPr>
        <a:xfrm>
          <a:off x="3759260" y="371310"/>
          <a:ext cx="1526456" cy="1526456"/>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Classification des risques, processus de suivi des opérations et de déclaration de soupçons</a:t>
          </a:r>
          <a:endParaRPr lang="fr-MA" sz="1200" b="1" kern="1200" dirty="0">
            <a:solidFill>
              <a:srgbClr val="4BACC6">
                <a:lumMod val="50000"/>
              </a:srgbClr>
            </a:solidFill>
            <a:latin typeface="Calibri"/>
            <a:ea typeface="+mn-ea"/>
            <a:cs typeface="+mn-cs"/>
          </a:endParaRPr>
        </a:p>
      </dsp:txBody>
      <dsp:txXfrm>
        <a:off x="3833775" y="445825"/>
        <a:ext cx="1377426" cy="1377426"/>
      </dsp:txXfrm>
    </dsp:sp>
    <dsp:sp modelId="{7B6402FF-6C73-45E5-B66E-DFB30D067614}">
      <dsp:nvSpPr>
        <dsp:cNvPr id="0" name=""/>
        <dsp:cNvSpPr/>
      </dsp:nvSpPr>
      <dsp:spPr>
        <a:xfrm>
          <a:off x="2123245" y="2015705"/>
          <a:ext cx="1526456" cy="1526456"/>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Processus de vigilance vis-vis de la clientèle et filtrage</a:t>
          </a:r>
          <a:endParaRPr lang="fr-MA" sz="1200" b="1" kern="1200" dirty="0">
            <a:solidFill>
              <a:srgbClr val="4BACC6">
                <a:lumMod val="50000"/>
              </a:srgbClr>
            </a:solidFill>
            <a:latin typeface="Calibri"/>
            <a:ea typeface="+mn-ea"/>
            <a:cs typeface="+mn-cs"/>
          </a:endParaRPr>
        </a:p>
      </dsp:txBody>
      <dsp:txXfrm>
        <a:off x="2197760" y="2090220"/>
        <a:ext cx="1377426" cy="1377426"/>
      </dsp:txXfrm>
    </dsp:sp>
    <dsp:sp modelId="{365CECBA-4101-406E-9FCB-C0C6AEAEAC9E}">
      <dsp:nvSpPr>
        <dsp:cNvPr id="0" name=""/>
        <dsp:cNvSpPr/>
      </dsp:nvSpPr>
      <dsp:spPr>
        <a:xfrm>
          <a:off x="3767121" y="2015705"/>
          <a:ext cx="1526456" cy="1526456"/>
        </a:xfrm>
        <a:prstGeom prst="round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711200">
            <a:lnSpc>
              <a:spcPct val="90000"/>
            </a:lnSpc>
            <a:spcBef>
              <a:spcPct val="0"/>
            </a:spcBef>
            <a:spcAft>
              <a:spcPct val="35000"/>
            </a:spcAft>
            <a:buNone/>
          </a:pPr>
          <a:r>
            <a:rPr lang="fr-FR" sz="1200" b="1" kern="1200" dirty="0">
              <a:solidFill>
                <a:srgbClr val="4BACC6">
                  <a:lumMod val="50000"/>
                </a:srgbClr>
              </a:solidFill>
              <a:latin typeface="Calibri"/>
              <a:ea typeface="+mn-ea"/>
              <a:cs typeface="+mn-cs"/>
            </a:rPr>
            <a:t>Dispositif de formation et de sensibilisation</a:t>
          </a:r>
          <a:endParaRPr lang="fr-MA" sz="1200" b="1" kern="1200" dirty="0">
            <a:solidFill>
              <a:srgbClr val="4BACC6">
                <a:lumMod val="50000"/>
              </a:srgbClr>
            </a:solidFill>
            <a:latin typeface="Calibri"/>
            <a:ea typeface="+mn-ea"/>
            <a:cs typeface="+mn-cs"/>
          </a:endParaRPr>
        </a:p>
      </dsp:txBody>
      <dsp:txXfrm>
        <a:off x="3841636" y="2090220"/>
        <a:ext cx="1377426" cy="13774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C90AA-9BC7-4B16-A6FE-EB9575F6F3B4}">
      <dsp:nvSpPr>
        <dsp:cNvPr id="0" name=""/>
        <dsp:cNvSpPr/>
      </dsp:nvSpPr>
      <dsp:spPr>
        <a:xfrm>
          <a:off x="2829727" y="475865"/>
          <a:ext cx="3125380" cy="3125380"/>
        </a:xfrm>
        <a:prstGeom prst="blockArc">
          <a:avLst>
            <a:gd name="adj1" fmla="val 10800000"/>
            <a:gd name="adj2" fmla="val 16200000"/>
            <a:gd name="adj3" fmla="val 4642"/>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59A804-6DB3-4E68-AFC5-B250897CDDB8}">
      <dsp:nvSpPr>
        <dsp:cNvPr id="0" name=""/>
        <dsp:cNvSpPr/>
      </dsp:nvSpPr>
      <dsp:spPr>
        <a:xfrm>
          <a:off x="2829727" y="475865"/>
          <a:ext cx="3125380" cy="3125380"/>
        </a:xfrm>
        <a:prstGeom prst="blockArc">
          <a:avLst>
            <a:gd name="adj1" fmla="val 5400000"/>
            <a:gd name="adj2" fmla="val 10800000"/>
            <a:gd name="adj3" fmla="val 4642"/>
          </a:avLst>
        </a:prstGeom>
        <a:solidFill>
          <a:schemeClr val="accent2">
            <a:hueOff val="3121013"/>
            <a:satOff val="-3893"/>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2F978D-F28A-46AF-A491-19F0754998A1}">
      <dsp:nvSpPr>
        <dsp:cNvPr id="0" name=""/>
        <dsp:cNvSpPr/>
      </dsp:nvSpPr>
      <dsp:spPr>
        <a:xfrm>
          <a:off x="2829727" y="475865"/>
          <a:ext cx="3125380" cy="3125380"/>
        </a:xfrm>
        <a:prstGeom prst="blockArc">
          <a:avLst>
            <a:gd name="adj1" fmla="val 0"/>
            <a:gd name="adj2" fmla="val 5400000"/>
            <a:gd name="adj3" fmla="val 4642"/>
          </a:avLst>
        </a:prstGeom>
        <a:solidFill>
          <a:schemeClr val="accent2">
            <a:hueOff val="1560506"/>
            <a:satOff val="-1946"/>
            <a:lumOff val="45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C1566F-002D-4FAF-9E58-205772D0EBBF}">
      <dsp:nvSpPr>
        <dsp:cNvPr id="0" name=""/>
        <dsp:cNvSpPr/>
      </dsp:nvSpPr>
      <dsp:spPr>
        <a:xfrm>
          <a:off x="2829727" y="475865"/>
          <a:ext cx="3125380" cy="3125380"/>
        </a:xfrm>
        <a:prstGeom prst="blockArc">
          <a:avLst>
            <a:gd name="adj1" fmla="val 16200000"/>
            <a:gd name="adj2" fmla="val 0"/>
            <a:gd name="adj3" fmla="val 464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1FA7B3-83D6-4FA3-B484-56B41334F3DA}">
      <dsp:nvSpPr>
        <dsp:cNvPr id="0" name=""/>
        <dsp:cNvSpPr/>
      </dsp:nvSpPr>
      <dsp:spPr>
        <a:xfrm>
          <a:off x="3672847" y="1318985"/>
          <a:ext cx="1439140" cy="14391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b="1" kern="1200"/>
            <a:t>Cartographie des risques LBC/FT</a:t>
          </a:r>
          <a:endParaRPr lang="fr-FR" sz="1400" b="1" kern="1200" dirty="0"/>
        </a:p>
      </dsp:txBody>
      <dsp:txXfrm>
        <a:off x="3883604" y="1529742"/>
        <a:ext cx="1017626" cy="1017626"/>
      </dsp:txXfrm>
    </dsp:sp>
    <dsp:sp modelId="{64C9A611-1A2C-4E35-825F-347078DEB5FE}">
      <dsp:nvSpPr>
        <dsp:cNvPr id="0" name=""/>
        <dsp:cNvSpPr/>
      </dsp:nvSpPr>
      <dsp:spPr>
        <a:xfrm>
          <a:off x="3612514" y="-49512"/>
          <a:ext cx="1559805" cy="1123289"/>
        </a:xfrm>
        <a:prstGeom prst="ellipse">
          <a:avLst/>
        </a:prstGeom>
        <a:solidFill>
          <a:srgbClr val="F7E7F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b="1" kern="1200" dirty="0">
              <a:solidFill>
                <a:srgbClr val="483698"/>
              </a:solidFill>
            </a:rPr>
            <a:t>Missions de contrôle LBC/FT</a:t>
          </a:r>
        </a:p>
      </dsp:txBody>
      <dsp:txXfrm>
        <a:off x="3840942" y="114990"/>
        <a:ext cx="1102949" cy="794285"/>
      </dsp:txXfrm>
    </dsp:sp>
    <dsp:sp modelId="{6371DC01-561D-44F6-9233-DC66D0D4246C}">
      <dsp:nvSpPr>
        <dsp:cNvPr id="0" name=""/>
        <dsp:cNvSpPr/>
      </dsp:nvSpPr>
      <dsp:spPr>
        <a:xfrm>
          <a:off x="5100280" y="1389836"/>
          <a:ext cx="1637122" cy="1297438"/>
        </a:xfrm>
        <a:prstGeom prst="ellipse">
          <a:avLst/>
        </a:prstGeom>
        <a:solidFill>
          <a:srgbClr val="00A3A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b="1" kern="1200"/>
            <a:t>Entretiens de surveillance</a:t>
          </a:r>
          <a:endParaRPr lang="fr-FR" sz="1200" b="1" kern="1200" dirty="0"/>
        </a:p>
      </dsp:txBody>
      <dsp:txXfrm>
        <a:off x="5340031" y="1579841"/>
        <a:ext cx="1157620" cy="917428"/>
      </dsp:txXfrm>
    </dsp:sp>
    <dsp:sp modelId="{0B35330E-681B-46A6-9B57-731D6BF5BFE3}">
      <dsp:nvSpPr>
        <dsp:cNvPr id="0" name=""/>
        <dsp:cNvSpPr/>
      </dsp:nvSpPr>
      <dsp:spPr>
        <a:xfrm>
          <a:off x="3680448" y="3016446"/>
          <a:ext cx="1423937" cy="1097066"/>
        </a:xfrm>
        <a:prstGeom prst="ellipse">
          <a:avLst/>
        </a:prstGeom>
        <a:solidFill>
          <a:srgbClr val="6D207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b="1" kern="1200" dirty="0"/>
            <a:t>Requêtes et suivi </a:t>
          </a:r>
        </a:p>
      </dsp:txBody>
      <dsp:txXfrm>
        <a:off x="3888979" y="3177108"/>
        <a:ext cx="1006875" cy="775742"/>
      </dsp:txXfrm>
    </dsp:sp>
    <dsp:sp modelId="{BD593DCF-D2EB-4087-B379-3BCB53416C6C}">
      <dsp:nvSpPr>
        <dsp:cNvPr id="0" name=""/>
        <dsp:cNvSpPr/>
      </dsp:nvSpPr>
      <dsp:spPr>
        <a:xfrm>
          <a:off x="2047573" y="1404252"/>
          <a:ext cx="1636840" cy="1268606"/>
        </a:xfrm>
        <a:prstGeom prst="ellipse">
          <a:avLst/>
        </a:prstGeom>
        <a:solidFill>
          <a:srgbClr val="009A4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b="1" kern="1200"/>
            <a:t>Reportings LBC/FT</a:t>
          </a:r>
          <a:endParaRPr lang="fr-FR" sz="1200" b="1" kern="1200" dirty="0"/>
        </a:p>
      </dsp:txBody>
      <dsp:txXfrm>
        <a:off x="2287283" y="1590035"/>
        <a:ext cx="1157420" cy="89704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9773" cy="496724"/>
          </a:xfrm>
          <a:prstGeom prst="rect">
            <a:avLst/>
          </a:prstGeom>
        </p:spPr>
        <p:txBody>
          <a:bodyPr vert="horz" lIns="93113" tIns="46557" rIns="93113" bIns="46557" rtlCol="0"/>
          <a:lstStyle>
            <a:lvl1pPr algn="l">
              <a:defRPr sz="1200"/>
            </a:lvl1pPr>
          </a:lstStyle>
          <a:p>
            <a:endParaRPr lang="fr-FR" dirty="0"/>
          </a:p>
        </p:txBody>
      </p:sp>
      <p:sp>
        <p:nvSpPr>
          <p:cNvPr id="4" name="Espace réservé du pied de page 3"/>
          <p:cNvSpPr>
            <a:spLocks noGrp="1"/>
          </p:cNvSpPr>
          <p:nvPr>
            <p:ph type="ftr" sz="quarter" idx="2"/>
          </p:nvPr>
        </p:nvSpPr>
        <p:spPr>
          <a:xfrm>
            <a:off x="0" y="9442586"/>
            <a:ext cx="2949773" cy="496724"/>
          </a:xfrm>
          <a:prstGeom prst="rect">
            <a:avLst/>
          </a:prstGeom>
        </p:spPr>
        <p:txBody>
          <a:bodyPr vert="horz" lIns="93113" tIns="46557" rIns="93113" bIns="46557" rtlCol="0" anchor="b"/>
          <a:lstStyle>
            <a:lvl1pPr algn="l">
              <a:defRPr sz="1200"/>
            </a:lvl1pPr>
          </a:lstStyle>
          <a:p>
            <a:endParaRPr lang="fr-FR" dirty="0"/>
          </a:p>
        </p:txBody>
      </p:sp>
    </p:spTree>
    <p:extLst>
      <p:ext uri="{BB962C8B-B14F-4D97-AF65-F5344CB8AC3E}">
        <p14:creationId xmlns:p14="http://schemas.microsoft.com/office/powerpoint/2010/main" val="12754754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2950263" cy="497046"/>
          </a:xfrm>
          <a:prstGeom prst="rect">
            <a:avLst/>
          </a:prstGeom>
        </p:spPr>
        <p:txBody>
          <a:bodyPr vert="horz" lIns="91493" tIns="45746" rIns="91493" bIns="45746" rtlCol="0"/>
          <a:lstStyle>
            <a:lvl1pPr algn="l" fontAlgn="auto">
              <a:spcBef>
                <a:spcPts val="0"/>
              </a:spcBef>
              <a:spcAft>
                <a:spcPts val="0"/>
              </a:spcAft>
              <a:defRPr sz="1200">
                <a:latin typeface="+mn-lt"/>
                <a:cs typeface="+mn-cs"/>
              </a:defRPr>
            </a:lvl1pPr>
          </a:lstStyle>
          <a:p>
            <a:pPr>
              <a:defRPr/>
            </a:pPr>
            <a:endParaRPr lang="fr-FR" dirty="0"/>
          </a:p>
        </p:txBody>
      </p:sp>
      <p:sp>
        <p:nvSpPr>
          <p:cNvPr id="3" name="Espace réservé de la date 2"/>
          <p:cNvSpPr>
            <a:spLocks noGrp="1"/>
          </p:cNvSpPr>
          <p:nvPr>
            <p:ph type="dt" idx="1"/>
          </p:nvPr>
        </p:nvSpPr>
        <p:spPr>
          <a:xfrm>
            <a:off x="3856940" y="0"/>
            <a:ext cx="2950263" cy="497046"/>
          </a:xfrm>
          <a:prstGeom prst="rect">
            <a:avLst/>
          </a:prstGeom>
        </p:spPr>
        <p:txBody>
          <a:bodyPr vert="horz" lIns="91493" tIns="45746" rIns="91493" bIns="45746" rtlCol="0"/>
          <a:lstStyle>
            <a:lvl1pPr algn="r" fontAlgn="auto">
              <a:spcBef>
                <a:spcPts val="0"/>
              </a:spcBef>
              <a:spcAft>
                <a:spcPts val="0"/>
              </a:spcAft>
              <a:defRPr sz="1200">
                <a:latin typeface="+mn-lt"/>
                <a:cs typeface="+mn-cs"/>
              </a:defRPr>
            </a:lvl1pPr>
          </a:lstStyle>
          <a:p>
            <a:pPr>
              <a:defRPr/>
            </a:pPr>
            <a:fld id="{A20F20FD-12E7-43B1-8A5D-168689E6AA97}" type="datetimeFigureOut">
              <a:rPr lang="fr-FR"/>
              <a:pPr>
                <a:defRPr/>
              </a:pPr>
              <a:t>29/05/2024</a:t>
            </a:fld>
            <a:endParaRPr lang="fr-FR" dirty="0"/>
          </a:p>
        </p:txBody>
      </p:sp>
      <p:sp>
        <p:nvSpPr>
          <p:cNvPr id="4" name="Espace réservé de l'image des diapositives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93" tIns="45746" rIns="91493" bIns="45746" rtlCol="0" anchor="ctr"/>
          <a:lstStyle/>
          <a:p>
            <a:pPr lvl="0"/>
            <a:endParaRPr lang="fr-FR" noProof="0" dirty="0"/>
          </a:p>
        </p:txBody>
      </p:sp>
      <p:sp>
        <p:nvSpPr>
          <p:cNvPr id="5" name="Espace réservé des commentaires 4"/>
          <p:cNvSpPr>
            <a:spLocks noGrp="1"/>
          </p:cNvSpPr>
          <p:nvPr>
            <p:ph type="body" sz="quarter" idx="3"/>
          </p:nvPr>
        </p:nvSpPr>
        <p:spPr>
          <a:xfrm>
            <a:off x="681199" y="4721942"/>
            <a:ext cx="5446395" cy="4473416"/>
          </a:xfrm>
          <a:prstGeom prst="rect">
            <a:avLst/>
          </a:prstGeom>
        </p:spPr>
        <p:txBody>
          <a:bodyPr vert="horz" lIns="91493" tIns="45746" rIns="91493" bIns="45746"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2" y="9442287"/>
            <a:ext cx="2950263" cy="497046"/>
          </a:xfrm>
          <a:prstGeom prst="rect">
            <a:avLst/>
          </a:prstGeom>
        </p:spPr>
        <p:txBody>
          <a:bodyPr vert="horz" lIns="91493" tIns="45746" rIns="91493" bIns="45746" rtlCol="0" anchor="b"/>
          <a:lstStyle>
            <a:lvl1pPr algn="l" fontAlgn="auto">
              <a:spcBef>
                <a:spcPts val="0"/>
              </a:spcBef>
              <a:spcAft>
                <a:spcPts val="0"/>
              </a:spcAft>
              <a:defRPr sz="1200">
                <a:latin typeface="+mn-lt"/>
                <a:cs typeface="+mn-cs"/>
              </a:defRPr>
            </a:lvl1pPr>
          </a:lstStyle>
          <a:p>
            <a:pPr>
              <a:defRPr/>
            </a:pPr>
            <a:endParaRPr lang="fr-FR" dirty="0"/>
          </a:p>
        </p:txBody>
      </p:sp>
      <p:sp>
        <p:nvSpPr>
          <p:cNvPr id="7" name="Espace réservé du numéro de diapositive 6"/>
          <p:cNvSpPr>
            <a:spLocks noGrp="1"/>
          </p:cNvSpPr>
          <p:nvPr>
            <p:ph type="sldNum" sz="quarter" idx="5"/>
          </p:nvPr>
        </p:nvSpPr>
        <p:spPr>
          <a:xfrm>
            <a:off x="3856940" y="9442287"/>
            <a:ext cx="2950263" cy="497046"/>
          </a:xfrm>
          <a:prstGeom prst="rect">
            <a:avLst/>
          </a:prstGeom>
        </p:spPr>
        <p:txBody>
          <a:bodyPr vert="horz" lIns="91493" tIns="45746" rIns="91493" bIns="45746" rtlCol="0" anchor="b"/>
          <a:lstStyle>
            <a:lvl1pPr algn="r" fontAlgn="auto">
              <a:spcBef>
                <a:spcPts val="0"/>
              </a:spcBef>
              <a:spcAft>
                <a:spcPts val="0"/>
              </a:spcAft>
              <a:defRPr sz="1200">
                <a:latin typeface="+mn-lt"/>
                <a:cs typeface="+mn-cs"/>
              </a:defRPr>
            </a:lvl1pPr>
          </a:lstStyle>
          <a:p>
            <a:pPr>
              <a:defRPr/>
            </a:pPr>
            <a:fld id="{1C2A62D7-E726-455F-A2F1-BA5C0C4B1A86}" type="slidenum">
              <a:rPr lang="fr-FR"/>
              <a:pPr>
                <a:defRPr/>
              </a:pPr>
              <a:t>‹N°›</a:t>
            </a:fld>
            <a:endParaRPr lang="fr-FR" dirty="0"/>
          </a:p>
        </p:txBody>
      </p:sp>
    </p:spTree>
    <p:extLst>
      <p:ext uri="{BB962C8B-B14F-4D97-AF65-F5344CB8AC3E}">
        <p14:creationId xmlns:p14="http://schemas.microsoft.com/office/powerpoint/2010/main" val="65736165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890588" y="169863"/>
            <a:ext cx="5010150" cy="3759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xfrm>
            <a:off x="296933" y="4086299"/>
            <a:ext cx="6240331" cy="56140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Tx/>
              <a:buChar char="-"/>
            </a:pPr>
            <a:endParaRPr lang="ar-MA" altLang="fr-FR" sz="1000" b="1" dirty="0">
              <a:cs typeface="Times New Roman" pitchFamily="18" charset="0"/>
            </a:endParaRPr>
          </a:p>
          <a:p>
            <a:pPr eaLnBrk="1" hangingPunct="1">
              <a:spcBef>
                <a:spcPct val="0"/>
              </a:spcBef>
            </a:pPr>
            <a:endParaRPr lang="fr-FR" altLang="fr-FR" sz="1800" b="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19188" y="157163"/>
            <a:ext cx="4614862" cy="34623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299569" y="3764123"/>
            <a:ext cx="6295709" cy="51714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 typeface="Wingdings" pitchFamily="2" charset="2"/>
              <a:buNone/>
            </a:pPr>
            <a:endParaRPr lang="fr-FR" altLang="fr-FR" sz="1800" b="1" dirty="0"/>
          </a:p>
        </p:txBody>
      </p:sp>
    </p:spTree>
    <p:extLst>
      <p:ext uri="{BB962C8B-B14F-4D97-AF65-F5344CB8AC3E}">
        <p14:creationId xmlns:p14="http://schemas.microsoft.com/office/powerpoint/2010/main" val="1192429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19188" y="157163"/>
            <a:ext cx="4614862" cy="34623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299569" y="3764123"/>
            <a:ext cx="6295709" cy="51714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 typeface="Wingdings" pitchFamily="2" charset="2"/>
              <a:buNone/>
            </a:pPr>
            <a:endParaRPr lang="fr-FR" altLang="fr-FR" sz="1800" b="1" dirty="0"/>
          </a:p>
        </p:txBody>
      </p:sp>
    </p:spTree>
    <p:extLst>
      <p:ext uri="{BB962C8B-B14F-4D97-AF65-F5344CB8AC3E}">
        <p14:creationId xmlns:p14="http://schemas.microsoft.com/office/powerpoint/2010/main" val="242500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19188" y="157163"/>
            <a:ext cx="4614862" cy="34623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299569" y="3764123"/>
            <a:ext cx="6295709" cy="51714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 typeface="Wingdings" pitchFamily="2" charset="2"/>
              <a:buNone/>
            </a:pPr>
            <a:endParaRPr lang="fr-FR" altLang="fr-FR" sz="1800" b="1" dirty="0"/>
          </a:p>
        </p:txBody>
      </p:sp>
    </p:spTree>
    <p:extLst>
      <p:ext uri="{BB962C8B-B14F-4D97-AF65-F5344CB8AC3E}">
        <p14:creationId xmlns:p14="http://schemas.microsoft.com/office/powerpoint/2010/main" val="506252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817177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19188" y="157163"/>
            <a:ext cx="4614862" cy="34623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299569" y="3764123"/>
            <a:ext cx="6295709" cy="51714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 typeface="Wingdings" pitchFamily="2" charset="2"/>
              <a:buNone/>
            </a:pPr>
            <a:endParaRPr lang="fr-FR" altLang="fr-FR" sz="1800" b="1" dirty="0"/>
          </a:p>
        </p:txBody>
      </p:sp>
    </p:spTree>
    <p:extLst>
      <p:ext uri="{BB962C8B-B14F-4D97-AF65-F5344CB8AC3E}">
        <p14:creationId xmlns:p14="http://schemas.microsoft.com/office/powerpoint/2010/main" val="1391592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19188" y="157163"/>
            <a:ext cx="4614862" cy="34623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299569" y="3764123"/>
            <a:ext cx="6295709" cy="51714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buFont typeface="Wingdings" pitchFamily="2" charset="2"/>
              <a:buNone/>
            </a:pPr>
            <a:endParaRPr lang="fr-FR" altLang="fr-FR" sz="1800" b="1" dirty="0"/>
          </a:p>
        </p:txBody>
      </p:sp>
    </p:spTree>
    <p:extLst>
      <p:ext uri="{BB962C8B-B14F-4D97-AF65-F5344CB8AC3E}">
        <p14:creationId xmlns:p14="http://schemas.microsoft.com/office/powerpoint/2010/main" val="21416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37"/>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73B9B0B3-46BD-47FB-8FD4-FF15C2A12FCD}" type="slidenum">
              <a:rPr lang="fr-FR"/>
              <a:pPr>
                <a:defRPr/>
              </a:pPr>
              <a:t>‹N°›</a:t>
            </a:fld>
            <a:endParaRPr lang="fr-FR" dirty="0"/>
          </a:p>
        </p:txBody>
      </p:sp>
    </p:spTree>
    <p:extLst>
      <p:ext uri="{BB962C8B-B14F-4D97-AF65-F5344CB8AC3E}">
        <p14:creationId xmlns:p14="http://schemas.microsoft.com/office/powerpoint/2010/main" val="340107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6DA03285-BBF2-47CA-9941-4BB3709F1066}" type="slidenum">
              <a:rPr lang="fr-FR"/>
              <a:pPr>
                <a:defRPr/>
              </a:pPr>
              <a:t>‹N°›</a:t>
            </a:fld>
            <a:endParaRPr lang="fr-FR" dirty="0"/>
          </a:p>
        </p:txBody>
      </p:sp>
    </p:spTree>
    <p:extLst>
      <p:ext uri="{BB962C8B-B14F-4D97-AF65-F5344CB8AC3E}">
        <p14:creationId xmlns:p14="http://schemas.microsoft.com/office/powerpoint/2010/main" val="3018940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50"/>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50"/>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03854B11-C05E-4FDC-9844-DDCA8EED4F2E}" type="slidenum">
              <a:rPr lang="fr-FR"/>
              <a:pPr>
                <a:defRPr/>
              </a:pPr>
              <a:t>‹N°›</a:t>
            </a:fld>
            <a:endParaRPr lang="fr-FR" dirty="0"/>
          </a:p>
        </p:txBody>
      </p:sp>
    </p:spTree>
    <p:extLst>
      <p:ext uri="{BB962C8B-B14F-4D97-AF65-F5344CB8AC3E}">
        <p14:creationId xmlns:p14="http://schemas.microsoft.com/office/powerpoint/2010/main" val="1295416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Espace réservé du numéro de diapositive 1"/>
          <p:cNvSpPr>
            <a:spLocks noGrp="1"/>
          </p:cNvSpPr>
          <p:nvPr>
            <p:ph type="sldNum" sz="quarter" idx="12"/>
          </p:nvPr>
        </p:nvSpPr>
        <p:spPr>
          <a:xfrm>
            <a:off x="6553200" y="6356362"/>
            <a:ext cx="2133600" cy="365125"/>
          </a:xfrm>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A4C969EE-5E53-4FA6-96ED-709BD1F0B0E7}" type="slidenum">
              <a:rPr lang="x-none" altLang="fr-FR" smtClean="0">
                <a:solidFill>
                  <a:srgbClr val="898989"/>
                </a:solidFill>
                <a:latin typeface="Calibri" pitchFamily="34" charset="0"/>
              </a:rPr>
              <a:pPr eaLnBrk="1" fontAlgn="base" hangingPunct="1">
                <a:spcBef>
                  <a:spcPct val="0"/>
                </a:spcBef>
                <a:spcAft>
                  <a:spcPct val="0"/>
                </a:spcAft>
              </a:pPr>
              <a:t>‹N°›</a:t>
            </a:fld>
            <a:endParaRPr lang="fr-FR" altLang="fr-FR" dirty="0">
              <a:solidFill>
                <a:srgbClr val="898989"/>
              </a:solidFill>
              <a:latin typeface="Calibri" pitchFamily="34" charset="0"/>
            </a:endParaRPr>
          </a:p>
        </p:txBody>
      </p:sp>
      <p:sp>
        <p:nvSpPr>
          <p:cNvPr id="6" name="Line 8"/>
          <p:cNvSpPr>
            <a:spLocks noChangeShapeType="1"/>
          </p:cNvSpPr>
          <p:nvPr userDrawn="1"/>
        </p:nvSpPr>
        <p:spPr bwMode="auto">
          <a:xfrm>
            <a:off x="0" y="1068790"/>
            <a:ext cx="8820472" cy="0"/>
          </a:xfrm>
          <a:prstGeom prst="line">
            <a:avLst/>
          </a:prstGeom>
          <a:ln>
            <a:solidFill>
              <a:srgbClr val="90876B"/>
            </a:solidFill>
            <a:headEnd/>
            <a:tailEnd/>
          </a:ln>
        </p:spPr>
        <p:style>
          <a:lnRef idx="1">
            <a:schemeClr val="accent1"/>
          </a:lnRef>
          <a:fillRef idx="0">
            <a:schemeClr val="accent1"/>
          </a:fillRef>
          <a:effectRef idx="0">
            <a:schemeClr val="accent1"/>
          </a:effectRef>
          <a:fontRef idx="minor">
            <a:schemeClr val="tx1"/>
          </a:fontRef>
        </p:style>
        <p:txBody>
          <a:bodyPr/>
          <a:lstStyle/>
          <a:p>
            <a:pPr defTabSz="457200" fontAlgn="auto">
              <a:spcBef>
                <a:spcPts val="0"/>
              </a:spcBef>
              <a:spcAft>
                <a:spcPts val="0"/>
              </a:spcAft>
            </a:pPr>
            <a:endParaRPr lang="fr-FR" b="1" dirty="0">
              <a:ln w="57150" cmpd="thickThin">
                <a:solidFill>
                  <a:srgbClr val="90876B"/>
                </a:solidFill>
                <a:prstDash val="solid"/>
              </a:ln>
              <a:solidFill>
                <a:srgbClr val="EEECE1">
                  <a:tint val="85000"/>
                  <a:satMod val="155000"/>
                </a:srgbClr>
              </a:solidFill>
              <a:effectLst>
                <a:outerShdw blurRad="41275" dist="20320" dir="1800000" algn="tl" rotWithShape="0">
                  <a:srgbClr val="000000">
                    <a:alpha val="40000"/>
                  </a:srgbClr>
                </a:outerShdw>
              </a:effectLst>
            </a:endParaRPr>
          </a:p>
        </p:txBody>
      </p:sp>
      <p:pic>
        <p:nvPicPr>
          <p:cNvPr id="7" name="Image 6" descr="logo acap.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188642"/>
            <a:ext cx="2088232" cy="529975"/>
          </a:xfrm>
          <a:prstGeom prst="rect">
            <a:avLst/>
          </a:prstGeom>
        </p:spPr>
      </p:pic>
      <p:sp>
        <p:nvSpPr>
          <p:cNvPr id="8" name="ZoneTexte 7"/>
          <p:cNvSpPr txBox="1"/>
          <p:nvPr userDrawn="1"/>
        </p:nvSpPr>
        <p:spPr>
          <a:xfrm>
            <a:off x="467544" y="6453348"/>
            <a:ext cx="1440160" cy="276999"/>
          </a:xfrm>
          <a:prstGeom prst="rect">
            <a:avLst/>
          </a:prstGeom>
          <a:noFill/>
        </p:spPr>
        <p:txBody>
          <a:bodyPr wrap="square" rtlCol="0">
            <a:spAutoFit/>
          </a:bodyPr>
          <a:lstStyle/>
          <a:p>
            <a:pPr defTabSz="457200" fontAlgn="auto">
              <a:spcBef>
                <a:spcPts val="0"/>
              </a:spcBef>
              <a:spcAft>
                <a:spcPts val="0"/>
              </a:spcAft>
            </a:pPr>
            <a:r>
              <a:rPr lang="fr-FR" sz="1200" dirty="0">
                <a:solidFill>
                  <a:srgbClr val="205595"/>
                </a:solidFill>
                <a:latin typeface="Calibri"/>
                <a:cs typeface="+mn-cs"/>
              </a:rPr>
              <a:t>www acaps ma</a:t>
            </a:r>
          </a:p>
        </p:txBody>
      </p:sp>
      <p:sp>
        <p:nvSpPr>
          <p:cNvPr id="9" name="Line 8"/>
          <p:cNvSpPr>
            <a:spLocks noChangeShapeType="1"/>
          </p:cNvSpPr>
          <p:nvPr userDrawn="1"/>
        </p:nvSpPr>
        <p:spPr bwMode="auto">
          <a:xfrm>
            <a:off x="0" y="6381328"/>
            <a:ext cx="8820472" cy="0"/>
          </a:xfrm>
          <a:prstGeom prst="line">
            <a:avLst/>
          </a:prstGeom>
          <a:ln>
            <a:solidFill>
              <a:srgbClr val="90876B"/>
            </a:solidFill>
            <a:headEnd/>
            <a:tailEnd/>
          </a:ln>
        </p:spPr>
        <p:style>
          <a:lnRef idx="1">
            <a:schemeClr val="accent1"/>
          </a:lnRef>
          <a:fillRef idx="0">
            <a:schemeClr val="accent1"/>
          </a:fillRef>
          <a:effectRef idx="0">
            <a:schemeClr val="accent1"/>
          </a:effectRef>
          <a:fontRef idx="minor">
            <a:schemeClr val="tx1"/>
          </a:fontRef>
        </p:style>
        <p:txBody>
          <a:bodyPr/>
          <a:lstStyle/>
          <a:p>
            <a:pPr defTabSz="457200" fontAlgn="auto">
              <a:spcBef>
                <a:spcPts val="0"/>
              </a:spcBef>
              <a:spcAft>
                <a:spcPts val="0"/>
              </a:spcAft>
            </a:pPr>
            <a:endParaRPr lang="fr-FR" b="1" dirty="0">
              <a:ln w="57150" cmpd="thickThin">
                <a:solidFill>
                  <a:srgbClr val="90876B"/>
                </a:solidFill>
                <a:prstDash val="solid"/>
              </a:ln>
              <a:solidFill>
                <a:srgbClr val="EEECE1">
                  <a:tint val="85000"/>
                  <a:satMod val="155000"/>
                </a:srgb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888424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1_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759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32506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B860AE34-8A1B-49F4-B0F3-9810283306D7}" type="slidenum">
              <a:rPr lang="fr-FR"/>
              <a:pPr>
                <a:defRPr/>
              </a:pPr>
              <a:t>‹N°›</a:t>
            </a:fld>
            <a:endParaRPr lang="fr-FR" dirty="0"/>
          </a:p>
        </p:txBody>
      </p:sp>
    </p:spTree>
    <p:extLst>
      <p:ext uri="{BB962C8B-B14F-4D97-AF65-F5344CB8AC3E}">
        <p14:creationId xmlns:p14="http://schemas.microsoft.com/office/powerpoint/2010/main" val="333467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12"/>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pPr>
              <a:defRPr/>
            </a:pPr>
            <a:fld id="{6531D5F9-A9CE-46E3-9F26-2CF2AB2C14E1}" type="slidenum">
              <a:rPr lang="fr-FR"/>
              <a:pPr>
                <a:defRPr/>
              </a:pPr>
              <a:t>‹N°›</a:t>
            </a:fld>
            <a:endParaRPr lang="fr-FR" dirty="0"/>
          </a:p>
        </p:txBody>
      </p:sp>
    </p:spTree>
    <p:extLst>
      <p:ext uri="{BB962C8B-B14F-4D97-AF65-F5344CB8AC3E}">
        <p14:creationId xmlns:p14="http://schemas.microsoft.com/office/powerpoint/2010/main" val="9972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06A3941A-A101-4FB7-A103-66E4B23EA524}" type="slidenum">
              <a:rPr lang="fr-FR"/>
              <a:pPr>
                <a:defRPr/>
              </a:pPr>
              <a:t>‹N°›</a:t>
            </a:fld>
            <a:endParaRPr lang="fr-FR" dirty="0"/>
          </a:p>
        </p:txBody>
      </p:sp>
    </p:spTree>
    <p:extLst>
      <p:ext uri="{BB962C8B-B14F-4D97-AF65-F5344CB8AC3E}">
        <p14:creationId xmlns:p14="http://schemas.microsoft.com/office/powerpoint/2010/main" val="299739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dirty="0"/>
          </a:p>
        </p:txBody>
      </p:sp>
      <p:sp>
        <p:nvSpPr>
          <p:cNvPr id="8" name="Espace réservé du pied de page 4"/>
          <p:cNvSpPr>
            <a:spLocks noGrp="1"/>
          </p:cNvSpPr>
          <p:nvPr>
            <p:ph type="ftr" sz="quarter" idx="11"/>
          </p:nvPr>
        </p:nvSpPr>
        <p:spPr/>
        <p:txBody>
          <a:bodyPr/>
          <a:lstStyle>
            <a:lvl1pPr>
              <a:defRPr/>
            </a:lvl1pPr>
          </a:lstStyle>
          <a:p>
            <a:pPr>
              <a:defRPr/>
            </a:pPr>
            <a:endParaRPr lang="fr-FR" dirty="0"/>
          </a:p>
        </p:txBody>
      </p:sp>
      <p:sp>
        <p:nvSpPr>
          <p:cNvPr id="9" name="Espace réservé du numéro de diapositive 5"/>
          <p:cNvSpPr>
            <a:spLocks noGrp="1"/>
          </p:cNvSpPr>
          <p:nvPr>
            <p:ph type="sldNum" sz="quarter" idx="12"/>
          </p:nvPr>
        </p:nvSpPr>
        <p:spPr/>
        <p:txBody>
          <a:bodyPr/>
          <a:lstStyle>
            <a:lvl1pPr>
              <a:defRPr/>
            </a:lvl1pPr>
          </a:lstStyle>
          <a:p>
            <a:pPr>
              <a:defRPr/>
            </a:pPr>
            <a:fld id="{D8B3E696-50F6-4E89-971B-4FF354AE429C}" type="slidenum">
              <a:rPr lang="fr-FR"/>
              <a:pPr>
                <a:defRPr/>
              </a:pPr>
              <a:t>‹N°›</a:t>
            </a:fld>
            <a:endParaRPr lang="fr-FR" dirty="0"/>
          </a:p>
        </p:txBody>
      </p:sp>
    </p:spTree>
    <p:extLst>
      <p:ext uri="{BB962C8B-B14F-4D97-AF65-F5344CB8AC3E}">
        <p14:creationId xmlns:p14="http://schemas.microsoft.com/office/powerpoint/2010/main" val="155350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dirty="0"/>
          </a:p>
        </p:txBody>
      </p:sp>
      <p:sp>
        <p:nvSpPr>
          <p:cNvPr id="4" name="Espace réservé du pied de page 4"/>
          <p:cNvSpPr>
            <a:spLocks noGrp="1"/>
          </p:cNvSpPr>
          <p:nvPr>
            <p:ph type="ftr" sz="quarter" idx="11"/>
          </p:nvPr>
        </p:nvSpPr>
        <p:spPr/>
        <p:txBody>
          <a:bodyPr/>
          <a:lstStyle>
            <a:lvl1pPr>
              <a:defRPr/>
            </a:lvl1pPr>
          </a:lstStyle>
          <a:p>
            <a:pPr>
              <a:defRPr/>
            </a:pPr>
            <a:endParaRPr lang="fr-FR" dirty="0"/>
          </a:p>
        </p:txBody>
      </p:sp>
      <p:sp>
        <p:nvSpPr>
          <p:cNvPr id="5" name="Espace réservé du numéro de diapositive 5"/>
          <p:cNvSpPr>
            <a:spLocks noGrp="1"/>
          </p:cNvSpPr>
          <p:nvPr>
            <p:ph type="sldNum" sz="quarter" idx="12"/>
          </p:nvPr>
        </p:nvSpPr>
        <p:spPr/>
        <p:txBody>
          <a:bodyPr/>
          <a:lstStyle>
            <a:lvl1pPr>
              <a:defRPr/>
            </a:lvl1pPr>
          </a:lstStyle>
          <a:p>
            <a:pPr>
              <a:defRPr/>
            </a:pPr>
            <a:fld id="{C78DF632-9E09-4696-B988-423C2E2CE21A}" type="slidenum">
              <a:rPr lang="fr-FR"/>
              <a:pPr>
                <a:defRPr/>
              </a:pPr>
              <a:t>‹N°›</a:t>
            </a:fld>
            <a:endParaRPr lang="fr-FR" dirty="0"/>
          </a:p>
        </p:txBody>
      </p:sp>
    </p:spTree>
    <p:extLst>
      <p:ext uri="{BB962C8B-B14F-4D97-AF65-F5344CB8AC3E}">
        <p14:creationId xmlns:p14="http://schemas.microsoft.com/office/powerpoint/2010/main" val="236808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aphicFrame>
        <p:nvGraphicFramePr>
          <p:cNvPr id="5" name="Objet 4" hidden="1"/>
          <p:cNvGraphicFramePr>
            <a:graphicFrameLocks noChangeAspect="1"/>
          </p:cNvGraphicFramePr>
          <p:nvPr userDrawn="1">
            <p:custDataLst>
              <p:tags r:id="rId1"/>
            </p:custDataLst>
            <p:extLst>
              <p:ext uri="{D42A27DB-BD31-4B8C-83A1-F6EECF244321}">
                <p14:modId xmlns:p14="http://schemas.microsoft.com/office/powerpoint/2010/main" val="1510928800"/>
              </p:ext>
            </p:extLst>
          </p:nvPr>
        </p:nvGraphicFramePr>
        <p:xfrm>
          <a:off x="1589" y="1600"/>
          <a:ext cx="1587" cy="1587"/>
        </p:xfrm>
        <a:graphic>
          <a:graphicData uri="http://schemas.openxmlformats.org/presentationml/2006/ole">
            <mc:AlternateContent xmlns:mc="http://schemas.openxmlformats.org/markup-compatibility/2006">
              <mc:Choice xmlns:v="urn:schemas-microsoft-com:vml" Requires="v">
                <p:oleObj name="Diapositive think-cell" r:id="rId3" imgW="416" imgH="416" progId="TCLayout.ActiveDocument.1">
                  <p:embed/>
                </p:oleObj>
              </mc:Choice>
              <mc:Fallback>
                <p:oleObj name="Diapositive think-cell" r:id="rId3" imgW="416" imgH="416" progId="TCLayout.ActiveDocument.1">
                  <p:embed/>
                  <p:pic>
                    <p:nvPicPr>
                      <p:cNvPr id="0" name=""/>
                      <p:cNvPicPr/>
                      <p:nvPr/>
                    </p:nvPicPr>
                    <p:blipFill>
                      <a:blip r:embed="rId4"/>
                      <a:stretch>
                        <a:fillRect/>
                      </a:stretch>
                    </p:blipFill>
                    <p:spPr>
                      <a:xfrm>
                        <a:off x="1589" y="1600"/>
                        <a:ext cx="1587" cy="1587"/>
                      </a:xfrm>
                      <a:prstGeom prst="rect">
                        <a:avLst/>
                      </a:prstGeom>
                    </p:spPr>
                  </p:pic>
                </p:oleObj>
              </mc:Fallback>
            </mc:AlternateContent>
          </a:graphicData>
        </a:graphic>
      </p:graphicFrame>
      <p:sp>
        <p:nvSpPr>
          <p:cNvPr id="11" name="Espace réservé du numéro de diapositive 10"/>
          <p:cNvSpPr>
            <a:spLocks noGrp="1"/>
          </p:cNvSpPr>
          <p:nvPr>
            <p:ph type="sldNum" sz="quarter" idx="12"/>
          </p:nvPr>
        </p:nvSpPr>
        <p:spPr>
          <a:xfrm>
            <a:off x="107504" y="6381340"/>
            <a:ext cx="2133600" cy="365125"/>
          </a:xfrm>
        </p:spPr>
        <p:txBody>
          <a:bodyPr/>
          <a:lstStyle>
            <a:lvl1pPr algn="l">
              <a:defRPr/>
            </a:lvl1pPr>
          </a:lstStyle>
          <a:p>
            <a:pPr>
              <a:defRPr/>
            </a:pPr>
            <a:r>
              <a:rPr lang="fr-FR" dirty="0"/>
              <a:t>       </a:t>
            </a:r>
            <a:fld id="{6AC5BE82-CA60-4C95-A91A-976009257AA4}" type="slidenum">
              <a:rPr lang="fr-FR" smtClean="0"/>
              <a:pPr>
                <a:defRPr/>
              </a:pPr>
              <a:t>‹N°›</a:t>
            </a:fld>
            <a:endParaRPr lang="fr-FR" dirty="0"/>
          </a:p>
        </p:txBody>
      </p:sp>
    </p:spTree>
    <p:extLst>
      <p:ext uri="{BB962C8B-B14F-4D97-AF65-F5344CB8AC3E}">
        <p14:creationId xmlns:p14="http://schemas.microsoft.com/office/powerpoint/2010/main" val="233132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6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9E166255-EBDA-4C7B-8726-47DC6F3AEF19}" type="slidenum">
              <a:rPr lang="fr-FR"/>
              <a:pPr>
                <a:defRPr/>
              </a:pPr>
              <a:t>‹N°›</a:t>
            </a:fld>
            <a:endParaRPr lang="fr-FR" dirty="0"/>
          </a:p>
        </p:txBody>
      </p:sp>
    </p:spTree>
    <p:extLst>
      <p:ext uri="{BB962C8B-B14F-4D97-AF65-F5344CB8AC3E}">
        <p14:creationId xmlns:p14="http://schemas.microsoft.com/office/powerpoint/2010/main" val="196882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5"/>
          <p:cNvSpPr>
            <a:spLocks noGrp="1"/>
          </p:cNvSpPr>
          <p:nvPr>
            <p:ph type="sldNum" sz="quarter" idx="12"/>
          </p:nvPr>
        </p:nvSpPr>
        <p:spPr/>
        <p:txBody>
          <a:bodyPr/>
          <a:lstStyle>
            <a:lvl1pPr>
              <a:defRPr/>
            </a:lvl1pPr>
          </a:lstStyle>
          <a:p>
            <a:pPr>
              <a:defRPr/>
            </a:pPr>
            <a:fld id="{385506CE-871E-46BB-A44B-55D65D6C43DA}" type="slidenum">
              <a:rPr lang="fr-FR"/>
              <a:pPr>
                <a:defRPr/>
              </a:pPr>
              <a:t>‹N°›</a:t>
            </a:fld>
            <a:endParaRPr lang="fr-FR" dirty="0"/>
          </a:p>
        </p:txBody>
      </p:sp>
    </p:spTree>
    <p:extLst>
      <p:ext uri="{BB962C8B-B14F-4D97-AF65-F5344CB8AC3E}">
        <p14:creationId xmlns:p14="http://schemas.microsoft.com/office/powerpoint/2010/main" val="186822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3.jp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graphicFrame>
        <p:nvGraphicFramePr>
          <p:cNvPr id="2" name="Objet 1" hidden="1"/>
          <p:cNvGraphicFramePr>
            <a:graphicFrameLocks noChangeAspect="1"/>
          </p:cNvGraphicFramePr>
          <p:nvPr userDrawn="1">
            <p:custDataLst>
              <p:tags r:id="rId13"/>
            </p:custDataLst>
            <p:extLst>
              <p:ext uri="{D42A27DB-BD31-4B8C-83A1-F6EECF244321}">
                <p14:modId xmlns:p14="http://schemas.microsoft.com/office/powerpoint/2010/main" val="2566973792"/>
              </p:ext>
            </p:extLst>
          </p:nvPr>
        </p:nvGraphicFramePr>
        <p:xfrm>
          <a:off x="1589" y="1600"/>
          <a:ext cx="1587" cy="1587"/>
        </p:xfrm>
        <a:graphic>
          <a:graphicData uri="http://schemas.openxmlformats.org/presentationml/2006/ole">
            <mc:AlternateContent xmlns:mc="http://schemas.openxmlformats.org/markup-compatibility/2006">
              <mc:Choice xmlns:v="urn:schemas-microsoft-com:vml" Requires="v">
                <p:oleObj name="Diapositive think-cell" r:id="rId15" imgW="416" imgH="416" progId="TCLayout.ActiveDocument.1">
                  <p:embed/>
                </p:oleObj>
              </mc:Choice>
              <mc:Fallback>
                <p:oleObj name="Diapositive think-cell" r:id="rId15" imgW="416" imgH="416" progId="TCLayout.ActiveDocument.1">
                  <p:embed/>
                  <p:pic>
                    <p:nvPicPr>
                      <p:cNvPr id="0" name=""/>
                      <p:cNvPicPr/>
                      <p:nvPr/>
                    </p:nvPicPr>
                    <p:blipFill>
                      <a:blip r:embed="rId16"/>
                      <a:stretch>
                        <a:fillRect/>
                      </a:stretch>
                    </p:blipFill>
                    <p:spPr>
                      <a:xfrm>
                        <a:off x="1589" y="1600"/>
                        <a:ext cx="1587" cy="1587"/>
                      </a:xfrm>
                      <a:prstGeom prst="rect">
                        <a:avLst/>
                      </a:prstGeom>
                    </p:spPr>
                  </p:pic>
                </p:oleObj>
              </mc:Fallback>
            </mc:AlternateContent>
          </a:graphicData>
        </a:graphic>
      </p:graphicFrame>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fr-FR" dirty="0"/>
          </a:p>
        </p:txBody>
      </p:sp>
      <p:sp>
        <p:nvSpPr>
          <p:cNvPr id="5" name="Espace réservé du pied de page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dirty="0"/>
          </a:p>
        </p:txBody>
      </p:sp>
      <p:sp>
        <p:nvSpPr>
          <p:cNvPr id="6" name="Espace réservé du numéro de diapositive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AC5BE82-CA60-4C95-A91A-976009257AA4}"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5240715-33DB-E041-8476-D81DA72639FD}" type="slidenum">
              <a:rPr lang="fr-FR" smtClean="0">
                <a:solidFill>
                  <a:prstClr val="black">
                    <a:tint val="75000"/>
                  </a:prstClr>
                </a:solidFill>
                <a:latin typeface="Calibri"/>
                <a:cs typeface="+mn-cs"/>
              </a:rPr>
              <a:pPr defTabSz="457200" fontAlgn="auto">
                <a:spcBef>
                  <a:spcPts val="0"/>
                </a:spcBef>
                <a:spcAft>
                  <a:spcPts val="0"/>
                </a:spcAft>
              </a:pPr>
              <a:t>‹N°›</a:t>
            </a:fld>
            <a:endParaRPr lang="fr-FR" dirty="0">
              <a:solidFill>
                <a:prstClr val="black">
                  <a:tint val="75000"/>
                </a:prstClr>
              </a:solidFill>
              <a:latin typeface="Calibri"/>
              <a:cs typeface="+mn-cs"/>
            </a:endParaRPr>
          </a:p>
        </p:txBody>
      </p:sp>
    </p:spTree>
    <p:extLst>
      <p:ext uri="{BB962C8B-B14F-4D97-AF65-F5344CB8AC3E}">
        <p14:creationId xmlns:p14="http://schemas.microsoft.com/office/powerpoint/2010/main" val="519490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3" name="Image 2" descr="logo acap.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70024" y="790888"/>
            <a:ext cx="5003952" cy="1269960"/>
          </a:xfrm>
          <a:prstGeom prst="rect">
            <a:avLst/>
          </a:prstGeom>
        </p:spPr>
      </p:pic>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13" y="2928760"/>
            <a:ext cx="9217024" cy="767019"/>
          </a:xfrm>
          <a:prstGeom prst="rect">
            <a:avLst/>
          </a:prstGeom>
        </p:spPr>
      </p:pic>
      <p:sp>
        <p:nvSpPr>
          <p:cNvPr id="2" name="ZoneTexte 1">
            <a:extLst>
              <a:ext uri="{FF2B5EF4-FFF2-40B4-BE49-F238E27FC236}">
                <a16:creationId xmlns:a16="http://schemas.microsoft.com/office/drawing/2014/main" id="{2C8368CA-9325-0CED-F17B-9A199DC34ED4}"/>
              </a:ext>
            </a:extLst>
          </p:cNvPr>
          <p:cNvSpPr txBox="1"/>
          <p:nvPr/>
        </p:nvSpPr>
        <p:spPr>
          <a:xfrm>
            <a:off x="1581927" y="2672410"/>
            <a:ext cx="5903913" cy="1677382"/>
          </a:xfrm>
          <a:prstGeom prst="rect">
            <a:avLst/>
          </a:prstGeom>
          <a:noFill/>
        </p:spPr>
        <p:txBody>
          <a:bodyPr>
            <a:spAutoFit/>
          </a:bodyPr>
          <a:lstStyle/>
          <a:p>
            <a:pPr algn="ctr" defTabSz="457200" fontAlgn="auto">
              <a:spcBef>
                <a:spcPts val="0"/>
              </a:spcBef>
              <a:spcAft>
                <a:spcPts val="0"/>
              </a:spcAft>
              <a:defRPr/>
            </a:pPr>
            <a:r>
              <a:rPr lang="fr-FR" sz="2400" b="1" dirty="0">
                <a:solidFill>
                  <a:srgbClr val="887852"/>
                </a:solidFill>
                <a:uFill>
                  <a:solidFill>
                    <a:srgbClr val="002060"/>
                  </a:solidFill>
                </a:uFill>
                <a:latin typeface="Calibri"/>
                <a:cs typeface="+mn-cs"/>
              </a:rPr>
              <a:t>Lutte contre le blanchiment de capitaux et le financement du terrorisme au sein de l’ACAPS</a:t>
            </a:r>
          </a:p>
          <a:p>
            <a:pPr algn="ctr" defTabSz="457200" fontAlgn="auto">
              <a:spcBef>
                <a:spcPts val="0"/>
              </a:spcBef>
              <a:spcAft>
                <a:spcPts val="0"/>
              </a:spcAft>
              <a:defRPr/>
            </a:pPr>
            <a:endParaRPr lang="fr-FR" sz="700" b="1" dirty="0">
              <a:solidFill>
                <a:srgbClr val="887852"/>
              </a:solidFill>
              <a:uFill>
                <a:solidFill>
                  <a:srgbClr val="002060"/>
                </a:solidFill>
              </a:uFill>
              <a:latin typeface="Calibri"/>
              <a:cs typeface="+mn-cs"/>
            </a:endParaRPr>
          </a:p>
          <a:p>
            <a:pPr algn="ctr" defTabSz="457200" fontAlgn="auto">
              <a:spcBef>
                <a:spcPts val="0"/>
              </a:spcBef>
              <a:spcAft>
                <a:spcPts val="0"/>
              </a:spcAft>
              <a:defRPr/>
            </a:pPr>
            <a:endParaRPr lang="fr-FR" sz="2400" b="1" dirty="0">
              <a:solidFill>
                <a:srgbClr val="887852"/>
              </a:solidFill>
              <a:uFill>
                <a:solidFill>
                  <a:srgbClr val="002060"/>
                </a:solidFill>
              </a:uFill>
              <a:latin typeface="Calibri"/>
              <a:cs typeface="+mn-cs"/>
            </a:endParaRPr>
          </a:p>
        </p:txBody>
      </p:sp>
      <p:sp>
        <p:nvSpPr>
          <p:cNvPr id="4" name="ZoneTexte 8">
            <a:extLst>
              <a:ext uri="{FF2B5EF4-FFF2-40B4-BE49-F238E27FC236}">
                <a16:creationId xmlns:a16="http://schemas.microsoft.com/office/drawing/2014/main" id="{A5606677-7F40-9EFE-139D-65C493B024B9}"/>
              </a:ext>
            </a:extLst>
          </p:cNvPr>
          <p:cNvSpPr txBox="1">
            <a:spLocks noChangeArrowheads="1"/>
          </p:cNvSpPr>
          <p:nvPr/>
        </p:nvSpPr>
        <p:spPr bwMode="auto">
          <a:xfrm>
            <a:off x="283743" y="4938017"/>
            <a:ext cx="8358187"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457200" eaLnBrk="1" fontAlgn="auto" hangingPunct="1">
              <a:spcBef>
                <a:spcPct val="0"/>
              </a:spcBef>
              <a:spcAft>
                <a:spcPts val="0"/>
              </a:spcAft>
              <a:buFontTx/>
              <a:buNone/>
              <a:defRPr/>
            </a:pPr>
            <a:r>
              <a:rPr lang="fr-FR" altLang="fr-FR" sz="1800" b="1" dirty="0">
                <a:solidFill>
                  <a:srgbClr val="887852"/>
                </a:solidFill>
                <a:cs typeface="+mn-cs"/>
              </a:rPr>
              <a:t>Mai 2024</a:t>
            </a:r>
          </a:p>
          <a:p>
            <a:pPr algn="ctr" defTabSz="457200" eaLnBrk="1" fontAlgn="auto" hangingPunct="1">
              <a:spcBef>
                <a:spcPct val="0"/>
              </a:spcBef>
              <a:spcAft>
                <a:spcPts val="0"/>
              </a:spcAft>
              <a:buFontTx/>
              <a:buNone/>
              <a:defRPr/>
            </a:pPr>
            <a:endParaRPr lang="fr-FR" altLang="fr-FR" sz="700" b="1" dirty="0">
              <a:solidFill>
                <a:srgbClr val="887852"/>
              </a:solidFill>
              <a:cs typeface="+mn-cs"/>
            </a:endParaRPr>
          </a:p>
        </p:txBody>
      </p:sp>
    </p:spTree>
    <p:extLst>
      <p:ext uri="{BB962C8B-B14F-4D97-AF65-F5344CB8AC3E}">
        <p14:creationId xmlns:p14="http://schemas.microsoft.com/office/powerpoint/2010/main" val="314157085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à coins arrondis 1"/>
          <p:cNvSpPr/>
          <p:nvPr/>
        </p:nvSpPr>
        <p:spPr>
          <a:xfrm>
            <a:off x="899592" y="2321598"/>
            <a:ext cx="7200000" cy="43367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 name="ZoneTexte 9"/>
          <p:cNvSpPr txBox="1">
            <a:spLocks noChangeArrowheads="1"/>
          </p:cNvSpPr>
          <p:nvPr/>
        </p:nvSpPr>
        <p:spPr bwMode="auto">
          <a:xfrm>
            <a:off x="539554" y="1843201"/>
            <a:ext cx="806489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0050" indent="-4000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314450" indent="-400050" eaLnBrk="0" hangingPunct="0">
              <a:spcBef>
                <a:spcPct val="20000"/>
              </a:spcBef>
              <a:buFont typeface="Arial" charset="0"/>
              <a:buChar char="•"/>
              <a:defRPr sz="2400">
                <a:solidFill>
                  <a:schemeClr val="tx1"/>
                </a:solidFill>
                <a:latin typeface="Calibri" pitchFamily="34" charset="0"/>
              </a:defRPr>
            </a:lvl3pPr>
            <a:lvl4pPr marL="1771650" indent="-40005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0" indent="-457200" algn="just">
              <a:spcAft>
                <a:spcPts val="1200"/>
              </a:spcAft>
              <a:buFont typeface="+mj-lt"/>
              <a:buAutoNum type="arabicPeriod"/>
              <a:tabLst>
                <a:tab pos="265113" algn="l"/>
              </a:tabLst>
            </a:pPr>
            <a:r>
              <a:rPr lang="fr-FR" sz="2000" b="1" dirty="0">
                <a:solidFill>
                  <a:schemeClr val="accent1">
                    <a:lumMod val="75000"/>
                  </a:schemeClr>
                </a:solidFill>
                <a:latin typeface="+mj-lt"/>
              </a:rPr>
              <a:t>Cadre légal, réglementaire et normatif</a:t>
            </a:r>
          </a:p>
          <a:p>
            <a:pPr marL="457200" indent="-457200" algn="just">
              <a:spcAft>
                <a:spcPts val="1200"/>
              </a:spcAft>
              <a:buFont typeface="+mj-lt"/>
              <a:buAutoNum type="arabicPeriod"/>
              <a:tabLst>
                <a:tab pos="265113" algn="l"/>
              </a:tabLst>
            </a:pPr>
            <a:r>
              <a:rPr lang="fr-FR" sz="2000" b="1" dirty="0">
                <a:solidFill>
                  <a:schemeClr val="tx2"/>
                </a:solidFill>
                <a:latin typeface="+mj-lt"/>
              </a:rPr>
              <a:t>Aperçu sur l’évaluation du Maroc par le GAFI</a:t>
            </a:r>
          </a:p>
          <a:p>
            <a:pPr marL="457200" lvl="0" indent="-457200" algn="just">
              <a:spcAft>
                <a:spcPts val="1200"/>
              </a:spcAft>
              <a:buFont typeface="+mj-lt"/>
              <a:buAutoNum type="arabicPeriod"/>
              <a:tabLst>
                <a:tab pos="265113" algn="l"/>
              </a:tabLst>
            </a:pPr>
            <a:r>
              <a:rPr lang="fr-FR" sz="2000" b="1" dirty="0">
                <a:solidFill>
                  <a:schemeClr val="tx2"/>
                </a:solidFill>
                <a:latin typeface="+mj-lt"/>
              </a:rPr>
              <a:t>Dispositif mis en place pour le secteur des assurances</a:t>
            </a:r>
          </a:p>
          <a:p>
            <a:pPr marL="457200" lvl="0" indent="-457200" algn="just">
              <a:spcAft>
                <a:spcPts val="1200"/>
              </a:spcAft>
              <a:buFont typeface="+mj-lt"/>
              <a:buAutoNum type="arabicPeriod"/>
              <a:tabLst>
                <a:tab pos="265113" algn="l"/>
              </a:tabLst>
            </a:pPr>
            <a:r>
              <a:rPr lang="fr-FR" sz="2000" b="1" dirty="0">
                <a:solidFill>
                  <a:schemeClr val="tx2"/>
                </a:solidFill>
                <a:latin typeface="+mj-lt"/>
              </a:rPr>
              <a:t>Appréciation du dispositif par l’Autorité</a:t>
            </a:r>
          </a:p>
          <a:p>
            <a:pPr marL="457200" indent="-457200" algn="just">
              <a:spcAft>
                <a:spcPts val="1200"/>
              </a:spcAft>
              <a:buFont typeface="+mj-lt"/>
              <a:buAutoNum type="arabicPeriod"/>
              <a:tabLst>
                <a:tab pos="265113" algn="l"/>
              </a:tabLst>
            </a:pPr>
            <a:r>
              <a:rPr lang="fr-FR" sz="2000" b="1" dirty="0">
                <a:solidFill>
                  <a:schemeClr val="tx2"/>
                </a:solidFill>
                <a:latin typeface="+mj-lt"/>
              </a:rPr>
              <a:t>Présentation du projet « Filtrassur »</a:t>
            </a:r>
          </a:p>
        </p:txBody>
      </p:sp>
      <p:sp>
        <p:nvSpPr>
          <p:cNvPr id="41" name="Sous-titre 1"/>
          <p:cNvSpPr txBox="1">
            <a:spLocks/>
          </p:cNvSpPr>
          <p:nvPr/>
        </p:nvSpPr>
        <p:spPr>
          <a:xfrm>
            <a:off x="1925707" y="3212976"/>
            <a:ext cx="6761096" cy="2160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sz="2400" dirty="0">
              <a:solidFill>
                <a:srgbClr val="16A09B"/>
              </a:solidFill>
              <a:latin typeface="+mj-lt"/>
            </a:endParaRPr>
          </a:p>
        </p:txBody>
      </p:sp>
      <p:sp>
        <p:nvSpPr>
          <p:cNvPr id="5" name="Espace réservé du numéro de diapositive 4"/>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10</a:t>
            </a:fld>
            <a:endParaRPr lang="fr-FR" dirty="0">
              <a:latin typeface="+mj-lt"/>
            </a:endParaRPr>
          </a:p>
        </p:txBody>
      </p:sp>
      <p:sp>
        <p:nvSpPr>
          <p:cNvPr id="10" name="ZoneTexte 8"/>
          <p:cNvSpPr txBox="1">
            <a:spLocks noChangeArrowheads="1"/>
          </p:cNvSpPr>
          <p:nvPr/>
        </p:nvSpPr>
        <p:spPr bwMode="auto">
          <a:xfrm>
            <a:off x="1548864" y="94006"/>
            <a:ext cx="51567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000" b="1" dirty="0">
                <a:solidFill>
                  <a:srgbClr val="887852"/>
                </a:solidFill>
                <a:latin typeface="+mj-lt"/>
              </a:rPr>
              <a:t>Sommaire</a:t>
            </a:r>
          </a:p>
        </p:txBody>
      </p:sp>
    </p:spTree>
    <p:extLst>
      <p:ext uri="{BB962C8B-B14F-4D97-AF65-F5344CB8AC3E}">
        <p14:creationId xmlns:p14="http://schemas.microsoft.com/office/powerpoint/2010/main" val="1945844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4596" y="6464369"/>
            <a:ext cx="263214" cy="276999"/>
          </a:xfrm>
          <a:prstGeom prst="rect">
            <a:avLst/>
          </a:prstGeom>
        </p:spPr>
        <p:txBody>
          <a:bodyPr wrap="none">
            <a:spAutoFit/>
          </a:bodyPr>
          <a:lstStyle/>
          <a:p>
            <a:pPr>
              <a:defRPr/>
            </a:pPr>
            <a:fld id="{6AC5BE82-CA60-4C95-A91A-976009257AA4}" type="slidenum">
              <a:rPr lang="fr-FR" sz="1200">
                <a:solidFill>
                  <a:srgbClr val="898989"/>
                </a:solidFill>
                <a:latin typeface="+mj-lt"/>
              </a:rPr>
              <a:pPr>
                <a:defRPr/>
              </a:pPr>
              <a:t>11</a:t>
            </a:fld>
            <a:endParaRPr lang="fr-FR" sz="2400" dirty="0">
              <a:solidFill>
                <a:srgbClr val="898989"/>
              </a:solidFill>
              <a:latin typeface="+mj-lt"/>
            </a:endParaRPr>
          </a:p>
        </p:txBody>
      </p:sp>
      <p:sp>
        <p:nvSpPr>
          <p:cNvPr id="83" name="Rectangle 31"/>
          <p:cNvSpPr>
            <a:spLocks noChangeArrowheads="1"/>
          </p:cNvSpPr>
          <p:nvPr/>
        </p:nvSpPr>
        <p:spPr bwMode="auto">
          <a:xfrm>
            <a:off x="68153" y="2947514"/>
            <a:ext cx="8680309" cy="81201"/>
          </a:xfrm>
          <a:prstGeom prst="rect">
            <a:avLst/>
          </a:pr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08" name="Rectangle 107"/>
          <p:cNvSpPr/>
          <p:nvPr/>
        </p:nvSpPr>
        <p:spPr>
          <a:xfrm>
            <a:off x="3779912" y="3628695"/>
            <a:ext cx="1260000" cy="972000"/>
          </a:xfrm>
          <a:prstGeom prst="rect">
            <a:avLst/>
          </a:prstGeom>
          <a:ln w="28575">
            <a:solidFill>
              <a:srgbClr val="00A3A1"/>
            </a:solidFill>
          </a:ln>
        </p:spPr>
        <p:txBody>
          <a:bodyPr wrap="square" lIns="0" tIns="0" rIns="0" bIns="0" anchor="ctr">
            <a:spAutoFit/>
          </a:bodyPr>
          <a:lstStyle/>
          <a:p>
            <a:pPr algn="ctr"/>
            <a:r>
              <a:rPr lang="fr-FR" sz="900" dirty="0">
                <a:solidFill>
                  <a:schemeClr val="accent5">
                    <a:lumMod val="50000"/>
                  </a:schemeClr>
                </a:solidFill>
                <a:latin typeface="+mj-lt"/>
                <a:ea typeface="ＭＳ Ｐゴシック" charset="-128"/>
              </a:rPr>
              <a:t>Adoption du premier rapport de suivi renforcé en </a:t>
            </a:r>
            <a:r>
              <a:rPr lang="fr-FR" sz="900" b="1" dirty="0">
                <a:solidFill>
                  <a:schemeClr val="accent5">
                    <a:lumMod val="50000"/>
                  </a:schemeClr>
                </a:solidFill>
                <a:latin typeface="+mj-lt"/>
                <a:ea typeface="ＭＳ Ｐゴシック" charset="-128"/>
              </a:rPr>
              <a:t>conformité technique </a:t>
            </a:r>
            <a:r>
              <a:rPr lang="fr-FR" sz="900" dirty="0">
                <a:solidFill>
                  <a:schemeClr val="accent5">
                    <a:lumMod val="50000"/>
                  </a:schemeClr>
                </a:solidFill>
                <a:latin typeface="+mj-lt"/>
                <a:ea typeface="ＭＳ Ｐゴシック" charset="-128"/>
              </a:rPr>
              <a:t>lors de la plénière du GAFIMOAN</a:t>
            </a:r>
          </a:p>
        </p:txBody>
      </p:sp>
      <p:sp>
        <p:nvSpPr>
          <p:cNvPr id="57" name="AutoShape 3"/>
          <p:cNvSpPr>
            <a:spLocks noChangeAspect="1" noChangeArrowheads="1" noTextEdit="1"/>
          </p:cNvSpPr>
          <p:nvPr/>
        </p:nvSpPr>
        <p:spPr bwMode="auto">
          <a:xfrm>
            <a:off x="186651" y="2306040"/>
            <a:ext cx="6964847" cy="16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10" name="ZoneTexte 109"/>
          <p:cNvSpPr txBox="1"/>
          <p:nvPr/>
        </p:nvSpPr>
        <p:spPr>
          <a:xfrm>
            <a:off x="5269176" y="3628695"/>
            <a:ext cx="1260000" cy="972000"/>
          </a:xfrm>
          <a:prstGeom prst="rect">
            <a:avLst/>
          </a:prstGeom>
          <a:noFill/>
          <a:ln w="28575">
            <a:solidFill>
              <a:srgbClr val="00A3A1"/>
            </a:solidFill>
          </a:ln>
        </p:spPr>
        <p:txBody>
          <a:bodyPr wrap="square" rtlCol="0" anchor="ctr">
            <a:spAutoFit/>
          </a:bodyPr>
          <a:lstStyle/>
          <a:p>
            <a:pPr algn="ctr"/>
            <a:r>
              <a:rPr lang="fr-FR" sz="900" dirty="0">
                <a:solidFill>
                  <a:schemeClr val="accent5">
                    <a:lumMod val="50000"/>
                  </a:schemeClr>
                </a:solidFill>
                <a:latin typeface="+mj-lt"/>
                <a:ea typeface="ＭＳ Ｐゴシック" charset="-128"/>
              </a:rPr>
              <a:t>Préparation du 1er rapport de suivi renforcé en </a:t>
            </a:r>
            <a:r>
              <a:rPr lang="fr-FR" sz="900" b="1" dirty="0">
                <a:solidFill>
                  <a:schemeClr val="accent5">
                    <a:lumMod val="50000"/>
                  </a:schemeClr>
                </a:solidFill>
                <a:latin typeface="+mj-lt"/>
                <a:ea typeface="ＭＳ Ｐゴシック" charset="-128"/>
              </a:rPr>
              <a:t>efficacité</a:t>
            </a:r>
            <a:r>
              <a:rPr lang="fr-FR" sz="900" dirty="0">
                <a:solidFill>
                  <a:schemeClr val="accent5">
                    <a:lumMod val="50000"/>
                  </a:schemeClr>
                </a:solidFill>
                <a:latin typeface="+mj-lt"/>
                <a:ea typeface="ＭＳ Ｐゴシック" charset="-128"/>
              </a:rPr>
              <a:t> et en son envoi au GAFI</a:t>
            </a:r>
            <a:endParaRPr lang="fr-FR" sz="900" dirty="0">
              <a:solidFill>
                <a:schemeClr val="accent5">
                  <a:lumMod val="50000"/>
                </a:schemeClr>
              </a:solidFill>
              <a:latin typeface="+mj-lt"/>
            </a:endParaRPr>
          </a:p>
        </p:txBody>
      </p:sp>
      <p:grpSp>
        <p:nvGrpSpPr>
          <p:cNvPr id="20" name="Groupe 19"/>
          <p:cNvGrpSpPr/>
          <p:nvPr/>
        </p:nvGrpSpPr>
        <p:grpSpPr>
          <a:xfrm>
            <a:off x="2771800" y="1502806"/>
            <a:ext cx="1260000" cy="4442280"/>
            <a:chOff x="3048946" y="1502806"/>
            <a:chExt cx="1260000" cy="4442280"/>
          </a:xfrm>
        </p:grpSpPr>
        <p:sp>
          <p:nvSpPr>
            <p:cNvPr id="66" name="Rectangle 13"/>
            <p:cNvSpPr>
              <a:spLocks noChangeArrowheads="1"/>
            </p:cNvSpPr>
            <p:nvPr/>
          </p:nvSpPr>
          <p:spPr bwMode="auto">
            <a:xfrm>
              <a:off x="3671792" y="3009814"/>
              <a:ext cx="20234" cy="10653"/>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88" name="Oval 36"/>
            <p:cNvSpPr>
              <a:spLocks noChangeArrowheads="1"/>
            </p:cNvSpPr>
            <p:nvPr/>
          </p:nvSpPr>
          <p:spPr bwMode="auto">
            <a:xfrm>
              <a:off x="3631323" y="2949085"/>
              <a:ext cx="108000" cy="108000"/>
            </a:xfrm>
            <a:prstGeom prst="ellipse">
              <a:avLst/>
            </a:prstGeom>
            <a:solidFill>
              <a:srgbClr val="4A0A68"/>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89" name="Oval 37"/>
            <p:cNvSpPr>
              <a:spLocks noChangeArrowheads="1"/>
            </p:cNvSpPr>
            <p:nvPr/>
          </p:nvSpPr>
          <p:spPr bwMode="auto">
            <a:xfrm>
              <a:off x="3653687" y="2972084"/>
              <a:ext cx="57600" cy="576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07" name="Rectangle 106"/>
            <p:cNvSpPr/>
            <p:nvPr/>
          </p:nvSpPr>
          <p:spPr>
            <a:xfrm>
              <a:off x="3048946" y="4973086"/>
              <a:ext cx="1260000" cy="972000"/>
            </a:xfrm>
            <a:prstGeom prst="rect">
              <a:avLst/>
            </a:prstGeom>
            <a:ln w="28575">
              <a:solidFill>
                <a:srgbClr val="4A0A68"/>
              </a:solidFill>
            </a:ln>
          </p:spPr>
          <p:txBody>
            <a:bodyPr wrap="square" lIns="0" tIns="0" rIns="0" bIns="0" anchor="ctr">
              <a:spAutoFit/>
            </a:bodyPr>
            <a:lstStyle/>
            <a:p>
              <a:pPr lvl="0" algn="ctr" defTabSz="311150">
                <a:spcAft>
                  <a:spcPts val="0"/>
                </a:spcAft>
              </a:pPr>
              <a:r>
                <a:rPr lang="fr-FR" sz="900" dirty="0">
                  <a:solidFill>
                    <a:schemeClr val="accent5">
                      <a:lumMod val="50000"/>
                    </a:schemeClr>
                  </a:solidFill>
                  <a:latin typeface="+mj-lt"/>
                  <a:ea typeface="ＭＳ Ｐゴシック" charset="-128"/>
                </a:rPr>
                <a:t>Préparation du premier rapport de suivi renforcé (</a:t>
              </a:r>
              <a:r>
                <a:rPr lang="fr-FR" sz="900" b="1" dirty="0">
                  <a:solidFill>
                    <a:srgbClr val="235591"/>
                  </a:solidFill>
                  <a:latin typeface="+mj-lt"/>
                  <a:ea typeface="ＭＳ Ｐゴシック" charset="-128"/>
                </a:rPr>
                <a:t>conformité technique</a:t>
              </a:r>
              <a:r>
                <a:rPr lang="fr-FR" sz="900" dirty="0">
                  <a:solidFill>
                    <a:schemeClr val="accent5">
                      <a:lumMod val="50000"/>
                    </a:schemeClr>
                  </a:solidFill>
                  <a:latin typeface="+mj-lt"/>
                  <a:ea typeface="ＭＳ Ｐゴシック" charset="-128"/>
                </a:rPr>
                <a:t>) et son envoi au GAFIMOAN (avec demande de </a:t>
              </a:r>
              <a:br>
                <a:rPr lang="fr-FR" sz="900" dirty="0">
                  <a:solidFill>
                    <a:schemeClr val="accent5">
                      <a:lumMod val="50000"/>
                    </a:schemeClr>
                  </a:solidFill>
                  <a:latin typeface="+mj-lt"/>
                  <a:ea typeface="ＭＳ Ｐゴシック" charset="-128"/>
                </a:rPr>
              </a:br>
              <a:r>
                <a:rPr lang="fr-FR" sz="900" dirty="0">
                  <a:solidFill>
                    <a:schemeClr val="accent5">
                      <a:lumMod val="50000"/>
                    </a:schemeClr>
                  </a:solidFill>
                  <a:latin typeface="+mj-lt"/>
                  <a:ea typeface="ＭＳ Ｐゴシック" charset="-128"/>
                </a:rPr>
                <a:t>Re-rating)</a:t>
              </a:r>
            </a:p>
          </p:txBody>
        </p:sp>
        <p:grpSp>
          <p:nvGrpSpPr>
            <p:cNvPr id="12" name="Groupe 11"/>
            <p:cNvGrpSpPr/>
            <p:nvPr/>
          </p:nvGrpSpPr>
          <p:grpSpPr>
            <a:xfrm>
              <a:off x="3647528" y="3053983"/>
              <a:ext cx="64608" cy="1908000"/>
              <a:chOff x="3745502" y="3032212"/>
              <a:chExt cx="64608" cy="1569599"/>
            </a:xfrm>
          </p:grpSpPr>
          <p:cxnSp>
            <p:nvCxnSpPr>
              <p:cNvPr id="109" name="Connecteur droit 108"/>
              <p:cNvCxnSpPr>
                <a:endCxn id="115" idx="0"/>
              </p:cNvCxnSpPr>
              <p:nvPr/>
            </p:nvCxnSpPr>
            <p:spPr>
              <a:xfrm flipH="1">
                <a:off x="3777806" y="3032212"/>
                <a:ext cx="534" cy="1503838"/>
              </a:xfrm>
              <a:prstGeom prst="line">
                <a:avLst/>
              </a:prstGeom>
              <a:ln w="19050">
                <a:solidFill>
                  <a:srgbClr val="4A0A68"/>
                </a:solidFill>
                <a:prstDash val="sysDash"/>
              </a:ln>
            </p:spPr>
            <p:style>
              <a:lnRef idx="1">
                <a:schemeClr val="accent1"/>
              </a:lnRef>
              <a:fillRef idx="0">
                <a:schemeClr val="accent1"/>
              </a:fillRef>
              <a:effectRef idx="0">
                <a:schemeClr val="accent1"/>
              </a:effectRef>
              <a:fontRef idx="minor">
                <a:schemeClr val="tx1"/>
              </a:fontRef>
            </p:style>
          </p:cxnSp>
          <p:sp>
            <p:nvSpPr>
              <p:cNvPr id="115" name="Oval 8"/>
              <p:cNvSpPr>
                <a:spLocks noChangeArrowheads="1"/>
              </p:cNvSpPr>
              <p:nvPr/>
            </p:nvSpPr>
            <p:spPr bwMode="auto">
              <a:xfrm>
                <a:off x="3745502" y="4536050"/>
                <a:ext cx="64608" cy="65761"/>
              </a:xfrm>
              <a:prstGeom prst="ellipse">
                <a:avLst/>
              </a:prstGeom>
              <a:solidFill>
                <a:srgbClr val="4A0A68"/>
              </a:solidFill>
              <a:ln>
                <a:no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grpSp>
          <p:nvGrpSpPr>
            <p:cNvPr id="11" name="Groupe 10"/>
            <p:cNvGrpSpPr/>
            <p:nvPr/>
          </p:nvGrpSpPr>
          <p:grpSpPr>
            <a:xfrm>
              <a:off x="3174096" y="1502806"/>
              <a:ext cx="972000" cy="1443883"/>
              <a:chOff x="3021692" y="1486477"/>
              <a:chExt cx="972000" cy="1443883"/>
            </a:xfrm>
          </p:grpSpPr>
          <p:grpSp>
            <p:nvGrpSpPr>
              <p:cNvPr id="146" name="Group 82"/>
              <p:cNvGrpSpPr/>
              <p:nvPr/>
            </p:nvGrpSpPr>
            <p:grpSpPr>
              <a:xfrm>
                <a:off x="3021692" y="1486477"/>
                <a:ext cx="972000" cy="972000"/>
                <a:chOff x="2668546" y="1370157"/>
                <a:chExt cx="656124" cy="656124"/>
              </a:xfrm>
            </p:grpSpPr>
            <p:sp>
              <p:nvSpPr>
                <p:cNvPr id="147" name="Oval 120"/>
                <p:cNvSpPr>
                  <a:spLocks noChangeArrowheads="1"/>
                </p:cNvSpPr>
                <p:nvPr/>
              </p:nvSpPr>
              <p:spPr bwMode="auto">
                <a:xfrm>
                  <a:off x="2686841" y="1388453"/>
                  <a:ext cx="619533" cy="619533"/>
                </a:xfrm>
                <a:prstGeom prst="ellipse">
                  <a:avLst/>
                </a:prstGeom>
                <a:solidFill>
                  <a:srgbClr val="4A0A68"/>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48" name="Oval 133"/>
                <p:cNvSpPr>
                  <a:spLocks noChangeArrowheads="1"/>
                </p:cNvSpPr>
                <p:nvPr/>
              </p:nvSpPr>
              <p:spPr bwMode="auto">
                <a:xfrm>
                  <a:off x="2668546" y="1370157"/>
                  <a:ext cx="656124" cy="656124"/>
                </a:xfrm>
                <a:prstGeom prst="ellipse">
                  <a:avLst/>
                </a:prstGeom>
                <a:noFill/>
                <a:ln w="14288" cap="flat">
                  <a:solidFill>
                    <a:srgbClr val="4A0A68"/>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49" name="Rectangle 148"/>
                <p:cNvSpPr/>
                <p:nvPr/>
              </p:nvSpPr>
              <p:spPr>
                <a:xfrm>
                  <a:off x="2754365" y="1525286"/>
                  <a:ext cx="467669" cy="322023"/>
                </a:xfrm>
                <a:prstGeom prst="rect">
                  <a:avLst/>
                </a:prstGeom>
              </p:spPr>
              <p:txBody>
                <a:bodyPr wrap="none" anchor="ctr">
                  <a:spAutoFit/>
                </a:bodyPr>
                <a:lstStyle/>
                <a:p>
                  <a:pPr algn="ctr"/>
                  <a:r>
                    <a:rPr lang="fr-FR" sz="1100" b="1" dirty="0">
                      <a:solidFill>
                        <a:schemeClr val="bg1"/>
                      </a:solidFill>
                      <a:latin typeface="+mj-lt"/>
                    </a:rPr>
                    <a:t>Octobre </a:t>
                  </a:r>
                </a:p>
                <a:p>
                  <a:pPr algn="ctr"/>
                  <a:r>
                    <a:rPr lang="fr-FR" sz="1400" b="1" dirty="0">
                      <a:solidFill>
                        <a:schemeClr val="bg1"/>
                      </a:solidFill>
                      <a:latin typeface="+mj-lt"/>
                    </a:rPr>
                    <a:t>2019</a:t>
                  </a:r>
                </a:p>
              </p:txBody>
            </p:sp>
          </p:grpSp>
          <p:cxnSp>
            <p:nvCxnSpPr>
              <p:cNvPr id="124" name="Connecteur droit 123"/>
              <p:cNvCxnSpPr/>
              <p:nvPr/>
            </p:nvCxnSpPr>
            <p:spPr>
              <a:xfrm flipV="1">
                <a:off x="3526482" y="2463893"/>
                <a:ext cx="0" cy="466467"/>
              </a:xfrm>
              <a:prstGeom prst="line">
                <a:avLst/>
              </a:prstGeom>
              <a:ln w="19050">
                <a:solidFill>
                  <a:srgbClr val="4A0A68"/>
                </a:solidFill>
              </a:ln>
            </p:spPr>
            <p:style>
              <a:lnRef idx="1">
                <a:schemeClr val="accent1"/>
              </a:lnRef>
              <a:fillRef idx="0">
                <a:schemeClr val="accent1"/>
              </a:fillRef>
              <a:effectRef idx="0">
                <a:schemeClr val="accent1"/>
              </a:effectRef>
              <a:fontRef idx="minor">
                <a:schemeClr val="tx1"/>
              </a:fontRef>
            </p:style>
          </p:cxnSp>
        </p:grpSp>
      </p:grpSp>
      <p:sp>
        <p:nvSpPr>
          <p:cNvPr id="117" name="Oval 8"/>
          <p:cNvSpPr>
            <a:spLocks noChangeArrowheads="1"/>
          </p:cNvSpPr>
          <p:nvPr/>
        </p:nvSpPr>
        <p:spPr bwMode="auto">
          <a:xfrm>
            <a:off x="5839517" y="3553009"/>
            <a:ext cx="64608" cy="64800"/>
          </a:xfrm>
          <a:prstGeom prst="ellipse">
            <a:avLst/>
          </a:prstGeom>
          <a:solidFill>
            <a:srgbClr val="00A3A1"/>
          </a:solidFill>
          <a:ln>
            <a:no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nvGrpSpPr>
          <p:cNvPr id="25" name="Groupe 24"/>
          <p:cNvGrpSpPr/>
          <p:nvPr/>
        </p:nvGrpSpPr>
        <p:grpSpPr>
          <a:xfrm>
            <a:off x="4658035" y="1486477"/>
            <a:ext cx="972000" cy="1570582"/>
            <a:chOff x="6180503" y="1486477"/>
            <a:chExt cx="972000" cy="1570582"/>
          </a:xfrm>
        </p:grpSpPr>
        <p:grpSp>
          <p:nvGrpSpPr>
            <p:cNvPr id="10" name="Groupe 9"/>
            <p:cNvGrpSpPr/>
            <p:nvPr/>
          </p:nvGrpSpPr>
          <p:grpSpPr>
            <a:xfrm>
              <a:off x="6612673" y="2949060"/>
              <a:ext cx="108000" cy="107999"/>
              <a:chOff x="6604141" y="2949093"/>
              <a:chExt cx="108000" cy="116963"/>
            </a:xfrm>
          </p:grpSpPr>
          <p:sp>
            <p:nvSpPr>
              <p:cNvPr id="122" name="Oval 36"/>
              <p:cNvSpPr>
                <a:spLocks noChangeArrowheads="1"/>
              </p:cNvSpPr>
              <p:nvPr/>
            </p:nvSpPr>
            <p:spPr bwMode="auto">
              <a:xfrm>
                <a:off x="6604141" y="2949093"/>
                <a:ext cx="108000" cy="116963"/>
              </a:xfrm>
              <a:prstGeom prst="ellipse">
                <a:avLst/>
              </a:prstGeom>
              <a:solidFill>
                <a:srgbClr val="00A3A1"/>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23" name="Oval 37"/>
              <p:cNvSpPr>
                <a:spLocks noChangeArrowheads="1"/>
              </p:cNvSpPr>
              <p:nvPr/>
            </p:nvSpPr>
            <p:spPr bwMode="auto">
              <a:xfrm>
                <a:off x="6625984" y="2974031"/>
                <a:ext cx="57600" cy="62381"/>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grpSp>
          <p:nvGrpSpPr>
            <p:cNvPr id="15" name="Groupe 14"/>
            <p:cNvGrpSpPr/>
            <p:nvPr/>
          </p:nvGrpSpPr>
          <p:grpSpPr>
            <a:xfrm>
              <a:off x="6180503" y="1486477"/>
              <a:ext cx="972000" cy="1453465"/>
              <a:chOff x="6218604" y="1486477"/>
              <a:chExt cx="972000" cy="1453465"/>
            </a:xfrm>
          </p:grpSpPr>
          <p:grpSp>
            <p:nvGrpSpPr>
              <p:cNvPr id="154" name="Group 84"/>
              <p:cNvGrpSpPr/>
              <p:nvPr/>
            </p:nvGrpSpPr>
            <p:grpSpPr>
              <a:xfrm>
                <a:off x="6218604" y="1486477"/>
                <a:ext cx="972000" cy="972000"/>
                <a:chOff x="4210437" y="1370157"/>
                <a:chExt cx="654863" cy="656124"/>
              </a:xfrm>
            </p:grpSpPr>
            <p:sp>
              <p:nvSpPr>
                <p:cNvPr id="155" name="Oval 122"/>
                <p:cNvSpPr>
                  <a:spLocks noChangeArrowheads="1"/>
                </p:cNvSpPr>
                <p:nvPr/>
              </p:nvSpPr>
              <p:spPr bwMode="auto">
                <a:xfrm>
                  <a:off x="4228102" y="1388453"/>
                  <a:ext cx="619533" cy="619533"/>
                </a:xfrm>
                <a:prstGeom prst="ellipse">
                  <a:avLst/>
                </a:prstGeom>
                <a:solidFill>
                  <a:srgbClr val="00A3A1"/>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56" name="Oval 127"/>
                <p:cNvSpPr>
                  <a:spLocks noChangeArrowheads="1"/>
                </p:cNvSpPr>
                <p:nvPr/>
              </p:nvSpPr>
              <p:spPr bwMode="auto">
                <a:xfrm>
                  <a:off x="4210437" y="1370157"/>
                  <a:ext cx="654863" cy="656124"/>
                </a:xfrm>
                <a:prstGeom prst="ellipse">
                  <a:avLst/>
                </a:prstGeom>
                <a:noFill/>
                <a:ln w="14288" cap="flat">
                  <a:solidFill>
                    <a:srgbClr val="00A3A1"/>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57" name="Rectangle 156"/>
                <p:cNvSpPr/>
                <p:nvPr/>
              </p:nvSpPr>
              <p:spPr>
                <a:xfrm>
                  <a:off x="4263590" y="1525286"/>
                  <a:ext cx="561810" cy="322023"/>
                </a:xfrm>
                <a:prstGeom prst="rect">
                  <a:avLst/>
                </a:prstGeom>
              </p:spPr>
              <p:txBody>
                <a:bodyPr wrap="none" anchor="ctr">
                  <a:spAutoFit/>
                </a:bodyPr>
                <a:lstStyle/>
                <a:p>
                  <a:pPr algn="ctr"/>
                  <a:r>
                    <a:rPr lang="fr-FR" sz="1100" b="1" dirty="0">
                      <a:solidFill>
                        <a:schemeClr val="bg1"/>
                      </a:solidFill>
                      <a:latin typeface="+mj-lt"/>
                    </a:rPr>
                    <a:t>Novembre </a:t>
                  </a:r>
                </a:p>
                <a:p>
                  <a:pPr algn="ctr"/>
                  <a:r>
                    <a:rPr lang="fr-FR" sz="1400" b="1" dirty="0">
                      <a:solidFill>
                        <a:schemeClr val="bg1"/>
                      </a:solidFill>
                      <a:latin typeface="+mj-lt"/>
                    </a:rPr>
                    <a:t>2020</a:t>
                  </a:r>
                  <a:endParaRPr lang="fr-FR" sz="900" b="1" dirty="0">
                    <a:solidFill>
                      <a:schemeClr val="bg1"/>
                    </a:solidFill>
                    <a:latin typeface="+mj-lt"/>
                  </a:endParaRPr>
                </a:p>
              </p:txBody>
            </p:sp>
          </p:grpSp>
          <p:cxnSp>
            <p:nvCxnSpPr>
              <p:cNvPr id="125" name="Connecteur droit 124"/>
              <p:cNvCxnSpPr>
                <a:endCxn id="156" idx="4"/>
              </p:cNvCxnSpPr>
              <p:nvPr/>
            </p:nvCxnSpPr>
            <p:spPr>
              <a:xfrm flipV="1">
                <a:off x="6697233" y="2458477"/>
                <a:ext cx="7371" cy="481465"/>
              </a:xfrm>
              <a:prstGeom prst="line">
                <a:avLst/>
              </a:prstGeom>
              <a:ln w="19050">
                <a:solidFill>
                  <a:srgbClr val="00A3A1"/>
                </a:solidFill>
              </a:ln>
            </p:spPr>
            <p:style>
              <a:lnRef idx="1">
                <a:schemeClr val="accent1"/>
              </a:lnRef>
              <a:fillRef idx="0">
                <a:schemeClr val="accent1"/>
              </a:fillRef>
              <a:effectRef idx="0">
                <a:schemeClr val="accent1"/>
              </a:effectRef>
              <a:fontRef idx="minor">
                <a:schemeClr val="tx1"/>
              </a:fontRef>
            </p:style>
          </p:cxnSp>
        </p:grpSp>
      </p:grpSp>
      <p:grpSp>
        <p:nvGrpSpPr>
          <p:cNvPr id="16" name="Groupe 15"/>
          <p:cNvGrpSpPr/>
          <p:nvPr/>
        </p:nvGrpSpPr>
        <p:grpSpPr>
          <a:xfrm>
            <a:off x="1331640" y="1044129"/>
            <a:ext cx="1260000" cy="3565968"/>
            <a:chOff x="1568187" y="1044129"/>
            <a:chExt cx="1260000" cy="3565968"/>
          </a:xfrm>
        </p:grpSpPr>
        <p:grpSp>
          <p:nvGrpSpPr>
            <p:cNvPr id="6" name="Groupe 5"/>
            <p:cNvGrpSpPr/>
            <p:nvPr/>
          </p:nvGrpSpPr>
          <p:grpSpPr>
            <a:xfrm>
              <a:off x="2140648" y="2949085"/>
              <a:ext cx="108000" cy="108000"/>
              <a:chOff x="2140648" y="2949085"/>
              <a:chExt cx="108000" cy="108000"/>
            </a:xfrm>
          </p:grpSpPr>
          <p:sp>
            <p:nvSpPr>
              <p:cNvPr id="62" name="Rectangle 9"/>
              <p:cNvSpPr>
                <a:spLocks noChangeArrowheads="1"/>
              </p:cNvSpPr>
              <p:nvPr/>
            </p:nvSpPr>
            <p:spPr bwMode="auto">
              <a:xfrm>
                <a:off x="2184312" y="3014853"/>
                <a:ext cx="20234" cy="1153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90" name="Oval 38"/>
              <p:cNvSpPr>
                <a:spLocks noChangeArrowheads="1"/>
              </p:cNvSpPr>
              <p:nvPr/>
            </p:nvSpPr>
            <p:spPr bwMode="auto">
              <a:xfrm>
                <a:off x="2140648" y="2949085"/>
                <a:ext cx="108000" cy="108000"/>
              </a:xfrm>
              <a:prstGeom prst="ellipse">
                <a:avLst/>
              </a:prstGeom>
              <a:solidFill>
                <a:srgbClr val="483698"/>
              </a:solidFill>
              <a:ln>
                <a:solidFill>
                  <a:srgbClr val="483698"/>
                </a:solid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91" name="Oval 39"/>
              <p:cNvSpPr>
                <a:spLocks noChangeArrowheads="1"/>
              </p:cNvSpPr>
              <p:nvPr/>
            </p:nvSpPr>
            <p:spPr bwMode="auto">
              <a:xfrm>
                <a:off x="2164078" y="2972084"/>
                <a:ext cx="57600" cy="576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sp>
          <p:nvSpPr>
            <p:cNvPr id="106" name="Rectangle 105"/>
            <p:cNvSpPr/>
            <p:nvPr/>
          </p:nvSpPr>
          <p:spPr>
            <a:xfrm>
              <a:off x="1568187" y="3638097"/>
              <a:ext cx="1260000" cy="972000"/>
            </a:xfrm>
            <a:prstGeom prst="rect">
              <a:avLst/>
            </a:prstGeom>
            <a:ln w="28575">
              <a:solidFill>
                <a:srgbClr val="483698"/>
              </a:solidFill>
            </a:ln>
          </p:spPr>
          <p:txBody>
            <a:bodyPr wrap="square" lIns="0" tIns="0" rIns="0" bIns="0" anchor="ctr">
              <a:spAutoFit/>
            </a:bodyPr>
            <a:lstStyle/>
            <a:p>
              <a:pPr lvl="0" algn="ctr" defTabSz="311150">
                <a:lnSpc>
                  <a:spcPct val="90000"/>
                </a:lnSpc>
                <a:spcAft>
                  <a:spcPct val="35000"/>
                </a:spcAft>
              </a:pPr>
              <a:r>
                <a:rPr lang="fr-FR" sz="900" dirty="0">
                  <a:solidFill>
                    <a:schemeClr val="accent5">
                      <a:lumMod val="50000"/>
                    </a:schemeClr>
                  </a:solidFill>
                  <a:latin typeface="+mj-lt"/>
                  <a:ea typeface="ＭＳ Ｐゴシック" charset="-128"/>
                </a:rPr>
                <a:t>Validation du rapport d’évaluation </a:t>
              </a:r>
              <a:br>
                <a:rPr lang="fr-FR" sz="900" dirty="0">
                  <a:solidFill>
                    <a:schemeClr val="accent5">
                      <a:lumMod val="50000"/>
                    </a:schemeClr>
                  </a:solidFill>
                  <a:latin typeface="+mj-lt"/>
                  <a:ea typeface="ＭＳ Ｐゴシック" charset="-128"/>
                </a:rPr>
              </a:br>
              <a:r>
                <a:rPr lang="fr-FR" sz="900" dirty="0">
                  <a:solidFill>
                    <a:schemeClr val="accent5">
                      <a:lumMod val="50000"/>
                    </a:schemeClr>
                  </a:solidFill>
                  <a:latin typeface="+mj-lt"/>
                  <a:ea typeface="ＭＳ Ｐゴシック" charset="-128"/>
                </a:rPr>
                <a:t>mutuelle lors de la plénière du GAFIMOAN</a:t>
              </a:r>
            </a:p>
          </p:txBody>
        </p:sp>
        <p:grpSp>
          <p:nvGrpSpPr>
            <p:cNvPr id="166" name="Group 81"/>
            <p:cNvGrpSpPr/>
            <p:nvPr/>
          </p:nvGrpSpPr>
          <p:grpSpPr>
            <a:xfrm>
              <a:off x="1706020" y="1044129"/>
              <a:ext cx="972000" cy="972000"/>
              <a:chOff x="1897599" y="1370157"/>
              <a:chExt cx="654863" cy="656124"/>
            </a:xfrm>
          </p:grpSpPr>
          <p:sp>
            <p:nvSpPr>
              <p:cNvPr id="167" name="Oval 119"/>
              <p:cNvSpPr>
                <a:spLocks noChangeArrowheads="1"/>
              </p:cNvSpPr>
              <p:nvPr/>
            </p:nvSpPr>
            <p:spPr bwMode="auto">
              <a:xfrm>
                <a:off x="1915265" y="1388453"/>
                <a:ext cx="619533" cy="619533"/>
              </a:xfrm>
              <a:prstGeom prst="ellipse">
                <a:avLst/>
              </a:prstGeom>
              <a:solidFill>
                <a:srgbClr val="483698"/>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68" name="Oval 134"/>
              <p:cNvSpPr>
                <a:spLocks noChangeArrowheads="1"/>
              </p:cNvSpPr>
              <p:nvPr/>
            </p:nvSpPr>
            <p:spPr bwMode="auto">
              <a:xfrm>
                <a:off x="1897599" y="1370157"/>
                <a:ext cx="654863" cy="656124"/>
              </a:xfrm>
              <a:prstGeom prst="ellipse">
                <a:avLst/>
              </a:prstGeom>
              <a:noFill/>
              <a:ln w="14288" cap="flat">
                <a:solidFill>
                  <a:srgbClr val="483698"/>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69" name="Rectangle 168"/>
              <p:cNvSpPr/>
              <p:nvPr/>
            </p:nvSpPr>
            <p:spPr>
              <a:xfrm>
                <a:off x="2023379" y="1525286"/>
                <a:ext cx="387932" cy="322023"/>
              </a:xfrm>
              <a:prstGeom prst="rect">
                <a:avLst/>
              </a:prstGeom>
            </p:spPr>
            <p:txBody>
              <a:bodyPr wrap="none" anchor="ctr">
                <a:spAutoFit/>
              </a:bodyPr>
              <a:lstStyle/>
              <a:p>
                <a:pPr algn="ctr"/>
                <a:r>
                  <a:rPr lang="fr-FR" sz="1100" b="1" dirty="0">
                    <a:solidFill>
                      <a:schemeClr val="bg1"/>
                    </a:solidFill>
                    <a:latin typeface="+mj-lt"/>
                  </a:rPr>
                  <a:t>Avril</a:t>
                </a:r>
                <a:endParaRPr lang="fr-FR" sz="900" b="1" dirty="0">
                  <a:solidFill>
                    <a:schemeClr val="bg1"/>
                  </a:solidFill>
                  <a:latin typeface="+mj-lt"/>
                </a:endParaRPr>
              </a:p>
              <a:p>
                <a:pPr algn="ctr"/>
                <a:r>
                  <a:rPr lang="fr-FR" sz="900" b="1" dirty="0">
                    <a:solidFill>
                      <a:schemeClr val="bg1"/>
                    </a:solidFill>
                    <a:latin typeface="+mj-lt"/>
                  </a:rPr>
                  <a:t> </a:t>
                </a:r>
                <a:r>
                  <a:rPr lang="fr-FR" sz="1400" b="1" dirty="0">
                    <a:solidFill>
                      <a:schemeClr val="bg1"/>
                    </a:solidFill>
                    <a:latin typeface="+mj-lt"/>
                  </a:rPr>
                  <a:t>2019</a:t>
                </a:r>
                <a:endParaRPr lang="fr-FR" sz="900" b="1" dirty="0">
                  <a:solidFill>
                    <a:schemeClr val="bg1"/>
                  </a:solidFill>
                  <a:latin typeface="+mj-lt"/>
                </a:endParaRPr>
              </a:p>
            </p:txBody>
          </p:sp>
        </p:grpSp>
        <p:cxnSp>
          <p:nvCxnSpPr>
            <p:cNvPr id="102" name="Connecteur droit 101"/>
            <p:cNvCxnSpPr/>
            <p:nvPr/>
          </p:nvCxnSpPr>
          <p:spPr>
            <a:xfrm>
              <a:off x="2192822" y="3038008"/>
              <a:ext cx="1953" cy="509581"/>
            </a:xfrm>
            <a:prstGeom prst="line">
              <a:avLst/>
            </a:prstGeom>
            <a:ln w="19050">
              <a:solidFill>
                <a:srgbClr val="483698"/>
              </a:solidFill>
              <a:prstDash val="sysDash"/>
            </a:ln>
          </p:spPr>
          <p:style>
            <a:lnRef idx="1">
              <a:schemeClr val="accent1"/>
            </a:lnRef>
            <a:fillRef idx="0">
              <a:schemeClr val="accent1"/>
            </a:fillRef>
            <a:effectRef idx="0">
              <a:schemeClr val="accent1"/>
            </a:effectRef>
            <a:fontRef idx="minor">
              <a:schemeClr val="tx1"/>
            </a:fontRef>
          </p:style>
        </p:cxnSp>
        <p:sp>
          <p:nvSpPr>
            <p:cNvPr id="103" name="Oval 8"/>
            <p:cNvSpPr>
              <a:spLocks noChangeArrowheads="1"/>
            </p:cNvSpPr>
            <p:nvPr/>
          </p:nvSpPr>
          <p:spPr bwMode="auto">
            <a:xfrm>
              <a:off x="2162234" y="3547589"/>
              <a:ext cx="64608" cy="65761"/>
            </a:xfrm>
            <a:prstGeom prst="ellipse">
              <a:avLst/>
            </a:prstGeom>
            <a:solidFill>
              <a:srgbClr val="483698"/>
            </a:solidFill>
            <a:ln>
              <a:solidFill>
                <a:srgbClr val="483698"/>
              </a:solid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cxnSp>
          <p:nvCxnSpPr>
            <p:cNvPr id="35" name="Connecteur droit 34"/>
            <p:cNvCxnSpPr>
              <a:stCxn id="90" idx="0"/>
              <a:endCxn id="168" idx="4"/>
            </p:cNvCxnSpPr>
            <p:nvPr/>
          </p:nvCxnSpPr>
          <p:spPr>
            <a:xfrm flipH="1" flipV="1">
              <a:off x="2192020" y="2016129"/>
              <a:ext cx="2628" cy="932956"/>
            </a:xfrm>
            <a:prstGeom prst="line">
              <a:avLst/>
            </a:prstGeom>
            <a:ln w="19050">
              <a:solidFill>
                <a:srgbClr val="483698"/>
              </a:solidFill>
            </a:ln>
          </p:spPr>
          <p:style>
            <a:lnRef idx="1">
              <a:schemeClr val="accent1"/>
            </a:lnRef>
            <a:fillRef idx="0">
              <a:schemeClr val="accent1"/>
            </a:fillRef>
            <a:effectRef idx="0">
              <a:schemeClr val="accent1"/>
            </a:effectRef>
            <a:fontRef idx="minor">
              <a:schemeClr val="tx1"/>
            </a:fontRef>
          </p:style>
        </p:cxnSp>
      </p:grpSp>
      <p:grpSp>
        <p:nvGrpSpPr>
          <p:cNvPr id="24" name="Groupe 23"/>
          <p:cNvGrpSpPr/>
          <p:nvPr/>
        </p:nvGrpSpPr>
        <p:grpSpPr>
          <a:xfrm>
            <a:off x="6228184" y="1044129"/>
            <a:ext cx="1332008" cy="5038205"/>
            <a:chOff x="7455676" y="1044129"/>
            <a:chExt cx="1332008" cy="5038205"/>
          </a:xfrm>
        </p:grpSpPr>
        <p:sp>
          <p:nvSpPr>
            <p:cNvPr id="75" name="Rectangle 74"/>
            <p:cNvSpPr/>
            <p:nvPr/>
          </p:nvSpPr>
          <p:spPr>
            <a:xfrm>
              <a:off x="7455676" y="4835839"/>
              <a:ext cx="1332008" cy="1246495"/>
            </a:xfrm>
            <a:prstGeom prst="rect">
              <a:avLst/>
            </a:prstGeom>
            <a:ln w="28575">
              <a:solidFill>
                <a:srgbClr val="009A44"/>
              </a:solidFill>
            </a:ln>
          </p:spPr>
          <p:txBody>
            <a:bodyPr wrap="square" lIns="0" tIns="0" rIns="0" bIns="0" anchor="ctr">
              <a:spAutoFit/>
            </a:bodyPr>
            <a:lstStyle/>
            <a:p>
              <a:pPr marL="87313" lvl="1">
                <a:buClr>
                  <a:srgbClr val="00B050"/>
                </a:buClr>
                <a:buSzPct val="110000"/>
              </a:pPr>
              <a:r>
                <a:rPr lang="fr-FR" sz="900" dirty="0">
                  <a:solidFill>
                    <a:srgbClr val="235591"/>
                  </a:solidFill>
                  <a:latin typeface="+mj-lt"/>
                </a:rPr>
                <a:t>.</a:t>
              </a:r>
            </a:p>
            <a:p>
              <a:pPr marL="87313" lvl="1" algn="just">
                <a:buClr>
                  <a:srgbClr val="00B050"/>
                </a:buClr>
                <a:buSzPct val="110000"/>
              </a:pPr>
              <a:r>
                <a:rPr lang="fr-FR" sz="900" dirty="0">
                  <a:solidFill>
                    <a:srgbClr val="235591"/>
                  </a:solidFill>
                  <a:latin typeface="+mj-lt"/>
                </a:rPr>
                <a:t>-Validation du plan   d’action du suivi renforcé</a:t>
              </a:r>
            </a:p>
            <a:p>
              <a:pPr marL="87313" lvl="1" algn="just">
                <a:buClr>
                  <a:srgbClr val="00B050"/>
                </a:buClr>
                <a:buSzPct val="110000"/>
              </a:pPr>
              <a:r>
                <a:rPr lang="fr-FR" sz="900" dirty="0">
                  <a:solidFill>
                    <a:srgbClr val="235591"/>
                  </a:solidFill>
                  <a:latin typeface="+mj-lt"/>
                </a:rPr>
                <a:t>. Inscription officielle du Maroc sur la liste grise du GAFI </a:t>
              </a:r>
            </a:p>
            <a:p>
              <a:pPr marL="87313" lvl="1" algn="just">
                <a:buClr>
                  <a:srgbClr val="00B050"/>
                </a:buClr>
                <a:buSzPct val="110000"/>
              </a:pPr>
              <a:r>
                <a:rPr lang="fr-FR" sz="900" dirty="0">
                  <a:solidFill>
                    <a:srgbClr val="235591"/>
                  </a:solidFill>
                  <a:latin typeface="+mj-lt"/>
                </a:rPr>
                <a:t>-Transmission de rapports trimestriels au GAFI</a:t>
              </a:r>
            </a:p>
            <a:p>
              <a:pPr marL="87313" lvl="1">
                <a:buClr>
                  <a:srgbClr val="00B050"/>
                </a:buClr>
                <a:buSzPct val="110000"/>
              </a:pPr>
              <a:endParaRPr lang="fr-FR" sz="900" dirty="0">
                <a:solidFill>
                  <a:srgbClr val="235591"/>
                </a:solidFill>
                <a:latin typeface="+mj-lt"/>
              </a:endParaRPr>
            </a:p>
          </p:txBody>
        </p:sp>
        <p:sp>
          <p:nvSpPr>
            <p:cNvPr id="177" name="Rectangle 15"/>
            <p:cNvSpPr>
              <a:spLocks noChangeArrowheads="1"/>
            </p:cNvSpPr>
            <p:nvPr/>
          </p:nvSpPr>
          <p:spPr bwMode="auto">
            <a:xfrm>
              <a:off x="8119970" y="3343659"/>
              <a:ext cx="20234" cy="1153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nvGrpSpPr>
            <p:cNvPr id="3" name="Groupe 2"/>
            <p:cNvGrpSpPr/>
            <p:nvPr/>
          </p:nvGrpSpPr>
          <p:grpSpPr>
            <a:xfrm>
              <a:off x="8103748" y="3055999"/>
              <a:ext cx="64608" cy="1754602"/>
              <a:chOff x="8103748" y="3039669"/>
              <a:chExt cx="64608" cy="488481"/>
            </a:xfrm>
          </p:grpSpPr>
          <p:cxnSp>
            <p:nvCxnSpPr>
              <p:cNvPr id="129" name="Connecteur droit 128"/>
              <p:cNvCxnSpPr>
                <a:cxnSpLocks/>
              </p:cNvCxnSpPr>
              <p:nvPr/>
            </p:nvCxnSpPr>
            <p:spPr>
              <a:xfrm flipH="1">
                <a:off x="8143816" y="3039669"/>
                <a:ext cx="12838" cy="465441"/>
              </a:xfrm>
              <a:prstGeom prst="line">
                <a:avLst/>
              </a:prstGeom>
              <a:ln w="1905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130" name="Oval 8"/>
              <p:cNvSpPr>
                <a:spLocks noChangeArrowheads="1"/>
              </p:cNvSpPr>
              <p:nvPr/>
            </p:nvSpPr>
            <p:spPr bwMode="auto">
              <a:xfrm>
                <a:off x="8103748" y="3504359"/>
                <a:ext cx="64608" cy="23791"/>
              </a:xfrm>
              <a:prstGeom prst="ellipse">
                <a:avLst/>
              </a:prstGeom>
              <a:solidFill>
                <a:srgbClr val="00B050"/>
              </a:solidFill>
              <a:ln>
                <a:no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grpSp>
          <p:nvGrpSpPr>
            <p:cNvPr id="19" name="Groupe 18"/>
            <p:cNvGrpSpPr/>
            <p:nvPr/>
          </p:nvGrpSpPr>
          <p:grpSpPr>
            <a:xfrm>
              <a:off x="7645149" y="1044129"/>
              <a:ext cx="972001" cy="1904401"/>
              <a:chOff x="7645149" y="1703011"/>
              <a:chExt cx="972001" cy="1904401"/>
            </a:xfrm>
          </p:grpSpPr>
          <p:sp>
            <p:nvSpPr>
              <p:cNvPr id="78" name="Oval 122"/>
              <p:cNvSpPr>
                <a:spLocks noChangeArrowheads="1"/>
              </p:cNvSpPr>
              <p:nvPr/>
            </p:nvSpPr>
            <p:spPr bwMode="auto">
              <a:xfrm>
                <a:off x="7673753" y="1730029"/>
                <a:ext cx="918000" cy="917794"/>
              </a:xfrm>
              <a:prstGeom prst="ellipse">
                <a:avLst/>
              </a:prstGeom>
              <a:solidFill>
                <a:srgbClr val="009A44"/>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79" name="Oval 127"/>
              <p:cNvSpPr>
                <a:spLocks noChangeArrowheads="1"/>
              </p:cNvSpPr>
              <p:nvPr/>
            </p:nvSpPr>
            <p:spPr bwMode="auto">
              <a:xfrm>
                <a:off x="7645150" y="1703011"/>
                <a:ext cx="972000" cy="971999"/>
              </a:xfrm>
              <a:prstGeom prst="ellipse">
                <a:avLst/>
              </a:prstGeom>
              <a:noFill/>
              <a:ln w="14288" cap="flat">
                <a:solidFill>
                  <a:srgbClr val="00B050"/>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80" name="Rectangle 79"/>
              <p:cNvSpPr/>
              <p:nvPr/>
            </p:nvSpPr>
            <p:spPr>
              <a:xfrm>
                <a:off x="7645149" y="1848181"/>
                <a:ext cx="909970" cy="646331"/>
              </a:xfrm>
              <a:prstGeom prst="rect">
                <a:avLst/>
              </a:prstGeom>
            </p:spPr>
            <p:txBody>
              <a:bodyPr wrap="square" anchor="ctr">
                <a:spAutoFit/>
              </a:bodyPr>
              <a:lstStyle/>
              <a:p>
                <a:pPr algn="ctr"/>
                <a:r>
                  <a:rPr lang="fr-FR" sz="1100" b="1" dirty="0">
                    <a:solidFill>
                      <a:schemeClr val="bg1"/>
                    </a:solidFill>
                    <a:latin typeface="+mj-lt"/>
                  </a:rPr>
                  <a:t>Depuis février</a:t>
                </a:r>
              </a:p>
              <a:p>
                <a:pPr algn="ctr"/>
                <a:r>
                  <a:rPr lang="fr-FR" sz="900" b="1" dirty="0">
                    <a:solidFill>
                      <a:schemeClr val="bg1"/>
                    </a:solidFill>
                    <a:latin typeface="+mj-lt"/>
                  </a:rPr>
                  <a:t> </a:t>
                </a:r>
                <a:r>
                  <a:rPr lang="fr-FR" sz="1400" b="1" dirty="0">
                    <a:solidFill>
                      <a:schemeClr val="bg1"/>
                    </a:solidFill>
                    <a:latin typeface="+mj-lt"/>
                  </a:rPr>
                  <a:t>2021</a:t>
                </a:r>
              </a:p>
            </p:txBody>
          </p:sp>
          <p:cxnSp>
            <p:nvCxnSpPr>
              <p:cNvPr id="132" name="Connecteur droit 131"/>
              <p:cNvCxnSpPr/>
              <p:nvPr/>
            </p:nvCxnSpPr>
            <p:spPr>
              <a:xfrm flipH="1" flipV="1">
                <a:off x="8154998" y="2675012"/>
                <a:ext cx="2301" cy="93240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9" name="Groupe 8"/>
            <p:cNvGrpSpPr/>
            <p:nvPr/>
          </p:nvGrpSpPr>
          <p:grpSpPr>
            <a:xfrm>
              <a:off x="8103347" y="2949112"/>
              <a:ext cx="108000" cy="108001"/>
              <a:chOff x="8103347" y="2951669"/>
              <a:chExt cx="108000" cy="130007"/>
            </a:xfrm>
          </p:grpSpPr>
          <p:sp>
            <p:nvSpPr>
              <p:cNvPr id="175" name="Rectangle 13"/>
              <p:cNvSpPr>
                <a:spLocks noChangeArrowheads="1"/>
              </p:cNvSpPr>
              <p:nvPr/>
            </p:nvSpPr>
            <p:spPr bwMode="auto">
              <a:xfrm>
                <a:off x="8119970" y="3050618"/>
                <a:ext cx="20234" cy="1153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34" name="Rectangle 13"/>
              <p:cNvSpPr>
                <a:spLocks noChangeArrowheads="1"/>
              </p:cNvSpPr>
              <p:nvPr/>
            </p:nvSpPr>
            <p:spPr bwMode="auto">
              <a:xfrm>
                <a:off x="8126687" y="2998483"/>
                <a:ext cx="20234" cy="1153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35" name="Rectangle 13"/>
              <p:cNvSpPr>
                <a:spLocks noChangeArrowheads="1"/>
              </p:cNvSpPr>
              <p:nvPr/>
            </p:nvSpPr>
            <p:spPr bwMode="auto">
              <a:xfrm>
                <a:off x="8143816" y="3002244"/>
                <a:ext cx="20234" cy="11537"/>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36" name="Oval 36"/>
              <p:cNvSpPr>
                <a:spLocks noChangeArrowheads="1"/>
              </p:cNvSpPr>
              <p:nvPr/>
            </p:nvSpPr>
            <p:spPr bwMode="auto">
              <a:xfrm>
                <a:off x="8103347" y="2951669"/>
                <a:ext cx="108000" cy="130007"/>
              </a:xfrm>
              <a:prstGeom prst="ellipse">
                <a:avLst/>
              </a:prstGeom>
              <a:solidFill>
                <a:srgbClr val="00B050"/>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138" name="Oval 37"/>
              <p:cNvSpPr>
                <a:spLocks noChangeArrowheads="1"/>
              </p:cNvSpPr>
              <p:nvPr/>
            </p:nvSpPr>
            <p:spPr bwMode="auto">
              <a:xfrm>
                <a:off x="8125711" y="2979319"/>
                <a:ext cx="57600" cy="6933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grpSp>
      <p:sp>
        <p:nvSpPr>
          <p:cNvPr id="36" name="Triangle isocèle 35"/>
          <p:cNvSpPr/>
          <p:nvPr/>
        </p:nvSpPr>
        <p:spPr>
          <a:xfrm rot="5400000">
            <a:off x="8772999" y="2752223"/>
            <a:ext cx="454985" cy="504056"/>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8" name="Oval 8"/>
          <p:cNvSpPr>
            <a:spLocks noChangeArrowheads="1"/>
          </p:cNvSpPr>
          <p:nvPr/>
        </p:nvSpPr>
        <p:spPr bwMode="auto">
          <a:xfrm>
            <a:off x="4385670" y="3546605"/>
            <a:ext cx="64608" cy="65761"/>
          </a:xfrm>
          <a:prstGeom prst="ellipse">
            <a:avLst/>
          </a:prstGeom>
          <a:solidFill>
            <a:srgbClr val="00A3A1"/>
          </a:solidFill>
          <a:ln>
            <a:solidFill>
              <a:srgbClr val="00A3A1"/>
            </a:solid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nvGrpSpPr>
          <p:cNvPr id="17" name="Groupe 16"/>
          <p:cNvGrpSpPr/>
          <p:nvPr/>
        </p:nvGrpSpPr>
        <p:grpSpPr>
          <a:xfrm>
            <a:off x="35496" y="1486477"/>
            <a:ext cx="1260000" cy="4458609"/>
            <a:chOff x="67559" y="1486477"/>
            <a:chExt cx="1260000" cy="4458609"/>
          </a:xfrm>
        </p:grpSpPr>
        <p:sp>
          <p:nvSpPr>
            <p:cNvPr id="105" name="Rectangle 104"/>
            <p:cNvSpPr/>
            <p:nvPr/>
          </p:nvSpPr>
          <p:spPr>
            <a:xfrm>
              <a:off x="67559" y="4973086"/>
              <a:ext cx="1260000" cy="972000"/>
            </a:xfrm>
            <a:prstGeom prst="rect">
              <a:avLst/>
            </a:prstGeom>
            <a:noFill/>
            <a:ln w="28575">
              <a:solidFill>
                <a:srgbClr val="00338D"/>
              </a:solidFill>
            </a:ln>
          </p:spPr>
          <p:txBody>
            <a:bodyPr wrap="square" lIns="0" tIns="0" rIns="0" bIns="0" anchor="ctr">
              <a:spAutoFit/>
            </a:bodyPr>
            <a:lstStyle/>
            <a:p>
              <a:pPr lvl="0" algn="ctr" defTabSz="400050">
                <a:spcAft>
                  <a:spcPts val="0"/>
                </a:spcAft>
              </a:pPr>
              <a:r>
                <a:rPr lang="fr-FR" sz="900" dirty="0">
                  <a:solidFill>
                    <a:schemeClr val="accent5">
                      <a:lumMod val="50000"/>
                    </a:schemeClr>
                  </a:solidFill>
                  <a:latin typeface="+mj-lt"/>
                </a:rPr>
                <a:t>Visite sur place des évaluateurs </a:t>
              </a:r>
            </a:p>
            <a:p>
              <a:pPr lvl="0" algn="ctr" defTabSz="400050">
                <a:spcAft>
                  <a:spcPts val="0"/>
                </a:spcAft>
              </a:pPr>
              <a:r>
                <a:rPr lang="fr-FR" sz="900" dirty="0">
                  <a:solidFill>
                    <a:schemeClr val="accent5">
                      <a:lumMod val="50000"/>
                    </a:schemeClr>
                  </a:solidFill>
                  <a:latin typeface="+mj-lt"/>
                </a:rPr>
                <a:t>du GAFIMOAN</a:t>
              </a:r>
              <a:endParaRPr lang="fr-FR" sz="900" dirty="0">
                <a:latin typeface="+mj-lt"/>
              </a:endParaRPr>
            </a:p>
          </p:txBody>
        </p:sp>
        <p:grpSp>
          <p:nvGrpSpPr>
            <p:cNvPr id="162" name="Group 1"/>
            <p:cNvGrpSpPr/>
            <p:nvPr/>
          </p:nvGrpSpPr>
          <p:grpSpPr>
            <a:xfrm>
              <a:off x="215624" y="1486477"/>
              <a:ext cx="972000" cy="972000"/>
              <a:chOff x="1125392" y="1370157"/>
              <a:chExt cx="658648" cy="656124"/>
            </a:xfrm>
          </p:grpSpPr>
          <p:sp>
            <p:nvSpPr>
              <p:cNvPr id="163" name="Oval 118"/>
              <p:cNvSpPr>
                <a:spLocks noChangeArrowheads="1"/>
              </p:cNvSpPr>
              <p:nvPr/>
            </p:nvSpPr>
            <p:spPr bwMode="auto">
              <a:xfrm>
                <a:off x="1143057" y="1388453"/>
                <a:ext cx="623318" cy="619533"/>
              </a:xfrm>
              <a:prstGeom prst="ellipse">
                <a:avLst/>
              </a:prstGeom>
              <a:solidFill>
                <a:srgbClr val="00338D"/>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64" name="Oval 135"/>
              <p:cNvSpPr>
                <a:spLocks noChangeArrowheads="1"/>
              </p:cNvSpPr>
              <p:nvPr/>
            </p:nvSpPr>
            <p:spPr bwMode="auto">
              <a:xfrm>
                <a:off x="1125392" y="1370157"/>
                <a:ext cx="658648" cy="656124"/>
              </a:xfrm>
              <a:prstGeom prst="ellipse">
                <a:avLst/>
              </a:prstGeom>
              <a:noFill/>
              <a:ln w="14288" cap="flat">
                <a:solidFill>
                  <a:srgbClr val="00338D"/>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165" name="Rectangle 164"/>
              <p:cNvSpPr/>
              <p:nvPr/>
            </p:nvSpPr>
            <p:spPr>
              <a:xfrm>
                <a:off x="1252797" y="1520091"/>
                <a:ext cx="372794" cy="332411"/>
              </a:xfrm>
              <a:prstGeom prst="rect">
                <a:avLst/>
              </a:prstGeom>
            </p:spPr>
            <p:txBody>
              <a:bodyPr wrap="none" anchor="ctr">
                <a:spAutoFit/>
              </a:bodyPr>
              <a:lstStyle/>
              <a:p>
                <a:pPr algn="ctr"/>
                <a:r>
                  <a:rPr lang="fr-FR" sz="1100" b="1" dirty="0">
                    <a:solidFill>
                      <a:schemeClr val="bg1"/>
                    </a:solidFill>
                    <a:latin typeface="+mj-lt"/>
                  </a:rPr>
                  <a:t>Mars </a:t>
                </a:r>
              </a:p>
              <a:p>
                <a:pPr algn="ctr"/>
                <a:r>
                  <a:rPr lang="fr-FR" sz="1400" b="1" dirty="0">
                    <a:solidFill>
                      <a:schemeClr val="bg1"/>
                    </a:solidFill>
                    <a:latin typeface="+mj-lt"/>
                  </a:rPr>
                  <a:t>2018</a:t>
                </a:r>
                <a:endParaRPr lang="fr-FR" sz="1200" b="1" dirty="0">
                  <a:solidFill>
                    <a:schemeClr val="bg1"/>
                  </a:solidFill>
                  <a:latin typeface="+mj-lt"/>
                </a:endParaRPr>
              </a:p>
            </p:txBody>
          </p:sp>
        </p:grpSp>
        <p:grpSp>
          <p:nvGrpSpPr>
            <p:cNvPr id="22" name="Groupe 21"/>
            <p:cNvGrpSpPr/>
            <p:nvPr/>
          </p:nvGrpSpPr>
          <p:grpSpPr>
            <a:xfrm>
              <a:off x="664409" y="3054337"/>
              <a:ext cx="64608" cy="1908000"/>
              <a:chOff x="664409" y="3038008"/>
              <a:chExt cx="64608" cy="1564406"/>
            </a:xfrm>
          </p:grpSpPr>
          <p:cxnSp>
            <p:nvCxnSpPr>
              <p:cNvPr id="18" name="Connecteur droit 17"/>
              <p:cNvCxnSpPr>
                <a:endCxn id="101" idx="0"/>
              </p:cNvCxnSpPr>
              <p:nvPr/>
            </p:nvCxnSpPr>
            <p:spPr>
              <a:xfrm flipH="1">
                <a:off x="696713" y="3038008"/>
                <a:ext cx="534" cy="1498645"/>
              </a:xfrm>
              <a:prstGeom prst="line">
                <a:avLst/>
              </a:prstGeom>
              <a:ln w="19050">
                <a:solidFill>
                  <a:srgbClr val="00338D"/>
                </a:solidFill>
                <a:prstDash val="sysDash"/>
              </a:ln>
            </p:spPr>
            <p:style>
              <a:lnRef idx="1">
                <a:schemeClr val="accent1"/>
              </a:lnRef>
              <a:fillRef idx="0">
                <a:schemeClr val="accent1"/>
              </a:fillRef>
              <a:effectRef idx="0">
                <a:schemeClr val="accent1"/>
              </a:effectRef>
              <a:fontRef idx="minor">
                <a:schemeClr val="tx1"/>
              </a:fontRef>
            </p:style>
          </p:cxnSp>
          <p:sp>
            <p:nvSpPr>
              <p:cNvPr id="101" name="Oval 8"/>
              <p:cNvSpPr>
                <a:spLocks noChangeArrowheads="1"/>
              </p:cNvSpPr>
              <p:nvPr/>
            </p:nvSpPr>
            <p:spPr bwMode="auto">
              <a:xfrm>
                <a:off x="664409" y="4536653"/>
                <a:ext cx="64608" cy="65761"/>
              </a:xfrm>
              <a:prstGeom prst="ellipse">
                <a:avLst/>
              </a:prstGeom>
              <a:solidFill>
                <a:srgbClr val="0033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cxnSp>
          <p:nvCxnSpPr>
            <p:cNvPr id="27" name="Connecteur droit 26"/>
            <p:cNvCxnSpPr>
              <a:stCxn id="92" idx="0"/>
              <a:endCxn id="164" idx="4"/>
            </p:cNvCxnSpPr>
            <p:nvPr/>
          </p:nvCxnSpPr>
          <p:spPr>
            <a:xfrm flipH="1" flipV="1">
              <a:off x="701624" y="2458477"/>
              <a:ext cx="2349" cy="490608"/>
            </a:xfrm>
            <a:prstGeom prst="line">
              <a:avLst/>
            </a:prstGeom>
            <a:ln w="19050">
              <a:solidFill>
                <a:srgbClr val="00338D"/>
              </a:solidFill>
            </a:ln>
          </p:spPr>
          <p:style>
            <a:lnRef idx="1">
              <a:schemeClr val="accent1"/>
            </a:lnRef>
            <a:fillRef idx="0">
              <a:schemeClr val="accent1"/>
            </a:fillRef>
            <a:effectRef idx="0">
              <a:schemeClr val="accent1"/>
            </a:effectRef>
            <a:fontRef idx="minor">
              <a:schemeClr val="tx1"/>
            </a:fontRef>
          </p:style>
        </p:cxnSp>
        <p:grpSp>
          <p:nvGrpSpPr>
            <p:cNvPr id="5" name="Groupe 4"/>
            <p:cNvGrpSpPr/>
            <p:nvPr/>
          </p:nvGrpSpPr>
          <p:grpSpPr>
            <a:xfrm>
              <a:off x="649973" y="2949085"/>
              <a:ext cx="108000" cy="108000"/>
              <a:chOff x="649973" y="2949085"/>
              <a:chExt cx="108000" cy="108000"/>
            </a:xfrm>
          </p:grpSpPr>
          <p:grpSp>
            <p:nvGrpSpPr>
              <p:cNvPr id="4" name="Groupe 3"/>
              <p:cNvGrpSpPr/>
              <p:nvPr/>
            </p:nvGrpSpPr>
            <p:grpSpPr>
              <a:xfrm>
                <a:off x="649973" y="2949085"/>
                <a:ext cx="108000" cy="108000"/>
                <a:chOff x="478450" y="2924944"/>
                <a:chExt cx="108000" cy="116963"/>
              </a:xfrm>
              <a:solidFill>
                <a:srgbClr val="00338D"/>
              </a:solidFill>
            </p:grpSpPr>
            <p:sp>
              <p:nvSpPr>
                <p:cNvPr id="58" name="Rectangle 5"/>
                <p:cNvSpPr>
                  <a:spLocks noChangeArrowheads="1"/>
                </p:cNvSpPr>
                <p:nvPr/>
              </p:nvSpPr>
              <p:spPr bwMode="auto">
                <a:xfrm>
                  <a:off x="521049" y="2990706"/>
                  <a:ext cx="20234" cy="11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92" name="Oval 40"/>
                <p:cNvSpPr>
                  <a:spLocks noChangeArrowheads="1"/>
                </p:cNvSpPr>
                <p:nvPr/>
              </p:nvSpPr>
              <p:spPr bwMode="auto">
                <a:xfrm>
                  <a:off x="478450" y="2924944"/>
                  <a:ext cx="108000" cy="1169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sp>
            <p:nvSpPr>
              <p:cNvPr id="144" name="Oval 41"/>
              <p:cNvSpPr>
                <a:spLocks noChangeArrowheads="1"/>
              </p:cNvSpPr>
              <p:nvPr/>
            </p:nvSpPr>
            <p:spPr bwMode="auto">
              <a:xfrm>
                <a:off x="672690" y="2972084"/>
                <a:ext cx="57600" cy="57600"/>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grpSp>
      </p:grpSp>
      <p:cxnSp>
        <p:nvCxnSpPr>
          <p:cNvPr id="39" name="Connecteur en angle 38"/>
          <p:cNvCxnSpPr>
            <a:stCxn id="122" idx="4"/>
            <a:endCxn id="128" idx="0"/>
          </p:cNvCxnSpPr>
          <p:nvPr/>
        </p:nvCxnSpPr>
        <p:spPr>
          <a:xfrm rot="5400000">
            <a:off x="4536317" y="2938717"/>
            <a:ext cx="489546" cy="726231"/>
          </a:xfrm>
          <a:prstGeom prst="bentConnector3">
            <a:avLst/>
          </a:prstGeom>
          <a:ln w="19050">
            <a:solidFill>
              <a:srgbClr val="00A3A1"/>
            </a:solidFill>
            <a:prstDash val="sysDash"/>
          </a:ln>
        </p:spPr>
        <p:style>
          <a:lnRef idx="1">
            <a:schemeClr val="accent1"/>
          </a:lnRef>
          <a:fillRef idx="0">
            <a:schemeClr val="accent1"/>
          </a:fillRef>
          <a:effectRef idx="0">
            <a:schemeClr val="accent1"/>
          </a:effectRef>
          <a:fontRef idx="minor">
            <a:schemeClr val="tx1"/>
          </a:fontRef>
        </p:style>
      </p:cxnSp>
      <p:cxnSp>
        <p:nvCxnSpPr>
          <p:cNvPr id="120" name="Connecteur en angle 119"/>
          <p:cNvCxnSpPr/>
          <p:nvPr/>
        </p:nvCxnSpPr>
        <p:spPr>
          <a:xfrm rot="16200000" flipH="1">
            <a:off x="5262378" y="2942097"/>
            <a:ext cx="489546" cy="726231"/>
          </a:xfrm>
          <a:prstGeom prst="bentConnector3">
            <a:avLst/>
          </a:prstGeom>
          <a:ln w="19050">
            <a:solidFill>
              <a:srgbClr val="00A3A1"/>
            </a:solidFill>
            <a:prstDash val="sysDash"/>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4BD8A52-1DB4-4602-06C1-E7BA32DD7876}"/>
              </a:ext>
            </a:extLst>
          </p:cNvPr>
          <p:cNvSpPr/>
          <p:nvPr/>
        </p:nvSpPr>
        <p:spPr>
          <a:xfrm>
            <a:off x="68154" y="619910"/>
            <a:ext cx="6048674" cy="300618"/>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Evaluation du Maroc par le GAFI: calendrier</a:t>
            </a:r>
          </a:p>
        </p:txBody>
      </p:sp>
      <p:grpSp>
        <p:nvGrpSpPr>
          <p:cNvPr id="14" name="Groupe 13">
            <a:extLst>
              <a:ext uri="{FF2B5EF4-FFF2-40B4-BE49-F238E27FC236}">
                <a16:creationId xmlns:a16="http://schemas.microsoft.com/office/drawing/2014/main" id="{DEB100DC-5241-47C8-3733-471814711CCA}"/>
              </a:ext>
            </a:extLst>
          </p:cNvPr>
          <p:cNvGrpSpPr/>
          <p:nvPr/>
        </p:nvGrpSpPr>
        <p:grpSpPr>
          <a:xfrm>
            <a:off x="7740352" y="1124744"/>
            <a:ext cx="1260000" cy="4428384"/>
            <a:chOff x="3048946" y="1502806"/>
            <a:chExt cx="1260000" cy="4428384"/>
          </a:xfrm>
        </p:grpSpPr>
        <p:sp>
          <p:nvSpPr>
            <p:cNvPr id="21" name="Rectangle 13">
              <a:extLst>
                <a:ext uri="{FF2B5EF4-FFF2-40B4-BE49-F238E27FC236}">
                  <a16:creationId xmlns:a16="http://schemas.microsoft.com/office/drawing/2014/main" id="{E95C3432-0764-7693-FF62-59F91619B9C4}"/>
                </a:ext>
              </a:extLst>
            </p:cNvPr>
            <p:cNvSpPr>
              <a:spLocks noChangeArrowheads="1"/>
            </p:cNvSpPr>
            <p:nvPr/>
          </p:nvSpPr>
          <p:spPr bwMode="auto">
            <a:xfrm>
              <a:off x="3671792" y="3009814"/>
              <a:ext cx="20234" cy="10653"/>
            </a:xfrm>
            <a:prstGeom prst="rect">
              <a:avLst/>
            </a:prstGeom>
            <a:solidFill>
              <a:srgbClr val="A7A9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23" name="Oval 36">
              <a:extLst>
                <a:ext uri="{FF2B5EF4-FFF2-40B4-BE49-F238E27FC236}">
                  <a16:creationId xmlns:a16="http://schemas.microsoft.com/office/drawing/2014/main" id="{DF5E0D96-C606-B1B8-65E1-C34147145C5A}"/>
                </a:ext>
              </a:extLst>
            </p:cNvPr>
            <p:cNvSpPr>
              <a:spLocks noChangeArrowheads="1"/>
            </p:cNvSpPr>
            <p:nvPr/>
          </p:nvSpPr>
          <p:spPr bwMode="auto">
            <a:xfrm>
              <a:off x="3631323" y="2949085"/>
              <a:ext cx="108000" cy="108000"/>
            </a:xfrm>
            <a:prstGeom prst="ellipse">
              <a:avLst/>
            </a:prstGeom>
            <a:solidFill>
              <a:srgbClr val="4A0A68"/>
            </a:solidFill>
            <a:ln>
              <a:noFill/>
            </a:ln>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26" name="Oval 37">
              <a:extLst>
                <a:ext uri="{FF2B5EF4-FFF2-40B4-BE49-F238E27FC236}">
                  <a16:creationId xmlns:a16="http://schemas.microsoft.com/office/drawing/2014/main" id="{575A6F8D-D565-C5B5-C2FC-ECC8EF049762}"/>
                </a:ext>
              </a:extLst>
            </p:cNvPr>
            <p:cNvSpPr>
              <a:spLocks noChangeArrowheads="1"/>
            </p:cNvSpPr>
            <p:nvPr/>
          </p:nvSpPr>
          <p:spPr bwMode="auto">
            <a:xfrm>
              <a:off x="3653687" y="2972084"/>
              <a:ext cx="57600" cy="576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1400" dirty="0">
                <a:latin typeface="+mj-lt"/>
              </a:endParaRPr>
            </a:p>
          </p:txBody>
        </p:sp>
        <p:sp>
          <p:nvSpPr>
            <p:cNvPr id="28" name="Rectangle 27">
              <a:extLst>
                <a:ext uri="{FF2B5EF4-FFF2-40B4-BE49-F238E27FC236}">
                  <a16:creationId xmlns:a16="http://schemas.microsoft.com/office/drawing/2014/main" id="{5F4A1401-587B-AD3E-6234-F0E275FCE9E2}"/>
                </a:ext>
              </a:extLst>
            </p:cNvPr>
            <p:cNvSpPr/>
            <p:nvPr/>
          </p:nvSpPr>
          <p:spPr>
            <a:xfrm>
              <a:off x="3048946" y="4959190"/>
              <a:ext cx="1260000" cy="972000"/>
            </a:xfrm>
            <a:prstGeom prst="rect">
              <a:avLst/>
            </a:prstGeom>
            <a:solidFill>
              <a:srgbClr val="FFFF00"/>
            </a:solidFill>
            <a:ln w="28575">
              <a:solidFill>
                <a:srgbClr val="4A0A68"/>
              </a:solidFill>
            </a:ln>
          </p:spPr>
          <p:txBody>
            <a:bodyPr wrap="square" lIns="0" tIns="0" rIns="0" bIns="0" anchor="ctr">
              <a:spAutoFit/>
            </a:bodyPr>
            <a:lstStyle/>
            <a:p>
              <a:pPr lvl="0" algn="ctr" defTabSz="311150">
                <a:spcAft>
                  <a:spcPts val="0"/>
                </a:spcAft>
              </a:pPr>
              <a:r>
                <a:rPr lang="fr-FR" sz="900" dirty="0">
                  <a:solidFill>
                    <a:schemeClr val="accent5">
                      <a:lumMod val="50000"/>
                    </a:schemeClr>
                  </a:solidFill>
                  <a:latin typeface="+mj-lt"/>
                  <a:ea typeface="ＭＳ Ｐゴシック" charset="-128"/>
                </a:rPr>
                <a:t>Sortie de la liste grise du GAFI</a:t>
              </a:r>
            </a:p>
          </p:txBody>
        </p:sp>
        <p:grpSp>
          <p:nvGrpSpPr>
            <p:cNvPr id="29" name="Groupe 28">
              <a:extLst>
                <a:ext uri="{FF2B5EF4-FFF2-40B4-BE49-F238E27FC236}">
                  <a16:creationId xmlns:a16="http://schemas.microsoft.com/office/drawing/2014/main" id="{325E2A43-4E72-AF23-260D-20E76290DECB}"/>
                </a:ext>
              </a:extLst>
            </p:cNvPr>
            <p:cNvGrpSpPr/>
            <p:nvPr/>
          </p:nvGrpSpPr>
          <p:grpSpPr>
            <a:xfrm>
              <a:off x="3647528" y="3053983"/>
              <a:ext cx="64608" cy="1908000"/>
              <a:chOff x="3745502" y="3032212"/>
              <a:chExt cx="64608" cy="1569599"/>
            </a:xfrm>
          </p:grpSpPr>
          <p:cxnSp>
            <p:nvCxnSpPr>
              <p:cNvPr id="38" name="Connecteur droit 37">
                <a:extLst>
                  <a:ext uri="{FF2B5EF4-FFF2-40B4-BE49-F238E27FC236}">
                    <a16:creationId xmlns:a16="http://schemas.microsoft.com/office/drawing/2014/main" id="{5B727D17-10ED-AEBD-A439-0A6A0373D6E6}"/>
                  </a:ext>
                </a:extLst>
              </p:cNvPr>
              <p:cNvCxnSpPr>
                <a:endCxn id="40" idx="0"/>
              </p:cNvCxnSpPr>
              <p:nvPr/>
            </p:nvCxnSpPr>
            <p:spPr>
              <a:xfrm flipH="1">
                <a:off x="3777806" y="3032212"/>
                <a:ext cx="534" cy="1503838"/>
              </a:xfrm>
              <a:prstGeom prst="line">
                <a:avLst/>
              </a:prstGeom>
              <a:ln w="19050">
                <a:solidFill>
                  <a:srgbClr val="4A0A68"/>
                </a:solidFill>
                <a:prstDash val="sysDash"/>
              </a:ln>
            </p:spPr>
            <p:style>
              <a:lnRef idx="1">
                <a:schemeClr val="accent1"/>
              </a:lnRef>
              <a:fillRef idx="0">
                <a:schemeClr val="accent1"/>
              </a:fillRef>
              <a:effectRef idx="0">
                <a:schemeClr val="accent1"/>
              </a:effectRef>
              <a:fontRef idx="minor">
                <a:schemeClr val="tx1"/>
              </a:fontRef>
            </p:style>
          </p:cxnSp>
          <p:sp>
            <p:nvSpPr>
              <p:cNvPr id="40" name="Oval 8">
                <a:extLst>
                  <a:ext uri="{FF2B5EF4-FFF2-40B4-BE49-F238E27FC236}">
                    <a16:creationId xmlns:a16="http://schemas.microsoft.com/office/drawing/2014/main" id="{E4A7A21C-6B2A-4BC7-ED06-A16CDB295016}"/>
                  </a:ext>
                </a:extLst>
              </p:cNvPr>
              <p:cNvSpPr>
                <a:spLocks noChangeArrowheads="1"/>
              </p:cNvSpPr>
              <p:nvPr/>
            </p:nvSpPr>
            <p:spPr bwMode="auto">
              <a:xfrm>
                <a:off x="3745502" y="4536050"/>
                <a:ext cx="64608" cy="65761"/>
              </a:xfrm>
              <a:prstGeom prst="ellipse">
                <a:avLst/>
              </a:prstGeom>
              <a:solidFill>
                <a:srgbClr val="4A0A68"/>
              </a:solidFill>
              <a:ln>
                <a:noFill/>
              </a:ln>
            </p:spPr>
            <p:txBody>
              <a:bodyPr vert="horz" wrap="square" lIns="91440" tIns="45720" rIns="91440" bIns="45720" numCol="1" anchor="t" anchorCtr="0" compatLnSpc="1">
                <a:prstTxWarp prst="textNoShape">
                  <a:avLst/>
                </a:prstTxWarp>
              </a:bodyPr>
              <a:lstStyle/>
              <a:p>
                <a:pPr defTabSz="457200"/>
                <a:endParaRPr lang="fr-FR" sz="1400" dirty="0">
                  <a:solidFill>
                    <a:srgbClr val="000000"/>
                  </a:solidFill>
                  <a:latin typeface="+mj-lt"/>
                </a:endParaRPr>
              </a:p>
            </p:txBody>
          </p:sp>
        </p:grpSp>
        <p:grpSp>
          <p:nvGrpSpPr>
            <p:cNvPr id="30" name="Groupe 29">
              <a:extLst>
                <a:ext uri="{FF2B5EF4-FFF2-40B4-BE49-F238E27FC236}">
                  <a16:creationId xmlns:a16="http://schemas.microsoft.com/office/drawing/2014/main" id="{516D3060-BB61-3905-633A-F74EFB9B8DBC}"/>
                </a:ext>
              </a:extLst>
            </p:cNvPr>
            <p:cNvGrpSpPr/>
            <p:nvPr/>
          </p:nvGrpSpPr>
          <p:grpSpPr>
            <a:xfrm>
              <a:off x="3174096" y="1502806"/>
              <a:ext cx="972000" cy="1443883"/>
              <a:chOff x="3021692" y="1486477"/>
              <a:chExt cx="972000" cy="1443883"/>
            </a:xfrm>
          </p:grpSpPr>
          <p:grpSp>
            <p:nvGrpSpPr>
              <p:cNvPr id="31" name="Group 82">
                <a:extLst>
                  <a:ext uri="{FF2B5EF4-FFF2-40B4-BE49-F238E27FC236}">
                    <a16:creationId xmlns:a16="http://schemas.microsoft.com/office/drawing/2014/main" id="{DA8FAA8F-E457-3CFB-D46A-30BC05D8221B}"/>
                  </a:ext>
                </a:extLst>
              </p:cNvPr>
              <p:cNvGrpSpPr/>
              <p:nvPr/>
            </p:nvGrpSpPr>
            <p:grpSpPr>
              <a:xfrm>
                <a:off x="3021692" y="1486477"/>
                <a:ext cx="972000" cy="972000"/>
                <a:chOff x="2668546" y="1370157"/>
                <a:chExt cx="656124" cy="656124"/>
              </a:xfrm>
            </p:grpSpPr>
            <p:sp>
              <p:nvSpPr>
                <p:cNvPr id="33" name="Oval 120">
                  <a:extLst>
                    <a:ext uri="{FF2B5EF4-FFF2-40B4-BE49-F238E27FC236}">
                      <a16:creationId xmlns:a16="http://schemas.microsoft.com/office/drawing/2014/main" id="{6E8CDB21-8BD1-4E9E-6781-14C6AD51186D}"/>
                    </a:ext>
                  </a:extLst>
                </p:cNvPr>
                <p:cNvSpPr>
                  <a:spLocks noChangeArrowheads="1"/>
                </p:cNvSpPr>
                <p:nvPr/>
              </p:nvSpPr>
              <p:spPr bwMode="auto">
                <a:xfrm>
                  <a:off x="2686841" y="1388453"/>
                  <a:ext cx="619533" cy="619533"/>
                </a:xfrm>
                <a:prstGeom prst="ellipse">
                  <a:avLst/>
                </a:prstGeom>
                <a:solidFill>
                  <a:srgbClr val="4A0A68"/>
                </a:solidFill>
                <a:ln w="9525">
                  <a:noFill/>
                  <a:round/>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34" name="Oval 133">
                  <a:extLst>
                    <a:ext uri="{FF2B5EF4-FFF2-40B4-BE49-F238E27FC236}">
                      <a16:creationId xmlns:a16="http://schemas.microsoft.com/office/drawing/2014/main" id="{D5B3C85E-BDEB-02BE-301C-DA451364285F}"/>
                    </a:ext>
                  </a:extLst>
                </p:cNvPr>
                <p:cNvSpPr>
                  <a:spLocks noChangeArrowheads="1"/>
                </p:cNvSpPr>
                <p:nvPr/>
              </p:nvSpPr>
              <p:spPr bwMode="auto">
                <a:xfrm>
                  <a:off x="2668546" y="1370157"/>
                  <a:ext cx="656124" cy="656124"/>
                </a:xfrm>
                <a:prstGeom prst="ellipse">
                  <a:avLst/>
                </a:prstGeom>
                <a:noFill/>
                <a:ln w="14288" cap="flat">
                  <a:solidFill>
                    <a:srgbClr val="4A0A68"/>
                  </a:solidFill>
                  <a:prstDash val="solid"/>
                  <a:miter lim="800000"/>
                  <a:headEnd/>
                  <a:tailEnd/>
                </a:ln>
              </p:spPr>
              <p:txBody>
                <a:bodyPr vert="horz" wrap="square" lIns="91440" tIns="45720" rIns="91440" bIns="45720" numCol="1" anchor="ctr" anchorCtr="0" compatLnSpc="1">
                  <a:prstTxWarp prst="textNoShape">
                    <a:avLst/>
                  </a:prstTxWarp>
                </a:bodyPr>
                <a:lstStyle/>
                <a:p>
                  <a:pPr algn="ctr"/>
                  <a:endParaRPr lang="fr-FR" sz="1400" dirty="0">
                    <a:latin typeface="+mj-lt"/>
                  </a:endParaRPr>
                </a:p>
              </p:txBody>
            </p:sp>
            <p:sp>
              <p:nvSpPr>
                <p:cNvPr id="37" name="Rectangle 36">
                  <a:extLst>
                    <a:ext uri="{FF2B5EF4-FFF2-40B4-BE49-F238E27FC236}">
                      <a16:creationId xmlns:a16="http://schemas.microsoft.com/office/drawing/2014/main" id="{D4FD4FE3-9829-8CA2-4131-CB8D484C1CF4}"/>
                    </a:ext>
                  </a:extLst>
                </p:cNvPr>
                <p:cNvSpPr/>
                <p:nvPr/>
              </p:nvSpPr>
              <p:spPr>
                <a:xfrm>
                  <a:off x="2680246" y="1598001"/>
                  <a:ext cx="615912" cy="176593"/>
                </a:xfrm>
                <a:prstGeom prst="rect">
                  <a:avLst/>
                </a:prstGeom>
              </p:spPr>
              <p:txBody>
                <a:bodyPr wrap="none" anchor="ctr">
                  <a:spAutoFit/>
                </a:bodyPr>
                <a:lstStyle/>
                <a:p>
                  <a:pPr algn="ctr"/>
                  <a:r>
                    <a:rPr lang="fr-FR" sz="1100" b="1" dirty="0">
                      <a:solidFill>
                        <a:schemeClr val="bg1"/>
                      </a:solidFill>
                      <a:latin typeface="+mj-lt"/>
                    </a:rPr>
                    <a:t>Février 2023</a:t>
                  </a:r>
                  <a:endParaRPr lang="fr-FR" sz="1400" b="1" dirty="0">
                    <a:solidFill>
                      <a:schemeClr val="bg1"/>
                    </a:solidFill>
                    <a:latin typeface="+mj-lt"/>
                  </a:endParaRPr>
                </a:p>
              </p:txBody>
            </p:sp>
          </p:grpSp>
          <p:cxnSp>
            <p:nvCxnSpPr>
              <p:cNvPr id="32" name="Connecteur droit 31">
                <a:extLst>
                  <a:ext uri="{FF2B5EF4-FFF2-40B4-BE49-F238E27FC236}">
                    <a16:creationId xmlns:a16="http://schemas.microsoft.com/office/drawing/2014/main" id="{0E6774C4-12BE-864D-2150-14C1D170CF1F}"/>
                  </a:ext>
                </a:extLst>
              </p:cNvPr>
              <p:cNvCxnSpPr/>
              <p:nvPr/>
            </p:nvCxnSpPr>
            <p:spPr>
              <a:xfrm flipV="1">
                <a:off x="3526482" y="2463893"/>
                <a:ext cx="0" cy="466467"/>
              </a:xfrm>
              <a:prstGeom prst="line">
                <a:avLst/>
              </a:prstGeom>
              <a:ln w="19050">
                <a:solidFill>
                  <a:srgbClr val="4A0A68"/>
                </a:solidFill>
              </a:ln>
            </p:spPr>
            <p:style>
              <a:lnRef idx="1">
                <a:schemeClr val="accent1"/>
              </a:lnRef>
              <a:fillRef idx="0">
                <a:schemeClr val="accent1"/>
              </a:fillRef>
              <a:effectRef idx="0">
                <a:schemeClr val="accent1"/>
              </a:effectRef>
              <a:fontRef idx="minor">
                <a:schemeClr val="tx1"/>
              </a:fontRef>
            </p:style>
          </p:cxnSp>
        </p:grpSp>
      </p:grpSp>
      <p:sp>
        <p:nvSpPr>
          <p:cNvPr id="7" name="Rectangle 6">
            <a:extLst>
              <a:ext uri="{FF2B5EF4-FFF2-40B4-BE49-F238E27FC236}">
                <a16:creationId xmlns:a16="http://schemas.microsoft.com/office/drawing/2014/main" id="{788C4FBD-6E65-D2EF-0C53-7CF4923795CA}"/>
              </a:ext>
            </a:extLst>
          </p:cNvPr>
          <p:cNvSpPr/>
          <p:nvPr/>
        </p:nvSpPr>
        <p:spPr>
          <a:xfrm>
            <a:off x="1080914" y="116632"/>
            <a:ext cx="5832648" cy="338554"/>
          </a:xfrm>
          <a:prstGeom prst="rect">
            <a:avLst/>
          </a:prstGeom>
        </p:spPr>
        <p:txBody>
          <a:bodyPr wrap="square">
            <a:spAutoFit/>
          </a:bodyPr>
          <a:lstStyle/>
          <a:p>
            <a:pPr marL="0" lvl="1" algn="ctr">
              <a:defRPr/>
            </a:pPr>
            <a:r>
              <a:rPr lang="fr-FR" sz="1600" b="1" dirty="0">
                <a:solidFill>
                  <a:srgbClr val="887852"/>
                </a:solidFill>
              </a:rPr>
              <a:t>Aperçu sur l’évaluation du Maroc par le GAFI</a:t>
            </a:r>
          </a:p>
        </p:txBody>
      </p:sp>
    </p:spTree>
    <p:extLst>
      <p:ext uri="{BB962C8B-B14F-4D97-AF65-F5344CB8AC3E}">
        <p14:creationId xmlns:p14="http://schemas.microsoft.com/office/powerpoint/2010/main" val="217893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12</a:t>
            </a:fld>
            <a:endParaRPr lang="fr-FR" dirty="0">
              <a:latin typeface="+mj-lt"/>
            </a:endParaRPr>
          </a:p>
        </p:txBody>
      </p:sp>
      <p:sp>
        <p:nvSpPr>
          <p:cNvPr id="8" name="Rectangle 7"/>
          <p:cNvSpPr/>
          <p:nvPr/>
        </p:nvSpPr>
        <p:spPr>
          <a:xfrm>
            <a:off x="145935" y="1248266"/>
            <a:ext cx="8856984" cy="5356324"/>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chemeClr val="bg1"/>
                </a:solidFill>
              </a:rPr>
              <a:t>Efficacité: Principales recommandations du rapport d’évaluation mutuelle</a:t>
            </a:r>
            <a:endParaRPr lang="fr-FR" sz="1400" b="1" dirty="0">
              <a:solidFill>
                <a:schemeClr val="bg1"/>
              </a:solidFill>
              <a:latin typeface="+mj-lt"/>
            </a:endParaRPr>
          </a:p>
        </p:txBody>
      </p:sp>
      <p:sp>
        <p:nvSpPr>
          <p:cNvPr id="3" name="Rectangle 2">
            <a:extLst>
              <a:ext uri="{FF2B5EF4-FFF2-40B4-BE49-F238E27FC236}">
                <a16:creationId xmlns:a16="http://schemas.microsoft.com/office/drawing/2014/main" id="{85175D2D-A51E-D60E-D94B-93083D390534}"/>
              </a:ext>
            </a:extLst>
          </p:cNvPr>
          <p:cNvSpPr/>
          <p:nvPr/>
        </p:nvSpPr>
        <p:spPr>
          <a:xfrm>
            <a:off x="1080914" y="253410"/>
            <a:ext cx="5832648" cy="338554"/>
          </a:xfrm>
          <a:prstGeom prst="rect">
            <a:avLst/>
          </a:prstGeom>
        </p:spPr>
        <p:txBody>
          <a:bodyPr wrap="square">
            <a:spAutoFit/>
          </a:bodyPr>
          <a:lstStyle/>
          <a:p>
            <a:pPr marL="0" lvl="1" algn="ctr">
              <a:defRPr/>
            </a:pPr>
            <a:r>
              <a:rPr lang="fr-FR" sz="1600" b="1" dirty="0">
                <a:solidFill>
                  <a:srgbClr val="887852"/>
                </a:solidFill>
              </a:rPr>
              <a:t>Aperçu sur l’évaluation du Maroc par le GAFI</a:t>
            </a:r>
          </a:p>
        </p:txBody>
      </p:sp>
      <p:sp>
        <p:nvSpPr>
          <p:cNvPr id="6" name="ZoneTexte 5">
            <a:extLst>
              <a:ext uri="{FF2B5EF4-FFF2-40B4-BE49-F238E27FC236}">
                <a16:creationId xmlns:a16="http://schemas.microsoft.com/office/drawing/2014/main" id="{CADAA459-AEB0-1806-8478-C69B6869B405}"/>
              </a:ext>
            </a:extLst>
          </p:cNvPr>
          <p:cNvSpPr txBox="1"/>
          <p:nvPr/>
        </p:nvSpPr>
        <p:spPr>
          <a:xfrm>
            <a:off x="395536" y="1556792"/>
            <a:ext cx="8064896" cy="3367525"/>
          </a:xfrm>
          <a:prstGeom prst="rect">
            <a:avLst/>
          </a:prstGeom>
          <a:noFill/>
        </p:spPr>
        <p:txBody>
          <a:bodyPr wrap="square">
            <a:spAutoFit/>
          </a:bodyPr>
          <a:lstStyle/>
          <a:p>
            <a:pPr marL="0" indent="0">
              <a:buNone/>
            </a:pPr>
            <a:r>
              <a:rPr lang="fr-FR" sz="1400" dirty="0">
                <a:latin typeface="Calibri" panose="020F0502020204030204" pitchFamily="34" charset="0"/>
                <a:cs typeface="Arial" panose="020B0604020202020204" pitchFamily="34" charset="0"/>
              </a:rPr>
              <a:t>Nécessité de :</a:t>
            </a:r>
          </a:p>
          <a:p>
            <a:pPr marL="0" indent="0">
              <a:buNone/>
            </a:pPr>
            <a:endParaRPr lang="fr-FR" sz="1200" dirty="0">
              <a:solidFill>
                <a:schemeClr val="tx2">
                  <a:lumMod val="75000"/>
                </a:schemeClr>
              </a:solidFill>
              <a:latin typeface="+mj-lt"/>
              <a:cs typeface="Calibri" panose="020F0502020204030204" pitchFamily="34" charset="0"/>
            </a:endParaRP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Mettre en place une approche de supervision basée sur les risques en matière de LBC/FT et une évaluation des risques au niveau de l’Autorité et des opérateurs;</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Renforcer les déclarations de soupçons par les entreprises et intermédiaires d’assurance;</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Renforcer la compréhension au niveau de l’Autorité et du secteur à travers des actions de formation et de sensibilisation dédiées à la LBC/FT;</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Réaliser des contrôles dédiés à la LBC/FT par l’Autorité et prononcer des sanctions proportionnées et dissuasives;</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Renforcer les moyens dédiés à la LBC/FT au sein de l’Autorité et au niveau des opérateurs;</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Renforcer la coordination nationale et internationale pour les besoins de la LBC/FT.</a:t>
            </a:r>
          </a:p>
        </p:txBody>
      </p:sp>
      <p:cxnSp>
        <p:nvCxnSpPr>
          <p:cNvPr id="12" name="Connecteur en angle 4">
            <a:extLst>
              <a:ext uri="{FF2B5EF4-FFF2-40B4-BE49-F238E27FC236}">
                <a16:creationId xmlns:a16="http://schemas.microsoft.com/office/drawing/2014/main" id="{0DE41054-F094-8604-EF72-CFF115E9FA4B}"/>
              </a:ext>
            </a:extLst>
          </p:cNvPr>
          <p:cNvCxnSpPr/>
          <p:nvPr/>
        </p:nvCxnSpPr>
        <p:spPr>
          <a:xfrm>
            <a:off x="1174304" y="5157192"/>
            <a:ext cx="1728192" cy="603940"/>
          </a:xfrm>
          <a:prstGeom prst="bentConnector3">
            <a:avLst/>
          </a:prstGeom>
          <a:ln>
            <a:solidFill>
              <a:schemeClr val="bg2">
                <a:lumMod val="75000"/>
              </a:schemeClr>
            </a:solidFill>
            <a:tailEnd type="arrow"/>
          </a:ln>
        </p:spPr>
        <p:style>
          <a:lnRef idx="3">
            <a:schemeClr val="accent6"/>
          </a:lnRef>
          <a:fillRef idx="0">
            <a:schemeClr val="accent6"/>
          </a:fillRef>
          <a:effectRef idx="2">
            <a:schemeClr val="accent6"/>
          </a:effectRef>
          <a:fontRef idx="minor">
            <a:schemeClr val="tx1"/>
          </a:fontRef>
        </p:style>
      </p:cxnSp>
      <p:sp>
        <p:nvSpPr>
          <p:cNvPr id="13" name="Rectangle à coins arrondis 5">
            <a:extLst>
              <a:ext uri="{FF2B5EF4-FFF2-40B4-BE49-F238E27FC236}">
                <a16:creationId xmlns:a16="http://schemas.microsoft.com/office/drawing/2014/main" id="{1D2E3F5B-698C-41A4-7B35-EC0F5CFD7168}"/>
              </a:ext>
            </a:extLst>
          </p:cNvPr>
          <p:cNvSpPr/>
          <p:nvPr/>
        </p:nvSpPr>
        <p:spPr>
          <a:xfrm>
            <a:off x="3059832" y="5301208"/>
            <a:ext cx="4392488" cy="792088"/>
          </a:xfrm>
          <a:prstGeom prst="roundRect">
            <a:avLst/>
          </a:prstGeom>
          <a:solidFill>
            <a:schemeClr val="bg2">
              <a:lumMod val="75000"/>
            </a:schemeClr>
          </a:solidFill>
          <a:ln>
            <a:solidFill>
              <a:schemeClr val="bg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fr-FR" dirty="0">
                <a:solidFill>
                  <a:schemeClr val="accent5">
                    <a:lumMod val="50000"/>
                  </a:schemeClr>
                </a:solidFill>
              </a:rPr>
              <a:t>A apprécier par des rapports trimestriels</a:t>
            </a:r>
          </a:p>
          <a:p>
            <a:pPr algn="ctr"/>
            <a:r>
              <a:rPr lang="fr-FR" b="1" u="sng" dirty="0">
                <a:solidFill>
                  <a:schemeClr val="accent5">
                    <a:lumMod val="50000"/>
                  </a:schemeClr>
                </a:solidFill>
              </a:rPr>
              <a:t>Exemples et statistiques/ Cas concrets</a:t>
            </a:r>
          </a:p>
        </p:txBody>
      </p:sp>
    </p:spTree>
    <p:extLst>
      <p:ext uri="{BB962C8B-B14F-4D97-AF65-F5344CB8AC3E}">
        <p14:creationId xmlns:p14="http://schemas.microsoft.com/office/powerpoint/2010/main" val="1961752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à coins arrondis 1"/>
          <p:cNvSpPr/>
          <p:nvPr/>
        </p:nvSpPr>
        <p:spPr>
          <a:xfrm>
            <a:off x="899592" y="2944868"/>
            <a:ext cx="7200000" cy="43367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 name="ZoneTexte 9"/>
          <p:cNvSpPr txBox="1">
            <a:spLocks noChangeArrowheads="1"/>
          </p:cNvSpPr>
          <p:nvPr/>
        </p:nvSpPr>
        <p:spPr bwMode="auto">
          <a:xfrm>
            <a:off x="539152" y="1915209"/>
            <a:ext cx="806489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0050" indent="-4000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314450" indent="-400050" eaLnBrk="0" hangingPunct="0">
              <a:spcBef>
                <a:spcPct val="20000"/>
              </a:spcBef>
              <a:buFont typeface="Arial" charset="0"/>
              <a:buChar char="•"/>
              <a:defRPr sz="2400">
                <a:solidFill>
                  <a:schemeClr val="tx1"/>
                </a:solidFill>
                <a:latin typeface="Calibri" pitchFamily="34" charset="0"/>
              </a:defRPr>
            </a:lvl3pPr>
            <a:lvl4pPr marL="1771650" indent="-40005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0" indent="-457200" algn="just">
              <a:spcAft>
                <a:spcPts val="1200"/>
              </a:spcAft>
              <a:buFont typeface="+mj-lt"/>
              <a:buAutoNum type="arabicPeriod"/>
              <a:tabLst>
                <a:tab pos="265113" algn="l"/>
              </a:tabLst>
            </a:pPr>
            <a:r>
              <a:rPr lang="fr-FR" sz="2000" b="1" dirty="0">
                <a:solidFill>
                  <a:schemeClr val="accent1">
                    <a:lumMod val="50000"/>
                  </a:schemeClr>
                </a:solidFill>
                <a:latin typeface="+mj-lt"/>
              </a:rPr>
              <a:t> Cadre légal, réglementaire et normatif</a:t>
            </a:r>
            <a:endParaRPr lang="fr-FR" sz="2000" b="1" dirty="0">
              <a:solidFill>
                <a:schemeClr val="tx2"/>
              </a:solidFill>
              <a:latin typeface="+mj-lt"/>
            </a:endParaRPr>
          </a:p>
          <a:p>
            <a:pPr marL="457200" indent="-457200" algn="just">
              <a:spcAft>
                <a:spcPts val="1200"/>
              </a:spcAft>
              <a:buFont typeface="+mj-lt"/>
              <a:buAutoNum type="arabicPeriod"/>
              <a:tabLst>
                <a:tab pos="265113" algn="l"/>
              </a:tabLst>
            </a:pPr>
            <a:r>
              <a:rPr lang="fr-FR" sz="2000" b="1" dirty="0">
                <a:solidFill>
                  <a:schemeClr val="tx2"/>
                </a:solidFill>
                <a:latin typeface="+mj-lt"/>
              </a:rPr>
              <a:t>Aperçu sur l’évaluation du Maroc par le GAFI</a:t>
            </a:r>
          </a:p>
          <a:p>
            <a:pPr marL="457200" lvl="0" indent="-457200" algn="just">
              <a:spcAft>
                <a:spcPts val="1200"/>
              </a:spcAft>
              <a:buFont typeface="+mj-lt"/>
              <a:buAutoNum type="arabicPeriod"/>
              <a:tabLst>
                <a:tab pos="265113" algn="l"/>
              </a:tabLst>
            </a:pPr>
            <a:r>
              <a:rPr lang="fr-FR" sz="2000" b="1" dirty="0">
                <a:solidFill>
                  <a:schemeClr val="tx2"/>
                </a:solidFill>
                <a:latin typeface="+mj-lt"/>
              </a:rPr>
              <a:t>Dispositif mis en place pour le secteur des assurances</a:t>
            </a:r>
          </a:p>
          <a:p>
            <a:pPr marL="457200" lvl="0" indent="-457200" algn="just">
              <a:spcAft>
                <a:spcPts val="1200"/>
              </a:spcAft>
              <a:buFont typeface="+mj-lt"/>
              <a:buAutoNum type="arabicPeriod"/>
              <a:tabLst>
                <a:tab pos="265113" algn="l"/>
              </a:tabLst>
            </a:pPr>
            <a:r>
              <a:rPr lang="fr-FR" sz="2000" b="1" dirty="0">
                <a:solidFill>
                  <a:schemeClr val="tx2"/>
                </a:solidFill>
                <a:latin typeface="+mj-lt"/>
              </a:rPr>
              <a:t>Appréciation du dispositif par l’Autorité</a:t>
            </a:r>
          </a:p>
          <a:p>
            <a:pPr marL="457200" indent="-457200" algn="just">
              <a:spcAft>
                <a:spcPts val="1200"/>
              </a:spcAft>
              <a:buFont typeface="+mj-lt"/>
              <a:buAutoNum type="arabicPeriod"/>
              <a:tabLst>
                <a:tab pos="265113" algn="l"/>
              </a:tabLst>
            </a:pPr>
            <a:r>
              <a:rPr lang="fr-FR" sz="2000" b="1" dirty="0">
                <a:solidFill>
                  <a:schemeClr val="tx2"/>
                </a:solidFill>
                <a:latin typeface="+mj-lt"/>
              </a:rPr>
              <a:t>Présentation du projet Filtrassur</a:t>
            </a:r>
          </a:p>
        </p:txBody>
      </p:sp>
      <p:sp>
        <p:nvSpPr>
          <p:cNvPr id="41" name="Sous-titre 1"/>
          <p:cNvSpPr txBox="1">
            <a:spLocks/>
          </p:cNvSpPr>
          <p:nvPr/>
        </p:nvSpPr>
        <p:spPr>
          <a:xfrm>
            <a:off x="1925707" y="3212976"/>
            <a:ext cx="6761096" cy="2160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sz="2400" dirty="0">
              <a:solidFill>
                <a:srgbClr val="16A09B"/>
              </a:solidFill>
              <a:latin typeface="+mj-lt"/>
            </a:endParaRPr>
          </a:p>
        </p:txBody>
      </p:sp>
      <p:sp>
        <p:nvSpPr>
          <p:cNvPr id="5" name="Espace réservé du numéro de diapositive 4"/>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13</a:t>
            </a:fld>
            <a:endParaRPr lang="fr-FR" dirty="0">
              <a:latin typeface="+mj-lt"/>
            </a:endParaRPr>
          </a:p>
        </p:txBody>
      </p:sp>
      <p:sp>
        <p:nvSpPr>
          <p:cNvPr id="10" name="ZoneTexte 8"/>
          <p:cNvSpPr txBox="1">
            <a:spLocks noChangeArrowheads="1"/>
          </p:cNvSpPr>
          <p:nvPr/>
        </p:nvSpPr>
        <p:spPr bwMode="auto">
          <a:xfrm>
            <a:off x="1548864" y="94006"/>
            <a:ext cx="515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800" b="1" dirty="0">
                <a:solidFill>
                  <a:srgbClr val="887852"/>
                </a:solidFill>
                <a:latin typeface="+mj-lt"/>
              </a:rPr>
              <a:t>Sommaire</a:t>
            </a:r>
            <a:endParaRPr lang="fr-FR" altLang="fr-FR" sz="2400" b="1" dirty="0">
              <a:solidFill>
                <a:srgbClr val="887852"/>
              </a:solidFill>
              <a:latin typeface="+mj-lt"/>
            </a:endParaRPr>
          </a:p>
        </p:txBody>
      </p:sp>
    </p:spTree>
    <p:extLst>
      <p:ext uri="{BB962C8B-B14F-4D97-AF65-F5344CB8AC3E}">
        <p14:creationId xmlns:p14="http://schemas.microsoft.com/office/powerpoint/2010/main" val="12925733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14</a:t>
            </a:fld>
            <a:endParaRPr lang="fr-FR" dirty="0">
              <a:latin typeface="+mj-lt"/>
            </a:endParaRPr>
          </a:p>
        </p:txBody>
      </p:sp>
      <p:sp>
        <p:nvSpPr>
          <p:cNvPr id="8" name="Rectangle 7"/>
          <p:cNvSpPr/>
          <p:nvPr/>
        </p:nvSpPr>
        <p:spPr>
          <a:xfrm>
            <a:off x="145935" y="1248266"/>
            <a:ext cx="8856984" cy="3476878"/>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Dispositif LBC/FT selon la circulaire de l’ACAPS</a:t>
            </a:r>
          </a:p>
        </p:txBody>
      </p:sp>
      <p:sp>
        <p:nvSpPr>
          <p:cNvPr id="4" name="Rectangle 3"/>
          <p:cNvSpPr/>
          <p:nvPr/>
        </p:nvSpPr>
        <p:spPr>
          <a:xfrm>
            <a:off x="313282" y="1611873"/>
            <a:ext cx="8579198" cy="2644250"/>
          </a:xfrm>
          <a:prstGeom prst="rect">
            <a:avLst/>
          </a:prstGeom>
        </p:spPr>
        <p:txBody>
          <a:bodyPr wrap="square">
            <a:spAutoFit/>
          </a:bodyPr>
          <a:lstStyle/>
          <a:p>
            <a:pPr marL="21708" lvl="1" algn="just">
              <a:lnSpc>
                <a:spcPct val="150000"/>
              </a:lnSpc>
              <a:buClr>
                <a:schemeClr val="bg2">
                  <a:lumMod val="75000"/>
                </a:schemeClr>
              </a:buClr>
              <a:tabLst>
                <a:tab pos="876300" algn="l"/>
              </a:tabLst>
            </a:pPr>
            <a:r>
              <a:rPr lang="fr-MA" sz="1400" b="1" u="sng" dirty="0">
                <a:latin typeface="Calibri" panose="020F0502020204030204" pitchFamily="34" charset="0"/>
                <a:ea typeface="Calibri" panose="020F0502020204030204" pitchFamily="34" charset="0"/>
                <a:cs typeface="Arial" panose="020B0604020202020204" pitchFamily="34" charset="0"/>
              </a:rPr>
              <a:t>Principaux blocs du dispositif</a:t>
            </a:r>
          </a:p>
          <a:p>
            <a:pPr marL="307458" lvl="1" indent="-285750" algn="just">
              <a:lnSpc>
                <a:spcPct val="150000"/>
              </a:lnSpc>
              <a:buClr>
                <a:schemeClr val="bg2">
                  <a:lumMod val="75000"/>
                </a:schemeClr>
              </a:buClr>
              <a:buFont typeface="Wingdings" pitchFamily="2" charset="2"/>
              <a:buChar char="§"/>
              <a:tabLst>
                <a:tab pos="876300" algn="l"/>
              </a:tabLst>
            </a:pPr>
            <a:r>
              <a:rPr lang="fr-MA" sz="1400" dirty="0">
                <a:latin typeface="Calibri" panose="020F0502020204030204" pitchFamily="34" charset="0"/>
                <a:ea typeface="Calibri" panose="020F0502020204030204" pitchFamily="34" charset="0"/>
                <a:cs typeface="Arial" panose="020B0604020202020204" pitchFamily="34" charset="0"/>
              </a:rPr>
              <a:t>Organisation LBC adaptée aux activités et risques </a:t>
            </a:r>
          </a:p>
          <a:p>
            <a:pPr marL="307458" lvl="1" indent="-285750" algn="just">
              <a:lnSpc>
                <a:spcPct val="150000"/>
              </a:lnSpc>
              <a:buClr>
                <a:schemeClr val="bg2">
                  <a:lumMod val="75000"/>
                </a:schemeClr>
              </a:buClr>
              <a:buFont typeface="Wingdings" pitchFamily="2" charset="2"/>
              <a:buChar char="§"/>
              <a:tabLst>
                <a:tab pos="876300" algn="l"/>
              </a:tabLst>
            </a:pPr>
            <a:r>
              <a:rPr lang="fr-MA" sz="1400" dirty="0">
                <a:latin typeface="Calibri" panose="020F0502020204030204" pitchFamily="34" charset="0"/>
                <a:ea typeface="Calibri" panose="020F0502020204030204" pitchFamily="34" charset="0"/>
                <a:cs typeface="Arial" panose="020B0604020202020204" pitchFamily="34" charset="0"/>
              </a:rPr>
              <a:t>P</a:t>
            </a:r>
            <a:r>
              <a:rPr lang="fr-FR" sz="1400" dirty="0">
                <a:latin typeface="Calibri" panose="020F0502020204030204" pitchFamily="34" charset="0"/>
                <a:ea typeface="Calibri" panose="020F0502020204030204" pitchFamily="34" charset="0"/>
                <a:cs typeface="Arial" panose="020B0604020202020204" pitchFamily="34" charset="0"/>
              </a:rPr>
              <a:t>rocessus d'identification, et de vérification du client et de la relation d'affaire (KYC: Know Your Customer) et échange d’informations avec le réseau</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ea typeface="Calibri" panose="020F0502020204030204" pitchFamily="34" charset="0"/>
                <a:cs typeface="Arial" panose="020B0604020202020204" pitchFamily="34" charset="0"/>
              </a:rPr>
              <a:t>Classification des risques </a:t>
            </a:r>
            <a:r>
              <a:rPr lang="fr-MA" sz="1400" dirty="0">
                <a:latin typeface="Calibri" panose="020F0502020204030204" pitchFamily="34" charset="0"/>
                <a:ea typeface="Calibri" panose="020F0502020204030204" pitchFamily="34" charset="0"/>
                <a:cs typeface="Arial" panose="020B0604020202020204" pitchFamily="34" charset="0"/>
              </a:rPr>
              <a:t> </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ea typeface="Calibri" panose="020F0502020204030204" pitchFamily="34" charset="0"/>
                <a:cs typeface="Arial" panose="020B0604020202020204" pitchFamily="34" charset="0"/>
              </a:rPr>
              <a:t>Processus de suivi des opérations et de déclaration de soupçons</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ea typeface="Calibri" panose="020F0502020204030204" pitchFamily="34" charset="0"/>
                <a:cs typeface="Arial" panose="020B0604020202020204" pitchFamily="34" charset="0"/>
              </a:rPr>
              <a:t>Dispositif de filtrage</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ea typeface="Calibri" panose="020F0502020204030204" pitchFamily="34" charset="0"/>
                <a:cs typeface="Arial" panose="020B0604020202020204" pitchFamily="34" charset="0"/>
              </a:rPr>
              <a:t>Actions de formation et de sensibilisation</a:t>
            </a:r>
          </a:p>
        </p:txBody>
      </p:sp>
      <p:sp>
        <p:nvSpPr>
          <p:cNvPr id="6" name="Rectangle 5">
            <a:extLst>
              <a:ext uri="{FF2B5EF4-FFF2-40B4-BE49-F238E27FC236}">
                <a16:creationId xmlns:a16="http://schemas.microsoft.com/office/drawing/2014/main" id="{05618250-DA8E-69C7-C914-41A5380992F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Dispositif mis en place pour le secteur des assurances</a:t>
            </a:r>
          </a:p>
        </p:txBody>
      </p:sp>
    </p:spTree>
    <p:extLst>
      <p:ext uri="{BB962C8B-B14F-4D97-AF65-F5344CB8AC3E}">
        <p14:creationId xmlns:p14="http://schemas.microsoft.com/office/powerpoint/2010/main" val="345565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791661857"/>
              </p:ext>
            </p:extLst>
          </p:nvPr>
        </p:nvGraphicFramePr>
        <p:xfrm>
          <a:off x="467544" y="2013992"/>
          <a:ext cx="8064896" cy="3719263"/>
        </p:xfrm>
        <a:graphic>
          <a:graphicData uri="http://schemas.openxmlformats.org/drawingml/2006/table">
            <a:tbl>
              <a:tblPr firstRow="1" firstCol="1" bandRow="1">
                <a:tableStyleId>{5C22544A-7EE6-4342-B048-85BDC9FD1C3A}</a:tableStyleId>
              </a:tblPr>
              <a:tblGrid>
                <a:gridCol w="2232248">
                  <a:extLst>
                    <a:ext uri="{9D8B030D-6E8A-4147-A177-3AD203B41FA5}">
                      <a16:colId xmlns:a16="http://schemas.microsoft.com/office/drawing/2014/main" val="20000"/>
                    </a:ext>
                  </a:extLst>
                </a:gridCol>
                <a:gridCol w="5832648">
                  <a:extLst>
                    <a:ext uri="{9D8B030D-6E8A-4147-A177-3AD203B41FA5}">
                      <a16:colId xmlns:a16="http://schemas.microsoft.com/office/drawing/2014/main" val="20001"/>
                    </a:ext>
                  </a:extLst>
                </a:gridCol>
              </a:tblGrid>
              <a:tr h="437076">
                <a:tc>
                  <a:txBody>
                    <a:bodyPr/>
                    <a:lstStyle/>
                    <a:p>
                      <a:pPr algn="ctr">
                        <a:lnSpc>
                          <a:spcPct val="115000"/>
                        </a:lnSpc>
                        <a:spcAft>
                          <a:spcPts val="0"/>
                        </a:spcAft>
                      </a:pPr>
                      <a:r>
                        <a:rPr lang="fr-FR" sz="1400" b="1" dirty="0">
                          <a:solidFill>
                            <a:srgbClr val="002060"/>
                          </a:solidFill>
                          <a:effectLst/>
                        </a:rPr>
                        <a:t>Axe du dispositif</a:t>
                      </a:r>
                      <a:endParaRPr lang="fr-FR" sz="1400" b="1" dirty="0">
                        <a:solidFill>
                          <a:srgbClr val="002060"/>
                        </a:solidFill>
                        <a:effectLst/>
                        <a:latin typeface="Calibri"/>
                        <a:ea typeface="Calibri"/>
                        <a:cs typeface="Arial"/>
                      </a:endParaRPr>
                    </a:p>
                  </a:txBody>
                  <a:tcPr marL="44450" marR="44450" marT="0" marB="0" anchor="ctr">
                    <a:solidFill>
                      <a:schemeClr val="bg2">
                        <a:lumMod val="90000"/>
                      </a:schemeClr>
                    </a:solidFill>
                  </a:tcPr>
                </a:tc>
                <a:tc>
                  <a:txBody>
                    <a:bodyPr/>
                    <a:lstStyle/>
                    <a:p>
                      <a:pPr algn="ctr">
                        <a:lnSpc>
                          <a:spcPct val="115000"/>
                        </a:lnSpc>
                        <a:spcAft>
                          <a:spcPts val="0"/>
                        </a:spcAft>
                      </a:pPr>
                      <a:r>
                        <a:rPr lang="fr-FR" sz="1400" b="1" dirty="0">
                          <a:solidFill>
                            <a:srgbClr val="002060"/>
                          </a:solidFill>
                          <a:effectLst/>
                        </a:rPr>
                        <a:t>Sous axes du dispositif</a:t>
                      </a:r>
                      <a:endParaRPr lang="fr-FR" sz="1400" b="1" dirty="0">
                        <a:solidFill>
                          <a:srgbClr val="002060"/>
                        </a:solidFill>
                        <a:effectLst/>
                        <a:latin typeface="Calibri"/>
                        <a:ea typeface="Calibri"/>
                        <a:cs typeface="Arial"/>
                      </a:endParaRPr>
                    </a:p>
                  </a:txBody>
                  <a:tcPr marL="44450" marR="44450" marT="0" marB="0" anchor="ctr">
                    <a:solidFill>
                      <a:schemeClr val="bg2">
                        <a:lumMod val="90000"/>
                      </a:schemeClr>
                    </a:solidFill>
                  </a:tcPr>
                </a:tc>
                <a:extLst>
                  <a:ext uri="{0D108BD9-81ED-4DB2-BD59-A6C34878D82A}">
                    <a16:rowId xmlns:a16="http://schemas.microsoft.com/office/drawing/2014/main" val="10000"/>
                  </a:ext>
                </a:extLst>
              </a:tr>
              <a:tr h="248847">
                <a:tc rowSpan="7">
                  <a:txBody>
                    <a:bodyPr/>
                    <a:lstStyle/>
                    <a:p>
                      <a:pPr algn="ctr">
                        <a:lnSpc>
                          <a:spcPct val="115000"/>
                        </a:lnSpc>
                        <a:spcAft>
                          <a:spcPts val="0"/>
                        </a:spcAft>
                      </a:pPr>
                      <a:r>
                        <a:rPr lang="fr-FR" sz="1600" dirty="0">
                          <a:solidFill>
                            <a:srgbClr val="002060"/>
                          </a:solidFill>
                          <a:effectLst/>
                        </a:rPr>
                        <a:t> </a:t>
                      </a:r>
                      <a:r>
                        <a:rPr lang="fr-FR" sz="1400" b="1" dirty="0">
                          <a:solidFill>
                            <a:srgbClr val="002060"/>
                          </a:solidFill>
                          <a:effectLst/>
                        </a:rPr>
                        <a:t>Mise en place d'une organisation LBC adaptée aux activités et risques </a:t>
                      </a:r>
                      <a:endParaRPr lang="fr-FR" sz="1400" b="1" dirty="0">
                        <a:solidFill>
                          <a:srgbClr val="002060"/>
                        </a:solidFill>
                        <a:effectLst/>
                        <a:latin typeface="Calibri"/>
                        <a:ea typeface="Calibri"/>
                        <a:cs typeface="Arial"/>
                      </a:endParaRPr>
                    </a:p>
                  </a:txBody>
                  <a:tcPr marL="44450" marR="44450" marT="0" marB="0" anchor="ctr">
                    <a:solidFill>
                      <a:schemeClr val="bg1">
                        <a:lumMod val="95000"/>
                      </a:schemeClr>
                    </a:solidFill>
                  </a:tcPr>
                </a:tc>
                <a:tc>
                  <a:txBody>
                    <a:bodyPr/>
                    <a:lstStyle/>
                    <a:p>
                      <a:pPr algn="just">
                        <a:lnSpc>
                          <a:spcPct val="115000"/>
                        </a:lnSpc>
                        <a:spcAft>
                          <a:spcPts val="0"/>
                        </a:spcAft>
                      </a:pPr>
                      <a:r>
                        <a:rPr lang="fr-FR" sz="1100" dirty="0">
                          <a:effectLst/>
                        </a:rPr>
                        <a:t> Mise en place des procédures et d’un corpus documentaire complet</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1"/>
                  </a:ext>
                </a:extLst>
              </a:tr>
              <a:tr h="689370">
                <a:tc vMerge="1">
                  <a:txBody>
                    <a:bodyPr/>
                    <a:lstStyle/>
                    <a:p>
                      <a:endParaRPr lang="fr-FR"/>
                    </a:p>
                  </a:txBody>
                  <a:tcPr/>
                </a:tc>
                <a:tc>
                  <a:txBody>
                    <a:bodyPr/>
                    <a:lstStyle/>
                    <a:p>
                      <a:pPr algn="just">
                        <a:lnSpc>
                          <a:spcPct val="115000"/>
                        </a:lnSpc>
                        <a:spcAft>
                          <a:spcPts val="0"/>
                        </a:spcAft>
                      </a:pPr>
                      <a:r>
                        <a:rPr lang="fr-FR" sz="1100" dirty="0">
                          <a:effectLst/>
                        </a:rPr>
                        <a:t>Définition précise des rôles et des responsabilités de tous les acteurs concernés afin de permettre un circuit efficace de circulation de l'information (Commerciaux, prestataires…)</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2"/>
                  </a:ext>
                </a:extLst>
              </a:tr>
              <a:tr h="689370">
                <a:tc vMerge="1">
                  <a:txBody>
                    <a:bodyPr/>
                    <a:lstStyle/>
                    <a:p>
                      <a:endParaRPr lang="fr-FR"/>
                    </a:p>
                  </a:txBody>
                  <a:tcPr/>
                </a:tc>
                <a:tc>
                  <a:txBody>
                    <a:bodyPr/>
                    <a:lstStyle/>
                    <a:p>
                      <a:pPr algn="just">
                        <a:lnSpc>
                          <a:spcPct val="115000"/>
                        </a:lnSpc>
                        <a:spcAft>
                          <a:spcPts val="0"/>
                        </a:spcAft>
                      </a:pPr>
                      <a:r>
                        <a:rPr lang="fr-FR" sz="1100" dirty="0">
                          <a:effectLst/>
                        </a:rPr>
                        <a:t> Mise en place d’une cellule LBC / FT dans la filière Conformité, nomination officielle d’un correspondant vis-à-vis de l’ANRF (Fiche de Poste) et mise en place des procédures de modification</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3"/>
                  </a:ext>
                </a:extLst>
              </a:tr>
              <a:tr h="459580">
                <a:tc vMerge="1">
                  <a:txBody>
                    <a:bodyPr/>
                    <a:lstStyle/>
                    <a:p>
                      <a:endParaRPr lang="fr-FR"/>
                    </a:p>
                  </a:txBody>
                  <a:tcPr/>
                </a:tc>
                <a:tc>
                  <a:txBody>
                    <a:bodyPr/>
                    <a:lstStyle/>
                    <a:p>
                      <a:pPr algn="just">
                        <a:lnSpc>
                          <a:spcPct val="115000"/>
                        </a:lnSpc>
                        <a:spcAft>
                          <a:spcPts val="0"/>
                        </a:spcAft>
                      </a:pPr>
                      <a:r>
                        <a:rPr lang="fr-FR" sz="1100" dirty="0">
                          <a:effectLst/>
                        </a:rPr>
                        <a:t>Mise en place d’un processus formalisé de déclaration de soupçons en interne et à l’ANRF</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4"/>
                  </a:ext>
                </a:extLst>
              </a:tr>
              <a:tr h="476417">
                <a:tc vMerge="1">
                  <a:txBody>
                    <a:bodyPr/>
                    <a:lstStyle/>
                    <a:p>
                      <a:endParaRPr lang="fr-FR"/>
                    </a:p>
                  </a:txBody>
                  <a:tcPr/>
                </a:tc>
                <a:tc>
                  <a:txBody>
                    <a:bodyPr/>
                    <a:lstStyle/>
                    <a:p>
                      <a:pPr algn="just">
                        <a:lnSpc>
                          <a:spcPct val="115000"/>
                        </a:lnSpc>
                        <a:spcAft>
                          <a:spcPts val="0"/>
                        </a:spcAft>
                      </a:pPr>
                      <a:r>
                        <a:rPr lang="fr-FR" sz="1100" dirty="0">
                          <a:effectLst/>
                        </a:rPr>
                        <a:t>Mise en place d’un dispositif d'archivage et de conservation des documents nécessaires à l'identification du client ainsi que ceux relatifs aux opérations </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5"/>
                  </a:ext>
                </a:extLst>
              </a:tr>
              <a:tr h="259023">
                <a:tc vMerge="1">
                  <a:txBody>
                    <a:bodyPr/>
                    <a:lstStyle/>
                    <a:p>
                      <a:endParaRPr lang="fr-FR"/>
                    </a:p>
                  </a:txBody>
                  <a:tcPr/>
                </a:tc>
                <a:tc>
                  <a:txBody>
                    <a:bodyPr/>
                    <a:lstStyle/>
                    <a:p>
                      <a:pPr algn="just">
                        <a:lnSpc>
                          <a:spcPct val="115000"/>
                        </a:lnSpc>
                        <a:spcAft>
                          <a:spcPts val="0"/>
                        </a:spcAft>
                      </a:pPr>
                      <a:r>
                        <a:rPr lang="fr-FR" sz="1100" dirty="0">
                          <a:effectLst/>
                        </a:rPr>
                        <a:t>Formalisation de la relation avec le réseau</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6"/>
                  </a:ext>
                </a:extLst>
              </a:tr>
              <a:tr h="459580">
                <a:tc vMerge="1">
                  <a:txBody>
                    <a:bodyPr/>
                    <a:lstStyle/>
                    <a:p>
                      <a:endParaRPr lang="fr-FR"/>
                    </a:p>
                  </a:txBody>
                  <a:tcPr/>
                </a:tc>
                <a:tc>
                  <a:txBody>
                    <a:bodyPr/>
                    <a:lstStyle/>
                    <a:p>
                      <a:pPr algn="just">
                        <a:lnSpc>
                          <a:spcPct val="115000"/>
                        </a:lnSpc>
                        <a:spcAft>
                          <a:spcPts val="1000"/>
                        </a:spcAft>
                      </a:pPr>
                      <a:r>
                        <a:rPr lang="fr-FR" sz="1100" dirty="0">
                          <a:effectLst/>
                        </a:rPr>
                        <a:t>Mettre en place un dispositif de contrôle permanent LBC (contrôles de premier et de second niveau - contrôle de conformité)</a:t>
                      </a:r>
                      <a:endParaRPr lang="fr-FR" sz="1100" dirty="0">
                        <a:effectLst/>
                        <a:latin typeface="Calibri"/>
                        <a:ea typeface="Calibri"/>
                        <a:cs typeface="Arial"/>
                      </a:endParaRPr>
                    </a:p>
                  </a:txBody>
                  <a:tcPr marL="44450" marR="44450" marT="0" marB="0" anchor="ctr">
                    <a:solidFill>
                      <a:schemeClr val="bg1">
                        <a:lumMod val="95000"/>
                      </a:schemeClr>
                    </a:solidFill>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611560" y="1414483"/>
            <a:ext cx="547260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fr-FR" sz="1400" b="1" i="0" u="none" strike="noStrike" cap="none" normalizeH="0" baseline="0" dirty="0">
                <a:ln>
                  <a:noFill/>
                </a:ln>
                <a:solidFill>
                  <a:srgbClr val="002060"/>
                </a:solidFill>
                <a:effectLst/>
                <a:latin typeface="Calibri" pitchFamily="34" charset="0"/>
                <a:ea typeface="Calibri" pitchFamily="34" charset="0"/>
                <a:cs typeface="Arial" pitchFamily="34" charset="0"/>
              </a:rPr>
              <a:t>Bloc 1 : Moyens organisationnels et de contrôle</a:t>
            </a:r>
            <a:endParaRPr kumimoji="0" lang="fr-FR" sz="1400" b="1" i="0" u="none" strike="noStrike" cap="none" normalizeH="0" baseline="0" dirty="0">
              <a:ln>
                <a:noFill/>
              </a:ln>
              <a:solidFill>
                <a:srgbClr val="002060"/>
              </a:solidFill>
              <a:effectLst/>
              <a:latin typeface="Arial" pitchFamily="34" charset="0"/>
              <a:cs typeface="Arial" pitchFamily="34" charset="0"/>
            </a:endParaRPr>
          </a:p>
        </p:txBody>
      </p:sp>
      <p:sp>
        <p:nvSpPr>
          <p:cNvPr id="6" name="Rectangle 5">
            <a:extLst>
              <a:ext uri="{FF2B5EF4-FFF2-40B4-BE49-F238E27FC236}">
                <a16:creationId xmlns:a16="http://schemas.microsoft.com/office/drawing/2014/main" id="{53937C88-1F41-7CA2-D510-ABD3DBC1B470}"/>
              </a:ext>
            </a:extLst>
          </p:cNvPr>
          <p:cNvSpPr/>
          <p:nvPr/>
        </p:nvSpPr>
        <p:spPr>
          <a:xfrm>
            <a:off x="1236936" y="426150"/>
            <a:ext cx="5832648" cy="338554"/>
          </a:xfrm>
          <a:prstGeom prst="rect">
            <a:avLst/>
          </a:prstGeom>
        </p:spPr>
        <p:txBody>
          <a:bodyPr wrap="square">
            <a:spAutoFit/>
          </a:bodyPr>
          <a:lstStyle/>
          <a:p>
            <a:pPr marL="0" lvl="1" algn="ctr">
              <a:defRPr/>
            </a:pPr>
            <a:r>
              <a:rPr lang="fr-FR" sz="1600" b="1" dirty="0">
                <a:solidFill>
                  <a:srgbClr val="887852"/>
                </a:solidFill>
              </a:rPr>
              <a:t>Dispositif mis en place pour le secteur des assurances</a:t>
            </a:r>
          </a:p>
        </p:txBody>
      </p:sp>
    </p:spTree>
    <p:extLst>
      <p:ext uri="{BB962C8B-B14F-4D97-AF65-F5344CB8AC3E}">
        <p14:creationId xmlns:p14="http://schemas.microsoft.com/office/powerpoint/2010/main" val="3646772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887480747"/>
              </p:ext>
            </p:extLst>
          </p:nvPr>
        </p:nvGraphicFramePr>
        <p:xfrm>
          <a:off x="467544" y="1628800"/>
          <a:ext cx="8064896" cy="3668513"/>
        </p:xfrm>
        <a:graphic>
          <a:graphicData uri="http://schemas.openxmlformats.org/drawingml/2006/table">
            <a:tbl>
              <a:tblPr firstRow="1" firstCol="1" bandRow="1">
                <a:tableStyleId>{5C22544A-7EE6-4342-B048-85BDC9FD1C3A}</a:tableStyleId>
              </a:tblPr>
              <a:tblGrid>
                <a:gridCol w="2304256">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354016">
                <a:tc>
                  <a:txBody>
                    <a:bodyPr/>
                    <a:lstStyle/>
                    <a:p>
                      <a:pPr algn="ctr">
                        <a:lnSpc>
                          <a:spcPct val="115000"/>
                        </a:lnSpc>
                        <a:spcAft>
                          <a:spcPts val="0"/>
                        </a:spcAft>
                      </a:pPr>
                      <a:r>
                        <a:rPr lang="fr-FR" sz="1400" b="1" kern="1200" dirty="0">
                          <a:solidFill>
                            <a:srgbClr val="002060"/>
                          </a:solidFill>
                          <a:effectLst/>
                          <a:latin typeface="+mn-lt"/>
                          <a:ea typeface="+mn-ea"/>
                          <a:cs typeface="+mn-cs"/>
                        </a:rPr>
                        <a:t>Axe du dispositif</a:t>
                      </a:r>
                    </a:p>
                  </a:txBody>
                  <a:tcPr marL="44450" marR="44450" marT="0" marB="0" anchor="ctr">
                    <a:solidFill>
                      <a:schemeClr val="bg2">
                        <a:lumMod val="90000"/>
                      </a:schemeClr>
                    </a:solidFill>
                  </a:tcPr>
                </a:tc>
                <a:tc>
                  <a:txBody>
                    <a:bodyPr/>
                    <a:lstStyle/>
                    <a:p>
                      <a:pPr algn="ctr">
                        <a:lnSpc>
                          <a:spcPct val="115000"/>
                        </a:lnSpc>
                        <a:spcAft>
                          <a:spcPts val="0"/>
                        </a:spcAft>
                      </a:pPr>
                      <a:r>
                        <a:rPr lang="fr-FR" sz="1400" b="1" kern="1200" dirty="0">
                          <a:solidFill>
                            <a:srgbClr val="002060"/>
                          </a:solidFill>
                          <a:effectLst/>
                          <a:latin typeface="+mn-lt"/>
                          <a:ea typeface="+mn-ea"/>
                          <a:cs typeface="+mn-cs"/>
                        </a:rPr>
                        <a:t>Sous axes du dispositif</a:t>
                      </a:r>
                    </a:p>
                  </a:txBody>
                  <a:tcPr marL="44450" marR="44450" marT="0" marB="0" anchor="ctr">
                    <a:solidFill>
                      <a:schemeClr val="bg2">
                        <a:lumMod val="90000"/>
                      </a:schemeClr>
                    </a:solidFill>
                  </a:tcPr>
                </a:tc>
                <a:extLst>
                  <a:ext uri="{0D108BD9-81ED-4DB2-BD59-A6C34878D82A}">
                    <a16:rowId xmlns:a16="http://schemas.microsoft.com/office/drawing/2014/main" val="10000"/>
                  </a:ext>
                </a:extLst>
              </a:tr>
              <a:tr h="384743">
                <a:tc rowSpan="6">
                  <a:txBody>
                    <a:bodyPr/>
                    <a:lstStyle/>
                    <a:p>
                      <a:pPr algn="ctr">
                        <a:lnSpc>
                          <a:spcPct val="115000"/>
                        </a:lnSpc>
                        <a:spcAft>
                          <a:spcPts val="0"/>
                        </a:spcAft>
                      </a:pPr>
                      <a:r>
                        <a:rPr lang="fr-FR" sz="1400" dirty="0">
                          <a:effectLst/>
                        </a:rPr>
                        <a:t> </a:t>
                      </a:r>
                      <a:r>
                        <a:rPr lang="fr-FR" sz="1400" b="1" kern="1200" dirty="0">
                          <a:solidFill>
                            <a:srgbClr val="002060"/>
                          </a:solidFill>
                          <a:effectLst/>
                          <a:latin typeface="+mn-lt"/>
                          <a:ea typeface="+mn-ea"/>
                          <a:cs typeface="+mn-cs"/>
                        </a:rPr>
                        <a:t>Mise en œuvre  d'un processus d'identification, et de vérification du client et de la relation d'affaire (KYC) </a:t>
                      </a:r>
                    </a:p>
                  </a:txBody>
                  <a:tcPr marL="44450" marR="44450" marT="0" marB="0" anchor="ctr">
                    <a:solidFill>
                      <a:schemeClr val="bg1">
                        <a:lumMod val="95000"/>
                      </a:schemeClr>
                    </a:solidFill>
                  </a:tcPr>
                </a:tc>
                <a:tc>
                  <a:txBody>
                    <a:bodyPr/>
                    <a:lstStyle/>
                    <a:p>
                      <a:pPr algn="just">
                        <a:lnSpc>
                          <a:spcPct val="115000"/>
                        </a:lnSpc>
                        <a:spcAft>
                          <a:spcPts val="0"/>
                        </a:spcAft>
                      </a:pPr>
                      <a:r>
                        <a:rPr lang="fr-FR" sz="1100" kern="1200" dirty="0">
                          <a:solidFill>
                            <a:schemeClr val="dk1"/>
                          </a:solidFill>
                          <a:effectLst/>
                          <a:latin typeface="+mn-lt"/>
                          <a:ea typeface="+mn-ea"/>
                          <a:cs typeface="+mn-cs"/>
                        </a:rPr>
                        <a:t>Existence de procédures d'entrée en relation avec la clientèle</a:t>
                      </a:r>
                    </a:p>
                  </a:txBody>
                  <a:tcPr marL="44450" marR="44450" marT="0" marB="0" anchor="ctr">
                    <a:solidFill>
                      <a:schemeClr val="bg1">
                        <a:lumMod val="95000"/>
                      </a:schemeClr>
                    </a:solidFill>
                  </a:tcPr>
                </a:tc>
                <a:extLst>
                  <a:ext uri="{0D108BD9-81ED-4DB2-BD59-A6C34878D82A}">
                    <a16:rowId xmlns:a16="http://schemas.microsoft.com/office/drawing/2014/main" val="10001"/>
                  </a:ext>
                </a:extLst>
              </a:tr>
              <a:tr h="384743">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Existence de fiches d’identification de la clientèle</a:t>
                      </a:r>
                    </a:p>
                  </a:txBody>
                  <a:tcPr marL="44450" marR="44450" marT="0" marB="0" anchor="ctr">
                    <a:solidFill>
                      <a:schemeClr val="bg1">
                        <a:lumMod val="95000"/>
                      </a:schemeClr>
                    </a:solidFill>
                  </a:tcPr>
                </a:tc>
                <a:extLst>
                  <a:ext uri="{0D108BD9-81ED-4DB2-BD59-A6C34878D82A}">
                    <a16:rowId xmlns:a16="http://schemas.microsoft.com/office/drawing/2014/main" val="10002"/>
                  </a:ext>
                </a:extLst>
              </a:tr>
              <a:tr h="644177">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d’actions de mise à jour des dossiers KYC incomplets </a:t>
                      </a:r>
                    </a:p>
                  </a:txBody>
                  <a:tcPr marL="44450" marR="44450" marT="0" marB="0" anchor="ctr">
                    <a:solidFill>
                      <a:schemeClr val="bg1">
                        <a:lumMod val="95000"/>
                      </a:schemeClr>
                    </a:solidFill>
                  </a:tcPr>
                </a:tc>
                <a:extLst>
                  <a:ext uri="{0D108BD9-81ED-4DB2-BD59-A6C34878D82A}">
                    <a16:rowId xmlns:a16="http://schemas.microsoft.com/office/drawing/2014/main" val="10003"/>
                  </a:ext>
                </a:extLst>
              </a:tr>
              <a:tr h="384743">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Existence d'une liste PEP et sa mise à jour régulière</a:t>
                      </a:r>
                    </a:p>
                  </a:txBody>
                  <a:tcPr marL="44450" marR="44450" marT="0" marB="0" anchor="ctr">
                    <a:solidFill>
                      <a:schemeClr val="bg1">
                        <a:lumMod val="95000"/>
                      </a:schemeClr>
                    </a:solidFill>
                  </a:tcPr>
                </a:tc>
                <a:extLst>
                  <a:ext uri="{0D108BD9-81ED-4DB2-BD59-A6C34878D82A}">
                    <a16:rowId xmlns:a16="http://schemas.microsoft.com/office/drawing/2014/main" val="10004"/>
                  </a:ext>
                </a:extLst>
              </a:tr>
              <a:tr h="871914">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de processus de classification des clients personnes physiques, mandataires, garants, et personnes disposant de procurations (pour les personnes physiques), personnes morales, représentant légal de chaque entreprise</a:t>
                      </a:r>
                    </a:p>
                  </a:txBody>
                  <a:tcPr marL="44450" marR="44450" marT="0" marB="0" anchor="ctr">
                    <a:solidFill>
                      <a:schemeClr val="bg1">
                        <a:lumMod val="95000"/>
                      </a:schemeClr>
                    </a:solidFill>
                  </a:tcPr>
                </a:tc>
                <a:extLst>
                  <a:ext uri="{0D108BD9-81ED-4DB2-BD59-A6C34878D82A}">
                    <a16:rowId xmlns:a16="http://schemas.microsoft.com/office/drawing/2014/main" val="10005"/>
                  </a:ext>
                </a:extLst>
              </a:tr>
              <a:tr h="644177">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de processus de connaissance des Bénéficiaires Effectifs</a:t>
                      </a:r>
                    </a:p>
                  </a:txBody>
                  <a:tcPr marL="44450" marR="44450" marT="0" marB="0" anchor="ctr">
                    <a:solidFill>
                      <a:schemeClr val="bg1">
                        <a:lumMod val="95000"/>
                      </a:schemeClr>
                    </a:solidFill>
                  </a:tcPr>
                </a:tc>
                <a:extLst>
                  <a:ext uri="{0D108BD9-81ED-4DB2-BD59-A6C34878D82A}">
                    <a16:rowId xmlns:a16="http://schemas.microsoft.com/office/drawing/2014/main" val="10006"/>
                  </a:ext>
                </a:extLst>
              </a:tr>
            </a:tbl>
          </a:graphicData>
        </a:graphic>
      </p:graphicFrame>
      <p:sp>
        <p:nvSpPr>
          <p:cNvPr id="3" name="Rectangle 2"/>
          <p:cNvSpPr/>
          <p:nvPr/>
        </p:nvSpPr>
        <p:spPr>
          <a:xfrm>
            <a:off x="683568" y="1052736"/>
            <a:ext cx="7488832" cy="307777"/>
          </a:xfrm>
          <a:prstGeom prst="rect">
            <a:avLst/>
          </a:prstGeom>
        </p:spPr>
        <p:txBody>
          <a:bodyPr wrap="square">
            <a:spAutoFit/>
          </a:bodyPr>
          <a:lstStyle/>
          <a:p>
            <a:pPr lvl="0"/>
            <a:r>
              <a:rPr lang="fr-FR" sz="1400" b="1" dirty="0">
                <a:solidFill>
                  <a:srgbClr val="002060"/>
                </a:solidFill>
                <a:latin typeface="Calibri" pitchFamily="34" charset="0"/>
                <a:ea typeface="Calibri" pitchFamily="34" charset="0"/>
                <a:cs typeface="Arial" pitchFamily="34" charset="0"/>
              </a:rPr>
              <a:t>Bloc 2 : Connaissance et identification de la clientèle </a:t>
            </a:r>
          </a:p>
        </p:txBody>
      </p:sp>
      <p:sp>
        <p:nvSpPr>
          <p:cNvPr id="4" name="Rectangle 3">
            <a:extLst>
              <a:ext uri="{FF2B5EF4-FFF2-40B4-BE49-F238E27FC236}">
                <a16:creationId xmlns:a16="http://schemas.microsoft.com/office/drawing/2014/main" id="{2F0E1B62-FA93-0602-ACCA-7AE1D30D030E}"/>
              </a:ext>
            </a:extLst>
          </p:cNvPr>
          <p:cNvSpPr/>
          <p:nvPr/>
        </p:nvSpPr>
        <p:spPr>
          <a:xfrm>
            <a:off x="1236936" y="354142"/>
            <a:ext cx="5832648" cy="338554"/>
          </a:xfrm>
          <a:prstGeom prst="rect">
            <a:avLst/>
          </a:prstGeom>
        </p:spPr>
        <p:txBody>
          <a:bodyPr wrap="square">
            <a:spAutoFit/>
          </a:bodyPr>
          <a:lstStyle/>
          <a:p>
            <a:pPr marL="0" lvl="1" algn="ctr">
              <a:defRPr/>
            </a:pPr>
            <a:r>
              <a:rPr lang="fr-FR" sz="1600" b="1" dirty="0">
                <a:solidFill>
                  <a:srgbClr val="887852"/>
                </a:solidFill>
              </a:rPr>
              <a:t>Dispositif mis en place pour le secteur des assurances</a:t>
            </a:r>
          </a:p>
        </p:txBody>
      </p:sp>
    </p:spTree>
    <p:extLst>
      <p:ext uri="{BB962C8B-B14F-4D97-AF65-F5344CB8AC3E}">
        <p14:creationId xmlns:p14="http://schemas.microsoft.com/office/powerpoint/2010/main" val="4081203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814073291"/>
              </p:ext>
            </p:extLst>
          </p:nvPr>
        </p:nvGraphicFramePr>
        <p:xfrm>
          <a:off x="467544" y="1340768"/>
          <a:ext cx="7992888" cy="1521011"/>
        </p:xfrm>
        <a:graphic>
          <a:graphicData uri="http://schemas.openxmlformats.org/drawingml/2006/table">
            <a:tbl>
              <a:tblPr firstRow="1" firstCol="1" bandRow="1">
                <a:tableStyleId>{5C22544A-7EE6-4342-B048-85BDC9FD1C3A}</a:tableStyleId>
              </a:tblPr>
              <a:tblGrid>
                <a:gridCol w="2766769">
                  <a:extLst>
                    <a:ext uri="{9D8B030D-6E8A-4147-A177-3AD203B41FA5}">
                      <a16:colId xmlns:a16="http://schemas.microsoft.com/office/drawing/2014/main" val="20000"/>
                    </a:ext>
                  </a:extLst>
                </a:gridCol>
                <a:gridCol w="5226119">
                  <a:extLst>
                    <a:ext uri="{9D8B030D-6E8A-4147-A177-3AD203B41FA5}">
                      <a16:colId xmlns:a16="http://schemas.microsoft.com/office/drawing/2014/main" val="20001"/>
                    </a:ext>
                  </a:extLst>
                </a:gridCol>
              </a:tblGrid>
              <a:tr h="302572">
                <a:tc>
                  <a:txBody>
                    <a:bodyPr/>
                    <a:lstStyle/>
                    <a:p>
                      <a:pPr algn="ctr">
                        <a:lnSpc>
                          <a:spcPct val="115000"/>
                        </a:lnSpc>
                        <a:spcAft>
                          <a:spcPts val="0"/>
                        </a:spcAft>
                      </a:pPr>
                      <a:r>
                        <a:rPr lang="fr-FR" sz="1400" b="1" kern="1200" dirty="0">
                          <a:solidFill>
                            <a:srgbClr val="002060"/>
                          </a:solidFill>
                          <a:effectLst/>
                          <a:latin typeface="+mn-lt"/>
                          <a:ea typeface="+mn-ea"/>
                          <a:cs typeface="+mn-cs"/>
                        </a:rPr>
                        <a:t>Axe du dispositif</a:t>
                      </a:r>
                    </a:p>
                  </a:txBody>
                  <a:tcPr marL="44450" marR="44450" marT="0" marB="0" anchor="ctr">
                    <a:solidFill>
                      <a:schemeClr val="bg2">
                        <a:lumMod val="90000"/>
                      </a:schemeClr>
                    </a:solidFill>
                  </a:tcPr>
                </a:tc>
                <a:tc>
                  <a:txBody>
                    <a:bodyPr/>
                    <a:lstStyle/>
                    <a:p>
                      <a:pPr algn="ctr">
                        <a:lnSpc>
                          <a:spcPct val="115000"/>
                        </a:lnSpc>
                        <a:spcAft>
                          <a:spcPts val="0"/>
                        </a:spcAft>
                      </a:pPr>
                      <a:r>
                        <a:rPr lang="fr-FR" sz="1400" b="1" kern="1200" dirty="0">
                          <a:solidFill>
                            <a:srgbClr val="002060"/>
                          </a:solidFill>
                          <a:effectLst/>
                          <a:latin typeface="+mn-lt"/>
                          <a:ea typeface="+mn-ea"/>
                          <a:cs typeface="+mn-cs"/>
                        </a:rPr>
                        <a:t>Sous axes du dispositif</a:t>
                      </a:r>
                    </a:p>
                  </a:txBody>
                  <a:tcPr marL="44450" marR="44450" marT="0" marB="0" anchor="ctr">
                    <a:solidFill>
                      <a:schemeClr val="bg2">
                        <a:lumMod val="90000"/>
                      </a:schemeClr>
                    </a:solidFill>
                  </a:tcPr>
                </a:tc>
                <a:extLst>
                  <a:ext uri="{0D108BD9-81ED-4DB2-BD59-A6C34878D82A}">
                    <a16:rowId xmlns:a16="http://schemas.microsoft.com/office/drawing/2014/main" val="10000"/>
                  </a:ext>
                </a:extLst>
              </a:tr>
              <a:tr h="490337">
                <a:tc rowSpan="3">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Mise en place d'une classification des risques</a:t>
                      </a:r>
                    </a:p>
                  </a:txBody>
                  <a:tcPr marL="44450" marR="44450" marT="0" marB="0" anchor="ctr">
                    <a:solidFill>
                      <a:schemeClr val="bg1">
                        <a:lumMod val="95000"/>
                      </a:schemeClr>
                    </a:solidFill>
                  </a:tcPr>
                </a:tc>
                <a:tc>
                  <a:txBody>
                    <a:bodyPr/>
                    <a:lstStyle/>
                    <a:p>
                      <a:pPr marL="0" algn="just" defTabSz="457200" rtl="0" eaLnBrk="1" latinLnBrk="0" hangingPunct="1">
                        <a:lnSpc>
                          <a:spcPct val="115000"/>
                        </a:lnSpc>
                        <a:spcAft>
                          <a:spcPts val="0"/>
                        </a:spcAft>
                      </a:pPr>
                      <a:r>
                        <a:rPr lang="fr-FR" sz="1100" kern="1200" dirty="0">
                          <a:solidFill>
                            <a:schemeClr val="dk1"/>
                          </a:solidFill>
                          <a:effectLst/>
                          <a:latin typeface="+mn-lt"/>
                          <a:ea typeface="+mn-ea"/>
                          <a:cs typeface="+mn-cs"/>
                        </a:rPr>
                        <a:t>Réalisation d’une classification des risques suivant les axes client, produit, canal de distribution, modalités de réalisation des opérations  et zones géographiques</a:t>
                      </a:r>
                    </a:p>
                  </a:txBody>
                  <a:tcPr marL="44450" marR="44450" marT="0" marB="0" anchor="ctr">
                    <a:solidFill>
                      <a:schemeClr val="bg1">
                        <a:lumMod val="95000"/>
                      </a:schemeClr>
                    </a:solidFill>
                  </a:tcPr>
                </a:tc>
                <a:extLst>
                  <a:ext uri="{0D108BD9-81ED-4DB2-BD59-A6C34878D82A}">
                    <a16:rowId xmlns:a16="http://schemas.microsoft.com/office/drawing/2014/main" val="10001"/>
                  </a:ext>
                </a:extLst>
              </a:tr>
              <a:tr h="237765">
                <a:tc vMerge="1">
                  <a:txBody>
                    <a:bodyPr/>
                    <a:lstStyle/>
                    <a:p>
                      <a:endParaRPr lang="fr-FR"/>
                    </a:p>
                  </a:txBody>
                  <a:tcPr/>
                </a:tc>
                <a:tc>
                  <a:txBody>
                    <a:bodyPr/>
                    <a:lstStyle/>
                    <a:p>
                      <a:pPr marL="0" algn="just" defTabSz="457200" rtl="0" eaLnBrk="1" latinLnBrk="0" hangingPunct="1">
                        <a:lnSpc>
                          <a:spcPct val="115000"/>
                        </a:lnSpc>
                        <a:spcAft>
                          <a:spcPts val="0"/>
                        </a:spcAft>
                      </a:pPr>
                      <a:r>
                        <a:rPr lang="fr-FR" sz="1100" kern="1200" dirty="0">
                          <a:solidFill>
                            <a:schemeClr val="dk1"/>
                          </a:solidFill>
                          <a:effectLst/>
                          <a:latin typeface="+mn-lt"/>
                          <a:ea typeface="+mn-ea"/>
                          <a:cs typeface="+mn-cs"/>
                        </a:rPr>
                        <a:t>Définition d’une classification pour chaque relation d'affaire</a:t>
                      </a:r>
                    </a:p>
                  </a:txBody>
                  <a:tcPr marL="44450" marR="44450" marT="0" marB="0" anchor="ctr">
                    <a:solidFill>
                      <a:schemeClr val="bg1">
                        <a:lumMod val="95000"/>
                      </a:schemeClr>
                    </a:solidFill>
                  </a:tcPr>
                </a:tc>
                <a:extLst>
                  <a:ext uri="{0D108BD9-81ED-4DB2-BD59-A6C34878D82A}">
                    <a16:rowId xmlns:a16="http://schemas.microsoft.com/office/drawing/2014/main" val="10002"/>
                  </a:ext>
                </a:extLst>
              </a:tr>
              <a:tr h="490337">
                <a:tc vMerge="1">
                  <a:txBody>
                    <a:bodyPr/>
                    <a:lstStyle/>
                    <a:p>
                      <a:endParaRPr lang="fr-FR"/>
                    </a:p>
                  </a:txBody>
                  <a:tcPr/>
                </a:tc>
                <a:tc>
                  <a:txBody>
                    <a:bodyPr/>
                    <a:lstStyle/>
                    <a:p>
                      <a:pPr marL="0" algn="just" defTabSz="457200" rtl="0" eaLnBrk="1" latinLnBrk="0" hangingPunct="1">
                        <a:lnSpc>
                          <a:spcPct val="115000"/>
                        </a:lnSpc>
                        <a:spcAft>
                          <a:spcPts val="0"/>
                        </a:spcAft>
                      </a:pPr>
                      <a:r>
                        <a:rPr lang="fr-FR" sz="1100" kern="1200" dirty="0">
                          <a:solidFill>
                            <a:schemeClr val="dk1"/>
                          </a:solidFill>
                          <a:effectLst/>
                          <a:latin typeface="+mn-lt"/>
                          <a:ea typeface="+mn-ea"/>
                          <a:cs typeface="+mn-cs"/>
                        </a:rPr>
                        <a:t> Définition des diligences à mettre en œuvre pour chaque niveau de risque (dans le cadre du KYC et du suivi des opérations)</a:t>
                      </a:r>
                    </a:p>
                  </a:txBody>
                  <a:tcPr marL="44450" marR="44450" marT="0" marB="0" anchor="ctr">
                    <a:solidFill>
                      <a:schemeClr val="bg1">
                        <a:lumMod val="95000"/>
                      </a:schemeClr>
                    </a:solidFill>
                  </a:tcPr>
                </a:tc>
                <a:extLst>
                  <a:ext uri="{0D108BD9-81ED-4DB2-BD59-A6C34878D82A}">
                    <a16:rowId xmlns:a16="http://schemas.microsoft.com/office/drawing/2014/main" val="10003"/>
                  </a:ext>
                </a:extLst>
              </a:tr>
            </a:tbl>
          </a:graphicData>
        </a:graphic>
      </p:graphicFrame>
      <p:sp>
        <p:nvSpPr>
          <p:cNvPr id="3" name="Rectangle 2"/>
          <p:cNvSpPr/>
          <p:nvPr/>
        </p:nvSpPr>
        <p:spPr>
          <a:xfrm>
            <a:off x="467544" y="900023"/>
            <a:ext cx="6264696" cy="307777"/>
          </a:xfrm>
          <a:prstGeom prst="rect">
            <a:avLst/>
          </a:prstGeom>
        </p:spPr>
        <p:txBody>
          <a:bodyPr wrap="square">
            <a:spAutoFit/>
          </a:bodyPr>
          <a:lstStyle/>
          <a:p>
            <a:pPr lvl="0"/>
            <a:r>
              <a:rPr lang="fr-FR" sz="1400" b="1" dirty="0">
                <a:solidFill>
                  <a:srgbClr val="002060"/>
                </a:solidFill>
                <a:latin typeface="Calibri" pitchFamily="34" charset="0"/>
                <a:ea typeface="Calibri" pitchFamily="34" charset="0"/>
                <a:cs typeface="Arial" pitchFamily="34" charset="0"/>
              </a:rPr>
              <a:t>Bloc 3 : Classification des risques</a:t>
            </a:r>
          </a:p>
        </p:txBody>
      </p:sp>
      <p:sp>
        <p:nvSpPr>
          <p:cNvPr id="4" name="Rectangle 3"/>
          <p:cNvSpPr/>
          <p:nvPr/>
        </p:nvSpPr>
        <p:spPr>
          <a:xfrm>
            <a:off x="467544" y="2987079"/>
            <a:ext cx="7272808" cy="307777"/>
          </a:xfrm>
          <a:prstGeom prst="rect">
            <a:avLst/>
          </a:prstGeom>
        </p:spPr>
        <p:txBody>
          <a:bodyPr wrap="square">
            <a:spAutoFit/>
          </a:bodyPr>
          <a:lstStyle/>
          <a:p>
            <a:r>
              <a:rPr lang="fr-FR" sz="1400" b="1" dirty="0">
                <a:solidFill>
                  <a:srgbClr val="002060"/>
                </a:solidFill>
                <a:latin typeface="Calibri" pitchFamily="34" charset="0"/>
                <a:ea typeface="Calibri" pitchFamily="34" charset="0"/>
                <a:cs typeface="Arial" pitchFamily="34" charset="0"/>
              </a:rPr>
              <a:t>Bloc 4 : Suivi des opérations</a:t>
            </a:r>
          </a:p>
        </p:txBody>
      </p:sp>
      <p:graphicFrame>
        <p:nvGraphicFramePr>
          <p:cNvPr id="5" name="Tableau 4"/>
          <p:cNvGraphicFramePr>
            <a:graphicFrameLocks noGrp="1"/>
          </p:cNvGraphicFramePr>
          <p:nvPr>
            <p:extLst>
              <p:ext uri="{D42A27DB-BD31-4B8C-83A1-F6EECF244321}">
                <p14:modId xmlns:p14="http://schemas.microsoft.com/office/powerpoint/2010/main" val="2038875010"/>
              </p:ext>
            </p:extLst>
          </p:nvPr>
        </p:nvGraphicFramePr>
        <p:xfrm>
          <a:off x="467544" y="3305904"/>
          <a:ext cx="7992888" cy="1224135"/>
        </p:xfrm>
        <a:graphic>
          <a:graphicData uri="http://schemas.openxmlformats.org/drawingml/2006/table">
            <a:tbl>
              <a:tblPr firstRow="1" firstCol="1" bandRow="1">
                <a:tableStyleId>{5C22544A-7EE6-4342-B048-85BDC9FD1C3A}</a:tableStyleId>
              </a:tblPr>
              <a:tblGrid>
                <a:gridCol w="2812312">
                  <a:extLst>
                    <a:ext uri="{9D8B030D-6E8A-4147-A177-3AD203B41FA5}">
                      <a16:colId xmlns:a16="http://schemas.microsoft.com/office/drawing/2014/main" val="20000"/>
                    </a:ext>
                  </a:extLst>
                </a:gridCol>
                <a:gridCol w="5180576">
                  <a:extLst>
                    <a:ext uri="{9D8B030D-6E8A-4147-A177-3AD203B41FA5}">
                      <a16:colId xmlns:a16="http://schemas.microsoft.com/office/drawing/2014/main" val="20001"/>
                    </a:ext>
                  </a:extLst>
                </a:gridCol>
              </a:tblGrid>
              <a:tr h="332891">
                <a:tc>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Axe du dispositif</a:t>
                      </a:r>
                    </a:p>
                  </a:txBody>
                  <a:tcPr marL="44450" marR="44450" marT="0" marB="0" anchor="ctr">
                    <a:solidFill>
                      <a:schemeClr val="bg2">
                        <a:lumMod val="90000"/>
                      </a:schemeClr>
                    </a:solidFill>
                  </a:tcPr>
                </a:tc>
                <a:tc>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Sous axes du dispositif</a:t>
                      </a:r>
                    </a:p>
                  </a:txBody>
                  <a:tcPr marL="44450" marR="44450" marT="0" marB="0" anchor="ctr">
                    <a:solidFill>
                      <a:schemeClr val="bg2">
                        <a:lumMod val="90000"/>
                      </a:schemeClr>
                    </a:solidFill>
                  </a:tcPr>
                </a:tc>
                <a:extLst>
                  <a:ext uri="{0D108BD9-81ED-4DB2-BD59-A6C34878D82A}">
                    <a16:rowId xmlns:a16="http://schemas.microsoft.com/office/drawing/2014/main" val="10000"/>
                  </a:ext>
                </a:extLst>
              </a:tr>
              <a:tr h="445622">
                <a:tc rowSpan="2">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Mise en place d'un processus de suivi des opérations et de déclaration de soupçons</a:t>
                      </a:r>
                    </a:p>
                  </a:txBody>
                  <a:tcPr marL="44450" marR="44450" marT="0" marB="0" anchor="ctr">
                    <a:solidFill>
                      <a:schemeClr val="bg1">
                        <a:lumMod val="95000"/>
                      </a:schemeClr>
                    </a:solidFill>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d’un processus de suivi des opérations atypiques conformément à la classification des risques </a:t>
                      </a:r>
                    </a:p>
                  </a:txBody>
                  <a:tcPr marL="44450" marR="44450" marT="0" marB="0" anchor="ctr">
                    <a:solidFill>
                      <a:schemeClr val="bg1">
                        <a:lumMod val="95000"/>
                      </a:schemeClr>
                    </a:solidFill>
                  </a:tcPr>
                </a:tc>
                <a:extLst>
                  <a:ext uri="{0D108BD9-81ED-4DB2-BD59-A6C34878D82A}">
                    <a16:rowId xmlns:a16="http://schemas.microsoft.com/office/drawing/2014/main" val="10001"/>
                  </a:ext>
                </a:extLst>
              </a:tr>
              <a:tr h="445622">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 Détection et blocage de toute opération au bénéfice d'une personne ou d'une entité faisant l'objet d'une mesure de gel des avoirs ou dont le dossier est incomplet</a:t>
                      </a:r>
                    </a:p>
                  </a:txBody>
                  <a:tcPr marL="44450" marR="44450" marT="0" marB="0" anchor="ctr">
                    <a:solidFill>
                      <a:schemeClr val="bg1">
                        <a:lumMod val="95000"/>
                      </a:schemeClr>
                    </a:solidFill>
                  </a:tcPr>
                </a:tc>
                <a:extLst>
                  <a:ext uri="{0D108BD9-81ED-4DB2-BD59-A6C34878D82A}">
                    <a16:rowId xmlns:a16="http://schemas.microsoft.com/office/drawing/2014/main" val="10002"/>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4002789326"/>
              </p:ext>
            </p:extLst>
          </p:nvPr>
        </p:nvGraphicFramePr>
        <p:xfrm>
          <a:off x="486212" y="5094476"/>
          <a:ext cx="7980372" cy="998943"/>
        </p:xfrm>
        <a:graphic>
          <a:graphicData uri="http://schemas.openxmlformats.org/drawingml/2006/table">
            <a:tbl>
              <a:tblPr firstRow="1" firstCol="1" bandRow="1">
                <a:tableStyleId>{5C22544A-7EE6-4342-B048-85BDC9FD1C3A}</a:tableStyleId>
              </a:tblPr>
              <a:tblGrid>
                <a:gridCol w="2759568">
                  <a:extLst>
                    <a:ext uri="{9D8B030D-6E8A-4147-A177-3AD203B41FA5}">
                      <a16:colId xmlns:a16="http://schemas.microsoft.com/office/drawing/2014/main" val="20000"/>
                    </a:ext>
                  </a:extLst>
                </a:gridCol>
                <a:gridCol w="5220804">
                  <a:extLst>
                    <a:ext uri="{9D8B030D-6E8A-4147-A177-3AD203B41FA5}">
                      <a16:colId xmlns:a16="http://schemas.microsoft.com/office/drawing/2014/main" val="20001"/>
                    </a:ext>
                  </a:extLst>
                </a:gridCol>
              </a:tblGrid>
              <a:tr h="332981">
                <a:tc>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Axe du dispositif</a:t>
                      </a:r>
                    </a:p>
                  </a:txBody>
                  <a:tcPr marL="44450" marR="44450" marT="0" marB="0" anchor="ctr">
                    <a:solidFill>
                      <a:schemeClr val="bg2">
                        <a:lumMod val="90000"/>
                      </a:schemeClr>
                    </a:solidFill>
                  </a:tcPr>
                </a:tc>
                <a:tc>
                  <a:txBody>
                    <a:bodyPr/>
                    <a:lstStyle/>
                    <a:p>
                      <a:pPr marL="0" algn="ctr" defTabSz="457200" rtl="0" eaLnBrk="1" latinLnBrk="0" hangingPunct="1">
                        <a:lnSpc>
                          <a:spcPct val="115000"/>
                        </a:lnSpc>
                        <a:spcAft>
                          <a:spcPts val="0"/>
                        </a:spcAft>
                      </a:pPr>
                      <a:r>
                        <a:rPr lang="fr-FR" sz="1400" b="1" kern="1200" dirty="0">
                          <a:solidFill>
                            <a:srgbClr val="002060"/>
                          </a:solidFill>
                          <a:effectLst/>
                          <a:latin typeface="+mn-lt"/>
                          <a:ea typeface="+mn-ea"/>
                          <a:cs typeface="+mn-cs"/>
                        </a:rPr>
                        <a:t>Sous axes du dispositif</a:t>
                      </a:r>
                    </a:p>
                  </a:txBody>
                  <a:tcPr marL="44450" marR="44450" marT="0" marB="0" anchor="ctr">
                    <a:solidFill>
                      <a:schemeClr val="bg2">
                        <a:lumMod val="90000"/>
                      </a:schemeClr>
                    </a:solidFill>
                  </a:tcPr>
                </a:tc>
                <a:extLst>
                  <a:ext uri="{0D108BD9-81ED-4DB2-BD59-A6C34878D82A}">
                    <a16:rowId xmlns:a16="http://schemas.microsoft.com/office/drawing/2014/main" val="10000"/>
                  </a:ext>
                </a:extLst>
              </a:tr>
              <a:tr h="261628">
                <a:tc rowSpan="2">
                  <a:txBody>
                    <a:bodyPr/>
                    <a:lstStyle/>
                    <a:p>
                      <a:pPr algn="ctr">
                        <a:lnSpc>
                          <a:spcPct val="115000"/>
                        </a:lnSpc>
                        <a:spcAft>
                          <a:spcPts val="0"/>
                        </a:spcAft>
                      </a:pPr>
                      <a:r>
                        <a:rPr lang="fr-FR" sz="1400" b="1" kern="1200" dirty="0">
                          <a:solidFill>
                            <a:srgbClr val="002060"/>
                          </a:solidFill>
                          <a:effectLst/>
                          <a:latin typeface="+mn-lt"/>
                          <a:ea typeface="+mn-ea"/>
                          <a:cs typeface="+mn-cs"/>
                        </a:rPr>
                        <a:t>Mise en place d'actions de formation et de sensibilisation</a:t>
                      </a:r>
                    </a:p>
                  </a:txBody>
                  <a:tcPr marL="44450" marR="44450" marT="0" marB="0" anchor="ctr">
                    <a:solidFill>
                      <a:schemeClr val="bg1">
                        <a:lumMod val="95000"/>
                      </a:schemeClr>
                    </a:solidFill>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d’une campagne de sensibilisation (notamment vis-à-vis des commerciaux)</a:t>
                      </a:r>
                    </a:p>
                  </a:txBody>
                  <a:tcPr marL="44450" marR="44450" marT="0" marB="0" anchor="ctr">
                    <a:solidFill>
                      <a:schemeClr val="bg1">
                        <a:lumMod val="95000"/>
                      </a:schemeClr>
                    </a:solidFill>
                  </a:tcPr>
                </a:tc>
                <a:extLst>
                  <a:ext uri="{0D108BD9-81ED-4DB2-BD59-A6C34878D82A}">
                    <a16:rowId xmlns:a16="http://schemas.microsoft.com/office/drawing/2014/main" val="10001"/>
                  </a:ext>
                </a:extLst>
              </a:tr>
              <a:tr h="404334">
                <a:tc vMerge="1">
                  <a:txBody>
                    <a:bodyPr/>
                    <a:lstStyle/>
                    <a:p>
                      <a:endParaRPr lang="fr-FR"/>
                    </a:p>
                  </a:txBody>
                  <a:tcPr/>
                </a:tc>
                <a:tc>
                  <a:txBody>
                    <a:bodyPr/>
                    <a:lstStyle/>
                    <a:p>
                      <a:pPr algn="just">
                        <a:lnSpc>
                          <a:spcPct val="115000"/>
                        </a:lnSpc>
                        <a:spcAft>
                          <a:spcPts val="0"/>
                        </a:spcAft>
                      </a:pPr>
                      <a:r>
                        <a:rPr lang="fr-FR" sz="1100" kern="1200" dirty="0">
                          <a:solidFill>
                            <a:schemeClr val="dk1"/>
                          </a:solidFill>
                          <a:effectLst/>
                          <a:latin typeface="+mn-lt"/>
                          <a:ea typeface="+mn-ea"/>
                          <a:cs typeface="+mn-cs"/>
                        </a:rPr>
                        <a:t>Mise en place de formations présentielle ou à distance au sujet de la LBC</a:t>
                      </a:r>
                    </a:p>
                  </a:txBody>
                  <a:tcPr marL="44450" marR="44450" marT="0" marB="0" anchor="c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7" name="Rectangle 6"/>
          <p:cNvSpPr/>
          <p:nvPr/>
        </p:nvSpPr>
        <p:spPr>
          <a:xfrm>
            <a:off x="565448" y="4725144"/>
            <a:ext cx="2895023" cy="369332"/>
          </a:xfrm>
          <a:prstGeom prst="rect">
            <a:avLst/>
          </a:prstGeom>
        </p:spPr>
        <p:txBody>
          <a:bodyPr wrap="none">
            <a:spAutoFit/>
          </a:bodyPr>
          <a:lstStyle/>
          <a:p>
            <a:r>
              <a:rPr lang="fr-FR" sz="1400" b="1" dirty="0">
                <a:solidFill>
                  <a:srgbClr val="002060"/>
                </a:solidFill>
                <a:latin typeface="Calibri" pitchFamily="34" charset="0"/>
                <a:ea typeface="Calibri" pitchFamily="34" charset="0"/>
                <a:cs typeface="Arial" pitchFamily="34" charset="0"/>
              </a:rPr>
              <a:t>Bloc 5 : Formation et sensibilisation</a:t>
            </a:r>
            <a:r>
              <a:rPr lang="fr-FR" dirty="0">
                <a:solidFill>
                  <a:srgbClr val="002060"/>
                </a:solidFill>
              </a:rPr>
              <a:t> </a:t>
            </a:r>
          </a:p>
        </p:txBody>
      </p:sp>
      <p:sp>
        <p:nvSpPr>
          <p:cNvPr id="8" name="Rectangle 7">
            <a:extLst>
              <a:ext uri="{FF2B5EF4-FFF2-40B4-BE49-F238E27FC236}">
                <a16:creationId xmlns:a16="http://schemas.microsoft.com/office/drawing/2014/main" id="{D44C47A7-A5A1-B705-7729-B73E78DD2867}"/>
              </a:ext>
            </a:extLst>
          </p:cNvPr>
          <p:cNvSpPr/>
          <p:nvPr/>
        </p:nvSpPr>
        <p:spPr>
          <a:xfrm>
            <a:off x="1236936" y="354142"/>
            <a:ext cx="5832648" cy="338554"/>
          </a:xfrm>
          <a:prstGeom prst="rect">
            <a:avLst/>
          </a:prstGeom>
        </p:spPr>
        <p:txBody>
          <a:bodyPr wrap="square">
            <a:spAutoFit/>
          </a:bodyPr>
          <a:lstStyle/>
          <a:p>
            <a:pPr marL="0" lvl="1" algn="ctr">
              <a:defRPr/>
            </a:pPr>
            <a:r>
              <a:rPr lang="fr-FR" sz="1600" b="1" dirty="0">
                <a:solidFill>
                  <a:srgbClr val="887852"/>
                </a:solidFill>
              </a:rPr>
              <a:t>Dispositif mis en place pour le secteur des assurances</a:t>
            </a:r>
          </a:p>
        </p:txBody>
      </p:sp>
    </p:spTree>
    <p:extLst>
      <p:ext uri="{BB962C8B-B14F-4D97-AF65-F5344CB8AC3E}">
        <p14:creationId xmlns:p14="http://schemas.microsoft.com/office/powerpoint/2010/main" val="308483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à coins arrondis 1"/>
          <p:cNvSpPr/>
          <p:nvPr/>
        </p:nvSpPr>
        <p:spPr>
          <a:xfrm>
            <a:off x="971600" y="3514243"/>
            <a:ext cx="7200000" cy="43367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 name="ZoneTexte 9"/>
          <p:cNvSpPr txBox="1">
            <a:spLocks noChangeArrowheads="1"/>
          </p:cNvSpPr>
          <p:nvPr/>
        </p:nvSpPr>
        <p:spPr bwMode="auto">
          <a:xfrm>
            <a:off x="539152" y="1915209"/>
            <a:ext cx="806489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0050" indent="-4000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314450" indent="-400050" eaLnBrk="0" hangingPunct="0">
              <a:spcBef>
                <a:spcPct val="20000"/>
              </a:spcBef>
              <a:buFont typeface="Arial" charset="0"/>
              <a:buChar char="•"/>
              <a:defRPr sz="2400">
                <a:solidFill>
                  <a:schemeClr val="tx1"/>
                </a:solidFill>
                <a:latin typeface="Calibri" pitchFamily="34" charset="0"/>
              </a:defRPr>
            </a:lvl3pPr>
            <a:lvl4pPr marL="1771650" indent="-40005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0" indent="-457200" algn="just">
              <a:spcAft>
                <a:spcPts val="1200"/>
              </a:spcAft>
              <a:buFont typeface="+mj-lt"/>
              <a:buAutoNum type="arabicPeriod"/>
              <a:tabLst>
                <a:tab pos="265113" algn="l"/>
              </a:tabLst>
            </a:pPr>
            <a:r>
              <a:rPr lang="fr-FR" sz="2000" b="1" dirty="0">
                <a:solidFill>
                  <a:schemeClr val="accent1">
                    <a:lumMod val="50000"/>
                  </a:schemeClr>
                </a:solidFill>
                <a:latin typeface="+mj-lt"/>
              </a:rPr>
              <a:t> Cadre légal, réglementaire et normatif</a:t>
            </a:r>
            <a:endParaRPr lang="fr-FR" sz="2000" b="1" dirty="0">
              <a:solidFill>
                <a:schemeClr val="tx2"/>
              </a:solidFill>
              <a:latin typeface="+mj-lt"/>
            </a:endParaRPr>
          </a:p>
          <a:p>
            <a:pPr marL="457200" indent="-457200" algn="just">
              <a:spcAft>
                <a:spcPts val="1200"/>
              </a:spcAft>
              <a:buFont typeface="+mj-lt"/>
              <a:buAutoNum type="arabicPeriod"/>
              <a:tabLst>
                <a:tab pos="265113" algn="l"/>
              </a:tabLst>
            </a:pPr>
            <a:r>
              <a:rPr lang="fr-FR" sz="2000" b="1" dirty="0">
                <a:solidFill>
                  <a:schemeClr val="tx2"/>
                </a:solidFill>
                <a:latin typeface="+mj-lt"/>
              </a:rPr>
              <a:t>Aperçu sur l’évaluation du Maroc par le GAFI</a:t>
            </a:r>
          </a:p>
          <a:p>
            <a:pPr marL="457200" lvl="0" indent="-457200" algn="just">
              <a:spcAft>
                <a:spcPts val="1200"/>
              </a:spcAft>
              <a:buFont typeface="+mj-lt"/>
              <a:buAutoNum type="arabicPeriod"/>
              <a:tabLst>
                <a:tab pos="265113" algn="l"/>
              </a:tabLst>
            </a:pPr>
            <a:r>
              <a:rPr lang="fr-FR" sz="2000" b="1" dirty="0">
                <a:solidFill>
                  <a:schemeClr val="tx2"/>
                </a:solidFill>
                <a:latin typeface="+mj-lt"/>
              </a:rPr>
              <a:t>Dispositif mis en place pour le secteur des assurances</a:t>
            </a:r>
          </a:p>
          <a:p>
            <a:pPr marL="457200" lvl="0" indent="-457200" algn="just">
              <a:spcAft>
                <a:spcPts val="1200"/>
              </a:spcAft>
              <a:buFont typeface="+mj-lt"/>
              <a:buAutoNum type="arabicPeriod"/>
              <a:tabLst>
                <a:tab pos="265113" algn="l"/>
              </a:tabLst>
            </a:pPr>
            <a:r>
              <a:rPr lang="fr-FR" sz="2000" b="1" dirty="0">
                <a:solidFill>
                  <a:schemeClr val="tx2"/>
                </a:solidFill>
                <a:latin typeface="+mj-lt"/>
              </a:rPr>
              <a:t>Appréciation du dispositif par l’Autorité</a:t>
            </a:r>
          </a:p>
          <a:p>
            <a:pPr marL="457200" indent="-457200" algn="just">
              <a:spcAft>
                <a:spcPts val="1200"/>
              </a:spcAft>
              <a:buFont typeface="+mj-lt"/>
              <a:buAutoNum type="arabicPeriod"/>
              <a:tabLst>
                <a:tab pos="265113" algn="l"/>
              </a:tabLst>
            </a:pPr>
            <a:r>
              <a:rPr lang="fr-FR" sz="2000" b="1" dirty="0">
                <a:solidFill>
                  <a:schemeClr val="tx2"/>
                </a:solidFill>
                <a:latin typeface="+mj-lt"/>
              </a:rPr>
              <a:t>Présentation du projet Filtrassur</a:t>
            </a:r>
          </a:p>
        </p:txBody>
      </p:sp>
      <p:sp>
        <p:nvSpPr>
          <p:cNvPr id="41" name="Sous-titre 1"/>
          <p:cNvSpPr txBox="1">
            <a:spLocks/>
          </p:cNvSpPr>
          <p:nvPr/>
        </p:nvSpPr>
        <p:spPr>
          <a:xfrm>
            <a:off x="1925707" y="3212976"/>
            <a:ext cx="6761096" cy="2160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sz="2400" dirty="0">
              <a:solidFill>
                <a:srgbClr val="16A09B"/>
              </a:solidFill>
              <a:latin typeface="+mj-lt"/>
            </a:endParaRPr>
          </a:p>
        </p:txBody>
      </p:sp>
      <p:sp>
        <p:nvSpPr>
          <p:cNvPr id="5" name="Espace réservé du numéro de diapositive 4"/>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18</a:t>
            </a:fld>
            <a:endParaRPr lang="fr-FR" dirty="0">
              <a:latin typeface="+mj-lt"/>
            </a:endParaRPr>
          </a:p>
        </p:txBody>
      </p:sp>
      <p:sp>
        <p:nvSpPr>
          <p:cNvPr id="10" name="ZoneTexte 8"/>
          <p:cNvSpPr txBox="1">
            <a:spLocks noChangeArrowheads="1"/>
          </p:cNvSpPr>
          <p:nvPr/>
        </p:nvSpPr>
        <p:spPr bwMode="auto">
          <a:xfrm>
            <a:off x="1548864" y="94006"/>
            <a:ext cx="515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800" b="1" dirty="0">
                <a:solidFill>
                  <a:srgbClr val="887852"/>
                </a:solidFill>
                <a:latin typeface="+mj-lt"/>
              </a:rPr>
              <a:t>Sommaire</a:t>
            </a:r>
            <a:endParaRPr lang="fr-FR" altLang="fr-FR" sz="2400" b="1" dirty="0">
              <a:solidFill>
                <a:srgbClr val="887852"/>
              </a:solidFill>
              <a:latin typeface="+mj-lt"/>
            </a:endParaRPr>
          </a:p>
        </p:txBody>
      </p:sp>
    </p:spTree>
    <p:extLst>
      <p:ext uri="{BB962C8B-B14F-4D97-AF65-F5344CB8AC3E}">
        <p14:creationId xmlns:p14="http://schemas.microsoft.com/office/powerpoint/2010/main" val="402943562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19</a:t>
            </a:fld>
            <a:endParaRPr lang="fr-FR" dirty="0">
              <a:latin typeface="+mj-lt"/>
            </a:endParaRPr>
          </a:p>
        </p:txBody>
      </p:sp>
      <p:sp>
        <p:nvSpPr>
          <p:cNvPr id="8" name="Rectangle 7"/>
          <p:cNvSpPr/>
          <p:nvPr/>
        </p:nvSpPr>
        <p:spPr>
          <a:xfrm>
            <a:off x="145935" y="1248266"/>
            <a:ext cx="8856984" cy="484503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Scoring du dispositif de maîtrise des risques BC/FT</a:t>
            </a:r>
          </a:p>
        </p:txBody>
      </p:sp>
      <p:graphicFrame>
        <p:nvGraphicFramePr>
          <p:cNvPr id="10" name="Tableau 9"/>
          <p:cNvGraphicFramePr>
            <a:graphicFrameLocks noGrp="1"/>
          </p:cNvGraphicFramePr>
          <p:nvPr/>
        </p:nvGraphicFramePr>
        <p:xfrm>
          <a:off x="251520" y="1490525"/>
          <a:ext cx="8640960" cy="4158583"/>
        </p:xfrm>
        <a:graphic>
          <a:graphicData uri="http://schemas.openxmlformats.org/drawingml/2006/table">
            <a:tbl>
              <a:tblPr/>
              <a:tblGrid>
                <a:gridCol w="1556321">
                  <a:extLst>
                    <a:ext uri="{9D8B030D-6E8A-4147-A177-3AD203B41FA5}">
                      <a16:colId xmlns:a16="http://schemas.microsoft.com/office/drawing/2014/main" val="2667109817"/>
                    </a:ext>
                  </a:extLst>
                </a:gridCol>
                <a:gridCol w="1451437">
                  <a:extLst>
                    <a:ext uri="{9D8B030D-6E8A-4147-A177-3AD203B41FA5}">
                      <a16:colId xmlns:a16="http://schemas.microsoft.com/office/drawing/2014/main" val="4070361516"/>
                    </a:ext>
                  </a:extLst>
                </a:gridCol>
                <a:gridCol w="5633202">
                  <a:extLst>
                    <a:ext uri="{9D8B030D-6E8A-4147-A177-3AD203B41FA5}">
                      <a16:colId xmlns:a16="http://schemas.microsoft.com/office/drawing/2014/main" val="2650453459"/>
                    </a:ext>
                  </a:extLst>
                </a:gridCol>
              </a:tblGrid>
              <a:tr h="327465">
                <a:tc gridSpan="3">
                  <a:txBody>
                    <a:bodyPr/>
                    <a:lstStyle/>
                    <a:p>
                      <a:pPr algn="ctr" fontAlgn="ctr"/>
                      <a:r>
                        <a:rPr lang="fr-MA" sz="1400" b="1" i="0" u="none" strike="noStrike" dirty="0">
                          <a:solidFill>
                            <a:srgbClr val="FFFFFF"/>
                          </a:solidFill>
                          <a:effectLst/>
                          <a:latin typeface="Calibri" panose="020F0502020204030204" pitchFamily="34" charset="0"/>
                        </a:rPr>
                        <a:t>Appréciation globale du dispositif</a:t>
                      </a:r>
                    </a:p>
                  </a:txBody>
                  <a:tcPr marL="0" marR="0" marT="0" marB="0" anchor="ctr">
                    <a:lnL>
                      <a:noFill/>
                    </a:lnL>
                    <a:lnR>
                      <a:noFill/>
                    </a:lnR>
                    <a:lnT>
                      <a:noFill/>
                    </a:lnT>
                    <a:lnB>
                      <a:noFill/>
                    </a:lnB>
                    <a:solidFill>
                      <a:srgbClr val="7030A0"/>
                    </a:solidFill>
                  </a:tcPr>
                </a:tc>
                <a:tc hMerge="1">
                  <a:txBody>
                    <a:bodyPr/>
                    <a:lstStyle/>
                    <a:p>
                      <a:endParaRPr lang="fr-MA"/>
                    </a:p>
                  </a:txBody>
                  <a:tcPr/>
                </a:tc>
                <a:tc hMerge="1">
                  <a:txBody>
                    <a:bodyPr/>
                    <a:lstStyle/>
                    <a:p>
                      <a:endParaRPr lang="fr-MA"/>
                    </a:p>
                  </a:txBody>
                  <a:tcPr/>
                </a:tc>
                <a:extLst>
                  <a:ext uri="{0D108BD9-81ED-4DB2-BD59-A6C34878D82A}">
                    <a16:rowId xmlns:a16="http://schemas.microsoft.com/office/drawing/2014/main" val="3360744623"/>
                  </a:ext>
                </a:extLst>
              </a:tr>
              <a:tr h="233904">
                <a:tc>
                  <a:txBody>
                    <a:bodyPr/>
                    <a:lstStyle/>
                    <a:p>
                      <a:pPr algn="l" fontAlgn="ctr"/>
                      <a:endParaRPr lang="fr-MA" sz="10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l" fontAlgn="ctr"/>
                      <a:endParaRPr lang="fr-MA" sz="10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l" fontAlgn="ctr"/>
                      <a:endParaRPr lang="fr-MA" sz="10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4258826638"/>
                  </a:ext>
                </a:extLst>
              </a:tr>
              <a:tr h="328759">
                <a:tc>
                  <a:txBody>
                    <a:bodyPr/>
                    <a:lstStyle/>
                    <a:p>
                      <a:pPr algn="l" fontAlgn="ctr"/>
                      <a:r>
                        <a:rPr lang="fr-MA" sz="1000" b="1" i="0" u="none" strike="noStrike" dirty="0">
                          <a:solidFill>
                            <a:srgbClr val="FFFFFF"/>
                          </a:solidFill>
                          <a:effectLst/>
                          <a:latin typeface="Calibri" panose="020F0502020204030204" pitchFamily="34" charset="0"/>
                        </a:rPr>
                        <a:t>Appréciation</a:t>
                      </a:r>
                    </a:p>
                  </a:txBody>
                  <a:tcPr marL="0" marR="0" marT="0"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7F7F7F"/>
                    </a:solidFill>
                  </a:tcPr>
                </a:tc>
                <a:tc>
                  <a:txBody>
                    <a:bodyPr/>
                    <a:lstStyle/>
                    <a:p>
                      <a:pPr algn="ctr" fontAlgn="ctr"/>
                      <a:r>
                        <a:rPr lang="fr-MA" sz="1000" b="1" i="0" u="none" strike="noStrike">
                          <a:solidFill>
                            <a:srgbClr val="FFFFFF"/>
                          </a:solidFill>
                          <a:effectLst/>
                          <a:latin typeface="Calibri" panose="020F0502020204030204" pitchFamily="34" charset="0"/>
                        </a:rPr>
                        <a:t>Note</a:t>
                      </a:r>
                    </a:p>
                  </a:txBody>
                  <a:tcPr marL="0" marR="0" marT="0" marB="0" anchor="ctr">
                    <a:lnL>
                      <a:noFill/>
                    </a:lnL>
                    <a:lnR>
                      <a:noFill/>
                    </a:lnR>
                    <a:lnT>
                      <a:noFill/>
                    </a:lnT>
                    <a:lnB w="19050" cap="flat" cmpd="sng" algn="ctr">
                      <a:solidFill>
                        <a:srgbClr val="FFFFFF"/>
                      </a:solidFill>
                      <a:prstDash val="solid"/>
                      <a:round/>
                      <a:headEnd type="none" w="med" len="med"/>
                      <a:tailEnd type="none" w="med" len="med"/>
                    </a:lnB>
                    <a:solidFill>
                      <a:srgbClr val="7F7F7F"/>
                    </a:solidFill>
                  </a:tcPr>
                </a:tc>
                <a:tc>
                  <a:txBody>
                    <a:bodyPr/>
                    <a:lstStyle/>
                    <a:p>
                      <a:pPr algn="l" fontAlgn="ctr"/>
                      <a:r>
                        <a:rPr lang="fr-MA" sz="1000" b="1" i="0" u="none" strike="noStrike">
                          <a:solidFill>
                            <a:srgbClr val="FFFFFF"/>
                          </a:solidFill>
                          <a:effectLst/>
                          <a:latin typeface="Calibri" panose="020F0502020204030204" pitchFamily="34" charset="0"/>
                        </a:rPr>
                        <a:t>Définition</a:t>
                      </a:r>
                    </a:p>
                  </a:txBody>
                  <a:tcPr marL="0" marR="0" marT="0"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7F7F7F"/>
                    </a:solidFill>
                  </a:tcPr>
                </a:tc>
                <a:extLst>
                  <a:ext uri="{0D108BD9-81ED-4DB2-BD59-A6C34878D82A}">
                    <a16:rowId xmlns:a16="http://schemas.microsoft.com/office/drawing/2014/main" val="3060203390"/>
                  </a:ext>
                </a:extLst>
              </a:tr>
              <a:tr h="721441">
                <a:tc>
                  <a:txBody>
                    <a:bodyPr/>
                    <a:lstStyle/>
                    <a:p>
                      <a:pPr algn="l" fontAlgn="ctr"/>
                      <a:r>
                        <a:rPr lang="fr-MA" sz="1000" b="1" i="0" u="none" strike="noStrike" dirty="0">
                          <a:solidFill>
                            <a:srgbClr val="FFFFFF"/>
                          </a:solidFill>
                          <a:effectLst/>
                          <a:latin typeface="Calibri" panose="020F0502020204030204" pitchFamily="34" charset="0"/>
                        </a:rPr>
                        <a:t>Efficace/ Mature</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B050"/>
                    </a:solidFill>
                  </a:tcPr>
                </a:tc>
                <a:tc>
                  <a:txBody>
                    <a:bodyPr/>
                    <a:lstStyle/>
                    <a:p>
                      <a:pPr algn="ctr" fontAlgn="ctr"/>
                      <a:r>
                        <a:rPr lang="fr-MA" sz="1000" b="1" i="0" u="none" strike="noStrike">
                          <a:solidFill>
                            <a:srgbClr val="FFFFFF"/>
                          </a:solidFill>
                          <a:effectLst/>
                          <a:latin typeface="Calibri" panose="020F0502020204030204" pitchFamily="34" charset="0"/>
                        </a:rPr>
                        <a:t>[3-4]</a:t>
                      </a:r>
                    </a:p>
                  </a:txBody>
                  <a:tcPr marL="0" marR="0" marT="0" marB="0"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B050"/>
                    </a:solidFill>
                  </a:tcPr>
                </a:tc>
                <a:tc>
                  <a:txBody>
                    <a:bodyPr/>
                    <a:lstStyle/>
                    <a:p>
                      <a:pPr algn="just" fontAlgn="ctr"/>
                      <a:r>
                        <a:rPr lang="fr-FR" sz="1000" b="1" i="0" u="none" strike="noStrike" dirty="0">
                          <a:solidFill>
                            <a:srgbClr val="FFFFFF"/>
                          </a:solidFill>
                          <a:effectLst/>
                          <a:latin typeface="Calibri" panose="020F0502020204030204" pitchFamily="34" charset="0"/>
                        </a:rPr>
                        <a:t>Le dispositif mis en place est entièrement documenté et optimisé (ex : automatisé). Il est effectif et réellement appliqué. Il permet de maitriser l'activité. Il s'adapte rapidement aux évolutions réglementaires (flexibilité, adaptabilité, réactivité, évolutivité).</a:t>
                      </a:r>
                    </a:p>
                  </a:txBody>
                  <a:tcPr marL="0" marR="0" marT="0"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889008777"/>
                  </a:ext>
                </a:extLst>
              </a:tr>
              <a:tr h="935617">
                <a:tc>
                  <a:txBody>
                    <a:bodyPr/>
                    <a:lstStyle/>
                    <a:p>
                      <a:pPr algn="l" fontAlgn="ctr"/>
                      <a:r>
                        <a:rPr lang="fr-MA" sz="1000" b="1" i="0" u="none" strike="noStrike">
                          <a:solidFill>
                            <a:srgbClr val="205867"/>
                          </a:solidFill>
                          <a:effectLst/>
                          <a:latin typeface="Calibri" panose="020F0502020204030204" pitchFamily="34" charset="0"/>
                        </a:rPr>
                        <a:t>Moyen</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00"/>
                    </a:solidFill>
                  </a:tcPr>
                </a:tc>
                <a:tc>
                  <a:txBody>
                    <a:bodyPr/>
                    <a:lstStyle/>
                    <a:p>
                      <a:pPr algn="ctr" fontAlgn="ctr"/>
                      <a:r>
                        <a:rPr lang="fr-MA" sz="1000" b="1" i="0" u="none" strike="noStrike">
                          <a:solidFill>
                            <a:srgbClr val="205867"/>
                          </a:solidFill>
                          <a:effectLst/>
                          <a:latin typeface="Calibri" panose="020F0502020204030204" pitchFamily="34" charset="0"/>
                        </a:rPr>
                        <a:t>[2-3[</a:t>
                      </a:r>
                    </a:p>
                  </a:txBody>
                  <a:tcPr marL="0" marR="0" marT="0" marB="0"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00"/>
                    </a:solidFill>
                  </a:tcPr>
                </a:tc>
                <a:tc>
                  <a:txBody>
                    <a:bodyPr/>
                    <a:lstStyle/>
                    <a:p>
                      <a:pPr algn="just" fontAlgn="ctr"/>
                      <a:r>
                        <a:rPr lang="fr-FR" sz="1000" b="1" i="0" u="none" strike="noStrike">
                          <a:solidFill>
                            <a:srgbClr val="205867"/>
                          </a:solidFill>
                          <a:effectLst/>
                          <a:latin typeface="Calibri" panose="020F0502020204030204" pitchFamily="34" charset="0"/>
                        </a:rPr>
                        <a:t>Le dispositif répond aux exigences réglementaires même s'il existe quelques  axes d'amélioration. Il nécessite d'être complété ou documenté pour réduire définitivement le risque de non-conformité. Il reste encore fragile (lorsque la note tend vers 2) car un basculement à un niveau inférieur est possible.</a:t>
                      </a:r>
                    </a:p>
                  </a:txBody>
                  <a:tcPr marL="0" marR="0" marT="0"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1887838162"/>
                  </a:ext>
                </a:extLst>
              </a:tr>
              <a:tr h="935617">
                <a:tc>
                  <a:txBody>
                    <a:bodyPr/>
                    <a:lstStyle/>
                    <a:p>
                      <a:pPr algn="l" fontAlgn="ctr"/>
                      <a:r>
                        <a:rPr lang="fr-MA" sz="1000" b="1" i="0" u="none" strike="noStrike" dirty="0">
                          <a:solidFill>
                            <a:srgbClr val="FFFFFF"/>
                          </a:solidFill>
                          <a:effectLst/>
                          <a:latin typeface="Calibri" panose="020F0502020204030204" pitchFamily="34" charset="0"/>
                        </a:rPr>
                        <a:t>Basique</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36C09"/>
                    </a:solidFill>
                  </a:tcPr>
                </a:tc>
                <a:tc>
                  <a:txBody>
                    <a:bodyPr/>
                    <a:lstStyle/>
                    <a:p>
                      <a:pPr algn="ctr" fontAlgn="ctr"/>
                      <a:r>
                        <a:rPr lang="fr-MA" sz="1000" b="1" i="0" u="none" strike="noStrike" dirty="0">
                          <a:solidFill>
                            <a:srgbClr val="FFFFFF"/>
                          </a:solidFill>
                          <a:effectLst/>
                          <a:latin typeface="Calibri" panose="020F0502020204030204" pitchFamily="34" charset="0"/>
                        </a:rPr>
                        <a:t>[1-2[</a:t>
                      </a:r>
                    </a:p>
                  </a:txBody>
                  <a:tcPr marL="0" marR="0" marT="0" marB="0"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36C09"/>
                    </a:solidFill>
                  </a:tcPr>
                </a:tc>
                <a:tc>
                  <a:txBody>
                    <a:bodyPr/>
                    <a:lstStyle/>
                    <a:p>
                      <a:pPr algn="just" fontAlgn="ctr"/>
                      <a:r>
                        <a:rPr lang="fr-FR" sz="1000" b="1" i="0" u="none" strike="noStrike" dirty="0">
                          <a:solidFill>
                            <a:srgbClr val="FFFFFF"/>
                          </a:solidFill>
                          <a:effectLst/>
                          <a:latin typeface="Calibri" panose="020F0502020204030204" pitchFamily="34" charset="0"/>
                        </a:rPr>
                        <a:t>Le dispositif est incomplet et ne protège que partiellement l'entité à l'apparition d'un risque de </a:t>
                      </a:r>
                      <a:r>
                        <a:rPr lang="fr-FR" sz="1000" b="1" i="0" u="none" strike="noStrike" dirty="0" err="1">
                          <a:solidFill>
                            <a:srgbClr val="FFFFFF"/>
                          </a:solidFill>
                          <a:effectLst/>
                          <a:latin typeface="Calibri" panose="020F0502020204030204" pitchFamily="34" charset="0"/>
                        </a:rPr>
                        <a:t>non-conformité.De</a:t>
                      </a:r>
                      <a:r>
                        <a:rPr lang="fr-FR" sz="1000" b="1" i="0" u="none" strike="noStrike" dirty="0">
                          <a:solidFill>
                            <a:srgbClr val="FFFFFF"/>
                          </a:solidFill>
                          <a:effectLst/>
                          <a:latin typeface="Calibri" panose="020F0502020204030204" pitchFamily="34" charset="0"/>
                        </a:rPr>
                        <a:t> nombreuses faiblesses dans le dispositif correspondant à une carence observée, potentielle ou réelle. Les zones de risque ne sont pas couvertes ou le sont incorrectement.</a:t>
                      </a:r>
                    </a:p>
                  </a:txBody>
                  <a:tcPr marL="0" marR="0" marT="0"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36C09"/>
                    </a:solidFill>
                  </a:tcPr>
                </a:tc>
                <a:extLst>
                  <a:ext uri="{0D108BD9-81ED-4DB2-BD59-A6C34878D82A}">
                    <a16:rowId xmlns:a16="http://schemas.microsoft.com/office/drawing/2014/main" val="307472636"/>
                  </a:ext>
                </a:extLst>
              </a:tr>
              <a:tr h="675780">
                <a:tc>
                  <a:txBody>
                    <a:bodyPr/>
                    <a:lstStyle/>
                    <a:p>
                      <a:pPr algn="l" fontAlgn="ctr"/>
                      <a:r>
                        <a:rPr lang="fr-MA" sz="1000" b="1" i="0" u="none" strike="noStrike">
                          <a:solidFill>
                            <a:srgbClr val="FFFFFF"/>
                          </a:solidFill>
                          <a:effectLst/>
                          <a:latin typeface="Calibri" panose="020F0502020204030204" pitchFamily="34" charset="0"/>
                        </a:rPr>
                        <a:t>Inexistant ou rudimentaire</a:t>
                      </a:r>
                    </a:p>
                  </a:txBody>
                  <a:tcPr marL="0" marR="0" marT="0"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0000"/>
                    </a:solidFill>
                  </a:tcPr>
                </a:tc>
                <a:tc>
                  <a:txBody>
                    <a:bodyPr/>
                    <a:lstStyle/>
                    <a:p>
                      <a:pPr algn="ctr" fontAlgn="ctr"/>
                      <a:r>
                        <a:rPr lang="fr-MA" sz="1000" b="1" i="0" u="none" strike="noStrike" dirty="0">
                          <a:solidFill>
                            <a:srgbClr val="FFFFFF"/>
                          </a:solidFill>
                          <a:effectLst/>
                          <a:latin typeface="Calibri" panose="020F0502020204030204" pitchFamily="34" charset="0"/>
                        </a:rPr>
                        <a:t>[0-1[</a:t>
                      </a:r>
                    </a:p>
                  </a:txBody>
                  <a:tcPr marL="0" marR="0" marT="0" marB="0"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0000"/>
                    </a:solidFill>
                  </a:tcPr>
                </a:tc>
                <a:tc>
                  <a:txBody>
                    <a:bodyPr/>
                    <a:lstStyle/>
                    <a:p>
                      <a:pPr algn="just" fontAlgn="ctr"/>
                      <a:r>
                        <a:rPr lang="fr-FR" sz="1000" b="1" i="0" u="none" strike="noStrike" dirty="0">
                          <a:solidFill>
                            <a:srgbClr val="FFFFFF"/>
                          </a:solidFill>
                          <a:effectLst/>
                          <a:latin typeface="Calibri" panose="020F0502020204030204" pitchFamily="34" charset="0"/>
                        </a:rPr>
                        <a:t>L'inexistence (ou éventuellement de graves lacunes) dans le dispositif . Risque critique de non-conformité. Le niveau d'exposition est critique.</a:t>
                      </a:r>
                    </a:p>
                  </a:txBody>
                  <a:tcPr marL="0" marR="0" marT="0"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576769585"/>
                  </a:ext>
                </a:extLst>
              </a:tr>
            </a:tbl>
          </a:graphicData>
        </a:graphic>
      </p:graphicFrame>
      <p:sp>
        <p:nvSpPr>
          <p:cNvPr id="3" name="Rectangle 2">
            <a:extLst>
              <a:ext uri="{FF2B5EF4-FFF2-40B4-BE49-F238E27FC236}">
                <a16:creationId xmlns:a16="http://schemas.microsoft.com/office/drawing/2014/main" id="{C68EFBD1-16F4-DCAC-AE5B-5DB7BDC24B73}"/>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Appréciation du dispositif par l’Autorité</a:t>
            </a:r>
          </a:p>
        </p:txBody>
      </p:sp>
    </p:spTree>
    <p:extLst>
      <p:ext uri="{BB962C8B-B14F-4D97-AF65-F5344CB8AC3E}">
        <p14:creationId xmlns:p14="http://schemas.microsoft.com/office/powerpoint/2010/main" val="229571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à coins arrondis 1"/>
          <p:cNvSpPr/>
          <p:nvPr/>
        </p:nvSpPr>
        <p:spPr>
          <a:xfrm>
            <a:off x="971600" y="1915209"/>
            <a:ext cx="7200000" cy="43367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 name="ZoneTexte 9"/>
          <p:cNvSpPr txBox="1">
            <a:spLocks noChangeArrowheads="1"/>
          </p:cNvSpPr>
          <p:nvPr/>
        </p:nvSpPr>
        <p:spPr bwMode="auto">
          <a:xfrm>
            <a:off x="539152" y="1915209"/>
            <a:ext cx="806489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0050" indent="-4000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314450" indent="-400050" eaLnBrk="0" hangingPunct="0">
              <a:spcBef>
                <a:spcPct val="20000"/>
              </a:spcBef>
              <a:buFont typeface="Arial" charset="0"/>
              <a:buChar char="•"/>
              <a:defRPr sz="2400">
                <a:solidFill>
                  <a:schemeClr val="tx1"/>
                </a:solidFill>
                <a:latin typeface="Calibri" pitchFamily="34" charset="0"/>
              </a:defRPr>
            </a:lvl3pPr>
            <a:lvl4pPr marL="1771650" indent="-40005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0" indent="-457200" algn="just">
              <a:spcAft>
                <a:spcPts val="1200"/>
              </a:spcAft>
              <a:buFont typeface="+mj-lt"/>
              <a:buAutoNum type="arabicPeriod"/>
              <a:tabLst>
                <a:tab pos="265113" algn="l"/>
              </a:tabLst>
            </a:pPr>
            <a:r>
              <a:rPr lang="fr-FR" sz="2000" b="1" dirty="0">
                <a:solidFill>
                  <a:schemeClr val="accent1">
                    <a:lumMod val="50000"/>
                  </a:schemeClr>
                </a:solidFill>
                <a:latin typeface="+mj-lt"/>
              </a:rPr>
              <a:t> Cadre légal, réglementaire et normatif</a:t>
            </a:r>
            <a:endParaRPr lang="fr-FR" sz="2000" b="1" dirty="0">
              <a:solidFill>
                <a:schemeClr val="tx2"/>
              </a:solidFill>
              <a:latin typeface="+mj-lt"/>
            </a:endParaRPr>
          </a:p>
          <a:p>
            <a:pPr marL="457200" indent="-457200" algn="just">
              <a:spcAft>
                <a:spcPts val="1200"/>
              </a:spcAft>
              <a:buFont typeface="+mj-lt"/>
              <a:buAutoNum type="arabicPeriod"/>
              <a:tabLst>
                <a:tab pos="265113" algn="l"/>
              </a:tabLst>
            </a:pPr>
            <a:r>
              <a:rPr lang="fr-FR" sz="2000" b="1" dirty="0">
                <a:solidFill>
                  <a:schemeClr val="tx2"/>
                </a:solidFill>
                <a:latin typeface="+mj-lt"/>
              </a:rPr>
              <a:t>Aperçu sur l’évaluation du Maroc par le GAFI</a:t>
            </a:r>
          </a:p>
          <a:p>
            <a:pPr marL="457200" lvl="0" indent="-457200" algn="just">
              <a:spcAft>
                <a:spcPts val="1200"/>
              </a:spcAft>
              <a:buFont typeface="+mj-lt"/>
              <a:buAutoNum type="arabicPeriod"/>
              <a:tabLst>
                <a:tab pos="265113" algn="l"/>
              </a:tabLst>
            </a:pPr>
            <a:r>
              <a:rPr lang="fr-FR" sz="2000" b="1" dirty="0">
                <a:solidFill>
                  <a:schemeClr val="tx2"/>
                </a:solidFill>
                <a:latin typeface="+mj-lt"/>
              </a:rPr>
              <a:t>Dispositif mis en place pour le secteur des assurances</a:t>
            </a:r>
          </a:p>
          <a:p>
            <a:pPr marL="457200" lvl="0" indent="-457200" algn="just">
              <a:spcAft>
                <a:spcPts val="1200"/>
              </a:spcAft>
              <a:buFont typeface="+mj-lt"/>
              <a:buAutoNum type="arabicPeriod"/>
              <a:tabLst>
                <a:tab pos="265113" algn="l"/>
              </a:tabLst>
            </a:pPr>
            <a:r>
              <a:rPr lang="fr-FR" sz="2000" b="1" dirty="0">
                <a:solidFill>
                  <a:schemeClr val="tx2"/>
                </a:solidFill>
                <a:latin typeface="+mj-lt"/>
              </a:rPr>
              <a:t>Appréciation du dispositif par l’Autorité</a:t>
            </a:r>
          </a:p>
          <a:p>
            <a:pPr marL="457200" indent="-457200" algn="just">
              <a:spcAft>
                <a:spcPts val="1200"/>
              </a:spcAft>
              <a:buFont typeface="+mj-lt"/>
              <a:buAutoNum type="arabicPeriod"/>
              <a:tabLst>
                <a:tab pos="265113" algn="l"/>
              </a:tabLst>
            </a:pPr>
            <a:r>
              <a:rPr lang="fr-FR" sz="2000" b="1" dirty="0">
                <a:solidFill>
                  <a:schemeClr val="tx2"/>
                </a:solidFill>
                <a:latin typeface="+mj-lt"/>
              </a:rPr>
              <a:t>Présentation du projet Filtrassur</a:t>
            </a:r>
          </a:p>
        </p:txBody>
      </p:sp>
      <p:sp>
        <p:nvSpPr>
          <p:cNvPr id="41" name="Sous-titre 1"/>
          <p:cNvSpPr txBox="1">
            <a:spLocks/>
          </p:cNvSpPr>
          <p:nvPr/>
        </p:nvSpPr>
        <p:spPr>
          <a:xfrm>
            <a:off x="1925707" y="3212976"/>
            <a:ext cx="6761096" cy="2160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sz="2400" dirty="0">
              <a:solidFill>
                <a:srgbClr val="16A09B"/>
              </a:solidFill>
              <a:latin typeface="+mj-lt"/>
            </a:endParaRPr>
          </a:p>
        </p:txBody>
      </p:sp>
      <p:sp>
        <p:nvSpPr>
          <p:cNvPr id="5" name="Espace réservé du numéro de diapositive 4"/>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a:t>
            </a:fld>
            <a:endParaRPr lang="fr-FR" dirty="0">
              <a:latin typeface="+mj-lt"/>
            </a:endParaRPr>
          </a:p>
        </p:txBody>
      </p:sp>
      <p:sp>
        <p:nvSpPr>
          <p:cNvPr id="10" name="ZoneTexte 8"/>
          <p:cNvSpPr txBox="1">
            <a:spLocks noChangeArrowheads="1"/>
          </p:cNvSpPr>
          <p:nvPr/>
        </p:nvSpPr>
        <p:spPr bwMode="auto">
          <a:xfrm>
            <a:off x="1548864" y="94006"/>
            <a:ext cx="515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800" b="1" dirty="0">
                <a:solidFill>
                  <a:srgbClr val="887852"/>
                </a:solidFill>
                <a:latin typeface="+mj-lt"/>
              </a:rPr>
              <a:t>Sommaire</a:t>
            </a:r>
            <a:endParaRPr lang="fr-FR" altLang="fr-FR" sz="2400" b="1" dirty="0">
              <a:solidFill>
                <a:srgbClr val="887852"/>
              </a:solidFill>
              <a:latin typeface="+mj-lt"/>
            </a:endParaRPr>
          </a:p>
        </p:txBody>
      </p:sp>
    </p:spTree>
    <p:extLst>
      <p:ext uri="{BB962C8B-B14F-4D97-AF65-F5344CB8AC3E}">
        <p14:creationId xmlns:p14="http://schemas.microsoft.com/office/powerpoint/2010/main" val="203463823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20</a:t>
            </a:fld>
            <a:endParaRPr lang="fr-FR" dirty="0">
              <a:latin typeface="+mj-lt"/>
            </a:endParaRPr>
          </a:p>
        </p:txBody>
      </p:sp>
      <p:sp>
        <p:nvSpPr>
          <p:cNvPr id="8" name="Rectangle 7"/>
          <p:cNvSpPr/>
          <p:nvPr/>
        </p:nvSpPr>
        <p:spPr>
          <a:xfrm>
            <a:off x="128843" y="1153196"/>
            <a:ext cx="8856984" cy="4773022"/>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7128794" cy="288032"/>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Outils de supervision du dispositif LBC/FT permettant d’alimenter la cartographie des risques</a:t>
            </a:r>
          </a:p>
        </p:txBody>
      </p:sp>
      <p:graphicFrame>
        <p:nvGraphicFramePr>
          <p:cNvPr id="12" name="Diagramme 11"/>
          <p:cNvGraphicFramePr/>
          <p:nvPr/>
        </p:nvGraphicFramePr>
        <p:xfrm>
          <a:off x="-324544" y="1700808"/>
          <a:ext cx="87849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3F4BB387-C4EA-4E47-4435-FC99DA96A27D}"/>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Appréciation du dispositif par l’Autorité</a:t>
            </a:r>
          </a:p>
        </p:txBody>
      </p:sp>
    </p:spTree>
    <p:extLst>
      <p:ext uri="{BB962C8B-B14F-4D97-AF65-F5344CB8AC3E}">
        <p14:creationId xmlns:p14="http://schemas.microsoft.com/office/powerpoint/2010/main" val="3440092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à coins arrondis 1"/>
          <p:cNvSpPr/>
          <p:nvPr/>
        </p:nvSpPr>
        <p:spPr>
          <a:xfrm>
            <a:off x="971600" y="3974528"/>
            <a:ext cx="7200000" cy="43367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endParaRPr>
          </a:p>
        </p:txBody>
      </p:sp>
      <p:sp>
        <p:nvSpPr>
          <p:cNvPr id="12" name="ZoneTexte 9"/>
          <p:cNvSpPr txBox="1">
            <a:spLocks noChangeArrowheads="1"/>
          </p:cNvSpPr>
          <p:nvPr/>
        </p:nvSpPr>
        <p:spPr bwMode="auto">
          <a:xfrm>
            <a:off x="539152" y="1915209"/>
            <a:ext cx="806489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00050" indent="-4000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314450" indent="-400050" eaLnBrk="0" hangingPunct="0">
              <a:spcBef>
                <a:spcPct val="20000"/>
              </a:spcBef>
              <a:buFont typeface="Arial" charset="0"/>
              <a:buChar char="•"/>
              <a:defRPr sz="2400">
                <a:solidFill>
                  <a:schemeClr val="tx1"/>
                </a:solidFill>
                <a:latin typeface="Calibri" pitchFamily="34" charset="0"/>
              </a:defRPr>
            </a:lvl3pPr>
            <a:lvl4pPr marL="1771650" indent="-40005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457200" lvl="0" indent="-457200" algn="just">
              <a:spcAft>
                <a:spcPts val="1200"/>
              </a:spcAft>
              <a:buFont typeface="+mj-lt"/>
              <a:buAutoNum type="arabicPeriod"/>
              <a:tabLst>
                <a:tab pos="265113" algn="l"/>
              </a:tabLst>
            </a:pPr>
            <a:r>
              <a:rPr lang="fr-FR" sz="2000" b="1" dirty="0">
                <a:solidFill>
                  <a:schemeClr val="accent1">
                    <a:lumMod val="50000"/>
                  </a:schemeClr>
                </a:solidFill>
                <a:latin typeface="+mj-lt"/>
              </a:rPr>
              <a:t> Cadre légal, réglementaire et normatif</a:t>
            </a:r>
            <a:endParaRPr lang="fr-FR" sz="2000" b="1" dirty="0">
              <a:solidFill>
                <a:schemeClr val="tx2"/>
              </a:solidFill>
              <a:latin typeface="+mj-lt"/>
            </a:endParaRPr>
          </a:p>
          <a:p>
            <a:pPr marL="457200" indent="-457200" algn="just">
              <a:spcAft>
                <a:spcPts val="1200"/>
              </a:spcAft>
              <a:buFont typeface="+mj-lt"/>
              <a:buAutoNum type="arabicPeriod"/>
              <a:tabLst>
                <a:tab pos="265113" algn="l"/>
              </a:tabLst>
            </a:pPr>
            <a:r>
              <a:rPr lang="fr-FR" sz="2000" b="1" dirty="0">
                <a:solidFill>
                  <a:schemeClr val="tx2"/>
                </a:solidFill>
                <a:latin typeface="+mj-lt"/>
              </a:rPr>
              <a:t>Aperçu sur l’évaluation du Maroc par le GAFI</a:t>
            </a:r>
          </a:p>
          <a:p>
            <a:pPr marL="457200" lvl="0" indent="-457200" algn="just">
              <a:spcAft>
                <a:spcPts val="1200"/>
              </a:spcAft>
              <a:buFont typeface="+mj-lt"/>
              <a:buAutoNum type="arabicPeriod"/>
              <a:tabLst>
                <a:tab pos="265113" algn="l"/>
              </a:tabLst>
            </a:pPr>
            <a:r>
              <a:rPr lang="fr-FR" sz="2000" b="1" dirty="0">
                <a:solidFill>
                  <a:schemeClr val="tx2"/>
                </a:solidFill>
                <a:latin typeface="+mj-lt"/>
              </a:rPr>
              <a:t>Dispositif mis en place pour le secteur des assurances</a:t>
            </a:r>
          </a:p>
          <a:p>
            <a:pPr marL="457200" lvl="0" indent="-457200" algn="just">
              <a:spcAft>
                <a:spcPts val="1200"/>
              </a:spcAft>
              <a:buFont typeface="+mj-lt"/>
              <a:buAutoNum type="arabicPeriod"/>
              <a:tabLst>
                <a:tab pos="265113" algn="l"/>
              </a:tabLst>
            </a:pPr>
            <a:r>
              <a:rPr lang="fr-FR" sz="2000" b="1" dirty="0">
                <a:solidFill>
                  <a:schemeClr val="tx2"/>
                </a:solidFill>
                <a:latin typeface="+mj-lt"/>
              </a:rPr>
              <a:t>Appréciation du dispositif par l’Autorité</a:t>
            </a:r>
          </a:p>
          <a:p>
            <a:pPr marL="457200" indent="-457200" algn="just">
              <a:spcAft>
                <a:spcPts val="1200"/>
              </a:spcAft>
              <a:buFont typeface="+mj-lt"/>
              <a:buAutoNum type="arabicPeriod"/>
              <a:tabLst>
                <a:tab pos="265113" algn="l"/>
              </a:tabLst>
            </a:pPr>
            <a:r>
              <a:rPr lang="fr-FR" sz="2000" b="1" dirty="0">
                <a:solidFill>
                  <a:schemeClr val="tx2"/>
                </a:solidFill>
                <a:latin typeface="+mj-lt"/>
              </a:rPr>
              <a:t>Présentation du projet Filtrassur</a:t>
            </a:r>
          </a:p>
        </p:txBody>
      </p:sp>
      <p:sp>
        <p:nvSpPr>
          <p:cNvPr id="41" name="Sous-titre 1"/>
          <p:cNvSpPr txBox="1">
            <a:spLocks/>
          </p:cNvSpPr>
          <p:nvPr/>
        </p:nvSpPr>
        <p:spPr>
          <a:xfrm>
            <a:off x="1925707" y="3212976"/>
            <a:ext cx="6761096" cy="2160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sz="2400" dirty="0">
              <a:solidFill>
                <a:srgbClr val="16A09B"/>
              </a:solidFill>
              <a:latin typeface="+mj-lt"/>
            </a:endParaRPr>
          </a:p>
        </p:txBody>
      </p:sp>
      <p:sp>
        <p:nvSpPr>
          <p:cNvPr id="5" name="Espace réservé du numéro de diapositive 4"/>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21</a:t>
            </a:fld>
            <a:endParaRPr lang="fr-FR" dirty="0">
              <a:latin typeface="+mj-lt"/>
            </a:endParaRPr>
          </a:p>
        </p:txBody>
      </p:sp>
      <p:sp>
        <p:nvSpPr>
          <p:cNvPr id="10" name="ZoneTexte 8"/>
          <p:cNvSpPr txBox="1">
            <a:spLocks noChangeArrowheads="1"/>
          </p:cNvSpPr>
          <p:nvPr/>
        </p:nvSpPr>
        <p:spPr bwMode="auto">
          <a:xfrm>
            <a:off x="1548864" y="94006"/>
            <a:ext cx="51567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800" b="1" dirty="0">
                <a:solidFill>
                  <a:srgbClr val="887852"/>
                </a:solidFill>
                <a:latin typeface="+mj-lt"/>
              </a:rPr>
              <a:t>Sommaire</a:t>
            </a:r>
            <a:endParaRPr lang="fr-FR" altLang="fr-FR" sz="2400" b="1" dirty="0">
              <a:solidFill>
                <a:srgbClr val="887852"/>
              </a:solidFill>
              <a:latin typeface="+mj-lt"/>
            </a:endParaRPr>
          </a:p>
        </p:txBody>
      </p:sp>
    </p:spTree>
    <p:extLst>
      <p:ext uri="{BB962C8B-B14F-4D97-AF65-F5344CB8AC3E}">
        <p14:creationId xmlns:p14="http://schemas.microsoft.com/office/powerpoint/2010/main" val="281325273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22</a:t>
            </a:fld>
            <a:endParaRPr lang="fr-FR" dirty="0">
              <a:latin typeface="+mj-lt"/>
            </a:endParaRPr>
          </a:p>
        </p:txBody>
      </p:sp>
      <p:sp>
        <p:nvSpPr>
          <p:cNvPr id="8" name="Rectangle 7"/>
          <p:cNvSpPr/>
          <p:nvPr/>
        </p:nvSpPr>
        <p:spPr>
          <a:xfrm>
            <a:off x="164663" y="1241802"/>
            <a:ext cx="8856984" cy="247523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5976666" cy="360040"/>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Contexte du projet</a:t>
            </a:r>
          </a:p>
        </p:txBody>
      </p:sp>
      <p:sp>
        <p:nvSpPr>
          <p:cNvPr id="3" name="ZoneTexte 8">
            <a:extLst>
              <a:ext uri="{FF2B5EF4-FFF2-40B4-BE49-F238E27FC236}">
                <a16:creationId xmlns:a16="http://schemas.microsoft.com/office/drawing/2014/main" id="{F1EA8746-18A0-845A-4FB7-64ECFF43A89D}"/>
              </a:ext>
            </a:extLst>
          </p:cNvPr>
          <p:cNvSpPr txBox="1">
            <a:spLocks noChangeArrowheads="1"/>
          </p:cNvSpPr>
          <p:nvPr/>
        </p:nvSpPr>
        <p:spPr bwMode="auto">
          <a:xfrm>
            <a:off x="1548864" y="94006"/>
            <a:ext cx="51567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000" b="1" dirty="0">
                <a:solidFill>
                  <a:srgbClr val="887852"/>
                </a:solidFill>
                <a:latin typeface="+mj-lt"/>
              </a:rPr>
              <a:t>Présentation du projet « Filtrassur »</a:t>
            </a:r>
          </a:p>
        </p:txBody>
      </p:sp>
      <p:sp>
        <p:nvSpPr>
          <p:cNvPr id="5" name="ZoneTexte 4">
            <a:extLst>
              <a:ext uri="{FF2B5EF4-FFF2-40B4-BE49-F238E27FC236}">
                <a16:creationId xmlns:a16="http://schemas.microsoft.com/office/drawing/2014/main" id="{25DCA89D-0FF3-191D-62A1-BECD06D069CF}"/>
              </a:ext>
            </a:extLst>
          </p:cNvPr>
          <p:cNvSpPr txBox="1"/>
          <p:nvPr/>
        </p:nvSpPr>
        <p:spPr>
          <a:xfrm>
            <a:off x="323526" y="1599814"/>
            <a:ext cx="8655811" cy="1900777"/>
          </a:xfrm>
          <a:prstGeom prst="rect">
            <a:avLst/>
          </a:prstGeom>
          <a:noFill/>
        </p:spPr>
        <p:txBody>
          <a:bodyPr wrap="square">
            <a:spAutoFit/>
          </a:bodyPr>
          <a:lstStyle/>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Suivi renforcé du GAFI;</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Feuille de route sectorielle LBC/FT pour le secteur des assurances;</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Problématique liée au filtrage des clients à l’entrée en relation;</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Mise en place d’une solution adaptée à la situation des intermédiaires d’assurance;</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Discussions avec le secteur.</a:t>
            </a:r>
          </a:p>
        </p:txBody>
      </p:sp>
    </p:spTree>
    <p:extLst>
      <p:ext uri="{BB962C8B-B14F-4D97-AF65-F5344CB8AC3E}">
        <p14:creationId xmlns:p14="http://schemas.microsoft.com/office/powerpoint/2010/main" val="1403879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23</a:t>
            </a:fld>
            <a:endParaRPr lang="fr-FR" dirty="0">
              <a:latin typeface="+mj-lt"/>
            </a:endParaRPr>
          </a:p>
        </p:txBody>
      </p:sp>
      <p:sp>
        <p:nvSpPr>
          <p:cNvPr id="8" name="Rectangle 7"/>
          <p:cNvSpPr/>
          <p:nvPr/>
        </p:nvSpPr>
        <p:spPr>
          <a:xfrm>
            <a:off x="164663" y="1241802"/>
            <a:ext cx="8856984" cy="2259206"/>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5976666" cy="360040"/>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Principales fonctionnalités</a:t>
            </a:r>
          </a:p>
        </p:txBody>
      </p:sp>
      <p:sp>
        <p:nvSpPr>
          <p:cNvPr id="3" name="ZoneTexte 8">
            <a:extLst>
              <a:ext uri="{FF2B5EF4-FFF2-40B4-BE49-F238E27FC236}">
                <a16:creationId xmlns:a16="http://schemas.microsoft.com/office/drawing/2014/main" id="{F1EA8746-18A0-845A-4FB7-64ECFF43A89D}"/>
              </a:ext>
            </a:extLst>
          </p:cNvPr>
          <p:cNvSpPr txBox="1">
            <a:spLocks noChangeArrowheads="1"/>
          </p:cNvSpPr>
          <p:nvPr/>
        </p:nvSpPr>
        <p:spPr bwMode="auto">
          <a:xfrm>
            <a:off x="1548864" y="94006"/>
            <a:ext cx="51567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000" b="1" dirty="0">
                <a:solidFill>
                  <a:srgbClr val="887852"/>
                </a:solidFill>
                <a:latin typeface="+mj-lt"/>
              </a:rPr>
              <a:t>Présentation de la plateforme « Filtrassur »</a:t>
            </a:r>
          </a:p>
        </p:txBody>
      </p:sp>
      <p:sp>
        <p:nvSpPr>
          <p:cNvPr id="5" name="ZoneTexte 4">
            <a:extLst>
              <a:ext uri="{FF2B5EF4-FFF2-40B4-BE49-F238E27FC236}">
                <a16:creationId xmlns:a16="http://schemas.microsoft.com/office/drawing/2014/main" id="{25DCA89D-0FF3-191D-62A1-BECD06D069CF}"/>
              </a:ext>
            </a:extLst>
          </p:cNvPr>
          <p:cNvSpPr txBox="1"/>
          <p:nvPr/>
        </p:nvSpPr>
        <p:spPr>
          <a:xfrm>
            <a:off x="325283" y="1877649"/>
            <a:ext cx="8655811" cy="1203535"/>
          </a:xfrm>
          <a:prstGeom prst="rect">
            <a:avLst/>
          </a:prstGeom>
          <a:noFill/>
        </p:spPr>
        <p:txBody>
          <a:bodyPr wrap="square">
            <a:spAutoFit/>
          </a:bodyPr>
          <a:lstStyle/>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Le filtrage;</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Le balayage;</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L’historique.</a:t>
            </a:r>
          </a:p>
        </p:txBody>
      </p:sp>
    </p:spTree>
    <p:extLst>
      <p:ext uri="{BB962C8B-B14F-4D97-AF65-F5344CB8AC3E}">
        <p14:creationId xmlns:p14="http://schemas.microsoft.com/office/powerpoint/2010/main" val="2253822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24</a:t>
            </a:fld>
            <a:endParaRPr lang="fr-FR" dirty="0">
              <a:latin typeface="+mj-lt"/>
            </a:endParaRPr>
          </a:p>
        </p:txBody>
      </p:sp>
      <p:sp>
        <p:nvSpPr>
          <p:cNvPr id="8" name="Rectangle 7"/>
          <p:cNvSpPr/>
          <p:nvPr/>
        </p:nvSpPr>
        <p:spPr>
          <a:xfrm>
            <a:off x="164663" y="1241802"/>
            <a:ext cx="8856984" cy="4347438"/>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5976666" cy="360040"/>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Le Filtrage</a:t>
            </a:r>
          </a:p>
        </p:txBody>
      </p:sp>
      <p:sp>
        <p:nvSpPr>
          <p:cNvPr id="3" name="ZoneTexte 8">
            <a:extLst>
              <a:ext uri="{FF2B5EF4-FFF2-40B4-BE49-F238E27FC236}">
                <a16:creationId xmlns:a16="http://schemas.microsoft.com/office/drawing/2014/main" id="{F1EA8746-18A0-845A-4FB7-64ECFF43A89D}"/>
              </a:ext>
            </a:extLst>
          </p:cNvPr>
          <p:cNvSpPr txBox="1">
            <a:spLocks noChangeArrowheads="1"/>
          </p:cNvSpPr>
          <p:nvPr/>
        </p:nvSpPr>
        <p:spPr bwMode="auto">
          <a:xfrm>
            <a:off x="1548864" y="94006"/>
            <a:ext cx="51567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FR" altLang="fr-FR" sz="2000" b="1" dirty="0">
                <a:solidFill>
                  <a:srgbClr val="887852"/>
                </a:solidFill>
                <a:latin typeface="+mj-lt"/>
              </a:rPr>
              <a:t>Présentation de la plateforme « Filtrassur »</a:t>
            </a:r>
          </a:p>
        </p:txBody>
      </p:sp>
      <p:sp>
        <p:nvSpPr>
          <p:cNvPr id="5" name="ZoneTexte 4">
            <a:extLst>
              <a:ext uri="{FF2B5EF4-FFF2-40B4-BE49-F238E27FC236}">
                <a16:creationId xmlns:a16="http://schemas.microsoft.com/office/drawing/2014/main" id="{25DCA89D-0FF3-191D-62A1-BECD06D069CF}"/>
              </a:ext>
            </a:extLst>
          </p:cNvPr>
          <p:cNvSpPr txBox="1"/>
          <p:nvPr/>
        </p:nvSpPr>
        <p:spPr>
          <a:xfrm>
            <a:off x="323525" y="1452414"/>
            <a:ext cx="8655811" cy="3747436"/>
          </a:xfrm>
          <a:prstGeom prst="rect">
            <a:avLst/>
          </a:prstGeom>
          <a:noFill/>
        </p:spPr>
        <p:txBody>
          <a:bodyPr wrap="square">
            <a:spAutoFit/>
          </a:bodyPr>
          <a:lstStyle/>
          <a:p>
            <a:pPr marL="21708" lvl="1" algn="just">
              <a:lnSpc>
                <a:spcPct val="150000"/>
              </a:lnSpc>
              <a:buClr>
                <a:schemeClr val="bg2">
                  <a:lumMod val="75000"/>
                </a:schemeClr>
              </a:buClr>
            </a:pPr>
            <a:r>
              <a:rPr lang="fr-MA" sz="1600" dirty="0">
                <a:latin typeface="+mj-lt"/>
                <a:cs typeface="Arial" panose="020B0604020202020204" pitchFamily="34" charset="0"/>
              </a:rPr>
              <a:t>Le </a:t>
            </a:r>
            <a:r>
              <a:rPr lang="fr-FR" sz="1600" dirty="0">
                <a:latin typeface="+mj-lt"/>
                <a:cs typeface="Arial" panose="020B0604020202020204" pitchFamily="34" charset="0"/>
              </a:rPr>
              <a:t>principal module de la plateforme, le menu filtrage permet à l’utilisateur de réaliser un filtrage des clients selon les listes suivantes :</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Les listes obligatoires des sanctions financières internationales publiées par la Commission Nationale chargée de l’application des sanctions prévues par les Résolutions du Conseil de Sécurité des Nations Unies relatives au terrorisme, à la prolifération des armes et à leur financement (CNASNU) ;</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Les listes facultatives de sanctions financières internationales publiées par des organismes internationaux compétents en la matière ;</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Les listes des personnes politiquement exposées ;</a:t>
            </a:r>
          </a:p>
          <a:p>
            <a:pPr marL="307458" lvl="1" indent="-285750" algn="just">
              <a:lnSpc>
                <a:spcPct val="150000"/>
              </a:lnSpc>
              <a:buClr>
                <a:schemeClr val="bg2">
                  <a:lumMod val="75000"/>
                </a:schemeClr>
              </a:buClr>
              <a:buFont typeface="Wingdings" pitchFamily="2" charset="2"/>
              <a:buChar char="§"/>
            </a:pPr>
            <a:r>
              <a:rPr lang="fr-FR" sz="1600" dirty="0">
                <a:latin typeface="+mj-lt"/>
                <a:cs typeface="Arial" panose="020B0604020202020204" pitchFamily="34" charset="0"/>
              </a:rPr>
              <a:t>Toutes autres sources d’informations pertinentes (médias, documents publics, etc.).</a:t>
            </a:r>
            <a:endParaRPr lang="fr-FR" dirty="0">
              <a:latin typeface="+mj-lt"/>
              <a:cs typeface="Arial" panose="020B0604020202020204" pitchFamily="34" charset="0"/>
            </a:endParaRPr>
          </a:p>
        </p:txBody>
      </p:sp>
    </p:spTree>
    <p:extLst>
      <p:ext uri="{BB962C8B-B14F-4D97-AF65-F5344CB8AC3E}">
        <p14:creationId xmlns:p14="http://schemas.microsoft.com/office/powerpoint/2010/main" val="3854767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10" name="Image 9" descr="logo acap.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3768" y="2688351"/>
            <a:ext cx="4337022" cy="110070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3</a:t>
            </a:fld>
            <a:endParaRPr lang="fr-FR" dirty="0">
              <a:latin typeface="+mj-lt"/>
            </a:endParaRPr>
          </a:p>
        </p:txBody>
      </p:sp>
      <p:sp>
        <p:nvSpPr>
          <p:cNvPr id="8" name="Rectangle 7"/>
          <p:cNvSpPr/>
          <p:nvPr/>
        </p:nvSpPr>
        <p:spPr>
          <a:xfrm>
            <a:off x="145935" y="1248265"/>
            <a:ext cx="8856984" cy="4623685"/>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En quoi le secteur des assurances est concerné?</a:t>
            </a:r>
          </a:p>
        </p:txBody>
      </p:sp>
      <p:sp>
        <p:nvSpPr>
          <p:cNvPr id="3" name="Rectangle 2"/>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sp>
        <p:nvSpPr>
          <p:cNvPr id="4" name="Rectangle 3"/>
          <p:cNvSpPr/>
          <p:nvPr/>
        </p:nvSpPr>
        <p:spPr>
          <a:xfrm>
            <a:off x="313281" y="1611873"/>
            <a:ext cx="8684783" cy="4260077"/>
          </a:xfrm>
          <a:prstGeom prst="rect">
            <a:avLst/>
          </a:prstGeom>
        </p:spPr>
        <p:txBody>
          <a:bodyPr wrap="square">
            <a:spAutoFit/>
          </a:bodyPr>
          <a:lstStyle/>
          <a:p>
            <a:pPr marL="21708" lvl="1" algn="just">
              <a:lnSpc>
                <a:spcPct val="150000"/>
              </a:lnSpc>
              <a:buClr>
                <a:schemeClr val="bg2">
                  <a:lumMod val="75000"/>
                </a:schemeClr>
              </a:buClr>
              <a:tabLst>
                <a:tab pos="876300" algn="l"/>
              </a:tabLst>
            </a:pPr>
            <a:r>
              <a:rPr lang="fr-FR" sz="1400" dirty="0">
                <a:latin typeface="Calibri" panose="020F0502020204030204" pitchFamily="34" charset="0"/>
                <a:cs typeface="Arial" panose="020B0604020202020204" pitchFamily="34" charset="0"/>
              </a:rPr>
              <a:t>Un rapport publié par le GAFI en 2004-2005 sur les typologies de blanchiment de capitaux fait ressortir que le secteur des assurances peut constituer une cible pour les malfaiteurs:</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Des produits d’assurance permettent l’injection et le retrait de fonds (les assurances vie et capitalisation);</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Certains de ces produits permettent une flexibilité dans l’usage de ces fonds (rachat anticipé, primes uniques, résiliations…</a:t>
            </a:r>
            <a:r>
              <a:rPr lang="fr-FR" sz="1400" dirty="0" err="1">
                <a:latin typeface="Calibri" panose="020F0502020204030204" pitchFamily="34" charset="0"/>
                <a:cs typeface="Arial" panose="020B0604020202020204" pitchFamily="34" charset="0"/>
              </a:rPr>
              <a:t>Etc</a:t>
            </a:r>
            <a:r>
              <a:rPr lang="fr-FR" sz="1400" dirty="0">
                <a:latin typeface="Calibri" panose="020F0502020204030204" pitchFamily="34" charset="0"/>
                <a:cs typeface="Arial" panose="020B0604020202020204" pitchFamily="34" charset="0"/>
              </a:rPr>
              <a:t>).</a:t>
            </a:r>
          </a:p>
          <a:p>
            <a:pPr marL="21708" lvl="1" algn="just">
              <a:lnSpc>
                <a:spcPct val="150000"/>
              </a:lnSpc>
              <a:buClr>
                <a:schemeClr val="bg2">
                  <a:lumMod val="75000"/>
                </a:schemeClr>
              </a:buClr>
              <a:tabLst>
                <a:tab pos="876300" algn="l"/>
              </a:tabLst>
            </a:pPr>
            <a:r>
              <a:rPr lang="fr-FR" sz="1400" dirty="0">
                <a:latin typeface="Calibri" panose="020F0502020204030204" pitchFamily="34" charset="0"/>
                <a:cs typeface="Arial" panose="020B0604020202020204" pitchFamily="34" charset="0"/>
              </a:rPr>
              <a:t>C’est pour cela que les assurances vie et capitalisation constituent, au niveau du secteur des assurances, une destination privilégiée pour les blanchisseurs.</a:t>
            </a:r>
          </a:p>
          <a:p>
            <a:pPr marL="21708" lvl="1" algn="just">
              <a:lnSpc>
                <a:spcPct val="150000"/>
              </a:lnSpc>
              <a:buClr>
                <a:schemeClr val="bg2">
                  <a:lumMod val="75000"/>
                </a:schemeClr>
              </a:buClr>
              <a:tabLst>
                <a:tab pos="876300" algn="l"/>
              </a:tabLst>
            </a:pPr>
            <a:r>
              <a:rPr lang="fr-FR" sz="1400" dirty="0">
                <a:latin typeface="Calibri" panose="020F0502020204030204" pitchFamily="34" charset="0"/>
                <a:cs typeface="Arial" panose="020B0604020202020204" pitchFamily="34" charset="0"/>
              </a:rPr>
              <a:t>Pour la non-vie, le risque est moindre mais il n’est pas nul dans la mesure où:</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Les malfaiteurs ayant injecté des fonds illicites dans des actifs légaux, pourraient utiliser le secteur de la non vie pour assurer ces biens et se faire rembourser en cas de sinistre;</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Le secteur de l’assurance (vie et non vie) n’est pas à l’abri des personnes qui commettent ou tentent de commettre des actes de terrorisme.</a:t>
            </a:r>
          </a:p>
          <a:p>
            <a:pPr marL="307458" lvl="1" indent="-285750" algn="just">
              <a:lnSpc>
                <a:spcPct val="150000"/>
              </a:lnSpc>
              <a:buClr>
                <a:schemeClr val="bg2">
                  <a:lumMod val="75000"/>
                </a:schemeClr>
              </a:buClr>
              <a:buFont typeface="Wingdings" pitchFamily="2" charset="2"/>
              <a:buChar char="§"/>
              <a:tabLst>
                <a:tab pos="876300" algn="l"/>
              </a:tabLst>
            </a:pPr>
            <a:endParaRPr lang="fr-FR" sz="14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623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4</a:t>
            </a:fld>
            <a:endParaRPr lang="fr-FR" dirty="0">
              <a:latin typeface="+mj-lt"/>
            </a:endParaRPr>
          </a:p>
        </p:txBody>
      </p:sp>
      <p:sp>
        <p:nvSpPr>
          <p:cNvPr id="8" name="Rectangle 7"/>
          <p:cNvSpPr/>
          <p:nvPr/>
        </p:nvSpPr>
        <p:spPr>
          <a:xfrm>
            <a:off x="145935" y="1248266"/>
            <a:ext cx="8856984" cy="412495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Le cadre national</a:t>
            </a:r>
          </a:p>
        </p:txBody>
      </p:sp>
      <p:sp>
        <p:nvSpPr>
          <p:cNvPr id="4" name="Rectangle 3"/>
          <p:cNvSpPr/>
          <p:nvPr/>
        </p:nvSpPr>
        <p:spPr>
          <a:xfrm>
            <a:off x="313282" y="1611873"/>
            <a:ext cx="8579198" cy="3613746"/>
          </a:xfrm>
          <a:prstGeom prst="rect">
            <a:avLst/>
          </a:prstGeom>
        </p:spPr>
        <p:txBody>
          <a:bodyPr wrap="square">
            <a:spAutoFit/>
          </a:bodyPr>
          <a:lstStyle/>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La loi 43.05 relative à la lutte contre le blanchiment de capitaux ;</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Le code pénal notamment les articles 218-4, 218-4-1 et 218-4-2 portant définition et répression des actes constituant l’infraction du financement du terrorisme et les articles 574-1 à 574-7 pour la définition de l’infraction du blanchiment des capitaux et les peines prévues à cet égard;</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Le code de la procédure pénale notamment les articles 595-1 à 595-5 relatifs aux dispositions spécifiques au financement du terrorisme ;</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La décision D.4/11 de l’ANRF relative à la déclaration de soupçon et à la communication d’informations à l’Unité ;</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Les décisions de la CNASNU</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Circulaire des autorités de supervision, dont la circulaire de l’ACAPS relative au devoir de vigilance et de veille interne.</a:t>
            </a:r>
          </a:p>
        </p:txBody>
      </p:sp>
      <p:sp>
        <p:nvSpPr>
          <p:cNvPr id="5" name="Rectangle 4">
            <a:extLst>
              <a:ext uri="{FF2B5EF4-FFF2-40B4-BE49-F238E27FC236}">
                <a16:creationId xmlns:a16="http://schemas.microsoft.com/office/drawing/2014/main" id="{B3DA595C-BF04-2552-D465-16BA45A8BD4F}"/>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spTree>
    <p:extLst>
      <p:ext uri="{BB962C8B-B14F-4D97-AF65-F5344CB8AC3E}">
        <p14:creationId xmlns:p14="http://schemas.microsoft.com/office/powerpoint/2010/main" val="34028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5</a:t>
            </a:fld>
            <a:endParaRPr lang="fr-FR" dirty="0">
              <a:latin typeface="+mj-lt"/>
            </a:endParaRPr>
          </a:p>
        </p:txBody>
      </p:sp>
      <p:sp>
        <p:nvSpPr>
          <p:cNvPr id="8" name="Rectangle 7"/>
          <p:cNvSpPr/>
          <p:nvPr/>
        </p:nvSpPr>
        <p:spPr>
          <a:xfrm>
            <a:off x="145935" y="1248266"/>
            <a:ext cx="8856984" cy="412495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23526" y="1124744"/>
            <a:ext cx="6048674" cy="234117"/>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Les acteurs du dispositif national</a:t>
            </a:r>
          </a:p>
        </p:txBody>
      </p:sp>
      <p:sp>
        <p:nvSpPr>
          <p:cNvPr id="6" name="ZoneTexte 5">
            <a:extLst>
              <a:ext uri="{FF2B5EF4-FFF2-40B4-BE49-F238E27FC236}">
                <a16:creationId xmlns:a16="http://schemas.microsoft.com/office/drawing/2014/main" id="{DD7BAAAF-E7E2-50E3-85DB-FEF9A129F509}"/>
              </a:ext>
            </a:extLst>
          </p:cNvPr>
          <p:cNvSpPr txBox="1"/>
          <p:nvPr/>
        </p:nvSpPr>
        <p:spPr>
          <a:xfrm>
            <a:off x="234730" y="1485993"/>
            <a:ext cx="8674539" cy="3613746"/>
          </a:xfrm>
          <a:prstGeom prst="rect">
            <a:avLst/>
          </a:prstGeom>
          <a:noFill/>
        </p:spPr>
        <p:txBody>
          <a:bodyPr wrap="square">
            <a:spAutoFit/>
          </a:bodyPr>
          <a:lstStyle/>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Autorité Nationale du Renseignement Financier (ANRF): dont la mission principale est de contribuer à protéger l’intégrité de l’économie et du système financier marocain à travers la lutte contre le blanchiment de capitaux, le financement du terrorisme et les réseaux financiers clandestins;</a:t>
            </a:r>
          </a:p>
          <a:p>
            <a:pPr marL="307458" lvl="1" indent="-285750" algn="just">
              <a:lnSpc>
                <a:spcPct val="150000"/>
              </a:lnSpc>
              <a:buClr>
                <a:schemeClr val="bg2">
                  <a:lumMod val="75000"/>
                </a:schemeClr>
              </a:buClr>
              <a:buFont typeface="Wingdings" pitchFamily="2" charset="2"/>
              <a:buChar char="§"/>
              <a:tabLst>
                <a:tab pos="876300" algn="l"/>
              </a:tabLst>
            </a:pPr>
            <a:r>
              <a:rPr lang="fr-FR" sz="1400" dirty="0">
                <a:latin typeface="Calibri" panose="020F0502020204030204" pitchFamily="34" charset="0"/>
                <a:cs typeface="Arial" panose="020B0604020202020204" pitchFamily="34" charset="0"/>
              </a:rPr>
              <a:t>CNASNU: Commission Nationale en charge de l’application des résolutions prévues par le Conseil de Sécurité des Nations Unies;</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Autorités de régulation et de contrôle (ACAPS,BAM, AMMC, et Office de Changes pour le secteur financier et autres nouvelles autorités pour les secteurs non financiers), habilitées par la loi 43.05 à veiller au respect de ses dispositions;</a:t>
            </a: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Autorités judiciaires et sécuritaires et d’autres autorités gouvernementales compétentes;</a:t>
            </a:r>
          </a:p>
          <a:p>
            <a:pPr marL="307458" lvl="1" indent="-285750" algn="just">
              <a:lnSpc>
                <a:spcPct val="150000"/>
              </a:lnSpc>
              <a:buClr>
                <a:schemeClr val="bg2">
                  <a:lumMod val="75000"/>
                </a:schemeClr>
              </a:buClr>
              <a:buFont typeface="Wingdings" pitchFamily="2" charset="2"/>
              <a:buChar char="§"/>
              <a:tabLst>
                <a:tab pos="876300" algn="l"/>
              </a:tabLst>
              <a:defRPr/>
            </a:pPr>
            <a:r>
              <a:rPr lang="fr-MA" sz="1400" dirty="0">
                <a:latin typeface="Calibri" panose="020F0502020204030204" pitchFamily="34" charset="0"/>
                <a:cs typeface="Arial" panose="020B0604020202020204" pitchFamily="34" charset="0"/>
              </a:rPr>
              <a:t>Institutions financières;</a:t>
            </a:r>
            <a:endParaRPr lang="fr-FR" sz="1400" dirty="0">
              <a:latin typeface="Calibri" panose="020F0502020204030204" pitchFamily="34" charset="0"/>
              <a:cs typeface="Arial" panose="020B0604020202020204" pitchFamily="34" charset="0"/>
            </a:endParaRPr>
          </a:p>
          <a:p>
            <a:pPr marL="307458" lvl="1" indent="-285750" algn="just">
              <a:lnSpc>
                <a:spcPct val="150000"/>
              </a:lnSpc>
              <a:buClr>
                <a:schemeClr val="bg2">
                  <a:lumMod val="75000"/>
                </a:schemeClr>
              </a:buClr>
              <a:buFont typeface="Wingdings" pitchFamily="2" charset="2"/>
              <a:buChar char="§"/>
              <a:tabLst>
                <a:tab pos="876300" algn="l"/>
              </a:tabLst>
              <a:defRPr/>
            </a:pPr>
            <a:r>
              <a:rPr lang="fr-FR" sz="1400" dirty="0">
                <a:latin typeface="Calibri" panose="020F0502020204030204" pitchFamily="34" charset="0"/>
                <a:cs typeface="Arial" panose="020B0604020202020204" pitchFamily="34" charset="0"/>
              </a:rPr>
              <a:t>Autres personnes assujetties.</a:t>
            </a:r>
          </a:p>
        </p:txBody>
      </p:sp>
      <p:sp>
        <p:nvSpPr>
          <p:cNvPr id="7" name="Rectangle 6">
            <a:extLst>
              <a:ext uri="{FF2B5EF4-FFF2-40B4-BE49-F238E27FC236}">
                <a16:creationId xmlns:a16="http://schemas.microsoft.com/office/drawing/2014/main" id="{6917821C-7D74-CE66-2D9B-A5131E7A2D1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spTree>
    <p:extLst>
      <p:ext uri="{BB962C8B-B14F-4D97-AF65-F5344CB8AC3E}">
        <p14:creationId xmlns:p14="http://schemas.microsoft.com/office/powerpoint/2010/main" val="11894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6</a:t>
            </a:fld>
            <a:endParaRPr lang="fr-FR" dirty="0">
              <a:latin typeface="+mj-lt"/>
            </a:endParaRPr>
          </a:p>
        </p:txBody>
      </p:sp>
      <p:sp>
        <p:nvSpPr>
          <p:cNvPr id="8" name="Rectangle 7"/>
          <p:cNvSpPr/>
          <p:nvPr/>
        </p:nvSpPr>
        <p:spPr>
          <a:xfrm>
            <a:off x="145935" y="1248266"/>
            <a:ext cx="8856984" cy="412495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95534" y="1124744"/>
            <a:ext cx="6048674" cy="288032"/>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La feuille de route issue du cadre légal, réglementaire et normatif </a:t>
            </a:r>
          </a:p>
        </p:txBody>
      </p:sp>
      <p:sp>
        <p:nvSpPr>
          <p:cNvPr id="7" name="Rectangle 6">
            <a:extLst>
              <a:ext uri="{FF2B5EF4-FFF2-40B4-BE49-F238E27FC236}">
                <a16:creationId xmlns:a16="http://schemas.microsoft.com/office/drawing/2014/main" id="{6917821C-7D74-CE66-2D9B-A5131E7A2D1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graphicFrame>
        <p:nvGraphicFramePr>
          <p:cNvPr id="3" name="Diagramme 2">
            <a:extLst>
              <a:ext uri="{FF2B5EF4-FFF2-40B4-BE49-F238E27FC236}">
                <a16:creationId xmlns:a16="http://schemas.microsoft.com/office/drawing/2014/main" id="{C46DAE77-B693-919C-9E1E-46C8C0A9A815}"/>
              </a:ext>
            </a:extLst>
          </p:cNvPr>
          <p:cNvGraphicFramePr/>
          <p:nvPr>
            <p:extLst>
              <p:ext uri="{D42A27DB-BD31-4B8C-83A1-F6EECF244321}">
                <p14:modId xmlns:p14="http://schemas.microsoft.com/office/powerpoint/2010/main" val="713361793"/>
              </p:ext>
            </p:extLst>
          </p:nvPr>
        </p:nvGraphicFramePr>
        <p:xfrm>
          <a:off x="1043608" y="1916832"/>
          <a:ext cx="7200800"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a:extLst>
              <a:ext uri="{FF2B5EF4-FFF2-40B4-BE49-F238E27FC236}">
                <a16:creationId xmlns:a16="http://schemas.microsoft.com/office/drawing/2014/main" id="{8022D882-CE9F-1A08-1E6B-78EF88E808E6}"/>
              </a:ext>
            </a:extLst>
          </p:cNvPr>
          <p:cNvSpPr txBox="1"/>
          <p:nvPr/>
        </p:nvSpPr>
        <p:spPr>
          <a:xfrm>
            <a:off x="4211960" y="3121804"/>
            <a:ext cx="1080120" cy="523220"/>
          </a:xfrm>
          <a:prstGeom prst="rect">
            <a:avLst/>
          </a:prstGeom>
          <a:noFill/>
        </p:spPr>
        <p:txBody>
          <a:bodyPr wrap="square" rtlCol="0">
            <a:spAutoFit/>
          </a:bodyPr>
          <a:lstStyle/>
          <a:p>
            <a:pPr algn="ctr"/>
            <a:r>
              <a:rPr lang="fr-FR" sz="1400" b="1" dirty="0">
                <a:solidFill>
                  <a:schemeClr val="accent5">
                    <a:lumMod val="50000"/>
                  </a:schemeClr>
                </a:solidFill>
              </a:rPr>
              <a:t>ACAPS</a:t>
            </a:r>
          </a:p>
          <a:p>
            <a:pPr algn="ctr"/>
            <a:r>
              <a:rPr lang="fr-FR" sz="1400" b="1" dirty="0">
                <a:solidFill>
                  <a:schemeClr val="accent5">
                    <a:lumMod val="50000"/>
                  </a:schemeClr>
                </a:solidFill>
              </a:rPr>
              <a:t>LBC/FT</a:t>
            </a:r>
          </a:p>
        </p:txBody>
      </p:sp>
    </p:spTree>
    <p:extLst>
      <p:ext uri="{BB962C8B-B14F-4D97-AF65-F5344CB8AC3E}">
        <p14:creationId xmlns:p14="http://schemas.microsoft.com/office/powerpoint/2010/main" val="344506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7</a:t>
            </a:fld>
            <a:endParaRPr lang="fr-FR" dirty="0">
              <a:latin typeface="+mj-lt"/>
            </a:endParaRPr>
          </a:p>
        </p:txBody>
      </p:sp>
      <p:sp>
        <p:nvSpPr>
          <p:cNvPr id="8" name="Rectangle 7"/>
          <p:cNvSpPr/>
          <p:nvPr/>
        </p:nvSpPr>
        <p:spPr>
          <a:xfrm>
            <a:off x="145935" y="1248266"/>
            <a:ext cx="8856984" cy="448499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95534" y="1124744"/>
            <a:ext cx="6768754" cy="313588"/>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La feuille de route issue du cadre légal, réglementaire et normatif: actions de coopération </a:t>
            </a:r>
          </a:p>
        </p:txBody>
      </p:sp>
      <p:sp>
        <p:nvSpPr>
          <p:cNvPr id="7" name="Rectangle 6">
            <a:extLst>
              <a:ext uri="{FF2B5EF4-FFF2-40B4-BE49-F238E27FC236}">
                <a16:creationId xmlns:a16="http://schemas.microsoft.com/office/drawing/2014/main" id="{6917821C-7D74-CE66-2D9B-A5131E7A2D1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graphicFrame>
        <p:nvGraphicFramePr>
          <p:cNvPr id="5" name="Diagramme 4">
            <a:extLst>
              <a:ext uri="{FF2B5EF4-FFF2-40B4-BE49-F238E27FC236}">
                <a16:creationId xmlns:a16="http://schemas.microsoft.com/office/drawing/2014/main" id="{253AB3F1-051D-EBD8-92BD-650F6646E448}"/>
              </a:ext>
            </a:extLst>
          </p:cNvPr>
          <p:cNvGraphicFramePr/>
          <p:nvPr>
            <p:extLst>
              <p:ext uri="{D42A27DB-BD31-4B8C-83A1-F6EECF244321}">
                <p14:modId xmlns:p14="http://schemas.microsoft.com/office/powerpoint/2010/main" val="2606365578"/>
              </p:ext>
            </p:extLst>
          </p:nvPr>
        </p:nvGraphicFramePr>
        <p:xfrm>
          <a:off x="1403648" y="1556792"/>
          <a:ext cx="626469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0843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8</a:t>
            </a:fld>
            <a:endParaRPr lang="fr-FR" dirty="0">
              <a:latin typeface="+mj-lt"/>
            </a:endParaRPr>
          </a:p>
        </p:txBody>
      </p:sp>
      <p:sp>
        <p:nvSpPr>
          <p:cNvPr id="8" name="Rectangle 7"/>
          <p:cNvSpPr/>
          <p:nvPr/>
        </p:nvSpPr>
        <p:spPr>
          <a:xfrm>
            <a:off x="145935" y="1248266"/>
            <a:ext cx="8856984" cy="4484990"/>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95534" y="836712"/>
            <a:ext cx="8064898" cy="550505"/>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La feuille de route issue du cadre légal, réglementaire et normatif: Circulaire relative au devoir de vigilance et de veille interne </a:t>
            </a:r>
          </a:p>
        </p:txBody>
      </p:sp>
      <p:sp>
        <p:nvSpPr>
          <p:cNvPr id="7" name="Rectangle 6">
            <a:extLst>
              <a:ext uri="{FF2B5EF4-FFF2-40B4-BE49-F238E27FC236}">
                <a16:creationId xmlns:a16="http://schemas.microsoft.com/office/drawing/2014/main" id="{6917821C-7D74-CE66-2D9B-A5131E7A2D1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graphicFrame>
        <p:nvGraphicFramePr>
          <p:cNvPr id="3" name="Diagramme 2">
            <a:extLst>
              <a:ext uri="{FF2B5EF4-FFF2-40B4-BE49-F238E27FC236}">
                <a16:creationId xmlns:a16="http://schemas.microsoft.com/office/drawing/2014/main" id="{D3036842-0FE0-9252-4D3C-1BC43CEAD7BD}"/>
              </a:ext>
            </a:extLst>
          </p:cNvPr>
          <p:cNvGraphicFramePr/>
          <p:nvPr>
            <p:extLst>
              <p:ext uri="{D42A27DB-BD31-4B8C-83A1-F6EECF244321}">
                <p14:modId xmlns:p14="http://schemas.microsoft.com/office/powerpoint/2010/main" val="98550647"/>
              </p:ext>
            </p:extLst>
          </p:nvPr>
        </p:nvGraphicFramePr>
        <p:xfrm>
          <a:off x="884743" y="1484784"/>
          <a:ext cx="7416824" cy="39139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a:extLst>
              <a:ext uri="{FF2B5EF4-FFF2-40B4-BE49-F238E27FC236}">
                <a16:creationId xmlns:a16="http://schemas.microsoft.com/office/drawing/2014/main" id="{2BF73D49-5911-90A6-1B86-68762BE8D8BA}"/>
              </a:ext>
            </a:extLst>
          </p:cNvPr>
          <p:cNvSpPr txBox="1"/>
          <p:nvPr/>
        </p:nvSpPr>
        <p:spPr>
          <a:xfrm>
            <a:off x="141081" y="1707879"/>
            <a:ext cx="2846743" cy="646331"/>
          </a:xfrm>
          <a:prstGeom prst="rect">
            <a:avLst/>
          </a:prstGeom>
          <a:noFill/>
        </p:spPr>
        <p:txBody>
          <a:bodyPr wrap="square" rtlCol="0">
            <a:spAutoFit/>
          </a:bodyPr>
          <a:lstStyle/>
          <a:p>
            <a:pPr marL="285750" indent="-285750">
              <a:buFontTx/>
              <a:buChar char="-"/>
            </a:pPr>
            <a:r>
              <a:rPr lang="fr-FR" sz="1200" b="1" dirty="0">
                <a:solidFill>
                  <a:schemeClr val="bg2">
                    <a:lumMod val="50000"/>
                  </a:schemeClr>
                </a:solidFill>
              </a:rPr>
              <a:t>Première version en décembre 2019;</a:t>
            </a:r>
          </a:p>
          <a:p>
            <a:pPr marL="285750" indent="-285750">
              <a:buFontTx/>
              <a:buChar char="-"/>
            </a:pPr>
            <a:r>
              <a:rPr lang="fr-FR" sz="1200" b="1" dirty="0">
                <a:solidFill>
                  <a:schemeClr val="bg2">
                    <a:lumMod val="50000"/>
                  </a:schemeClr>
                </a:solidFill>
              </a:rPr>
              <a:t>MAJ en juin 2022</a:t>
            </a:r>
            <a:endParaRPr lang="fr-MA" sz="1200" b="1" dirty="0">
              <a:solidFill>
                <a:schemeClr val="bg2">
                  <a:lumMod val="50000"/>
                </a:schemeClr>
              </a:solidFill>
            </a:endParaRPr>
          </a:p>
        </p:txBody>
      </p:sp>
    </p:spTree>
    <p:extLst>
      <p:ext uri="{BB962C8B-B14F-4D97-AF65-F5344CB8AC3E}">
        <p14:creationId xmlns:p14="http://schemas.microsoft.com/office/powerpoint/2010/main" val="183390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r>
              <a:rPr lang="fr-FR" dirty="0">
                <a:latin typeface="+mj-lt"/>
              </a:rPr>
              <a:t>       </a:t>
            </a:r>
            <a:fld id="{6AC5BE82-CA60-4C95-A91A-976009257AA4}" type="slidenum">
              <a:rPr lang="fr-FR" smtClean="0">
                <a:latin typeface="+mj-lt"/>
              </a:rPr>
              <a:pPr>
                <a:defRPr/>
              </a:pPr>
              <a:t>9</a:t>
            </a:fld>
            <a:endParaRPr lang="fr-FR" dirty="0">
              <a:latin typeface="+mj-lt"/>
            </a:endParaRPr>
          </a:p>
        </p:txBody>
      </p:sp>
      <p:sp>
        <p:nvSpPr>
          <p:cNvPr id="8" name="Rectangle 7"/>
          <p:cNvSpPr/>
          <p:nvPr/>
        </p:nvSpPr>
        <p:spPr>
          <a:xfrm>
            <a:off x="145935" y="1248266"/>
            <a:ext cx="8856984" cy="4701014"/>
          </a:xfrm>
          <a:prstGeom prst="rect">
            <a:avLst/>
          </a:prstGeom>
          <a:noFill/>
          <a:ln w="19050">
            <a:solidFill>
              <a:srgbClr val="8878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endParaRPr>
          </a:p>
        </p:txBody>
      </p:sp>
      <p:sp>
        <p:nvSpPr>
          <p:cNvPr id="9" name="Rectangle 8">
            <a:extLst>
              <a:ext uri="{FF2B5EF4-FFF2-40B4-BE49-F238E27FC236}">
                <a16:creationId xmlns:a16="http://schemas.microsoft.com/office/drawing/2014/main" id="{24F4F626-D5A6-4556-A408-C2AC5E0489B2}"/>
              </a:ext>
            </a:extLst>
          </p:cNvPr>
          <p:cNvSpPr/>
          <p:nvPr/>
        </p:nvSpPr>
        <p:spPr>
          <a:xfrm>
            <a:off x="395534" y="1006287"/>
            <a:ext cx="8064898" cy="550505"/>
          </a:xfrm>
          <a:prstGeom prst="rect">
            <a:avLst/>
          </a:prstGeom>
          <a:solidFill>
            <a:srgbClr val="887852"/>
          </a:solidFill>
          <a:ln>
            <a:solidFill>
              <a:srgbClr val="887852"/>
            </a:solidFill>
          </a:ln>
          <a:effectLst/>
        </p:spPr>
        <p:style>
          <a:lnRef idx="1">
            <a:schemeClr val="accent1"/>
          </a:lnRef>
          <a:fillRef idx="2">
            <a:schemeClr val="accent1"/>
          </a:fillRef>
          <a:effectRef idx="1">
            <a:schemeClr val="accent1"/>
          </a:effectRef>
          <a:fontRef idx="minor">
            <a:schemeClr val="dk1"/>
          </a:fontRef>
        </p:style>
        <p:txBody>
          <a:bodyPr lIns="0" tIns="68327" rIns="0" bIns="68327" rtlCol="0" anchor="ctr" anchorCtr="0"/>
          <a:lstStyle/>
          <a:p>
            <a:pPr marL="87313" defTabSz="990741"/>
            <a:r>
              <a:rPr lang="fr-FR" sz="1400" b="1" dirty="0">
                <a:solidFill>
                  <a:srgbClr val="FFFFFF"/>
                </a:solidFill>
                <a:latin typeface="+mj-lt"/>
              </a:rPr>
              <a:t>La feuille de route issue du cadre légal, réglementaire et normatif: Actions d’accompagnement et de sensibilisation</a:t>
            </a:r>
          </a:p>
        </p:txBody>
      </p:sp>
      <p:sp>
        <p:nvSpPr>
          <p:cNvPr id="7" name="Rectangle 6">
            <a:extLst>
              <a:ext uri="{FF2B5EF4-FFF2-40B4-BE49-F238E27FC236}">
                <a16:creationId xmlns:a16="http://schemas.microsoft.com/office/drawing/2014/main" id="{6917821C-7D74-CE66-2D9B-A5131E7A2D14}"/>
              </a:ext>
            </a:extLst>
          </p:cNvPr>
          <p:cNvSpPr/>
          <p:nvPr/>
        </p:nvSpPr>
        <p:spPr>
          <a:xfrm>
            <a:off x="1236936" y="116632"/>
            <a:ext cx="5832648" cy="338554"/>
          </a:xfrm>
          <a:prstGeom prst="rect">
            <a:avLst/>
          </a:prstGeom>
        </p:spPr>
        <p:txBody>
          <a:bodyPr wrap="square">
            <a:spAutoFit/>
          </a:bodyPr>
          <a:lstStyle/>
          <a:p>
            <a:pPr marL="0" lvl="1" algn="ctr">
              <a:defRPr/>
            </a:pPr>
            <a:r>
              <a:rPr lang="fr-FR" sz="1600" b="1" dirty="0">
                <a:solidFill>
                  <a:srgbClr val="887852"/>
                </a:solidFill>
              </a:rPr>
              <a:t>Cadre légal, réglementaire et normatif</a:t>
            </a:r>
          </a:p>
        </p:txBody>
      </p:sp>
      <p:sp>
        <p:nvSpPr>
          <p:cNvPr id="6" name="ZoneTexte 5">
            <a:extLst>
              <a:ext uri="{FF2B5EF4-FFF2-40B4-BE49-F238E27FC236}">
                <a16:creationId xmlns:a16="http://schemas.microsoft.com/office/drawing/2014/main" id="{8864966D-7AFC-240C-9FF7-1F1DFA2F1DFD}"/>
              </a:ext>
            </a:extLst>
          </p:cNvPr>
          <p:cNvSpPr txBox="1"/>
          <p:nvPr/>
        </p:nvSpPr>
        <p:spPr>
          <a:xfrm>
            <a:off x="611560" y="1387217"/>
            <a:ext cx="7848872" cy="4455322"/>
          </a:xfrm>
          <a:prstGeom prst="rect">
            <a:avLst/>
          </a:prstGeom>
          <a:noFill/>
        </p:spPr>
        <p:txBody>
          <a:bodyPr wrap="square">
            <a:spAutoFit/>
          </a:bodyPr>
          <a:lstStyle/>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Guide relatif au devoir de vigilance vis-à-vis de la clientèle;</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Guide relatif à l’approche basée sur les risques en assurance vie;</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Guide relatif aux typologies de blanchiment de capitaux et de financement du terrorisme dans le secteur des assurances;</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Guide conjoint ACAPS-Banque Centrale relatif à la tierce introduction;</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Comité permanent LBC/FT avec le secteur;</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Module LBC/FT E-learning;</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Plusieurs ateliers d’accompagnement et de sensibilisation;</a:t>
            </a:r>
          </a:p>
          <a:p>
            <a:pPr marL="307458" lvl="1" indent="-285750" algn="just">
              <a:lnSpc>
                <a:spcPct val="200000"/>
              </a:lnSpc>
              <a:buClr>
                <a:schemeClr val="bg2">
                  <a:lumMod val="75000"/>
                </a:schemeClr>
              </a:buClr>
              <a:buFont typeface="Wingdings" pitchFamily="2" charset="2"/>
              <a:buChar char="§"/>
            </a:pPr>
            <a:r>
              <a:rPr lang="fr-FR" sz="1600" dirty="0">
                <a:latin typeface="+mj-lt"/>
                <a:cs typeface="Arial" panose="020B0604020202020204" pitchFamily="34" charset="0"/>
              </a:rPr>
              <a:t>Filtrassur.</a:t>
            </a:r>
          </a:p>
        </p:txBody>
      </p:sp>
    </p:spTree>
    <p:extLst>
      <p:ext uri="{BB962C8B-B14F-4D97-AF65-F5344CB8AC3E}">
        <p14:creationId xmlns:p14="http://schemas.microsoft.com/office/powerpoint/2010/main" val="31884082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44031</TotalTime>
  <Words>2263</Words>
  <Application>Microsoft Office PowerPoint</Application>
  <PresentationFormat>Affichage à l'écran (4:3)</PresentationFormat>
  <Paragraphs>241</Paragraphs>
  <Slides>25</Slides>
  <Notes>7</Notes>
  <HiddenSlides>0</HiddenSlides>
  <MMClips>0</MMClips>
  <ScaleCrop>false</ScaleCrop>
  <HeadingPairs>
    <vt:vector size="8" baseType="variant">
      <vt:variant>
        <vt:lpstr>Polices utilisées</vt:lpstr>
      </vt:variant>
      <vt:variant>
        <vt:i4>4</vt:i4>
      </vt:variant>
      <vt:variant>
        <vt:lpstr>Thème</vt:lpstr>
      </vt:variant>
      <vt:variant>
        <vt:i4>2</vt:i4>
      </vt:variant>
      <vt:variant>
        <vt:lpstr>Serveurs OLE incorporés</vt:lpstr>
      </vt:variant>
      <vt:variant>
        <vt:i4>1</vt:i4>
      </vt:variant>
      <vt:variant>
        <vt:lpstr>Titres des diapositives</vt:lpstr>
      </vt:variant>
      <vt:variant>
        <vt:i4>25</vt:i4>
      </vt:variant>
    </vt:vector>
  </HeadingPairs>
  <TitlesOfParts>
    <vt:vector size="32" baseType="lpstr">
      <vt:lpstr>Arial</vt:lpstr>
      <vt:lpstr>Calibri</vt:lpstr>
      <vt:lpstr>Times New Roman</vt:lpstr>
      <vt:lpstr>Wingdings</vt:lpstr>
      <vt:lpstr>Thème Office</vt:lpstr>
      <vt:lpstr>1_Thème Office</vt:lpstr>
      <vt:lpstr>Diapositive think-cell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hassan boubrik</dc:creator>
  <cp:lastModifiedBy>Imane EL BOURICHI</cp:lastModifiedBy>
  <cp:revision>1157</cp:revision>
  <cp:lastPrinted>2021-02-03T09:30:21Z</cp:lastPrinted>
  <dcterms:created xsi:type="dcterms:W3CDTF">2014-01-28T11:12:59Z</dcterms:created>
  <dcterms:modified xsi:type="dcterms:W3CDTF">2024-05-29T15:57:16Z</dcterms:modified>
</cp:coreProperties>
</file>