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handoutMasterIdLst>
    <p:handoutMasterId r:id="rId17"/>
  </p:handoutMasterIdLst>
  <p:sldIdLst>
    <p:sldId id="256" r:id="rId5"/>
    <p:sldId id="301" r:id="rId6"/>
    <p:sldId id="329" r:id="rId7"/>
    <p:sldId id="387" r:id="rId8"/>
    <p:sldId id="394" r:id="rId9"/>
    <p:sldId id="389" r:id="rId10"/>
    <p:sldId id="390" r:id="rId11"/>
    <p:sldId id="391" r:id="rId12"/>
    <p:sldId id="393" r:id="rId13"/>
    <p:sldId id="392" r:id="rId14"/>
    <p:sldId id="385" r:id="rId15"/>
  </p:sldIdLst>
  <p:sldSz cx="9144000" cy="6858000" type="screen4x3"/>
  <p:notesSz cx="6799263" cy="9929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rdan Granata (ACPR - FR)" initials="JG" lastIdx="1" clrIdx="0">
    <p:extLst>
      <p:ext uri="{19B8F6BF-5375-455C-9EA6-DF929625EA0E}">
        <p15:presenceInfo xmlns:p15="http://schemas.microsoft.com/office/powerpoint/2012/main" userId="Jordan Granata (ACPR - FR)" providerId="None"/>
      </p:ext>
    </p:extLst>
  </p:cmAuthor>
  <p:cmAuthor id="2" name="AMAND Cyrille (SGACPR DAI)" initials="AC(D" lastIdx="4" clrIdx="1">
    <p:extLst>
      <p:ext uri="{19B8F6BF-5375-455C-9EA6-DF929625EA0E}">
        <p15:presenceInfo xmlns:p15="http://schemas.microsoft.com/office/powerpoint/2012/main" userId="S-1-5-21-932784933-1916278750-2019186543-541526" providerId="AD"/>
      </p:ext>
    </p:extLst>
  </p:cmAuthor>
  <p:cmAuthor id="3" name="ACPR" initials="ACPR" lastIdx="2" clrIdx="2">
    <p:extLst>
      <p:ext uri="{19B8F6BF-5375-455C-9EA6-DF929625EA0E}">
        <p15:presenceInfo xmlns:p15="http://schemas.microsoft.com/office/powerpoint/2012/main" userId="ACPR" providerId="None"/>
      </p:ext>
    </p:extLst>
  </p:cmAuthor>
  <p:cmAuthor id="4" name="HADDAD Déborah (SGACPR DAI)" initials="HD(D" lastIdx="1" clrIdx="3">
    <p:extLst>
      <p:ext uri="{19B8F6BF-5375-455C-9EA6-DF929625EA0E}">
        <p15:presenceInfo xmlns:p15="http://schemas.microsoft.com/office/powerpoint/2012/main" userId="S-1-5-21-932784933-1916278750-2019186543-545538" providerId="AD"/>
      </p:ext>
    </p:extLst>
  </p:cmAuthor>
  <p:cmAuthor id="5" name="Pascal Jourdain" initials="PJ" lastIdx="1" clrIdx="4">
    <p:extLst>
      <p:ext uri="{19B8F6BF-5375-455C-9EA6-DF929625EA0E}">
        <p15:presenceInfo xmlns:p15="http://schemas.microsoft.com/office/powerpoint/2012/main" userId="Pascal Jourdain" providerId="None"/>
      </p:ext>
    </p:extLst>
  </p:cmAuthor>
  <p:cmAuthor id="6" name="RAFFEGEAU Arthur (SGACPR DAI)" initials="RA(D" lastIdx="1" clrIdx="5">
    <p:extLst>
      <p:ext uri="{19B8F6BF-5375-455C-9EA6-DF929625EA0E}">
        <p15:presenceInfo xmlns:p15="http://schemas.microsoft.com/office/powerpoint/2012/main" userId="S-1-5-21-2813002294-2535755234-2662097098-2946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64AC"/>
    <a:srgbClr val="255EA9"/>
    <a:srgbClr val="205AA7"/>
    <a:srgbClr val="5783BD"/>
    <a:srgbClr val="5A9AD2"/>
    <a:srgbClr val="589AD4"/>
    <a:srgbClr val="5A9AD4"/>
    <a:srgbClr val="ED7C30"/>
    <a:srgbClr val="EF8B48"/>
    <a:srgbClr val="3E70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96" autoAdjust="0"/>
    <p:restoredTop sz="94673" autoAdjust="0"/>
  </p:normalViewPr>
  <p:slideViewPr>
    <p:cSldViewPr>
      <p:cViewPr varScale="1">
        <p:scale>
          <a:sx n="111" d="100"/>
          <a:sy n="111" d="100"/>
        </p:scale>
        <p:origin x="2556" y="7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1757"/>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7306FB5-A2B2-49C6-9AD1-55B6917CD944}" type="doc">
      <dgm:prSet loTypeId="urn:microsoft.com/office/officeart/2005/8/layout/cycle2" loCatId="cycle" qsTypeId="urn:microsoft.com/office/officeart/2005/8/quickstyle/simple2" qsCatId="simple" csTypeId="urn:microsoft.com/office/officeart/2005/8/colors/colorful4" csCatId="colorful" phldr="1"/>
      <dgm:spPr/>
      <dgm:t>
        <a:bodyPr/>
        <a:lstStyle/>
        <a:p>
          <a:endParaRPr lang="fr-FR"/>
        </a:p>
      </dgm:t>
    </dgm:pt>
    <dgm:pt modelId="{9DF4BBD3-25B6-419A-AB91-DE3ACD9C4242}">
      <dgm:prSet phldrT="[Texte]" phldr="1" custT="1"/>
      <dgm:spPr>
        <a:solidFill>
          <a:schemeClr val="accent2"/>
        </a:solidFill>
      </dgm:spPr>
      <dgm:t>
        <a:bodyPr/>
        <a:lstStyle/>
        <a:p>
          <a:endParaRPr lang="fr-FR" sz="2000" dirty="0"/>
        </a:p>
      </dgm:t>
    </dgm:pt>
    <dgm:pt modelId="{98CC9FE9-8325-4543-9BDF-A0D40F4BE211}" type="parTrans" cxnId="{7D1C661D-5452-4A24-A461-D1FDD661C07C}">
      <dgm:prSet/>
      <dgm:spPr/>
      <dgm:t>
        <a:bodyPr/>
        <a:lstStyle/>
        <a:p>
          <a:endParaRPr lang="fr-FR"/>
        </a:p>
      </dgm:t>
    </dgm:pt>
    <dgm:pt modelId="{51E61400-E8A1-4078-B0D1-05769AFE3FC2}" type="sibTrans" cxnId="{7D1C661D-5452-4A24-A461-D1FDD661C07C}">
      <dgm:prSet/>
      <dgm:spPr/>
      <dgm:t>
        <a:bodyPr/>
        <a:lstStyle/>
        <a:p>
          <a:endParaRPr lang="fr-FR" dirty="0"/>
        </a:p>
      </dgm:t>
    </dgm:pt>
    <dgm:pt modelId="{A16B7A32-C1AD-495A-A377-0B9A0A7FEC9F}">
      <dgm:prSet phldrT="[Texte]" phldr="1" custT="1"/>
      <dgm:spPr>
        <a:solidFill>
          <a:schemeClr val="accent3"/>
        </a:solidFill>
      </dgm:spPr>
      <dgm:t>
        <a:bodyPr/>
        <a:lstStyle/>
        <a:p>
          <a:endParaRPr lang="fr-FR" sz="2000" dirty="0"/>
        </a:p>
      </dgm:t>
    </dgm:pt>
    <dgm:pt modelId="{054EB8F3-687D-47C1-A8CA-AA8906B81A64}" type="parTrans" cxnId="{D39E6565-AB8E-4150-9AD1-F0C376D118EA}">
      <dgm:prSet/>
      <dgm:spPr/>
      <dgm:t>
        <a:bodyPr/>
        <a:lstStyle/>
        <a:p>
          <a:endParaRPr lang="fr-FR"/>
        </a:p>
      </dgm:t>
    </dgm:pt>
    <dgm:pt modelId="{D093C8A5-C38E-46B0-A43A-6E4799DBF5B8}" type="sibTrans" cxnId="{D39E6565-AB8E-4150-9AD1-F0C376D118EA}">
      <dgm:prSet/>
      <dgm:spPr/>
      <dgm:t>
        <a:bodyPr/>
        <a:lstStyle/>
        <a:p>
          <a:endParaRPr lang="fr-FR" dirty="0"/>
        </a:p>
      </dgm:t>
    </dgm:pt>
    <dgm:pt modelId="{2580DAD5-E4B5-4293-AB07-A4C506041096}">
      <dgm:prSet phldrT="[Texte]" phldr="1" custT="1"/>
      <dgm:spPr>
        <a:solidFill>
          <a:schemeClr val="accent5"/>
        </a:solidFill>
      </dgm:spPr>
      <dgm:t>
        <a:bodyPr/>
        <a:lstStyle/>
        <a:p>
          <a:endParaRPr lang="fr-FR" sz="2000" dirty="0"/>
        </a:p>
      </dgm:t>
    </dgm:pt>
    <dgm:pt modelId="{3872E00E-B2E4-4A20-9A82-F208316DB251}" type="parTrans" cxnId="{75528107-9022-476D-AE40-85E56DB393F3}">
      <dgm:prSet/>
      <dgm:spPr/>
      <dgm:t>
        <a:bodyPr/>
        <a:lstStyle/>
        <a:p>
          <a:endParaRPr lang="fr-FR"/>
        </a:p>
      </dgm:t>
    </dgm:pt>
    <dgm:pt modelId="{8828E4FD-4B51-4892-8A21-08016202413A}" type="sibTrans" cxnId="{75528107-9022-476D-AE40-85E56DB393F3}">
      <dgm:prSet/>
      <dgm:spPr/>
      <dgm:t>
        <a:bodyPr/>
        <a:lstStyle/>
        <a:p>
          <a:endParaRPr lang="fr-FR" dirty="0"/>
        </a:p>
      </dgm:t>
    </dgm:pt>
    <dgm:pt modelId="{8DF2A84E-9439-4676-B13B-880F92495483}">
      <dgm:prSet phldrT="[Texte]" phldr="1" custT="1"/>
      <dgm:spPr/>
      <dgm:t>
        <a:bodyPr/>
        <a:lstStyle/>
        <a:p>
          <a:endParaRPr lang="fr-FR" sz="2000" dirty="0"/>
        </a:p>
      </dgm:t>
    </dgm:pt>
    <dgm:pt modelId="{7051D416-35AC-401B-833F-A4F8C8DD6EA9}" type="parTrans" cxnId="{49A60ED3-5978-4CAC-A39A-F10C23E6AFF3}">
      <dgm:prSet/>
      <dgm:spPr/>
      <dgm:t>
        <a:bodyPr/>
        <a:lstStyle/>
        <a:p>
          <a:endParaRPr lang="fr-FR"/>
        </a:p>
      </dgm:t>
    </dgm:pt>
    <dgm:pt modelId="{C8218148-B48A-4CD5-B315-EB4E2CA794B6}" type="sibTrans" cxnId="{49A60ED3-5978-4CAC-A39A-F10C23E6AFF3}">
      <dgm:prSet/>
      <dgm:spPr/>
      <dgm:t>
        <a:bodyPr/>
        <a:lstStyle/>
        <a:p>
          <a:endParaRPr lang="fr-FR" dirty="0"/>
        </a:p>
      </dgm:t>
    </dgm:pt>
    <dgm:pt modelId="{435C8848-87CA-47E9-A5F7-99C1EC16E483}">
      <dgm:prSet phldrT="[Texte]" phldr="1" custT="1"/>
      <dgm:spPr>
        <a:solidFill>
          <a:srgbClr val="00B0F0"/>
        </a:solidFill>
      </dgm:spPr>
      <dgm:t>
        <a:bodyPr/>
        <a:lstStyle/>
        <a:p>
          <a:endParaRPr lang="fr-FR" sz="2000" dirty="0"/>
        </a:p>
      </dgm:t>
    </dgm:pt>
    <dgm:pt modelId="{A4708D6C-7804-40ED-AC27-D9D8D2A4430F}" type="parTrans" cxnId="{D75495CB-BD7C-4D1C-A798-9A39418CE5D5}">
      <dgm:prSet/>
      <dgm:spPr/>
      <dgm:t>
        <a:bodyPr/>
        <a:lstStyle/>
        <a:p>
          <a:endParaRPr lang="fr-FR"/>
        </a:p>
      </dgm:t>
    </dgm:pt>
    <dgm:pt modelId="{897A74CA-12E4-4886-9909-D0C39E0E9701}" type="sibTrans" cxnId="{D75495CB-BD7C-4D1C-A798-9A39418CE5D5}">
      <dgm:prSet/>
      <dgm:spPr>
        <a:solidFill>
          <a:srgbClr val="00B0F0"/>
        </a:solidFill>
      </dgm:spPr>
      <dgm:t>
        <a:bodyPr/>
        <a:lstStyle/>
        <a:p>
          <a:endParaRPr lang="fr-FR" dirty="0"/>
        </a:p>
      </dgm:t>
    </dgm:pt>
    <dgm:pt modelId="{2549E5CF-6BE3-4B25-97C4-0F3526604FDD}" type="pres">
      <dgm:prSet presAssocID="{87306FB5-A2B2-49C6-9AD1-55B6917CD944}" presName="cycle" presStyleCnt="0">
        <dgm:presLayoutVars>
          <dgm:dir/>
          <dgm:resizeHandles val="exact"/>
        </dgm:presLayoutVars>
      </dgm:prSet>
      <dgm:spPr/>
      <dgm:t>
        <a:bodyPr/>
        <a:lstStyle/>
        <a:p>
          <a:endParaRPr lang="fr-FR"/>
        </a:p>
      </dgm:t>
    </dgm:pt>
    <dgm:pt modelId="{12C7F52A-8E56-4217-BBC6-06CF6074755F}" type="pres">
      <dgm:prSet presAssocID="{9DF4BBD3-25B6-419A-AB91-DE3ACD9C4242}" presName="node" presStyleLbl="node1" presStyleIdx="0" presStyleCnt="5">
        <dgm:presLayoutVars>
          <dgm:bulletEnabled val="1"/>
        </dgm:presLayoutVars>
      </dgm:prSet>
      <dgm:spPr/>
      <dgm:t>
        <a:bodyPr/>
        <a:lstStyle/>
        <a:p>
          <a:endParaRPr lang="fr-FR"/>
        </a:p>
      </dgm:t>
    </dgm:pt>
    <dgm:pt modelId="{FB2D05D1-EBAC-45C1-9BC3-97903D6597E1}" type="pres">
      <dgm:prSet presAssocID="{51E61400-E8A1-4078-B0D1-05769AFE3FC2}" presName="sibTrans" presStyleLbl="sibTrans2D1" presStyleIdx="0" presStyleCnt="5"/>
      <dgm:spPr/>
      <dgm:t>
        <a:bodyPr/>
        <a:lstStyle/>
        <a:p>
          <a:endParaRPr lang="fr-FR"/>
        </a:p>
      </dgm:t>
    </dgm:pt>
    <dgm:pt modelId="{845E2A29-6F89-486D-8E56-8819FCE66F58}" type="pres">
      <dgm:prSet presAssocID="{51E61400-E8A1-4078-B0D1-05769AFE3FC2}" presName="connectorText" presStyleLbl="sibTrans2D1" presStyleIdx="0" presStyleCnt="5"/>
      <dgm:spPr/>
      <dgm:t>
        <a:bodyPr/>
        <a:lstStyle/>
        <a:p>
          <a:endParaRPr lang="fr-FR"/>
        </a:p>
      </dgm:t>
    </dgm:pt>
    <dgm:pt modelId="{DDDB76BB-D706-4697-96A1-8345580A3E0E}" type="pres">
      <dgm:prSet presAssocID="{A16B7A32-C1AD-495A-A377-0B9A0A7FEC9F}" presName="node" presStyleLbl="node1" presStyleIdx="1" presStyleCnt="5">
        <dgm:presLayoutVars>
          <dgm:bulletEnabled val="1"/>
        </dgm:presLayoutVars>
      </dgm:prSet>
      <dgm:spPr/>
      <dgm:t>
        <a:bodyPr/>
        <a:lstStyle/>
        <a:p>
          <a:endParaRPr lang="fr-FR"/>
        </a:p>
      </dgm:t>
    </dgm:pt>
    <dgm:pt modelId="{1023D39A-31F1-4A83-8AD8-96C1812B5FDF}" type="pres">
      <dgm:prSet presAssocID="{D093C8A5-C38E-46B0-A43A-6E4799DBF5B8}" presName="sibTrans" presStyleLbl="sibTrans2D1" presStyleIdx="1" presStyleCnt="5"/>
      <dgm:spPr/>
      <dgm:t>
        <a:bodyPr/>
        <a:lstStyle/>
        <a:p>
          <a:endParaRPr lang="fr-FR"/>
        </a:p>
      </dgm:t>
    </dgm:pt>
    <dgm:pt modelId="{6A16FD32-ED4C-4555-95E6-E17D53BD0E60}" type="pres">
      <dgm:prSet presAssocID="{D093C8A5-C38E-46B0-A43A-6E4799DBF5B8}" presName="connectorText" presStyleLbl="sibTrans2D1" presStyleIdx="1" presStyleCnt="5"/>
      <dgm:spPr/>
      <dgm:t>
        <a:bodyPr/>
        <a:lstStyle/>
        <a:p>
          <a:endParaRPr lang="fr-FR"/>
        </a:p>
      </dgm:t>
    </dgm:pt>
    <dgm:pt modelId="{6F524604-84AD-4D96-A7EE-EFC46B76EE8D}" type="pres">
      <dgm:prSet presAssocID="{2580DAD5-E4B5-4293-AB07-A4C506041096}" presName="node" presStyleLbl="node1" presStyleIdx="2" presStyleCnt="5">
        <dgm:presLayoutVars>
          <dgm:bulletEnabled val="1"/>
        </dgm:presLayoutVars>
      </dgm:prSet>
      <dgm:spPr/>
      <dgm:t>
        <a:bodyPr/>
        <a:lstStyle/>
        <a:p>
          <a:endParaRPr lang="fr-FR"/>
        </a:p>
      </dgm:t>
    </dgm:pt>
    <dgm:pt modelId="{EBD0885B-17D0-430C-A851-26B86F60960F}" type="pres">
      <dgm:prSet presAssocID="{8828E4FD-4B51-4892-8A21-08016202413A}" presName="sibTrans" presStyleLbl="sibTrans2D1" presStyleIdx="2" presStyleCnt="5"/>
      <dgm:spPr/>
      <dgm:t>
        <a:bodyPr/>
        <a:lstStyle/>
        <a:p>
          <a:endParaRPr lang="fr-FR"/>
        </a:p>
      </dgm:t>
    </dgm:pt>
    <dgm:pt modelId="{92DCAC41-0ABC-4ED1-88F9-CEBAA95A0C0F}" type="pres">
      <dgm:prSet presAssocID="{8828E4FD-4B51-4892-8A21-08016202413A}" presName="connectorText" presStyleLbl="sibTrans2D1" presStyleIdx="2" presStyleCnt="5"/>
      <dgm:spPr/>
      <dgm:t>
        <a:bodyPr/>
        <a:lstStyle/>
        <a:p>
          <a:endParaRPr lang="fr-FR"/>
        </a:p>
      </dgm:t>
    </dgm:pt>
    <dgm:pt modelId="{7460B5D4-3A36-4CF5-86DB-C1955EA6D52B}" type="pres">
      <dgm:prSet presAssocID="{8DF2A84E-9439-4676-B13B-880F92495483}" presName="node" presStyleLbl="node1" presStyleIdx="3" presStyleCnt="5">
        <dgm:presLayoutVars>
          <dgm:bulletEnabled val="1"/>
        </dgm:presLayoutVars>
      </dgm:prSet>
      <dgm:spPr/>
      <dgm:t>
        <a:bodyPr/>
        <a:lstStyle/>
        <a:p>
          <a:endParaRPr lang="fr-FR"/>
        </a:p>
      </dgm:t>
    </dgm:pt>
    <dgm:pt modelId="{16D4F65C-FD7E-454B-A435-01046A163639}" type="pres">
      <dgm:prSet presAssocID="{C8218148-B48A-4CD5-B315-EB4E2CA794B6}" presName="sibTrans" presStyleLbl="sibTrans2D1" presStyleIdx="3" presStyleCnt="5"/>
      <dgm:spPr/>
      <dgm:t>
        <a:bodyPr/>
        <a:lstStyle/>
        <a:p>
          <a:endParaRPr lang="fr-FR"/>
        </a:p>
      </dgm:t>
    </dgm:pt>
    <dgm:pt modelId="{E2292487-6927-48A3-9F9D-64DDE27F4EDD}" type="pres">
      <dgm:prSet presAssocID="{C8218148-B48A-4CD5-B315-EB4E2CA794B6}" presName="connectorText" presStyleLbl="sibTrans2D1" presStyleIdx="3" presStyleCnt="5"/>
      <dgm:spPr/>
      <dgm:t>
        <a:bodyPr/>
        <a:lstStyle/>
        <a:p>
          <a:endParaRPr lang="fr-FR"/>
        </a:p>
      </dgm:t>
    </dgm:pt>
    <dgm:pt modelId="{382240D4-C898-4910-84A6-839B8A331502}" type="pres">
      <dgm:prSet presAssocID="{435C8848-87CA-47E9-A5F7-99C1EC16E483}" presName="node" presStyleLbl="node1" presStyleIdx="4" presStyleCnt="5">
        <dgm:presLayoutVars>
          <dgm:bulletEnabled val="1"/>
        </dgm:presLayoutVars>
      </dgm:prSet>
      <dgm:spPr/>
      <dgm:t>
        <a:bodyPr/>
        <a:lstStyle/>
        <a:p>
          <a:endParaRPr lang="fr-FR"/>
        </a:p>
      </dgm:t>
    </dgm:pt>
    <dgm:pt modelId="{468A1386-0908-4400-80C2-60E7E204102D}" type="pres">
      <dgm:prSet presAssocID="{897A74CA-12E4-4886-9909-D0C39E0E9701}" presName="sibTrans" presStyleLbl="sibTrans2D1" presStyleIdx="4" presStyleCnt="5"/>
      <dgm:spPr/>
      <dgm:t>
        <a:bodyPr/>
        <a:lstStyle/>
        <a:p>
          <a:endParaRPr lang="fr-FR"/>
        </a:p>
      </dgm:t>
    </dgm:pt>
    <dgm:pt modelId="{3A775353-482E-4CE9-B20D-AA3100346260}" type="pres">
      <dgm:prSet presAssocID="{897A74CA-12E4-4886-9909-D0C39E0E9701}" presName="connectorText" presStyleLbl="sibTrans2D1" presStyleIdx="4" presStyleCnt="5"/>
      <dgm:spPr/>
      <dgm:t>
        <a:bodyPr/>
        <a:lstStyle/>
        <a:p>
          <a:endParaRPr lang="fr-FR"/>
        </a:p>
      </dgm:t>
    </dgm:pt>
  </dgm:ptLst>
  <dgm:cxnLst>
    <dgm:cxn modelId="{75528107-9022-476D-AE40-85E56DB393F3}" srcId="{87306FB5-A2B2-49C6-9AD1-55B6917CD944}" destId="{2580DAD5-E4B5-4293-AB07-A4C506041096}" srcOrd="2" destOrd="0" parTransId="{3872E00E-B2E4-4A20-9A82-F208316DB251}" sibTransId="{8828E4FD-4B51-4892-8A21-08016202413A}"/>
    <dgm:cxn modelId="{C4D7B048-BB71-4921-B939-DCA1F97BFDE0}" type="presOf" srcId="{A16B7A32-C1AD-495A-A377-0B9A0A7FEC9F}" destId="{DDDB76BB-D706-4697-96A1-8345580A3E0E}" srcOrd="0" destOrd="0" presId="urn:microsoft.com/office/officeart/2005/8/layout/cycle2"/>
    <dgm:cxn modelId="{F51860A6-8982-48AF-96C9-409F1A2BBE1D}" type="presOf" srcId="{51E61400-E8A1-4078-B0D1-05769AFE3FC2}" destId="{845E2A29-6F89-486D-8E56-8819FCE66F58}" srcOrd="1" destOrd="0" presId="urn:microsoft.com/office/officeart/2005/8/layout/cycle2"/>
    <dgm:cxn modelId="{60F5F165-1165-4592-8A79-674BBE2B70E5}" type="presOf" srcId="{87306FB5-A2B2-49C6-9AD1-55B6917CD944}" destId="{2549E5CF-6BE3-4B25-97C4-0F3526604FDD}" srcOrd="0" destOrd="0" presId="urn:microsoft.com/office/officeart/2005/8/layout/cycle2"/>
    <dgm:cxn modelId="{1518605F-1242-42B5-9396-E69156EC186B}" type="presOf" srcId="{C8218148-B48A-4CD5-B315-EB4E2CA794B6}" destId="{E2292487-6927-48A3-9F9D-64DDE27F4EDD}" srcOrd="1" destOrd="0" presId="urn:microsoft.com/office/officeart/2005/8/layout/cycle2"/>
    <dgm:cxn modelId="{D39E6565-AB8E-4150-9AD1-F0C376D118EA}" srcId="{87306FB5-A2B2-49C6-9AD1-55B6917CD944}" destId="{A16B7A32-C1AD-495A-A377-0B9A0A7FEC9F}" srcOrd="1" destOrd="0" parTransId="{054EB8F3-687D-47C1-A8CA-AA8906B81A64}" sibTransId="{D093C8A5-C38E-46B0-A43A-6E4799DBF5B8}"/>
    <dgm:cxn modelId="{49A60ED3-5978-4CAC-A39A-F10C23E6AFF3}" srcId="{87306FB5-A2B2-49C6-9AD1-55B6917CD944}" destId="{8DF2A84E-9439-4676-B13B-880F92495483}" srcOrd="3" destOrd="0" parTransId="{7051D416-35AC-401B-833F-A4F8C8DD6EA9}" sibTransId="{C8218148-B48A-4CD5-B315-EB4E2CA794B6}"/>
    <dgm:cxn modelId="{F09F3D24-1948-4AC1-A18C-EFF985ECD62E}" type="presOf" srcId="{9DF4BBD3-25B6-419A-AB91-DE3ACD9C4242}" destId="{12C7F52A-8E56-4217-BBC6-06CF6074755F}" srcOrd="0" destOrd="0" presId="urn:microsoft.com/office/officeart/2005/8/layout/cycle2"/>
    <dgm:cxn modelId="{F603A5E7-6B12-4C2E-B642-7E0D841F5EE0}" type="presOf" srcId="{8828E4FD-4B51-4892-8A21-08016202413A}" destId="{EBD0885B-17D0-430C-A851-26B86F60960F}" srcOrd="0" destOrd="0" presId="urn:microsoft.com/office/officeart/2005/8/layout/cycle2"/>
    <dgm:cxn modelId="{A97F1F63-6270-4C4C-B3C6-81CAD8B0236C}" type="presOf" srcId="{897A74CA-12E4-4886-9909-D0C39E0E9701}" destId="{468A1386-0908-4400-80C2-60E7E204102D}" srcOrd="0" destOrd="0" presId="urn:microsoft.com/office/officeart/2005/8/layout/cycle2"/>
    <dgm:cxn modelId="{E0EE0D67-7606-4AC5-A047-F9AC9B3D8910}" type="presOf" srcId="{897A74CA-12E4-4886-9909-D0C39E0E9701}" destId="{3A775353-482E-4CE9-B20D-AA3100346260}" srcOrd="1" destOrd="0" presId="urn:microsoft.com/office/officeart/2005/8/layout/cycle2"/>
    <dgm:cxn modelId="{7D1C661D-5452-4A24-A461-D1FDD661C07C}" srcId="{87306FB5-A2B2-49C6-9AD1-55B6917CD944}" destId="{9DF4BBD3-25B6-419A-AB91-DE3ACD9C4242}" srcOrd="0" destOrd="0" parTransId="{98CC9FE9-8325-4543-9BDF-A0D40F4BE211}" sibTransId="{51E61400-E8A1-4078-B0D1-05769AFE3FC2}"/>
    <dgm:cxn modelId="{6109A5B7-98DF-4CC6-9DE4-7AED1121F5E3}" type="presOf" srcId="{8DF2A84E-9439-4676-B13B-880F92495483}" destId="{7460B5D4-3A36-4CF5-86DB-C1955EA6D52B}" srcOrd="0" destOrd="0" presId="urn:microsoft.com/office/officeart/2005/8/layout/cycle2"/>
    <dgm:cxn modelId="{890F7F6A-DD89-49A1-B4B7-C70F6D786396}" type="presOf" srcId="{C8218148-B48A-4CD5-B315-EB4E2CA794B6}" destId="{16D4F65C-FD7E-454B-A435-01046A163639}" srcOrd="0" destOrd="0" presId="urn:microsoft.com/office/officeart/2005/8/layout/cycle2"/>
    <dgm:cxn modelId="{F248C62D-08D6-4448-AAF4-6B4C1A9C5AC9}" type="presOf" srcId="{D093C8A5-C38E-46B0-A43A-6E4799DBF5B8}" destId="{6A16FD32-ED4C-4555-95E6-E17D53BD0E60}" srcOrd="1" destOrd="0" presId="urn:microsoft.com/office/officeart/2005/8/layout/cycle2"/>
    <dgm:cxn modelId="{BC18C66A-A949-4BFE-820B-0EB9A79E441D}" type="presOf" srcId="{2580DAD5-E4B5-4293-AB07-A4C506041096}" destId="{6F524604-84AD-4D96-A7EE-EFC46B76EE8D}" srcOrd="0" destOrd="0" presId="urn:microsoft.com/office/officeart/2005/8/layout/cycle2"/>
    <dgm:cxn modelId="{D75495CB-BD7C-4D1C-A798-9A39418CE5D5}" srcId="{87306FB5-A2B2-49C6-9AD1-55B6917CD944}" destId="{435C8848-87CA-47E9-A5F7-99C1EC16E483}" srcOrd="4" destOrd="0" parTransId="{A4708D6C-7804-40ED-AC27-D9D8D2A4430F}" sibTransId="{897A74CA-12E4-4886-9909-D0C39E0E9701}"/>
    <dgm:cxn modelId="{09BB5B8E-44F9-4371-B997-1035CB4889D0}" type="presOf" srcId="{51E61400-E8A1-4078-B0D1-05769AFE3FC2}" destId="{FB2D05D1-EBAC-45C1-9BC3-97903D6597E1}" srcOrd="0" destOrd="0" presId="urn:microsoft.com/office/officeart/2005/8/layout/cycle2"/>
    <dgm:cxn modelId="{16C77CDD-D800-4138-88E0-89EC026BCB48}" type="presOf" srcId="{435C8848-87CA-47E9-A5F7-99C1EC16E483}" destId="{382240D4-C898-4910-84A6-839B8A331502}" srcOrd="0" destOrd="0" presId="urn:microsoft.com/office/officeart/2005/8/layout/cycle2"/>
    <dgm:cxn modelId="{82AA26D8-D355-4DF9-B9D7-60DF4FCC3725}" type="presOf" srcId="{8828E4FD-4B51-4892-8A21-08016202413A}" destId="{92DCAC41-0ABC-4ED1-88F9-CEBAA95A0C0F}" srcOrd="1" destOrd="0" presId="urn:microsoft.com/office/officeart/2005/8/layout/cycle2"/>
    <dgm:cxn modelId="{254BB73C-EB7B-4BC1-BB35-CDF9F81E1876}" type="presOf" srcId="{D093C8A5-C38E-46B0-A43A-6E4799DBF5B8}" destId="{1023D39A-31F1-4A83-8AD8-96C1812B5FDF}" srcOrd="0" destOrd="0" presId="urn:microsoft.com/office/officeart/2005/8/layout/cycle2"/>
    <dgm:cxn modelId="{8BC63270-C73D-4A33-AFA5-BE8D3EB1EA0E}" type="presParOf" srcId="{2549E5CF-6BE3-4B25-97C4-0F3526604FDD}" destId="{12C7F52A-8E56-4217-BBC6-06CF6074755F}" srcOrd="0" destOrd="0" presId="urn:microsoft.com/office/officeart/2005/8/layout/cycle2"/>
    <dgm:cxn modelId="{BF2D279C-461A-451C-9A32-658A66DD2C50}" type="presParOf" srcId="{2549E5CF-6BE3-4B25-97C4-0F3526604FDD}" destId="{FB2D05D1-EBAC-45C1-9BC3-97903D6597E1}" srcOrd="1" destOrd="0" presId="urn:microsoft.com/office/officeart/2005/8/layout/cycle2"/>
    <dgm:cxn modelId="{3CE18539-5CC8-4257-8E78-19AD97263672}" type="presParOf" srcId="{FB2D05D1-EBAC-45C1-9BC3-97903D6597E1}" destId="{845E2A29-6F89-486D-8E56-8819FCE66F58}" srcOrd="0" destOrd="0" presId="urn:microsoft.com/office/officeart/2005/8/layout/cycle2"/>
    <dgm:cxn modelId="{D0B63C1B-39D1-4D7A-B891-1CA359F4C91E}" type="presParOf" srcId="{2549E5CF-6BE3-4B25-97C4-0F3526604FDD}" destId="{DDDB76BB-D706-4697-96A1-8345580A3E0E}" srcOrd="2" destOrd="0" presId="urn:microsoft.com/office/officeart/2005/8/layout/cycle2"/>
    <dgm:cxn modelId="{17BCC936-E22A-45D3-AC30-1EFFCCAEA7F8}" type="presParOf" srcId="{2549E5CF-6BE3-4B25-97C4-0F3526604FDD}" destId="{1023D39A-31F1-4A83-8AD8-96C1812B5FDF}" srcOrd="3" destOrd="0" presId="urn:microsoft.com/office/officeart/2005/8/layout/cycle2"/>
    <dgm:cxn modelId="{34221E88-4227-463A-98C2-586B2BC9CB3D}" type="presParOf" srcId="{1023D39A-31F1-4A83-8AD8-96C1812B5FDF}" destId="{6A16FD32-ED4C-4555-95E6-E17D53BD0E60}" srcOrd="0" destOrd="0" presId="urn:microsoft.com/office/officeart/2005/8/layout/cycle2"/>
    <dgm:cxn modelId="{C18D64E6-3E41-44D2-85B1-E52BBEC2D7C4}" type="presParOf" srcId="{2549E5CF-6BE3-4B25-97C4-0F3526604FDD}" destId="{6F524604-84AD-4D96-A7EE-EFC46B76EE8D}" srcOrd="4" destOrd="0" presId="urn:microsoft.com/office/officeart/2005/8/layout/cycle2"/>
    <dgm:cxn modelId="{6B88546D-6A28-4EEE-BB7E-7FD5BA48422E}" type="presParOf" srcId="{2549E5CF-6BE3-4B25-97C4-0F3526604FDD}" destId="{EBD0885B-17D0-430C-A851-26B86F60960F}" srcOrd="5" destOrd="0" presId="urn:microsoft.com/office/officeart/2005/8/layout/cycle2"/>
    <dgm:cxn modelId="{86F83175-5EE2-4752-9E67-384F69C63F86}" type="presParOf" srcId="{EBD0885B-17D0-430C-A851-26B86F60960F}" destId="{92DCAC41-0ABC-4ED1-88F9-CEBAA95A0C0F}" srcOrd="0" destOrd="0" presId="urn:microsoft.com/office/officeart/2005/8/layout/cycle2"/>
    <dgm:cxn modelId="{772ACCC5-13E4-4D65-9B65-83CC4E32401A}" type="presParOf" srcId="{2549E5CF-6BE3-4B25-97C4-0F3526604FDD}" destId="{7460B5D4-3A36-4CF5-86DB-C1955EA6D52B}" srcOrd="6" destOrd="0" presId="urn:microsoft.com/office/officeart/2005/8/layout/cycle2"/>
    <dgm:cxn modelId="{17DBCD57-9E67-4A4C-A82B-BF530013E358}" type="presParOf" srcId="{2549E5CF-6BE3-4B25-97C4-0F3526604FDD}" destId="{16D4F65C-FD7E-454B-A435-01046A163639}" srcOrd="7" destOrd="0" presId="urn:microsoft.com/office/officeart/2005/8/layout/cycle2"/>
    <dgm:cxn modelId="{90CC98A4-C981-49CF-A7E3-649E896D6F02}" type="presParOf" srcId="{16D4F65C-FD7E-454B-A435-01046A163639}" destId="{E2292487-6927-48A3-9F9D-64DDE27F4EDD}" srcOrd="0" destOrd="0" presId="urn:microsoft.com/office/officeart/2005/8/layout/cycle2"/>
    <dgm:cxn modelId="{1528C34C-882D-4600-B27D-7000CA8C2852}" type="presParOf" srcId="{2549E5CF-6BE3-4B25-97C4-0F3526604FDD}" destId="{382240D4-C898-4910-84A6-839B8A331502}" srcOrd="8" destOrd="0" presId="urn:microsoft.com/office/officeart/2005/8/layout/cycle2"/>
    <dgm:cxn modelId="{1E80D24A-4E06-43D1-B571-4C1E6F653484}" type="presParOf" srcId="{2549E5CF-6BE3-4B25-97C4-0F3526604FDD}" destId="{468A1386-0908-4400-80C2-60E7E204102D}" srcOrd="9" destOrd="0" presId="urn:microsoft.com/office/officeart/2005/8/layout/cycle2"/>
    <dgm:cxn modelId="{9DD7D189-7463-4A50-8A2C-A97413661D45}" type="presParOf" srcId="{468A1386-0908-4400-80C2-60E7E204102D}" destId="{3A775353-482E-4CE9-B20D-AA3100346260}"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C7F52A-8E56-4217-BBC6-06CF6074755F}">
      <dsp:nvSpPr>
        <dsp:cNvPr id="0" name=""/>
        <dsp:cNvSpPr/>
      </dsp:nvSpPr>
      <dsp:spPr>
        <a:xfrm>
          <a:off x="2434828" y="401"/>
          <a:ext cx="1226343" cy="1226343"/>
        </a:xfrm>
        <a:prstGeom prst="ellipse">
          <a:avLst/>
        </a:prstGeom>
        <a:solidFill>
          <a:schemeClr val="accent2"/>
        </a:solidFill>
        <a:ln w="63500" cap="flat" cmpd="sng" algn="ctr">
          <a:solidFill>
            <a:schemeClr val="lt1">
              <a:hueOff val="0"/>
              <a:satOff val="0"/>
              <a:lumOff val="0"/>
              <a:alphaOff val="0"/>
            </a:schemeClr>
          </a:solidFill>
          <a:prstDash val="solid"/>
        </a:ln>
        <a:effectLst>
          <a:outerShdw blurRad="95000" rotWithShape="0">
            <a:srgbClr val="000000">
              <a:alpha val="50000"/>
            </a:srgbClr>
          </a:outerShdw>
          <a:softEdge rad="12700"/>
        </a:effectLst>
      </dsp:spPr>
      <dsp:style>
        <a:lnRef idx="3">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fr-FR" sz="2000" kern="1200" dirty="0"/>
        </a:p>
      </dsp:txBody>
      <dsp:txXfrm>
        <a:off x="2614422" y="179995"/>
        <a:ext cx="867155" cy="867155"/>
      </dsp:txXfrm>
    </dsp:sp>
    <dsp:sp modelId="{FB2D05D1-EBAC-45C1-9BC3-97903D6597E1}">
      <dsp:nvSpPr>
        <dsp:cNvPr id="0" name=""/>
        <dsp:cNvSpPr/>
      </dsp:nvSpPr>
      <dsp:spPr>
        <a:xfrm rot="2160000">
          <a:off x="3622675" y="942976"/>
          <a:ext cx="327092" cy="413891"/>
        </a:xfrm>
        <a:prstGeom prst="rightArrow">
          <a:avLst>
            <a:gd name="adj1" fmla="val 60000"/>
            <a:gd name="adj2" fmla="val 50000"/>
          </a:avLst>
        </a:prstGeom>
        <a:solidFill>
          <a:schemeClr val="accent4">
            <a:hueOff val="0"/>
            <a:satOff val="0"/>
            <a:lumOff val="0"/>
            <a:alphaOff val="0"/>
          </a:schemeClr>
        </a:solidFill>
        <a:ln>
          <a:noFill/>
        </a:ln>
        <a:effectLst>
          <a:outerShdw blurRad="95000" rotWithShape="0">
            <a:srgbClr val="000000">
              <a:alpha val="50000"/>
            </a:srgbClr>
          </a:outerShdw>
          <a:softEdge rad="12700"/>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fr-FR" sz="1700" kern="1200" dirty="0"/>
        </a:p>
      </dsp:txBody>
      <dsp:txXfrm>
        <a:off x="3632045" y="996915"/>
        <a:ext cx="228964" cy="248335"/>
      </dsp:txXfrm>
    </dsp:sp>
    <dsp:sp modelId="{DDDB76BB-D706-4697-96A1-8345580A3E0E}">
      <dsp:nvSpPr>
        <dsp:cNvPr id="0" name=""/>
        <dsp:cNvSpPr/>
      </dsp:nvSpPr>
      <dsp:spPr>
        <a:xfrm>
          <a:off x="3926250" y="1083982"/>
          <a:ext cx="1226343" cy="1226343"/>
        </a:xfrm>
        <a:prstGeom prst="ellipse">
          <a:avLst/>
        </a:prstGeom>
        <a:solidFill>
          <a:schemeClr val="accent3"/>
        </a:solidFill>
        <a:ln w="63500" cap="flat" cmpd="sng" algn="ctr">
          <a:solidFill>
            <a:schemeClr val="lt1">
              <a:hueOff val="0"/>
              <a:satOff val="0"/>
              <a:lumOff val="0"/>
              <a:alphaOff val="0"/>
            </a:schemeClr>
          </a:solidFill>
          <a:prstDash val="solid"/>
        </a:ln>
        <a:effectLst>
          <a:outerShdw blurRad="95000" rotWithShape="0">
            <a:srgbClr val="000000">
              <a:alpha val="50000"/>
            </a:srgbClr>
          </a:outerShdw>
          <a:softEdge rad="12700"/>
        </a:effectLst>
      </dsp:spPr>
      <dsp:style>
        <a:lnRef idx="3">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fr-FR" sz="2000" kern="1200" dirty="0"/>
        </a:p>
      </dsp:txBody>
      <dsp:txXfrm>
        <a:off x="4105844" y="1263576"/>
        <a:ext cx="867155" cy="867155"/>
      </dsp:txXfrm>
    </dsp:sp>
    <dsp:sp modelId="{1023D39A-31F1-4A83-8AD8-96C1812B5FDF}">
      <dsp:nvSpPr>
        <dsp:cNvPr id="0" name=""/>
        <dsp:cNvSpPr/>
      </dsp:nvSpPr>
      <dsp:spPr>
        <a:xfrm rot="6480000">
          <a:off x="4093900" y="2358041"/>
          <a:ext cx="327092" cy="413891"/>
        </a:xfrm>
        <a:prstGeom prst="rightArrow">
          <a:avLst>
            <a:gd name="adj1" fmla="val 60000"/>
            <a:gd name="adj2" fmla="val 50000"/>
          </a:avLst>
        </a:prstGeom>
        <a:solidFill>
          <a:schemeClr val="accent4">
            <a:hueOff val="1287359"/>
            <a:satOff val="0"/>
            <a:lumOff val="-1471"/>
            <a:alphaOff val="0"/>
          </a:schemeClr>
        </a:solidFill>
        <a:ln>
          <a:noFill/>
        </a:ln>
        <a:effectLst>
          <a:outerShdw blurRad="95000" rotWithShape="0">
            <a:srgbClr val="000000">
              <a:alpha val="50000"/>
            </a:srgbClr>
          </a:outerShdw>
          <a:softEdge rad="12700"/>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fr-FR" sz="1700" kern="1200" dirty="0"/>
        </a:p>
      </dsp:txBody>
      <dsp:txXfrm rot="10800000">
        <a:off x="4158126" y="2394156"/>
        <a:ext cx="228964" cy="248335"/>
      </dsp:txXfrm>
    </dsp:sp>
    <dsp:sp modelId="{6F524604-84AD-4D96-A7EE-EFC46B76EE8D}">
      <dsp:nvSpPr>
        <dsp:cNvPr id="0" name=""/>
        <dsp:cNvSpPr/>
      </dsp:nvSpPr>
      <dsp:spPr>
        <a:xfrm>
          <a:off x="3356577" y="2837255"/>
          <a:ext cx="1226343" cy="1226343"/>
        </a:xfrm>
        <a:prstGeom prst="ellipse">
          <a:avLst/>
        </a:prstGeom>
        <a:solidFill>
          <a:schemeClr val="accent5"/>
        </a:solidFill>
        <a:ln w="63500" cap="flat" cmpd="sng" algn="ctr">
          <a:solidFill>
            <a:schemeClr val="lt1">
              <a:hueOff val="0"/>
              <a:satOff val="0"/>
              <a:lumOff val="0"/>
              <a:alphaOff val="0"/>
            </a:schemeClr>
          </a:solidFill>
          <a:prstDash val="solid"/>
        </a:ln>
        <a:effectLst>
          <a:outerShdw blurRad="95000" rotWithShape="0">
            <a:srgbClr val="000000">
              <a:alpha val="50000"/>
            </a:srgbClr>
          </a:outerShdw>
          <a:softEdge rad="12700"/>
        </a:effectLst>
      </dsp:spPr>
      <dsp:style>
        <a:lnRef idx="3">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fr-FR" sz="2000" kern="1200" dirty="0"/>
        </a:p>
      </dsp:txBody>
      <dsp:txXfrm>
        <a:off x="3536171" y="3016849"/>
        <a:ext cx="867155" cy="867155"/>
      </dsp:txXfrm>
    </dsp:sp>
    <dsp:sp modelId="{EBD0885B-17D0-430C-A851-26B86F60960F}">
      <dsp:nvSpPr>
        <dsp:cNvPr id="0" name=""/>
        <dsp:cNvSpPr/>
      </dsp:nvSpPr>
      <dsp:spPr>
        <a:xfrm rot="10800000">
          <a:off x="2893711" y="3243481"/>
          <a:ext cx="327092" cy="413891"/>
        </a:xfrm>
        <a:prstGeom prst="rightArrow">
          <a:avLst>
            <a:gd name="adj1" fmla="val 60000"/>
            <a:gd name="adj2" fmla="val 50000"/>
          </a:avLst>
        </a:prstGeom>
        <a:solidFill>
          <a:schemeClr val="accent4">
            <a:hueOff val="2574719"/>
            <a:satOff val="0"/>
            <a:lumOff val="-2941"/>
            <a:alphaOff val="0"/>
          </a:schemeClr>
        </a:solidFill>
        <a:ln>
          <a:noFill/>
        </a:ln>
        <a:effectLst>
          <a:outerShdw blurRad="95000" rotWithShape="0">
            <a:srgbClr val="000000">
              <a:alpha val="50000"/>
            </a:srgbClr>
          </a:outerShdw>
          <a:softEdge rad="12700"/>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fr-FR" sz="1700" kern="1200" dirty="0"/>
        </a:p>
      </dsp:txBody>
      <dsp:txXfrm rot="10800000">
        <a:off x="2991839" y="3326259"/>
        <a:ext cx="228964" cy="248335"/>
      </dsp:txXfrm>
    </dsp:sp>
    <dsp:sp modelId="{7460B5D4-3A36-4CF5-86DB-C1955EA6D52B}">
      <dsp:nvSpPr>
        <dsp:cNvPr id="0" name=""/>
        <dsp:cNvSpPr/>
      </dsp:nvSpPr>
      <dsp:spPr>
        <a:xfrm>
          <a:off x="1513078" y="2837255"/>
          <a:ext cx="1226343" cy="1226343"/>
        </a:xfrm>
        <a:prstGeom prst="ellipse">
          <a:avLst/>
        </a:prstGeom>
        <a:solidFill>
          <a:schemeClr val="accent4">
            <a:hueOff val="3862078"/>
            <a:satOff val="0"/>
            <a:lumOff val="-4412"/>
            <a:alphaOff val="0"/>
          </a:schemeClr>
        </a:solidFill>
        <a:ln w="63500" cap="flat" cmpd="sng" algn="ctr">
          <a:solidFill>
            <a:schemeClr val="lt1">
              <a:hueOff val="0"/>
              <a:satOff val="0"/>
              <a:lumOff val="0"/>
              <a:alphaOff val="0"/>
            </a:schemeClr>
          </a:solidFill>
          <a:prstDash val="solid"/>
        </a:ln>
        <a:effectLst>
          <a:outerShdw blurRad="95000" rotWithShape="0">
            <a:srgbClr val="000000">
              <a:alpha val="50000"/>
            </a:srgbClr>
          </a:outerShdw>
          <a:softEdge rad="12700"/>
        </a:effectLst>
      </dsp:spPr>
      <dsp:style>
        <a:lnRef idx="3">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fr-FR" sz="2000" kern="1200" dirty="0"/>
        </a:p>
      </dsp:txBody>
      <dsp:txXfrm>
        <a:off x="1692672" y="3016849"/>
        <a:ext cx="867155" cy="867155"/>
      </dsp:txXfrm>
    </dsp:sp>
    <dsp:sp modelId="{16D4F65C-FD7E-454B-A435-01046A163639}">
      <dsp:nvSpPr>
        <dsp:cNvPr id="0" name=""/>
        <dsp:cNvSpPr/>
      </dsp:nvSpPr>
      <dsp:spPr>
        <a:xfrm rot="15120000">
          <a:off x="1680728" y="2375649"/>
          <a:ext cx="327092" cy="413891"/>
        </a:xfrm>
        <a:prstGeom prst="rightArrow">
          <a:avLst>
            <a:gd name="adj1" fmla="val 60000"/>
            <a:gd name="adj2" fmla="val 50000"/>
          </a:avLst>
        </a:prstGeom>
        <a:solidFill>
          <a:schemeClr val="accent4">
            <a:hueOff val="3862078"/>
            <a:satOff val="0"/>
            <a:lumOff val="-4412"/>
            <a:alphaOff val="0"/>
          </a:schemeClr>
        </a:solidFill>
        <a:ln>
          <a:noFill/>
        </a:ln>
        <a:effectLst>
          <a:outerShdw blurRad="95000" rotWithShape="0">
            <a:srgbClr val="000000">
              <a:alpha val="50000"/>
            </a:srgbClr>
          </a:outerShdw>
          <a:softEdge rad="12700"/>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fr-FR" sz="1700" kern="1200" dirty="0"/>
        </a:p>
      </dsp:txBody>
      <dsp:txXfrm rot="10800000">
        <a:off x="1744954" y="2505090"/>
        <a:ext cx="228964" cy="248335"/>
      </dsp:txXfrm>
    </dsp:sp>
    <dsp:sp modelId="{382240D4-C898-4910-84A6-839B8A331502}">
      <dsp:nvSpPr>
        <dsp:cNvPr id="0" name=""/>
        <dsp:cNvSpPr/>
      </dsp:nvSpPr>
      <dsp:spPr>
        <a:xfrm>
          <a:off x="943405" y="1083982"/>
          <a:ext cx="1226343" cy="1226343"/>
        </a:xfrm>
        <a:prstGeom prst="ellipse">
          <a:avLst/>
        </a:prstGeom>
        <a:solidFill>
          <a:srgbClr val="00B0F0"/>
        </a:solidFill>
        <a:ln w="63500" cap="flat" cmpd="sng" algn="ctr">
          <a:solidFill>
            <a:schemeClr val="lt1">
              <a:hueOff val="0"/>
              <a:satOff val="0"/>
              <a:lumOff val="0"/>
              <a:alphaOff val="0"/>
            </a:schemeClr>
          </a:solidFill>
          <a:prstDash val="solid"/>
        </a:ln>
        <a:effectLst>
          <a:outerShdw blurRad="95000" rotWithShape="0">
            <a:srgbClr val="000000">
              <a:alpha val="50000"/>
            </a:srgbClr>
          </a:outerShdw>
          <a:softEdge rad="12700"/>
        </a:effectLst>
      </dsp:spPr>
      <dsp:style>
        <a:lnRef idx="3">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fr-FR" sz="2000" kern="1200" dirty="0"/>
        </a:p>
      </dsp:txBody>
      <dsp:txXfrm>
        <a:off x="1122999" y="1263576"/>
        <a:ext cx="867155" cy="867155"/>
      </dsp:txXfrm>
    </dsp:sp>
    <dsp:sp modelId="{468A1386-0908-4400-80C2-60E7E204102D}">
      <dsp:nvSpPr>
        <dsp:cNvPr id="0" name=""/>
        <dsp:cNvSpPr/>
      </dsp:nvSpPr>
      <dsp:spPr>
        <a:xfrm rot="19440000">
          <a:off x="2131253" y="953859"/>
          <a:ext cx="327092" cy="413891"/>
        </a:xfrm>
        <a:prstGeom prst="rightArrow">
          <a:avLst>
            <a:gd name="adj1" fmla="val 60000"/>
            <a:gd name="adj2" fmla="val 50000"/>
          </a:avLst>
        </a:prstGeom>
        <a:solidFill>
          <a:srgbClr val="00B0F0"/>
        </a:solidFill>
        <a:ln>
          <a:noFill/>
        </a:ln>
        <a:effectLst>
          <a:outerShdw blurRad="95000" rotWithShape="0">
            <a:srgbClr val="000000">
              <a:alpha val="50000"/>
            </a:srgbClr>
          </a:outerShdw>
          <a:softEdge rad="12700"/>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fr-FR" sz="1700" kern="1200" dirty="0"/>
        </a:p>
      </dsp:txBody>
      <dsp:txXfrm>
        <a:off x="2140623" y="1065476"/>
        <a:ext cx="228964" cy="248335"/>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2945703" cy="496491"/>
          </a:xfrm>
          <a:prstGeom prst="rect">
            <a:avLst/>
          </a:prstGeom>
        </p:spPr>
        <p:txBody>
          <a:bodyPr vert="horz" lIns="92437" tIns="46218" rIns="92437" bIns="46218" rtlCol="0"/>
          <a:lstStyle>
            <a:lvl1pPr algn="l">
              <a:defRPr sz="1200"/>
            </a:lvl1pPr>
          </a:lstStyle>
          <a:p>
            <a:endParaRPr lang="fr-FR" dirty="0"/>
          </a:p>
        </p:txBody>
      </p:sp>
      <p:sp>
        <p:nvSpPr>
          <p:cNvPr id="3" name="Espace réservé de la date 2"/>
          <p:cNvSpPr>
            <a:spLocks noGrp="1"/>
          </p:cNvSpPr>
          <p:nvPr>
            <p:ph type="dt" sz="quarter" idx="1"/>
          </p:nvPr>
        </p:nvSpPr>
        <p:spPr>
          <a:xfrm>
            <a:off x="3851951" y="0"/>
            <a:ext cx="2945703" cy="496491"/>
          </a:xfrm>
          <a:prstGeom prst="rect">
            <a:avLst/>
          </a:prstGeom>
        </p:spPr>
        <p:txBody>
          <a:bodyPr vert="horz" lIns="92437" tIns="46218" rIns="92437" bIns="46218" rtlCol="0"/>
          <a:lstStyle>
            <a:lvl1pPr algn="r">
              <a:defRPr sz="1200"/>
            </a:lvl1pPr>
          </a:lstStyle>
          <a:p>
            <a:fld id="{26DC60AF-0A4F-4C57-92D6-5F902025270D}" type="datetimeFigureOut">
              <a:rPr lang="fr-FR" smtClean="0"/>
              <a:t>27/05/2024</a:t>
            </a:fld>
            <a:endParaRPr lang="fr-FR" dirty="0"/>
          </a:p>
        </p:txBody>
      </p:sp>
      <p:sp>
        <p:nvSpPr>
          <p:cNvPr id="4" name="Espace réservé du pied de page 3"/>
          <p:cNvSpPr>
            <a:spLocks noGrp="1"/>
          </p:cNvSpPr>
          <p:nvPr>
            <p:ph type="ftr" sz="quarter" idx="2"/>
          </p:nvPr>
        </p:nvSpPr>
        <p:spPr>
          <a:xfrm>
            <a:off x="1" y="9431722"/>
            <a:ext cx="2945703" cy="496491"/>
          </a:xfrm>
          <a:prstGeom prst="rect">
            <a:avLst/>
          </a:prstGeom>
        </p:spPr>
        <p:txBody>
          <a:bodyPr vert="horz" lIns="92437" tIns="46218" rIns="92437" bIns="46218" rtlCol="0" anchor="b"/>
          <a:lstStyle>
            <a:lvl1pPr algn="l">
              <a:defRPr sz="1200"/>
            </a:lvl1pPr>
          </a:lstStyle>
          <a:p>
            <a:endParaRPr lang="fr-FR" dirty="0"/>
          </a:p>
        </p:txBody>
      </p:sp>
      <p:sp>
        <p:nvSpPr>
          <p:cNvPr id="5" name="Espace réservé du numéro de diapositive 4"/>
          <p:cNvSpPr>
            <a:spLocks noGrp="1"/>
          </p:cNvSpPr>
          <p:nvPr>
            <p:ph type="sldNum" sz="quarter" idx="3"/>
          </p:nvPr>
        </p:nvSpPr>
        <p:spPr>
          <a:xfrm>
            <a:off x="3851951" y="9431722"/>
            <a:ext cx="2945703" cy="496491"/>
          </a:xfrm>
          <a:prstGeom prst="rect">
            <a:avLst/>
          </a:prstGeom>
        </p:spPr>
        <p:txBody>
          <a:bodyPr vert="horz" lIns="92437" tIns="46218" rIns="92437" bIns="46218" rtlCol="0" anchor="b"/>
          <a:lstStyle>
            <a:lvl1pPr algn="r">
              <a:defRPr sz="1200"/>
            </a:lvl1pPr>
          </a:lstStyle>
          <a:p>
            <a:fld id="{3869DB70-4F8B-4451-827B-4E230DEDB586}" type="slidenum">
              <a:rPr lang="fr-FR" smtClean="0"/>
              <a:t>‹N°›</a:t>
            </a:fld>
            <a:endParaRPr lang="fr-FR" dirty="0"/>
          </a:p>
        </p:txBody>
      </p:sp>
    </p:spTree>
    <p:extLst>
      <p:ext uri="{BB962C8B-B14F-4D97-AF65-F5344CB8AC3E}">
        <p14:creationId xmlns:p14="http://schemas.microsoft.com/office/powerpoint/2010/main" val="400455924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347" cy="496491"/>
          </a:xfrm>
          <a:prstGeom prst="rect">
            <a:avLst/>
          </a:prstGeom>
        </p:spPr>
        <p:txBody>
          <a:bodyPr vert="horz" lIns="92437" tIns="46218" rIns="92437" bIns="46218" rtlCol="0"/>
          <a:lstStyle>
            <a:lvl1pPr algn="l">
              <a:defRPr sz="1200"/>
            </a:lvl1pPr>
          </a:lstStyle>
          <a:p>
            <a:endParaRPr lang="fr-FR" dirty="0"/>
          </a:p>
        </p:txBody>
      </p:sp>
      <p:sp>
        <p:nvSpPr>
          <p:cNvPr id="3" name="Espace réservé de la date 2"/>
          <p:cNvSpPr>
            <a:spLocks noGrp="1"/>
          </p:cNvSpPr>
          <p:nvPr>
            <p:ph type="dt" idx="1"/>
          </p:nvPr>
        </p:nvSpPr>
        <p:spPr>
          <a:xfrm>
            <a:off x="3851342" y="0"/>
            <a:ext cx="2946347" cy="496491"/>
          </a:xfrm>
          <a:prstGeom prst="rect">
            <a:avLst/>
          </a:prstGeom>
        </p:spPr>
        <p:txBody>
          <a:bodyPr vert="horz" lIns="92437" tIns="46218" rIns="92437" bIns="46218" rtlCol="0"/>
          <a:lstStyle>
            <a:lvl1pPr algn="r">
              <a:defRPr sz="1200"/>
            </a:lvl1pPr>
          </a:lstStyle>
          <a:p>
            <a:fld id="{4F4031FF-8E9A-455C-8EE0-B77D493128F8}" type="datetimeFigureOut">
              <a:rPr lang="fr-FR" smtClean="0"/>
              <a:t>27/05/2024</a:t>
            </a:fld>
            <a:endParaRPr lang="fr-FR" dirty="0"/>
          </a:p>
        </p:txBody>
      </p:sp>
      <p:sp>
        <p:nvSpPr>
          <p:cNvPr id="4" name="Espace réservé de l'image des diapositives 3"/>
          <p:cNvSpPr>
            <a:spLocks noGrp="1" noRot="1" noChangeAspect="1"/>
          </p:cNvSpPr>
          <p:nvPr>
            <p:ph type="sldImg" idx="2"/>
          </p:nvPr>
        </p:nvSpPr>
        <p:spPr>
          <a:xfrm>
            <a:off x="915988" y="744538"/>
            <a:ext cx="4967287" cy="3724275"/>
          </a:xfrm>
          <a:prstGeom prst="rect">
            <a:avLst/>
          </a:prstGeom>
          <a:noFill/>
          <a:ln w="12700">
            <a:solidFill>
              <a:prstClr val="black"/>
            </a:solidFill>
          </a:ln>
        </p:spPr>
        <p:txBody>
          <a:bodyPr vert="horz" lIns="92437" tIns="46218" rIns="92437" bIns="46218" rtlCol="0" anchor="ctr"/>
          <a:lstStyle/>
          <a:p>
            <a:endParaRPr lang="fr-FR" dirty="0"/>
          </a:p>
        </p:txBody>
      </p:sp>
      <p:sp>
        <p:nvSpPr>
          <p:cNvPr id="5" name="Espace réservé des commentaires 4"/>
          <p:cNvSpPr>
            <a:spLocks noGrp="1"/>
          </p:cNvSpPr>
          <p:nvPr>
            <p:ph type="body" sz="quarter" idx="3"/>
          </p:nvPr>
        </p:nvSpPr>
        <p:spPr>
          <a:xfrm>
            <a:off x="679927" y="4716662"/>
            <a:ext cx="5439410" cy="4468416"/>
          </a:xfrm>
          <a:prstGeom prst="rect">
            <a:avLst/>
          </a:prstGeom>
        </p:spPr>
        <p:txBody>
          <a:bodyPr vert="horz" lIns="92437" tIns="46218" rIns="92437" bIns="46218"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31600"/>
            <a:ext cx="2946347" cy="496491"/>
          </a:xfrm>
          <a:prstGeom prst="rect">
            <a:avLst/>
          </a:prstGeom>
        </p:spPr>
        <p:txBody>
          <a:bodyPr vert="horz" lIns="92437" tIns="46218" rIns="92437" bIns="46218"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51342" y="9431600"/>
            <a:ext cx="2946347" cy="496491"/>
          </a:xfrm>
          <a:prstGeom prst="rect">
            <a:avLst/>
          </a:prstGeom>
        </p:spPr>
        <p:txBody>
          <a:bodyPr vert="horz" lIns="92437" tIns="46218" rIns="92437" bIns="46218" rtlCol="0" anchor="b"/>
          <a:lstStyle>
            <a:lvl1pPr algn="r">
              <a:defRPr sz="1200"/>
            </a:lvl1pPr>
          </a:lstStyle>
          <a:p>
            <a:fld id="{BBC74DAE-AAB1-4623-A947-C513F3A67F3C}" type="slidenum">
              <a:rPr lang="fr-FR" smtClean="0"/>
              <a:t>‹N°›</a:t>
            </a:fld>
            <a:endParaRPr lang="fr-FR" dirty="0"/>
          </a:p>
        </p:txBody>
      </p:sp>
    </p:spTree>
    <p:extLst>
      <p:ext uri="{BB962C8B-B14F-4D97-AF65-F5344CB8AC3E}">
        <p14:creationId xmlns:p14="http://schemas.microsoft.com/office/powerpoint/2010/main" val="135486855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BBC74DAE-AAB1-4623-A947-C513F3A67F3C}" type="slidenum">
              <a:rPr lang="fr-FR" smtClean="0"/>
              <a:t>11</a:t>
            </a:fld>
            <a:endParaRPr lang="fr-FR"/>
          </a:p>
        </p:txBody>
      </p:sp>
    </p:spTree>
    <p:extLst>
      <p:ext uri="{BB962C8B-B14F-4D97-AF65-F5344CB8AC3E}">
        <p14:creationId xmlns:p14="http://schemas.microsoft.com/office/powerpoint/2010/main" val="28880594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Layout" Target="../diagrams/layout1.xml"/><Relationship Id="rId7" Type="http://schemas.openxmlformats.org/officeDocument/2006/relationships/image" Target="../media/image6.png"/><Relationship Id="rId2" Type="http://schemas.openxmlformats.org/officeDocument/2006/relationships/diagramData" Target="../diagrams/data1.xml"/><Relationship Id="rId1" Type="http://schemas.openxmlformats.org/officeDocument/2006/relationships/slideMaster" Target="../slideMasters/slideMaster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4" name="Titre 3"/>
          <p:cNvSpPr>
            <a:spLocks noGrp="1"/>
          </p:cNvSpPr>
          <p:nvPr>
            <p:ph type="title" hasCustomPrompt="1"/>
          </p:nvPr>
        </p:nvSpPr>
        <p:spPr>
          <a:xfrm>
            <a:off x="1691680" y="2036417"/>
            <a:ext cx="5905010" cy="1260000"/>
          </a:xfrm>
        </p:spPr>
        <p:txBody>
          <a:bodyPr>
            <a:noAutofit/>
          </a:bodyPr>
          <a:lstStyle>
            <a:lvl1pPr algn="ctr">
              <a:defRPr sz="3000" b="1" cap="all" baseline="0">
                <a:solidFill>
                  <a:srgbClr val="31429C"/>
                </a:solidFill>
                <a:latin typeface="+mn-lt"/>
              </a:defRPr>
            </a:lvl1pPr>
          </a:lstStyle>
          <a:p>
            <a:r>
              <a:rPr lang="fr-FR" dirty="0"/>
              <a:t>MODIFIEZ LE STYLE DU TITRE</a:t>
            </a:r>
          </a:p>
        </p:txBody>
      </p:sp>
      <p:sp>
        <p:nvSpPr>
          <p:cNvPr id="6" name="Espace réservé du texte 5"/>
          <p:cNvSpPr>
            <a:spLocks noGrp="1"/>
          </p:cNvSpPr>
          <p:nvPr>
            <p:ph type="body" sz="quarter" idx="10" hasCustomPrompt="1"/>
          </p:nvPr>
        </p:nvSpPr>
        <p:spPr>
          <a:xfrm>
            <a:off x="5004048" y="5661248"/>
            <a:ext cx="3599284" cy="792088"/>
          </a:xfrm>
        </p:spPr>
        <p:txBody>
          <a:bodyPr>
            <a:noAutofit/>
          </a:bodyPr>
          <a:lstStyle>
            <a:lvl1pPr marL="0" indent="0" algn="r">
              <a:spcBef>
                <a:spcPts val="0"/>
              </a:spcBef>
              <a:buFontTx/>
              <a:buNone/>
              <a:defRPr sz="1200" cap="all" baseline="0">
                <a:solidFill>
                  <a:srgbClr val="205AA7"/>
                </a:solidFill>
              </a:defRPr>
            </a:lvl1pPr>
          </a:lstStyle>
          <a:p>
            <a:pPr lvl="0"/>
            <a:r>
              <a:rPr lang="fr-FR" dirty="0"/>
              <a:t>NOM, service</a:t>
            </a:r>
          </a:p>
        </p:txBody>
      </p:sp>
      <p:sp>
        <p:nvSpPr>
          <p:cNvPr id="7" name="Espace réservé du texte 6"/>
          <p:cNvSpPr>
            <a:spLocks noGrp="1"/>
          </p:cNvSpPr>
          <p:nvPr>
            <p:ph type="body" sz="quarter" idx="11" hasCustomPrompt="1"/>
          </p:nvPr>
        </p:nvSpPr>
        <p:spPr>
          <a:xfrm>
            <a:off x="7019156" y="6489248"/>
            <a:ext cx="1584176" cy="260350"/>
          </a:xfrm>
        </p:spPr>
        <p:txBody>
          <a:bodyPr>
            <a:normAutofit/>
          </a:bodyPr>
          <a:lstStyle>
            <a:lvl1pPr marL="0" indent="0" algn="r">
              <a:buFontTx/>
              <a:buNone/>
              <a:defRPr sz="900" b="1" cap="all" baseline="0">
                <a:solidFill>
                  <a:srgbClr val="205AA7"/>
                </a:solidFill>
              </a:defRPr>
            </a:lvl1pPr>
          </a:lstStyle>
          <a:p>
            <a:pPr lvl="0"/>
            <a:r>
              <a:rPr lang="fr-FR" dirty="0"/>
              <a:t>DATE</a:t>
            </a:r>
          </a:p>
        </p:txBody>
      </p:sp>
      <p:pic>
        <p:nvPicPr>
          <p:cNvPr id="9" name="Imag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64746" y="4005064"/>
            <a:ext cx="9227606" cy="6531654"/>
          </a:xfrm>
          <a:prstGeom prst="rect">
            <a:avLst/>
          </a:prstGeom>
        </p:spPr>
      </p:pic>
      <p:pic>
        <p:nvPicPr>
          <p:cNvPr id="3" name="Imag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262549" y="65323"/>
            <a:ext cx="4763272" cy="1143002"/>
          </a:xfrm>
          <a:prstGeom prst="rect">
            <a:avLst/>
          </a:prstGeom>
        </p:spPr>
      </p:pic>
    </p:spTree>
    <p:extLst>
      <p:ext uri="{BB962C8B-B14F-4D97-AF65-F5344CB8AC3E}">
        <p14:creationId xmlns:p14="http://schemas.microsoft.com/office/powerpoint/2010/main" val="1460949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11" name="Espace réservé du pied de page 4"/>
          <p:cNvSpPr>
            <a:spLocks noGrp="1"/>
          </p:cNvSpPr>
          <p:nvPr>
            <p:ph type="ftr" sz="quarter" idx="3"/>
          </p:nvPr>
        </p:nvSpPr>
        <p:spPr>
          <a:xfrm>
            <a:off x="3124200" y="6480000"/>
            <a:ext cx="4976192" cy="360000"/>
          </a:xfrm>
          <a:prstGeom prst="rect">
            <a:avLst/>
          </a:prstGeom>
        </p:spPr>
        <p:txBody>
          <a:bodyPr vert="horz" lIns="91440" tIns="45720" rIns="91440" bIns="45720" rtlCol="0" anchor="t" anchorCtr="0"/>
          <a:lstStyle>
            <a:lvl1pPr algn="r">
              <a:defRPr sz="900">
                <a:solidFill>
                  <a:srgbClr val="205AA7"/>
                </a:solidFill>
              </a:defRPr>
            </a:lvl1pPr>
          </a:lstStyle>
          <a:p>
            <a:endParaRPr lang="fr-FR" dirty="0"/>
          </a:p>
        </p:txBody>
      </p:sp>
      <p:sp>
        <p:nvSpPr>
          <p:cNvPr id="12" name="Espace réservé du numéro de diapositive 5"/>
          <p:cNvSpPr>
            <a:spLocks noGrp="1"/>
          </p:cNvSpPr>
          <p:nvPr>
            <p:ph type="sldNum" sz="quarter" idx="4"/>
          </p:nvPr>
        </p:nvSpPr>
        <p:spPr>
          <a:xfrm>
            <a:off x="8172400" y="6480000"/>
            <a:ext cx="540000" cy="360000"/>
          </a:xfrm>
          <a:prstGeom prst="rect">
            <a:avLst/>
          </a:prstGeom>
        </p:spPr>
        <p:txBody>
          <a:bodyPr/>
          <a:lstStyle>
            <a:lvl1pPr algn="r">
              <a:defRPr sz="900">
                <a:solidFill>
                  <a:srgbClr val="205AA7"/>
                </a:solidFill>
              </a:defRPr>
            </a:lvl1pPr>
          </a:lstStyle>
          <a:p>
            <a:fld id="{A5612AF6-3794-417C-8315-010C3BB3AD18}" type="slidenum">
              <a:rPr lang="fr-FR" smtClean="0"/>
              <a:pPr/>
              <a:t>‹N°›</a:t>
            </a:fld>
            <a:endParaRPr lang="fr-FR" dirty="0"/>
          </a:p>
        </p:txBody>
      </p:sp>
      <p:sp>
        <p:nvSpPr>
          <p:cNvPr id="3" name="Espace réservé du texte 2"/>
          <p:cNvSpPr>
            <a:spLocks noGrp="1"/>
          </p:cNvSpPr>
          <p:nvPr>
            <p:ph type="body" sz="quarter" idx="10"/>
          </p:nvPr>
        </p:nvSpPr>
        <p:spPr>
          <a:xfrm>
            <a:off x="1692000" y="1584000"/>
            <a:ext cx="7020000" cy="4500000"/>
          </a:xfrm>
        </p:spPr>
        <p:txBody>
          <a:bodyPr/>
          <a:lstStyle>
            <a:lvl1pPr marL="396000" indent="-396000">
              <a:buFont typeface="+mj-lt"/>
              <a:buAutoNum type="arabicPeriod"/>
              <a:defRPr cap="none" baseline="0"/>
            </a:lvl1pPr>
            <a:lvl2pPr marL="914400" indent="-457200">
              <a:buFont typeface="+mj-lt"/>
              <a:buAutoNum type="arabicPeriod"/>
              <a:defRPr/>
            </a:lvl2pPr>
            <a:lvl3pPr marL="1371600" indent="-457200">
              <a:buFont typeface="+mj-lt"/>
              <a:buAutoNum type="arabicPeriod"/>
              <a:defRPr/>
            </a:lvl3pPr>
            <a:lvl4pPr marL="1828800" indent="-457200">
              <a:buFont typeface="+mj-lt"/>
              <a:buAutoNum type="arabicPeriod"/>
              <a:defRPr/>
            </a:lvl4pPr>
            <a:lvl5pPr marL="2171700" indent="-342900">
              <a:buFont typeface="+mj-lt"/>
              <a:buAutoNum type="arabicPeriod"/>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pic>
        <p:nvPicPr>
          <p:cNvPr id="9" name="Imag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64746" y="4005064"/>
            <a:ext cx="9227606" cy="6531654"/>
          </a:xfrm>
          <a:prstGeom prst="rect">
            <a:avLst/>
          </a:prstGeom>
        </p:spPr>
      </p:pic>
      <p:pic>
        <p:nvPicPr>
          <p:cNvPr id="2" name="Imag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195736" y="34120"/>
            <a:ext cx="4763272" cy="1143002"/>
          </a:xfrm>
          <a:prstGeom prst="rect">
            <a:avLst/>
          </a:prstGeom>
        </p:spPr>
      </p:pic>
    </p:spTree>
    <p:extLst>
      <p:ext uri="{BB962C8B-B14F-4D97-AF65-F5344CB8AC3E}">
        <p14:creationId xmlns:p14="http://schemas.microsoft.com/office/powerpoint/2010/main" val="1536314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Disposition personnalisée">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lvl1pPr>
              <a:defRPr cap="all" baseline="0">
                <a:solidFill>
                  <a:srgbClr val="205AA7"/>
                </a:solidFill>
              </a:defRPr>
            </a:lvl1pPr>
          </a:lstStyle>
          <a:p>
            <a:r>
              <a:rPr lang="fr-FR" dirty="0"/>
              <a:t>MODIFIEZ LE STYLE DU TITRE</a:t>
            </a:r>
          </a:p>
        </p:txBody>
      </p:sp>
      <p:sp>
        <p:nvSpPr>
          <p:cNvPr id="11" name="Espace réservé du pied de page 4"/>
          <p:cNvSpPr>
            <a:spLocks noGrp="1"/>
          </p:cNvSpPr>
          <p:nvPr>
            <p:ph type="ftr" sz="quarter" idx="3"/>
          </p:nvPr>
        </p:nvSpPr>
        <p:spPr>
          <a:xfrm>
            <a:off x="3124200" y="6480000"/>
            <a:ext cx="4976192" cy="360000"/>
          </a:xfrm>
          <a:prstGeom prst="rect">
            <a:avLst/>
          </a:prstGeom>
        </p:spPr>
        <p:txBody>
          <a:bodyPr vert="horz" lIns="91440" tIns="45720" rIns="91440" bIns="45720" rtlCol="0" anchor="t" anchorCtr="0"/>
          <a:lstStyle>
            <a:lvl1pPr algn="r">
              <a:defRPr sz="900">
                <a:solidFill>
                  <a:srgbClr val="205AA7"/>
                </a:solidFill>
              </a:defRPr>
            </a:lvl1pPr>
          </a:lstStyle>
          <a:p>
            <a:endParaRPr lang="fr-FR" dirty="0"/>
          </a:p>
        </p:txBody>
      </p:sp>
      <p:sp>
        <p:nvSpPr>
          <p:cNvPr id="12" name="Espace réservé du numéro de diapositive 5"/>
          <p:cNvSpPr>
            <a:spLocks noGrp="1"/>
          </p:cNvSpPr>
          <p:nvPr>
            <p:ph type="sldNum" sz="quarter" idx="4"/>
          </p:nvPr>
        </p:nvSpPr>
        <p:spPr>
          <a:xfrm>
            <a:off x="8172400" y="6480000"/>
            <a:ext cx="540000" cy="360000"/>
          </a:xfrm>
          <a:prstGeom prst="rect">
            <a:avLst/>
          </a:prstGeom>
        </p:spPr>
        <p:txBody>
          <a:bodyPr/>
          <a:lstStyle>
            <a:lvl1pPr algn="r">
              <a:defRPr sz="900">
                <a:solidFill>
                  <a:srgbClr val="205AA7"/>
                </a:solidFill>
              </a:defRPr>
            </a:lvl1pPr>
          </a:lstStyle>
          <a:p>
            <a:fld id="{A5612AF6-3794-417C-8315-010C3BB3AD18}" type="slidenum">
              <a:rPr lang="fr-FR" smtClean="0"/>
              <a:pPr/>
              <a:t>‹N°›</a:t>
            </a:fld>
            <a:endParaRPr lang="fr-FR" dirty="0"/>
          </a:p>
        </p:txBody>
      </p:sp>
      <p:sp>
        <p:nvSpPr>
          <p:cNvPr id="15" name="Espace réservé du texte 2"/>
          <p:cNvSpPr>
            <a:spLocks noGrp="1"/>
          </p:cNvSpPr>
          <p:nvPr>
            <p:ph idx="1"/>
          </p:nvPr>
        </p:nvSpPr>
        <p:spPr>
          <a:xfrm>
            <a:off x="468000" y="1440000"/>
            <a:ext cx="8229600" cy="4525963"/>
          </a:xfrm>
          <a:prstGeom prst="rect">
            <a:avLst/>
          </a:prstGeom>
        </p:spPr>
        <p:txBody>
          <a:bodyPr vert="horz" lIns="91440" tIns="45720" rIns="91440" bIns="45720" rtlCol="0">
            <a:normAutofit/>
          </a:bodyPr>
          <a:lstStyle>
            <a:lvl1pPr>
              <a:defRPr>
                <a:solidFill>
                  <a:srgbClr val="205AA7"/>
                </a:solidFill>
              </a:defRPr>
            </a:lvl1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pic>
        <p:nvPicPr>
          <p:cNvPr id="10" name="Imag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022" y="-1"/>
            <a:ext cx="799301" cy="1143001"/>
          </a:xfrm>
          <a:prstGeom prst="rect">
            <a:avLst/>
          </a:prstGeom>
        </p:spPr>
      </p:pic>
      <p:pic>
        <p:nvPicPr>
          <p:cNvPr id="3" name="Imag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7101" y="6138136"/>
            <a:ext cx="2849325" cy="683728"/>
          </a:xfrm>
          <a:prstGeom prst="rect">
            <a:avLst/>
          </a:prstGeom>
        </p:spPr>
      </p:pic>
    </p:spTree>
    <p:extLst>
      <p:ext uri="{BB962C8B-B14F-4D97-AF65-F5344CB8AC3E}">
        <p14:creationId xmlns:p14="http://schemas.microsoft.com/office/powerpoint/2010/main" val="3763546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600200"/>
            <a:ext cx="4038600" cy="4525963"/>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u contenu 3"/>
          <p:cNvSpPr>
            <a:spLocks noGrp="1"/>
          </p:cNvSpPr>
          <p:nvPr>
            <p:ph sz="half" idx="2"/>
          </p:nvPr>
        </p:nvSpPr>
        <p:spPr>
          <a:xfrm>
            <a:off x="4648200" y="1600200"/>
            <a:ext cx="4038600" cy="4525963"/>
          </a:xfrm>
        </p:spPr>
        <p:txBody>
          <a:bodyPr/>
          <a:lstStyle>
            <a:lvl1pPr>
              <a:defRPr sz="2000"/>
            </a:lvl1pPr>
            <a:lvl2pPr>
              <a:defRPr sz="2000"/>
            </a:lvl2pPr>
            <a:lvl3pPr>
              <a:defRPr sz="1600"/>
            </a:lvl3pPr>
            <a:lvl4pPr>
              <a:defRPr sz="1600"/>
            </a:lvl4pPr>
            <a:lvl5pPr>
              <a:defRPr sz="1600"/>
            </a:lvl5pPr>
            <a:lvl6pPr>
              <a:defRPr sz="1800"/>
            </a:lvl6pPr>
            <a:lvl7pPr>
              <a:defRPr sz="1800"/>
            </a:lvl7pPr>
            <a:lvl8pPr>
              <a:defRPr sz="1800"/>
            </a:lvl8pPr>
            <a:lvl9pPr>
              <a:defRPr sz="18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7" name="Espace réservé du pied de page 4"/>
          <p:cNvSpPr>
            <a:spLocks noGrp="1"/>
          </p:cNvSpPr>
          <p:nvPr>
            <p:ph type="ftr" sz="quarter" idx="3"/>
          </p:nvPr>
        </p:nvSpPr>
        <p:spPr>
          <a:xfrm>
            <a:off x="3124200" y="6480000"/>
            <a:ext cx="4976192" cy="360000"/>
          </a:xfrm>
          <a:prstGeom prst="rect">
            <a:avLst/>
          </a:prstGeom>
        </p:spPr>
        <p:txBody>
          <a:bodyPr vert="horz" lIns="91440" tIns="45720" rIns="91440" bIns="45720" rtlCol="0" anchor="t" anchorCtr="0"/>
          <a:lstStyle>
            <a:lvl1pPr algn="r">
              <a:defRPr sz="900">
                <a:solidFill>
                  <a:srgbClr val="205AA7"/>
                </a:solidFill>
              </a:defRPr>
            </a:lvl1pPr>
          </a:lstStyle>
          <a:p>
            <a:endParaRPr lang="fr-FR" dirty="0"/>
          </a:p>
        </p:txBody>
      </p:sp>
      <p:sp>
        <p:nvSpPr>
          <p:cNvPr id="9" name="Espace réservé du numéro de diapositive 5"/>
          <p:cNvSpPr>
            <a:spLocks noGrp="1"/>
          </p:cNvSpPr>
          <p:nvPr>
            <p:ph type="sldNum" sz="quarter" idx="4"/>
          </p:nvPr>
        </p:nvSpPr>
        <p:spPr>
          <a:xfrm>
            <a:off x="8172400" y="6480000"/>
            <a:ext cx="540000" cy="360000"/>
          </a:xfrm>
          <a:prstGeom prst="rect">
            <a:avLst/>
          </a:prstGeom>
        </p:spPr>
        <p:txBody>
          <a:bodyPr/>
          <a:lstStyle>
            <a:lvl1pPr algn="r">
              <a:defRPr sz="900">
                <a:solidFill>
                  <a:srgbClr val="205AA7"/>
                </a:solidFill>
              </a:defRPr>
            </a:lvl1pPr>
          </a:lstStyle>
          <a:p>
            <a:fld id="{A5612AF6-3794-417C-8315-010C3BB3AD18}" type="slidenum">
              <a:rPr lang="fr-FR" smtClean="0"/>
              <a:pPr/>
              <a:t>‹N°›</a:t>
            </a:fld>
            <a:endParaRPr lang="fr-FR" dirty="0"/>
          </a:p>
        </p:txBody>
      </p:sp>
      <p:sp>
        <p:nvSpPr>
          <p:cNvPr id="12" name="Titre 1"/>
          <p:cNvSpPr>
            <a:spLocks noGrp="1"/>
          </p:cNvSpPr>
          <p:nvPr>
            <p:ph type="title"/>
          </p:nvPr>
        </p:nvSpPr>
        <p:spPr>
          <a:xfrm>
            <a:off x="468000" y="0"/>
            <a:ext cx="8229600" cy="1143000"/>
          </a:xfrm>
        </p:spPr>
        <p:txBody>
          <a:bodyPr/>
          <a:lstStyle>
            <a:lvl1pPr>
              <a:defRPr cap="all" baseline="0">
                <a:solidFill>
                  <a:srgbClr val="31429C"/>
                </a:solidFill>
              </a:defRPr>
            </a:lvl1pPr>
          </a:lstStyle>
          <a:p>
            <a:r>
              <a:rPr lang="fr-FR"/>
              <a:t>Modifiez le style du titre</a:t>
            </a:r>
            <a:endParaRPr lang="fr-FR" dirty="0"/>
          </a:p>
        </p:txBody>
      </p:sp>
      <p:pic>
        <p:nvPicPr>
          <p:cNvPr id="10" name="Imag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022" y="-1"/>
            <a:ext cx="799301" cy="1143001"/>
          </a:xfrm>
          <a:prstGeom prst="rect">
            <a:avLst/>
          </a:prstGeom>
        </p:spPr>
      </p:pic>
      <p:pic>
        <p:nvPicPr>
          <p:cNvPr id="11" name="Imag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7101" y="6138136"/>
            <a:ext cx="2849325" cy="683728"/>
          </a:xfrm>
          <a:prstGeom prst="rect">
            <a:avLst/>
          </a:prstGeom>
        </p:spPr>
      </p:pic>
    </p:spTree>
    <p:extLst>
      <p:ext uri="{BB962C8B-B14F-4D97-AF65-F5344CB8AC3E}">
        <p14:creationId xmlns:p14="http://schemas.microsoft.com/office/powerpoint/2010/main" val="2881454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graphicFrame>
        <p:nvGraphicFramePr>
          <p:cNvPr id="9" name="Diagramme 8"/>
          <p:cNvGraphicFramePr/>
          <p:nvPr userDrawn="1">
            <p:extLst>
              <p:ext uri="{D42A27DB-BD31-4B8C-83A1-F6EECF244321}">
                <p14:modId xmlns:p14="http://schemas.microsoft.com/office/powerpoint/2010/main" val="1950391629"/>
              </p:ext>
            </p:extLst>
          </p:nvPr>
        </p:nvGraphicFramePr>
        <p:xfrm>
          <a:off x="1524000" y="1692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Espace réservé du pied de page 4"/>
          <p:cNvSpPr>
            <a:spLocks noGrp="1"/>
          </p:cNvSpPr>
          <p:nvPr>
            <p:ph type="ftr" sz="quarter" idx="3"/>
          </p:nvPr>
        </p:nvSpPr>
        <p:spPr>
          <a:xfrm>
            <a:off x="3124200" y="6480000"/>
            <a:ext cx="4976192" cy="360000"/>
          </a:xfrm>
          <a:prstGeom prst="rect">
            <a:avLst/>
          </a:prstGeom>
        </p:spPr>
        <p:txBody>
          <a:bodyPr vert="horz" lIns="91440" tIns="45720" rIns="91440" bIns="45720" rtlCol="0" anchor="t" anchorCtr="0"/>
          <a:lstStyle>
            <a:lvl1pPr algn="r">
              <a:defRPr sz="900">
                <a:solidFill>
                  <a:srgbClr val="205AA7"/>
                </a:solidFill>
              </a:defRPr>
            </a:lvl1pPr>
          </a:lstStyle>
          <a:p>
            <a:endParaRPr lang="fr-FR" dirty="0"/>
          </a:p>
        </p:txBody>
      </p:sp>
      <p:sp>
        <p:nvSpPr>
          <p:cNvPr id="10" name="Espace réservé du numéro de diapositive 5"/>
          <p:cNvSpPr>
            <a:spLocks noGrp="1"/>
          </p:cNvSpPr>
          <p:nvPr>
            <p:ph type="sldNum" sz="quarter" idx="4"/>
          </p:nvPr>
        </p:nvSpPr>
        <p:spPr>
          <a:xfrm>
            <a:off x="8172400" y="6480000"/>
            <a:ext cx="540000" cy="360000"/>
          </a:xfrm>
          <a:prstGeom prst="rect">
            <a:avLst/>
          </a:prstGeom>
        </p:spPr>
        <p:txBody>
          <a:bodyPr/>
          <a:lstStyle>
            <a:lvl1pPr algn="r">
              <a:defRPr sz="900">
                <a:solidFill>
                  <a:srgbClr val="205AA7"/>
                </a:solidFill>
              </a:defRPr>
            </a:lvl1pPr>
          </a:lstStyle>
          <a:p>
            <a:fld id="{A5612AF6-3794-417C-8315-010C3BB3AD18}" type="slidenum">
              <a:rPr lang="fr-FR" smtClean="0"/>
              <a:pPr/>
              <a:t>‹N°›</a:t>
            </a:fld>
            <a:endParaRPr lang="fr-FR" dirty="0"/>
          </a:p>
        </p:txBody>
      </p:sp>
      <p:pic>
        <p:nvPicPr>
          <p:cNvPr id="14" name="Image 13"/>
          <p:cNvPicPr>
            <a:picLocks/>
          </p:cNvPicPr>
          <p:nvPr userDrawn="1"/>
        </p:nvPicPr>
        <p:blipFill>
          <a:blip r:embed="rId7" cstate="print">
            <a:extLst>
              <a:ext uri="{28A0092B-C50C-407E-A947-70E740481C1C}">
                <a14:useLocalDpi xmlns:a14="http://schemas.microsoft.com/office/drawing/2010/main" val="0"/>
              </a:ext>
            </a:extLst>
          </a:blip>
          <a:stretch>
            <a:fillRect/>
          </a:stretch>
        </p:blipFill>
        <p:spPr>
          <a:xfrm>
            <a:off x="72000" y="198000"/>
            <a:ext cx="406800" cy="756000"/>
          </a:xfrm>
          <a:prstGeom prst="rect">
            <a:avLst/>
          </a:prstGeom>
        </p:spPr>
      </p:pic>
      <p:sp>
        <p:nvSpPr>
          <p:cNvPr id="11" name="Titre 1"/>
          <p:cNvSpPr>
            <a:spLocks noGrp="1"/>
          </p:cNvSpPr>
          <p:nvPr>
            <p:ph type="title"/>
          </p:nvPr>
        </p:nvSpPr>
        <p:spPr>
          <a:xfrm>
            <a:off x="468000" y="0"/>
            <a:ext cx="8229600" cy="1143000"/>
          </a:xfrm>
        </p:spPr>
        <p:txBody>
          <a:bodyPr/>
          <a:lstStyle>
            <a:lvl1pPr>
              <a:defRPr cap="all" baseline="0">
                <a:solidFill>
                  <a:srgbClr val="31429C"/>
                </a:solidFill>
              </a:defRPr>
            </a:lvl1pPr>
          </a:lstStyle>
          <a:p>
            <a:r>
              <a:rPr lang="fr-FR"/>
              <a:t>Modifiez le style du titre</a:t>
            </a:r>
            <a:endParaRPr lang="fr-FR" dirty="0"/>
          </a:p>
        </p:txBody>
      </p:sp>
      <p:pic>
        <p:nvPicPr>
          <p:cNvPr id="12" name="Image 11"/>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55022" y="-1"/>
            <a:ext cx="799301" cy="1143001"/>
          </a:xfrm>
          <a:prstGeom prst="rect">
            <a:avLst/>
          </a:prstGeom>
        </p:spPr>
      </p:pic>
      <p:pic>
        <p:nvPicPr>
          <p:cNvPr id="13" name="Image 12"/>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67101" y="6138136"/>
            <a:ext cx="2849325" cy="683728"/>
          </a:xfrm>
          <a:prstGeom prst="rect">
            <a:avLst/>
          </a:prstGeom>
        </p:spPr>
      </p:pic>
    </p:spTree>
    <p:extLst>
      <p:ext uri="{BB962C8B-B14F-4D97-AF65-F5344CB8AC3E}">
        <p14:creationId xmlns:p14="http://schemas.microsoft.com/office/powerpoint/2010/main" val="1150542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u avec légende">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457200" y="1440000"/>
            <a:ext cx="3008313" cy="4680000"/>
          </a:xfrm>
          <a:solidFill>
            <a:schemeClr val="accent2"/>
          </a:solidFill>
        </p:spPr>
        <p:txBody>
          <a:bodyPr/>
          <a:lstStyle>
            <a:lvl1pPr marL="0" indent="0" algn="l">
              <a:lnSpc>
                <a:spcPct val="150000"/>
              </a:lnSpc>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7" name="Espace réservé du pied de page 4"/>
          <p:cNvSpPr>
            <a:spLocks noGrp="1"/>
          </p:cNvSpPr>
          <p:nvPr>
            <p:ph type="ftr" sz="quarter" idx="3"/>
          </p:nvPr>
        </p:nvSpPr>
        <p:spPr>
          <a:xfrm>
            <a:off x="3124200" y="6480000"/>
            <a:ext cx="4976192" cy="360000"/>
          </a:xfrm>
          <a:prstGeom prst="rect">
            <a:avLst/>
          </a:prstGeom>
        </p:spPr>
        <p:txBody>
          <a:bodyPr vert="horz" lIns="91440" tIns="45720" rIns="91440" bIns="45720" rtlCol="0" anchor="t" anchorCtr="0"/>
          <a:lstStyle>
            <a:lvl1pPr algn="r">
              <a:defRPr sz="900">
                <a:solidFill>
                  <a:srgbClr val="205AA7"/>
                </a:solidFill>
              </a:defRPr>
            </a:lvl1pPr>
          </a:lstStyle>
          <a:p>
            <a:endParaRPr lang="fr-FR" dirty="0"/>
          </a:p>
        </p:txBody>
      </p:sp>
      <p:sp>
        <p:nvSpPr>
          <p:cNvPr id="9" name="Espace réservé du numéro de diapositive 5"/>
          <p:cNvSpPr>
            <a:spLocks noGrp="1"/>
          </p:cNvSpPr>
          <p:nvPr>
            <p:ph type="sldNum" sz="quarter" idx="4"/>
          </p:nvPr>
        </p:nvSpPr>
        <p:spPr>
          <a:xfrm>
            <a:off x="8172400" y="6480000"/>
            <a:ext cx="540000" cy="360000"/>
          </a:xfrm>
          <a:prstGeom prst="rect">
            <a:avLst/>
          </a:prstGeom>
        </p:spPr>
        <p:txBody>
          <a:bodyPr/>
          <a:lstStyle>
            <a:lvl1pPr algn="r">
              <a:defRPr sz="900">
                <a:solidFill>
                  <a:srgbClr val="205AA7"/>
                </a:solidFill>
              </a:defRPr>
            </a:lvl1pPr>
          </a:lstStyle>
          <a:p>
            <a:fld id="{A5612AF6-3794-417C-8315-010C3BB3AD18}" type="slidenum">
              <a:rPr lang="fr-FR" smtClean="0"/>
              <a:pPr/>
              <a:t>‹N°›</a:t>
            </a:fld>
            <a:endParaRPr lang="fr-FR" dirty="0"/>
          </a:p>
        </p:txBody>
      </p:sp>
      <p:sp>
        <p:nvSpPr>
          <p:cNvPr id="15" name="Espace réservé du contenu 2"/>
          <p:cNvSpPr>
            <a:spLocks noGrp="1"/>
          </p:cNvSpPr>
          <p:nvPr>
            <p:ph sz="half" idx="1"/>
          </p:nvPr>
        </p:nvSpPr>
        <p:spPr>
          <a:xfrm>
            <a:off x="3779912" y="1440000"/>
            <a:ext cx="4932000" cy="4680000"/>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10" name="Titre 1"/>
          <p:cNvSpPr>
            <a:spLocks noGrp="1"/>
          </p:cNvSpPr>
          <p:nvPr>
            <p:ph type="title"/>
          </p:nvPr>
        </p:nvSpPr>
        <p:spPr>
          <a:xfrm>
            <a:off x="468000" y="0"/>
            <a:ext cx="8229600" cy="1143000"/>
          </a:xfrm>
        </p:spPr>
        <p:txBody>
          <a:bodyPr/>
          <a:lstStyle>
            <a:lvl1pPr>
              <a:defRPr cap="all" baseline="0">
                <a:solidFill>
                  <a:srgbClr val="31429C"/>
                </a:solidFill>
              </a:defRPr>
            </a:lvl1pPr>
          </a:lstStyle>
          <a:p>
            <a:r>
              <a:rPr lang="fr-FR"/>
              <a:t>Modifiez le style du titre</a:t>
            </a:r>
            <a:endParaRPr lang="fr-FR" dirty="0"/>
          </a:p>
        </p:txBody>
      </p:sp>
      <p:pic>
        <p:nvPicPr>
          <p:cNvPr id="12" name="Imag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022" y="-1"/>
            <a:ext cx="799301" cy="1143001"/>
          </a:xfrm>
          <a:prstGeom prst="rect">
            <a:avLst/>
          </a:prstGeom>
        </p:spPr>
      </p:pic>
      <p:pic>
        <p:nvPicPr>
          <p:cNvPr id="13" name="Imag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7101" y="6138136"/>
            <a:ext cx="2849325" cy="683728"/>
          </a:xfrm>
          <a:prstGeom prst="rect">
            <a:avLst/>
          </a:prstGeom>
        </p:spPr>
      </p:pic>
    </p:spTree>
    <p:extLst>
      <p:ext uri="{BB962C8B-B14F-4D97-AF65-F5344CB8AC3E}">
        <p14:creationId xmlns:p14="http://schemas.microsoft.com/office/powerpoint/2010/main" val="41383562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68000" y="0"/>
            <a:ext cx="8229600" cy="1143000"/>
          </a:xfrm>
          <a:prstGeom prst="rect">
            <a:avLst/>
          </a:prstGeom>
        </p:spPr>
        <p:txBody>
          <a:bodyPr vert="horz" lIns="91440" tIns="45720" rIns="91440" bIns="45720" rtlCol="0" anchor="ctr">
            <a:normAutofit/>
          </a:bodyPr>
          <a:lstStyle/>
          <a:p>
            <a:r>
              <a:rPr lang="fr-FR" dirty="0"/>
              <a:t>Modifiez le style du titre</a:t>
            </a:r>
          </a:p>
        </p:txBody>
      </p:sp>
      <p:sp>
        <p:nvSpPr>
          <p:cNvPr id="3" name="Espace réservé du texte 2"/>
          <p:cNvSpPr>
            <a:spLocks noGrp="1"/>
          </p:cNvSpPr>
          <p:nvPr>
            <p:ph type="body" idx="1"/>
          </p:nvPr>
        </p:nvSpPr>
        <p:spPr>
          <a:xfrm>
            <a:off x="468000" y="1600200"/>
            <a:ext cx="8229600" cy="4525963"/>
          </a:xfrm>
          <a:prstGeom prst="rect">
            <a:avLst/>
          </a:prstGeom>
        </p:spPr>
        <p:txBody>
          <a:bodyPr vert="horz" lIns="91440" tIns="45720" rIns="91440" bIns="45720" rtlCol="0">
            <a:no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Espace réservé du pied de page 4"/>
          <p:cNvSpPr>
            <a:spLocks noGrp="1"/>
          </p:cNvSpPr>
          <p:nvPr>
            <p:ph type="ftr" sz="quarter" idx="3"/>
          </p:nvPr>
        </p:nvSpPr>
        <p:spPr>
          <a:xfrm>
            <a:off x="3124200" y="6480000"/>
            <a:ext cx="4976192" cy="360000"/>
          </a:xfrm>
          <a:prstGeom prst="rect">
            <a:avLst/>
          </a:prstGeom>
        </p:spPr>
        <p:txBody>
          <a:bodyPr vert="horz" lIns="91440" tIns="45720" rIns="91440" bIns="45720" rtlCol="0" anchor="t" anchorCtr="0"/>
          <a:lstStyle>
            <a:lvl1pPr algn="r">
              <a:defRPr sz="900">
                <a:solidFill>
                  <a:srgbClr val="205AA7"/>
                </a:solidFill>
              </a:defRPr>
            </a:lvl1pPr>
          </a:lstStyle>
          <a:p>
            <a:endParaRPr lang="fr-FR" dirty="0"/>
          </a:p>
        </p:txBody>
      </p:sp>
      <p:sp>
        <p:nvSpPr>
          <p:cNvPr id="10" name="Espace réservé du numéro de diapositive 5"/>
          <p:cNvSpPr>
            <a:spLocks noGrp="1"/>
          </p:cNvSpPr>
          <p:nvPr>
            <p:ph type="sldNum" sz="quarter" idx="4"/>
          </p:nvPr>
        </p:nvSpPr>
        <p:spPr>
          <a:xfrm>
            <a:off x="8172400" y="6480000"/>
            <a:ext cx="540000" cy="360000"/>
          </a:xfrm>
          <a:prstGeom prst="rect">
            <a:avLst/>
          </a:prstGeom>
        </p:spPr>
        <p:txBody>
          <a:bodyPr/>
          <a:lstStyle>
            <a:lvl1pPr algn="r">
              <a:defRPr sz="900">
                <a:solidFill>
                  <a:srgbClr val="205AA7"/>
                </a:solidFill>
              </a:defRPr>
            </a:lvl1pPr>
          </a:lstStyle>
          <a:p>
            <a:fld id="{A5612AF6-3794-417C-8315-010C3BB3AD18}" type="slidenum">
              <a:rPr lang="fr-FR" smtClean="0"/>
              <a:pPr/>
              <a:t>‹N°›</a:t>
            </a:fld>
            <a:endParaRPr lang="fr-FR" dirty="0"/>
          </a:p>
        </p:txBody>
      </p:sp>
    </p:spTree>
    <p:extLst>
      <p:ext uri="{BB962C8B-B14F-4D97-AF65-F5344CB8AC3E}">
        <p14:creationId xmlns:p14="http://schemas.microsoft.com/office/powerpoint/2010/main" val="102429320"/>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4" r:id="rId3"/>
    <p:sldLayoutId id="2147483652" r:id="rId4"/>
    <p:sldLayoutId id="2147483655" r:id="rId5"/>
    <p:sldLayoutId id="2147483656" r:id="rId6"/>
  </p:sldLayoutIdLst>
  <p:hf hdr="0" dt="0"/>
  <p:txStyles>
    <p:titleStyle>
      <a:lvl1pPr algn="l" defTabSz="914400" rtl="0" eaLnBrk="1" latinLnBrk="0" hangingPunct="1">
        <a:spcBef>
          <a:spcPct val="0"/>
        </a:spcBef>
        <a:buNone/>
        <a:defRPr sz="2400" b="1" kern="1200">
          <a:solidFill>
            <a:schemeClr val="bg1"/>
          </a:solidFill>
          <a:latin typeface="+mn-lt"/>
          <a:ea typeface="+mj-ea"/>
          <a:cs typeface="+mj-cs"/>
        </a:defRPr>
      </a:lvl1pPr>
    </p:titleStyle>
    <p:bodyStyle>
      <a:lvl1pPr marL="252000" indent="-252000" algn="l" defTabSz="914400" rtl="0" eaLnBrk="1" latinLnBrk="0" hangingPunct="1">
        <a:spcBef>
          <a:spcPct val="20000"/>
        </a:spcBef>
        <a:buFont typeface="Wingdings" panose="05000000000000000000" pitchFamily="2" charset="2"/>
        <a:buChar char="§"/>
        <a:defRPr sz="2600" kern="1200">
          <a:solidFill>
            <a:srgbClr val="205AA7"/>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rgbClr val="205AA7"/>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32098" y="1799868"/>
            <a:ext cx="8279804" cy="1260000"/>
          </a:xfrm>
        </p:spPr>
        <p:txBody>
          <a:bodyPr/>
          <a:lstStyle/>
          <a:p>
            <a:r>
              <a:rPr lang="fr-FR" dirty="0"/>
              <a:t/>
            </a:r>
            <a:br>
              <a:rPr lang="fr-FR" dirty="0"/>
            </a:br>
            <a:r>
              <a:rPr lang="fr-FR" i="1" cap="none" dirty="0"/>
              <a:t>L</a:t>
            </a:r>
            <a:r>
              <a:rPr lang="fr-FR" i="1" cap="none" dirty="0" smtClean="0"/>
              <a:t>e risque de liquidité : état des lieux actuel, réglementation future au sein de l’UE</a:t>
            </a:r>
            <a:r>
              <a:rPr lang="fr-FR" cap="none" dirty="0" smtClean="0"/>
              <a:t/>
            </a:r>
            <a:br>
              <a:rPr lang="fr-FR" cap="none" dirty="0" smtClean="0"/>
            </a:br>
            <a:endParaRPr lang="fr-FR" cap="none" dirty="0"/>
          </a:p>
        </p:txBody>
      </p:sp>
      <p:sp>
        <p:nvSpPr>
          <p:cNvPr id="6" name="ZoneTexte 5"/>
          <p:cNvSpPr txBox="1"/>
          <p:nvPr/>
        </p:nvSpPr>
        <p:spPr>
          <a:xfrm>
            <a:off x="971600" y="3284984"/>
            <a:ext cx="7200800" cy="461665"/>
          </a:xfrm>
          <a:prstGeom prst="rect">
            <a:avLst/>
          </a:prstGeom>
          <a:noFill/>
        </p:spPr>
        <p:txBody>
          <a:bodyPr wrap="square" rtlCol="0">
            <a:spAutoFit/>
          </a:bodyPr>
          <a:lstStyle/>
          <a:p>
            <a:pPr algn="ctr"/>
            <a:r>
              <a:rPr lang="fr-FR" sz="2400" b="1" dirty="0">
                <a:solidFill>
                  <a:srgbClr val="31429C"/>
                </a:solidFill>
              </a:rPr>
              <a:t>Visioconférence </a:t>
            </a:r>
            <a:r>
              <a:rPr lang="fr-FR" sz="2400" b="1" dirty="0" smtClean="0">
                <a:solidFill>
                  <a:srgbClr val="31429C"/>
                </a:solidFill>
              </a:rPr>
              <a:t>GCAF 29 mai 2024 </a:t>
            </a:r>
            <a:endParaRPr lang="fr-FR" sz="2400" b="1" dirty="0">
              <a:solidFill>
                <a:srgbClr val="31429C"/>
              </a:solidFill>
            </a:endParaRPr>
          </a:p>
        </p:txBody>
      </p:sp>
      <p:sp>
        <p:nvSpPr>
          <p:cNvPr id="7" name="Espace réservé du texte 2"/>
          <p:cNvSpPr txBox="1">
            <a:spLocks/>
          </p:cNvSpPr>
          <p:nvPr/>
        </p:nvSpPr>
        <p:spPr>
          <a:xfrm>
            <a:off x="2350008" y="4819611"/>
            <a:ext cx="5248656" cy="1089229"/>
          </a:xfrm>
          <a:prstGeom prst="rect">
            <a:avLst/>
          </a:prstGeom>
        </p:spPr>
        <p:txBody>
          <a:bodyPr vert="horz" lIns="91440" tIns="45720" rIns="91440" bIns="45720" rtlCol="0">
            <a:noAutofit/>
          </a:bodyPr>
          <a:lstStyle>
            <a:lvl1pPr marL="0" indent="0" algn="r" defTabSz="914400" rtl="0" eaLnBrk="1" latinLnBrk="0" hangingPunct="1">
              <a:spcBef>
                <a:spcPts val="0"/>
              </a:spcBef>
              <a:buFontTx/>
              <a:buNone/>
              <a:defRPr sz="1200" kern="1200" cap="all" baseline="0">
                <a:solidFill>
                  <a:srgbClr val="205AA7"/>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rgbClr val="205AA7"/>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l"/>
            <a:r>
              <a:rPr lang="fr-FR" sz="1400" b="1" dirty="0" smtClean="0"/>
              <a:t>KATALIN ZAKHAR et Paul SCHERER</a:t>
            </a:r>
          </a:p>
          <a:p>
            <a:pPr algn="l"/>
            <a:r>
              <a:rPr lang="fr-FR" sz="1400" b="1" dirty="0" err="1" smtClean="0"/>
              <a:t>AUTORITé</a:t>
            </a:r>
            <a:r>
              <a:rPr lang="fr-FR" sz="1400" b="1" dirty="0" smtClean="0"/>
              <a:t> de </a:t>
            </a:r>
            <a:r>
              <a:rPr lang="fr-FR" sz="1400" b="1" dirty="0" err="1" smtClean="0"/>
              <a:t>contrÔLE</a:t>
            </a:r>
            <a:r>
              <a:rPr lang="fr-FR" sz="1400" b="1" dirty="0" smtClean="0"/>
              <a:t> PRUDENTIEL ET DE </a:t>
            </a:r>
            <a:r>
              <a:rPr lang="fr-FR" sz="1400" b="1" dirty="0" err="1" smtClean="0"/>
              <a:t>RéSOLUTION</a:t>
            </a:r>
            <a:endParaRPr lang="fr-FR" sz="1400" b="1" dirty="0" smtClean="0"/>
          </a:p>
          <a:p>
            <a:pPr algn="l"/>
            <a:r>
              <a:rPr lang="fr-FR" sz="1400" b="1" dirty="0" smtClean="0"/>
              <a:t>Direction </a:t>
            </a:r>
            <a:r>
              <a:rPr lang="fr-FR" sz="1400" b="1" dirty="0"/>
              <a:t>des affaires internationales</a:t>
            </a:r>
          </a:p>
          <a:p>
            <a:pPr algn="l"/>
            <a:r>
              <a:rPr lang="fr-FR" sz="1400" b="1" dirty="0"/>
              <a:t>Service des affaires internationales </a:t>
            </a:r>
            <a:r>
              <a:rPr lang="fr-FR" sz="1400" b="1" dirty="0" smtClean="0"/>
              <a:t>Assurance</a:t>
            </a:r>
            <a:endParaRPr lang="fr-FR" sz="1400" b="1" dirty="0"/>
          </a:p>
        </p:txBody>
      </p:sp>
      <p:sp>
        <p:nvSpPr>
          <p:cNvPr id="10" name="Espace réservé du texte 3"/>
          <p:cNvSpPr>
            <a:spLocks noGrp="1"/>
          </p:cNvSpPr>
          <p:nvPr>
            <p:ph type="body" sz="quarter" idx="11"/>
          </p:nvPr>
        </p:nvSpPr>
        <p:spPr>
          <a:xfrm>
            <a:off x="7311765" y="6359072"/>
            <a:ext cx="1584176" cy="260350"/>
          </a:xfrm>
          <a:solidFill>
            <a:schemeClr val="bg1"/>
          </a:solidFill>
        </p:spPr>
        <p:txBody>
          <a:bodyPr>
            <a:normAutofit lnSpcReduction="10000"/>
          </a:bodyPr>
          <a:lstStyle/>
          <a:p>
            <a:r>
              <a:rPr lang="fr-FR" sz="1200" dirty="0" smtClean="0"/>
              <a:t>29 MAI 2024</a:t>
            </a:r>
            <a:endParaRPr lang="fr-FR" sz="1200" dirty="0"/>
          </a:p>
        </p:txBody>
      </p:sp>
    </p:spTree>
    <p:extLst>
      <p:ext uri="{BB962C8B-B14F-4D97-AF65-F5344CB8AC3E}">
        <p14:creationId xmlns:p14="http://schemas.microsoft.com/office/powerpoint/2010/main" val="3622028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5612AF6-3794-417C-8315-010C3BB3AD18}" type="slidenum">
              <a:rPr kumimoji="0" lang="fr-FR" sz="900" b="0" i="0" u="none" strike="noStrike" kern="1200" cap="none" spc="0" normalizeH="0" baseline="0" noProof="0" smtClean="0">
                <a:ln>
                  <a:noFill/>
                </a:ln>
                <a:solidFill>
                  <a:srgbClr val="205AA7"/>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fr-FR" sz="900" b="0" i="0" u="none" strike="noStrike" kern="1200" cap="none" spc="0" normalizeH="0" baseline="0" noProof="0" dirty="0">
              <a:ln>
                <a:noFill/>
              </a:ln>
              <a:solidFill>
                <a:srgbClr val="205AA7"/>
              </a:solidFill>
              <a:effectLst/>
              <a:uLnTx/>
              <a:uFillTx/>
              <a:latin typeface="Calibri"/>
              <a:ea typeface="+mn-ea"/>
              <a:cs typeface="+mn-cs"/>
            </a:endParaRPr>
          </a:p>
        </p:txBody>
      </p:sp>
      <p:sp>
        <p:nvSpPr>
          <p:cNvPr id="8" name="Espace réservé du contenu 7"/>
          <p:cNvSpPr>
            <a:spLocks noGrp="1"/>
          </p:cNvSpPr>
          <p:nvPr>
            <p:ph idx="1"/>
          </p:nvPr>
        </p:nvSpPr>
        <p:spPr>
          <a:xfrm>
            <a:off x="323528" y="908720"/>
            <a:ext cx="8496944" cy="5571280"/>
          </a:xfrm>
        </p:spPr>
        <p:txBody>
          <a:bodyPr vert="horz" lIns="91440" tIns="45720" rIns="91440" bIns="45720" rtlCol="0" anchor="t">
            <a:normAutofit/>
          </a:bodyPr>
          <a:lstStyle/>
          <a:p>
            <a:pPr>
              <a:lnSpc>
                <a:spcPct val="120000"/>
              </a:lnSpc>
              <a:buSzPct val="80000"/>
              <a:buFont typeface="Wingdings" panose="05000000000000000000" pitchFamily="2" charset="2"/>
              <a:buChar char="q"/>
            </a:pPr>
            <a:r>
              <a:rPr lang="fr-FR" sz="2100" u="sng" dirty="0" smtClean="0"/>
              <a:t>Réglementation future de l’UE – </a:t>
            </a:r>
            <a:r>
              <a:rPr lang="fr-FR" sz="2100" b="1" u="sng" dirty="0" smtClean="0"/>
              <a:t>calendrier</a:t>
            </a:r>
          </a:p>
          <a:p>
            <a:pPr marL="0" indent="0">
              <a:lnSpc>
                <a:spcPct val="120000"/>
              </a:lnSpc>
              <a:buSzPct val="80000"/>
              <a:buNone/>
            </a:pPr>
            <a:r>
              <a:rPr lang="fr-FR" sz="2100" dirty="0" smtClean="0"/>
              <a:t>-Ces mesures fixées au niveau de la directive S2 (texte « de niveau 1 ») seront précisées dans les </a:t>
            </a:r>
            <a:r>
              <a:rPr lang="fr-FR" sz="2100" dirty="0"/>
              <a:t>textes « de niveau 2 et 3 »:  périmètre </a:t>
            </a:r>
            <a:r>
              <a:rPr lang="fr-FR" sz="2100" dirty="0" smtClean="0"/>
              <a:t>des organismes devant établir des plans de gestion du risque de liquidité à moyen et long terme;  contenu de ces plans;  critères d’identification des circonstances exceptionnelles justifiant le blocage des rachats par l’autorité de contrôle…  Ces textes sont en cours de discussion au niveau UE</a:t>
            </a:r>
          </a:p>
          <a:p>
            <a:pPr marL="0" indent="0">
              <a:lnSpc>
                <a:spcPct val="120000"/>
              </a:lnSpc>
              <a:buSzPct val="80000"/>
              <a:buNone/>
            </a:pPr>
            <a:r>
              <a:rPr lang="fr-FR" sz="2100" dirty="0" smtClean="0"/>
              <a:t>- Le vote final de la directive révisée est prévu d’ici fin 2024, pour une entrée en vigueur au plus tard 2 ans après. L’adoption des </a:t>
            </a:r>
            <a:r>
              <a:rPr lang="fr-FR" sz="2100" dirty="0"/>
              <a:t>textes d’application sera </a:t>
            </a:r>
            <a:r>
              <a:rPr lang="fr-FR" sz="2100" dirty="0" smtClean="0"/>
              <a:t>ajustée pour suivre ce calendrier</a:t>
            </a:r>
          </a:p>
        </p:txBody>
      </p:sp>
      <p:sp>
        <p:nvSpPr>
          <p:cNvPr id="6" name="Titre 1"/>
          <p:cNvSpPr txBox="1">
            <a:spLocks/>
          </p:cNvSpPr>
          <p:nvPr/>
        </p:nvSpPr>
        <p:spPr>
          <a:xfrm>
            <a:off x="827584" y="-171400"/>
            <a:ext cx="82296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400" b="1" kern="1200" cap="all" baseline="0">
                <a:solidFill>
                  <a:srgbClr val="205AA7"/>
                </a:solidFill>
                <a:latin typeface="+mn-lt"/>
                <a:ea typeface="+mj-ea"/>
                <a:cs typeface="+mj-cs"/>
              </a:defRPr>
            </a:lvl1pPr>
          </a:lstStyle>
          <a:p>
            <a:r>
              <a:rPr lang="fr-FR" dirty="0" err="1" smtClean="0"/>
              <a:t>RéGLEMENTATION</a:t>
            </a:r>
            <a:r>
              <a:rPr lang="fr-FR" dirty="0" smtClean="0"/>
              <a:t> FUTURE UE du risque de </a:t>
            </a:r>
            <a:r>
              <a:rPr lang="fr-FR" dirty="0" err="1" smtClean="0"/>
              <a:t>liquiDIté</a:t>
            </a:r>
            <a:r>
              <a:rPr lang="fr-FR" dirty="0" smtClean="0"/>
              <a:t> </a:t>
            </a:r>
            <a:endParaRPr lang="fr-FR" dirty="0"/>
          </a:p>
        </p:txBody>
      </p:sp>
    </p:spTree>
    <p:extLst>
      <p:ext uri="{BB962C8B-B14F-4D97-AF65-F5344CB8AC3E}">
        <p14:creationId xmlns:p14="http://schemas.microsoft.com/office/powerpoint/2010/main" val="351675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3"/>
          </p:nvPr>
        </p:nvSpPr>
        <p:spPr/>
        <p:txBody>
          <a:bodyPr/>
          <a:lstStyle/>
          <a:p>
            <a:r>
              <a:rPr lang="fr-FR" dirty="0" smtClean="0"/>
              <a:t>RESTREINT</a:t>
            </a:r>
            <a:endParaRPr lang="fr-FR" dirty="0"/>
          </a:p>
        </p:txBody>
      </p:sp>
      <p:sp>
        <p:nvSpPr>
          <p:cNvPr id="3" name="Espace réservé du numéro de diapositive 2"/>
          <p:cNvSpPr>
            <a:spLocks noGrp="1"/>
          </p:cNvSpPr>
          <p:nvPr>
            <p:ph type="sldNum" sz="quarter" idx="4"/>
          </p:nvPr>
        </p:nvSpPr>
        <p:spPr/>
        <p:txBody>
          <a:bodyPr/>
          <a:lstStyle/>
          <a:p>
            <a:fld id="{A5612AF6-3794-417C-8315-010C3BB3AD18}" type="slidenum">
              <a:rPr lang="fr-FR" smtClean="0"/>
              <a:pPr/>
              <a:t>11</a:t>
            </a:fld>
            <a:endParaRPr lang="fr-FR" dirty="0"/>
          </a:p>
        </p:txBody>
      </p:sp>
      <p:sp>
        <p:nvSpPr>
          <p:cNvPr id="4" name="Espace réservé du texte 3"/>
          <p:cNvSpPr>
            <a:spLocks noGrp="1"/>
          </p:cNvSpPr>
          <p:nvPr>
            <p:ph type="body" sz="quarter" idx="10"/>
          </p:nvPr>
        </p:nvSpPr>
        <p:spPr>
          <a:xfrm>
            <a:off x="2339752" y="1628800"/>
            <a:ext cx="5544616" cy="4104456"/>
          </a:xfrm>
        </p:spPr>
        <p:txBody>
          <a:bodyPr/>
          <a:lstStyle/>
          <a:p>
            <a:pPr marL="0" indent="0" algn="ctr">
              <a:buNone/>
            </a:pPr>
            <a:endParaRPr lang="fr-FR" b="1" dirty="0" smtClean="0"/>
          </a:p>
          <a:p>
            <a:pPr marL="0" indent="0" algn="ctr">
              <a:buNone/>
            </a:pPr>
            <a:endParaRPr lang="fr-FR" b="1" dirty="0"/>
          </a:p>
          <a:p>
            <a:pPr marL="0" indent="0" algn="ctr">
              <a:buNone/>
            </a:pPr>
            <a:r>
              <a:rPr lang="fr-FR" b="1" dirty="0" smtClean="0"/>
              <a:t>Questions ?</a:t>
            </a:r>
          </a:p>
          <a:p>
            <a:pPr marL="0" indent="0" algn="ctr">
              <a:buNone/>
            </a:pPr>
            <a:endParaRPr lang="fr-FR" b="1" dirty="0" smtClean="0"/>
          </a:p>
          <a:p>
            <a:pPr marL="0" indent="0" algn="ctr">
              <a:buNone/>
            </a:pPr>
            <a:r>
              <a:rPr lang="fr-FR" b="1" dirty="0" smtClean="0"/>
              <a:t>Merci pour votre attention!</a:t>
            </a:r>
          </a:p>
          <a:p>
            <a:pPr marL="0" indent="0" algn="ctr">
              <a:buNone/>
            </a:pPr>
            <a:endParaRPr lang="fr-FR" dirty="0"/>
          </a:p>
          <a:p>
            <a:pPr marL="0" indent="0" algn="ctr">
              <a:buNone/>
            </a:pPr>
            <a:r>
              <a:rPr lang="fr-FR" dirty="0" smtClean="0"/>
              <a:t>Katalin.zakhar@acpr.banque-france.fr</a:t>
            </a:r>
          </a:p>
          <a:p>
            <a:pPr marL="0" indent="0" algn="ctr">
              <a:buNone/>
            </a:pPr>
            <a:r>
              <a:rPr lang="fr-FR" dirty="0" smtClean="0"/>
              <a:t>Paul.scherer@acpr.banque-france.fr</a:t>
            </a:r>
          </a:p>
        </p:txBody>
      </p:sp>
    </p:spTree>
    <p:extLst>
      <p:ext uri="{BB962C8B-B14F-4D97-AF65-F5344CB8AC3E}">
        <p14:creationId xmlns:p14="http://schemas.microsoft.com/office/powerpoint/2010/main" val="1509172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4"/>
          </p:nvPr>
        </p:nvSpPr>
        <p:spPr/>
        <p:txBody>
          <a:bodyPr/>
          <a:lstStyle/>
          <a:p>
            <a:fld id="{A5612AF6-3794-417C-8315-010C3BB3AD18}" type="slidenum">
              <a:rPr lang="fr-FR" smtClean="0"/>
              <a:pPr/>
              <a:t>2</a:t>
            </a:fld>
            <a:endParaRPr lang="fr-FR" dirty="0"/>
          </a:p>
        </p:txBody>
      </p:sp>
      <p:sp>
        <p:nvSpPr>
          <p:cNvPr id="4" name="Espace réservé du texte 3"/>
          <p:cNvSpPr>
            <a:spLocks noGrp="1"/>
          </p:cNvSpPr>
          <p:nvPr>
            <p:ph type="body" sz="quarter" idx="10"/>
          </p:nvPr>
        </p:nvSpPr>
        <p:spPr>
          <a:xfrm>
            <a:off x="1835696" y="1916832"/>
            <a:ext cx="6336704" cy="4167168"/>
          </a:xfrm>
        </p:spPr>
        <p:txBody>
          <a:bodyPr>
            <a:noAutofit/>
          </a:bodyPr>
          <a:lstStyle/>
          <a:p>
            <a:pPr marL="0" indent="0">
              <a:buNone/>
            </a:pPr>
            <a:r>
              <a:rPr lang="fr-FR" sz="2000" dirty="0" smtClean="0"/>
              <a:t>Pourquoi est-il important de surveiller le risque de liquidité en assurance ?</a:t>
            </a:r>
          </a:p>
          <a:p>
            <a:pPr marL="0" indent="0">
              <a:buNone/>
            </a:pPr>
            <a:endParaRPr lang="fr-FR" sz="2000" dirty="0" smtClean="0"/>
          </a:p>
          <a:p>
            <a:pPr marL="0" indent="0">
              <a:buNone/>
            </a:pPr>
            <a:r>
              <a:rPr lang="fr-FR" sz="2000" dirty="0" smtClean="0"/>
              <a:t>-</a:t>
            </a:r>
            <a:r>
              <a:rPr lang="fr-FR" sz="2000" dirty="0"/>
              <a:t>C</a:t>
            </a:r>
            <a:r>
              <a:rPr lang="fr-FR" sz="2000" dirty="0" smtClean="0"/>
              <a:t>adre général : Définition et enjeux</a:t>
            </a:r>
          </a:p>
          <a:p>
            <a:pPr marL="0" indent="0">
              <a:buNone/>
            </a:pPr>
            <a:endParaRPr lang="fr-FR" sz="2000" dirty="0" smtClean="0"/>
          </a:p>
          <a:p>
            <a:pPr marL="0" indent="0">
              <a:buNone/>
            </a:pPr>
            <a:r>
              <a:rPr lang="fr-FR" sz="2000" dirty="0" smtClean="0"/>
              <a:t>-Réglementation future au sein de l’UE (Union européenne)</a:t>
            </a:r>
          </a:p>
        </p:txBody>
      </p:sp>
    </p:spTree>
    <p:extLst>
      <p:ext uri="{BB962C8B-B14F-4D97-AF65-F5344CB8AC3E}">
        <p14:creationId xmlns:p14="http://schemas.microsoft.com/office/powerpoint/2010/main" val="13808631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Cadre général </a:t>
            </a:r>
            <a:r>
              <a:rPr lang="fr-FR" dirty="0" smtClean="0"/>
              <a:t>– </a:t>
            </a:r>
            <a:r>
              <a:rPr lang="fr-FR" dirty="0" err="1" smtClean="0"/>
              <a:t>DéFINITION</a:t>
            </a:r>
            <a:r>
              <a:rPr lang="fr-FR" dirty="0" smtClean="0"/>
              <a:t> et enjeux</a:t>
            </a:r>
            <a:endParaRPr lang="fr-FR" dirty="0"/>
          </a:p>
        </p:txBody>
      </p:sp>
      <p:sp>
        <p:nvSpPr>
          <p:cNvPr id="4" name="Espace réservé du numéro de diapositive 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5612AF6-3794-417C-8315-010C3BB3AD18}" type="slidenum">
              <a:rPr kumimoji="0" lang="fr-FR" sz="900" b="0" i="0" u="none" strike="noStrike" kern="1200" cap="none" spc="0" normalizeH="0" baseline="0" noProof="0" smtClean="0">
                <a:ln>
                  <a:noFill/>
                </a:ln>
                <a:solidFill>
                  <a:srgbClr val="205AA7"/>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fr-FR" sz="900" b="0" i="0" u="none" strike="noStrike" kern="1200" cap="none" spc="0" normalizeH="0" baseline="0" noProof="0" dirty="0">
              <a:ln>
                <a:noFill/>
              </a:ln>
              <a:solidFill>
                <a:srgbClr val="205AA7"/>
              </a:solidFill>
              <a:effectLst/>
              <a:uLnTx/>
              <a:uFillTx/>
              <a:latin typeface="Calibri"/>
              <a:ea typeface="+mn-ea"/>
              <a:cs typeface="+mn-cs"/>
            </a:endParaRPr>
          </a:p>
        </p:txBody>
      </p:sp>
      <p:sp>
        <p:nvSpPr>
          <p:cNvPr id="8" name="Espace réservé du contenu 7"/>
          <p:cNvSpPr>
            <a:spLocks noGrp="1"/>
          </p:cNvSpPr>
          <p:nvPr>
            <p:ph idx="1"/>
          </p:nvPr>
        </p:nvSpPr>
        <p:spPr>
          <a:xfrm>
            <a:off x="323528" y="1440000"/>
            <a:ext cx="8374072" cy="4797312"/>
          </a:xfrm>
        </p:spPr>
        <p:txBody>
          <a:bodyPr vert="horz" lIns="91440" tIns="45720" rIns="91440" bIns="45720" rtlCol="0" anchor="t">
            <a:normAutofit/>
          </a:bodyPr>
          <a:lstStyle/>
          <a:p>
            <a:pPr>
              <a:lnSpc>
                <a:spcPct val="120000"/>
              </a:lnSpc>
              <a:buSzPct val="80000"/>
              <a:buFont typeface="Wingdings" panose="05000000000000000000" pitchFamily="2" charset="2"/>
              <a:buChar char="q"/>
            </a:pPr>
            <a:r>
              <a:rPr lang="fr-FR" sz="2000" b="1" dirty="0" smtClean="0"/>
              <a:t>Risque de liquidité</a:t>
            </a:r>
            <a:r>
              <a:rPr lang="fr-FR" sz="2000" dirty="0" smtClean="0"/>
              <a:t> : </a:t>
            </a:r>
            <a:r>
              <a:rPr lang="fr-FR" sz="2100" dirty="0" smtClean="0"/>
              <a:t>Le risque de liquidité correspond au risque, pour les assureurs et réassureurs, de ne pas pouvoir réaliser leurs placements et autres actifs en vue d’honorer leurs engagements au moment où ceux-ci deviennent exigibles (art. 13 § 34 de la directive S2, transposé à l’art. R352-1 § 5 du code des assurances français)</a:t>
            </a:r>
          </a:p>
          <a:p>
            <a:pPr>
              <a:lnSpc>
                <a:spcPct val="120000"/>
              </a:lnSpc>
              <a:buSzPct val="80000"/>
              <a:buFont typeface="Wingdings" panose="05000000000000000000" pitchFamily="2" charset="2"/>
              <a:buChar char="q"/>
            </a:pPr>
            <a:r>
              <a:rPr lang="fr-FR" sz="2100" b="1" dirty="0" smtClean="0"/>
              <a:t> Exposition des assureurs au risque de liquidité : </a:t>
            </a:r>
            <a:r>
              <a:rPr lang="fr-FR" sz="2100" dirty="0" smtClean="0"/>
              <a:t>traditionnellement, on considérait le risque de liquidité comme peu prégnant pour les assureurs, par comparaison avec les banques (risque de retraits massifs des déposants en cas de perte de confiance dans le système bancaire), du fait de la structure des passifs des assureurs (passifs à long terme, qui les prémuniraient contre les chocs de liquidité et besoins importants de trésorerie à court terme).  Pourtant…</a:t>
            </a:r>
            <a:endParaRPr lang="fr-FR" sz="2100" b="1" dirty="0" smtClean="0"/>
          </a:p>
          <a:p>
            <a:pPr>
              <a:buSzPct val="80000"/>
              <a:buFont typeface="Wingdings" panose="05000000000000000000" pitchFamily="2" charset="2"/>
              <a:buChar char="q"/>
            </a:pPr>
            <a:endParaRPr lang="fr-FR" sz="2800" dirty="0" smtClean="0"/>
          </a:p>
          <a:p>
            <a:endParaRPr lang="fr-FR" dirty="0"/>
          </a:p>
        </p:txBody>
      </p:sp>
    </p:spTree>
    <p:extLst>
      <p:ext uri="{BB962C8B-B14F-4D97-AF65-F5344CB8AC3E}">
        <p14:creationId xmlns:p14="http://schemas.microsoft.com/office/powerpoint/2010/main" val="11148932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Cadre général </a:t>
            </a:r>
            <a:r>
              <a:rPr lang="fr-FR" dirty="0" smtClean="0"/>
              <a:t>– </a:t>
            </a:r>
            <a:r>
              <a:rPr lang="fr-FR" dirty="0" err="1" smtClean="0"/>
              <a:t>DéFINITION</a:t>
            </a:r>
            <a:r>
              <a:rPr lang="fr-FR" dirty="0" smtClean="0"/>
              <a:t> et enjeux</a:t>
            </a:r>
            <a:endParaRPr lang="fr-FR" dirty="0"/>
          </a:p>
        </p:txBody>
      </p:sp>
      <p:sp>
        <p:nvSpPr>
          <p:cNvPr id="4" name="Espace réservé du numéro de diapositive 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5612AF6-3794-417C-8315-010C3BB3AD18}" type="slidenum">
              <a:rPr kumimoji="0" lang="fr-FR" sz="900" b="0" i="0" u="none" strike="noStrike" kern="1200" cap="none" spc="0" normalizeH="0" baseline="0" noProof="0" smtClean="0">
                <a:ln>
                  <a:noFill/>
                </a:ln>
                <a:solidFill>
                  <a:srgbClr val="205AA7"/>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fr-FR" sz="900" b="0" i="0" u="none" strike="noStrike" kern="1200" cap="none" spc="0" normalizeH="0" baseline="0" noProof="0" dirty="0">
              <a:ln>
                <a:noFill/>
              </a:ln>
              <a:solidFill>
                <a:srgbClr val="205AA7"/>
              </a:solidFill>
              <a:effectLst/>
              <a:uLnTx/>
              <a:uFillTx/>
              <a:latin typeface="Calibri"/>
              <a:ea typeface="+mn-ea"/>
              <a:cs typeface="+mn-cs"/>
            </a:endParaRPr>
          </a:p>
        </p:txBody>
      </p:sp>
      <p:sp>
        <p:nvSpPr>
          <p:cNvPr id="8" name="Espace réservé du contenu 7"/>
          <p:cNvSpPr>
            <a:spLocks noGrp="1"/>
          </p:cNvSpPr>
          <p:nvPr>
            <p:ph idx="1"/>
          </p:nvPr>
        </p:nvSpPr>
        <p:spPr>
          <a:xfrm>
            <a:off x="323528" y="1178546"/>
            <a:ext cx="8374072" cy="4797312"/>
          </a:xfrm>
        </p:spPr>
        <p:txBody>
          <a:bodyPr vert="horz" lIns="91440" tIns="45720" rIns="91440" bIns="45720" rtlCol="0" anchor="t">
            <a:normAutofit fontScale="92500"/>
          </a:bodyPr>
          <a:lstStyle/>
          <a:p>
            <a:pPr>
              <a:lnSpc>
                <a:spcPct val="120000"/>
              </a:lnSpc>
              <a:buSzPct val="80000"/>
              <a:buFont typeface="Wingdings" panose="05000000000000000000" pitchFamily="2" charset="2"/>
              <a:buChar char="q"/>
            </a:pPr>
            <a:r>
              <a:rPr lang="fr-FR" sz="2200" b="1" dirty="0" smtClean="0"/>
              <a:t>Une sensibilité accrue des assureurs au risque de liquidité sur la période récente : </a:t>
            </a:r>
            <a:r>
              <a:rPr lang="fr-FR" sz="2200" dirty="0" smtClean="0"/>
              <a:t>la fréquence de survenance de chocs de liquidité affectant le marché de l’assurance augmente par l’effet de plusieurs facteurs :</a:t>
            </a:r>
          </a:p>
          <a:p>
            <a:pPr>
              <a:lnSpc>
                <a:spcPct val="120000"/>
              </a:lnSpc>
              <a:buSzPct val="80000"/>
              <a:buFontTx/>
              <a:buChar char="-"/>
            </a:pPr>
            <a:r>
              <a:rPr lang="fr-FR" sz="1900" u="sng" dirty="0" smtClean="0"/>
              <a:t>(i) Assurance non-vie</a:t>
            </a:r>
            <a:r>
              <a:rPr lang="fr-FR" sz="1900" dirty="0" smtClean="0"/>
              <a:t> : l’exposition des assureurs aux catastrophes naturelles augmente avec le changement climatique ―récurrence des phénomènes de forte intensité: tempêtes (comme la tempête de 1999 en France), inondations, sécheresses…  Le déclenchement de ces phénomènes naturels implique un besoin immédiat et important de trésorerie pour les assureurs, qui font face à un risque </a:t>
            </a:r>
            <a:r>
              <a:rPr lang="fr-FR" sz="1900" dirty="0" err="1" smtClean="0"/>
              <a:t>réputationnel</a:t>
            </a:r>
            <a:r>
              <a:rPr lang="fr-FR" sz="1900" dirty="0" smtClean="0"/>
              <a:t> s’ils ne peuvent à régler les sinistres rapidement</a:t>
            </a:r>
          </a:p>
          <a:p>
            <a:pPr>
              <a:lnSpc>
                <a:spcPct val="120000"/>
              </a:lnSpc>
              <a:buSzPct val="80000"/>
              <a:buFontTx/>
              <a:buChar char="-"/>
            </a:pPr>
            <a:r>
              <a:rPr lang="fr-FR" sz="1900" u="sng" dirty="0" smtClean="0"/>
              <a:t>(ii) Réassurance</a:t>
            </a:r>
            <a:r>
              <a:rPr lang="fr-FR" sz="1900" dirty="0" smtClean="0"/>
              <a:t> : Déjà avant les changements climatiques, les réassureurs ―par nature amenés à régler rapidement des sinistres importants― considéraient et géraient le risque de liquidité.  L’exposition accrue des cédants aux chocs de liquidité accroit encore l’exposition des cessionnaires.</a:t>
            </a:r>
            <a:endParaRPr lang="fr-FR" sz="1900" u="sng" dirty="0" smtClean="0"/>
          </a:p>
        </p:txBody>
      </p:sp>
    </p:spTree>
    <p:extLst>
      <p:ext uri="{BB962C8B-B14F-4D97-AF65-F5344CB8AC3E}">
        <p14:creationId xmlns:p14="http://schemas.microsoft.com/office/powerpoint/2010/main" val="14693795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Cadre général </a:t>
            </a:r>
            <a:r>
              <a:rPr lang="fr-FR" dirty="0" smtClean="0"/>
              <a:t>– </a:t>
            </a:r>
            <a:r>
              <a:rPr lang="fr-FR" dirty="0" err="1" smtClean="0"/>
              <a:t>DéFINITION</a:t>
            </a:r>
            <a:r>
              <a:rPr lang="fr-FR" dirty="0" smtClean="0"/>
              <a:t> et enjeux</a:t>
            </a:r>
            <a:endParaRPr lang="fr-FR" dirty="0"/>
          </a:p>
        </p:txBody>
      </p:sp>
      <p:sp>
        <p:nvSpPr>
          <p:cNvPr id="4" name="Espace réservé du numéro de diapositive 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5612AF6-3794-417C-8315-010C3BB3AD18}" type="slidenum">
              <a:rPr kumimoji="0" lang="fr-FR" sz="900" b="0" i="0" u="none" strike="noStrike" kern="1200" cap="none" spc="0" normalizeH="0" baseline="0" noProof="0" smtClean="0">
                <a:ln>
                  <a:noFill/>
                </a:ln>
                <a:solidFill>
                  <a:srgbClr val="205AA7"/>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fr-FR" sz="900" b="0" i="0" u="none" strike="noStrike" kern="1200" cap="none" spc="0" normalizeH="0" baseline="0" noProof="0" dirty="0">
              <a:ln>
                <a:noFill/>
              </a:ln>
              <a:solidFill>
                <a:srgbClr val="205AA7"/>
              </a:solidFill>
              <a:effectLst/>
              <a:uLnTx/>
              <a:uFillTx/>
              <a:latin typeface="Calibri"/>
              <a:ea typeface="+mn-ea"/>
              <a:cs typeface="+mn-cs"/>
            </a:endParaRPr>
          </a:p>
        </p:txBody>
      </p:sp>
      <p:sp>
        <p:nvSpPr>
          <p:cNvPr id="8" name="Espace réservé du contenu 7"/>
          <p:cNvSpPr>
            <a:spLocks noGrp="1"/>
          </p:cNvSpPr>
          <p:nvPr>
            <p:ph idx="1"/>
          </p:nvPr>
        </p:nvSpPr>
        <p:spPr>
          <a:xfrm>
            <a:off x="323528" y="1178546"/>
            <a:ext cx="8374072" cy="4797312"/>
          </a:xfrm>
        </p:spPr>
        <p:txBody>
          <a:bodyPr vert="horz" lIns="91440" tIns="45720" rIns="91440" bIns="45720" rtlCol="0" anchor="t">
            <a:normAutofit/>
          </a:bodyPr>
          <a:lstStyle/>
          <a:p>
            <a:pPr>
              <a:lnSpc>
                <a:spcPct val="120000"/>
              </a:lnSpc>
              <a:buSzPct val="80000"/>
              <a:buFontTx/>
              <a:buChar char="-"/>
            </a:pPr>
            <a:r>
              <a:rPr lang="fr-FR" sz="1800" u="sng" dirty="0"/>
              <a:t>(iii) Assurance vie</a:t>
            </a:r>
            <a:r>
              <a:rPr lang="fr-FR" sz="1800" dirty="0"/>
              <a:t> : </a:t>
            </a:r>
            <a:r>
              <a:rPr lang="fr-FR" sz="1800" dirty="0" smtClean="0"/>
              <a:t>Dans certains pays, on considérait que l’exposition </a:t>
            </a:r>
            <a:r>
              <a:rPr lang="fr-FR" sz="1800" dirty="0"/>
              <a:t>des assureurs vie à des rachats massifs </a:t>
            </a:r>
            <a:r>
              <a:rPr lang="fr-FR" sz="1800" dirty="0" smtClean="0"/>
              <a:t>était freinée par </a:t>
            </a:r>
            <a:r>
              <a:rPr lang="fr-FR" sz="1800" dirty="0"/>
              <a:t>divers </a:t>
            </a:r>
            <a:r>
              <a:rPr lang="fr-FR" sz="1800" dirty="0" smtClean="0"/>
              <a:t>garde-fous:  pénalités contractuelles ou fiscales décourageant les rachats…  Cependant </a:t>
            </a:r>
            <a:r>
              <a:rPr lang="fr-FR" sz="1800" dirty="0"/>
              <a:t>des chocs de liquidité de forte ampleur ont été observés sur la période récente, comme celui affectant les fonds de pension britanniques fin 2022, du fait de leurs expositions élevées sur des dérivés complexes, dans un contexte de retour de l’inflation (augmentation des taux d’intérêt, appels de marge plus élevés)</a:t>
            </a:r>
          </a:p>
          <a:p>
            <a:pPr>
              <a:lnSpc>
                <a:spcPct val="120000"/>
              </a:lnSpc>
              <a:spcBef>
                <a:spcPts val="1200"/>
              </a:spcBef>
              <a:buSzPct val="80000"/>
              <a:buFont typeface="Wingdings" panose="05000000000000000000" pitchFamily="2" charset="2"/>
              <a:buChar char="q"/>
            </a:pPr>
            <a:r>
              <a:rPr lang="fr-FR" sz="2200" dirty="0" smtClean="0"/>
              <a:t>Ainsi, dans </a:t>
            </a:r>
            <a:r>
              <a:rPr lang="fr-FR" sz="2200" dirty="0"/>
              <a:t>ce contexte </a:t>
            </a:r>
            <a:r>
              <a:rPr lang="fr-FR" sz="2200" dirty="0" smtClean="0"/>
              <a:t>de risques accrus de </a:t>
            </a:r>
            <a:r>
              <a:rPr lang="fr-FR" sz="2200" dirty="0"/>
              <a:t>liquidité, il est important que les assureurs </a:t>
            </a:r>
            <a:r>
              <a:rPr lang="fr-FR" sz="2200" dirty="0" smtClean="0"/>
              <a:t>disposent d’</a:t>
            </a:r>
            <a:r>
              <a:rPr lang="fr-FR" sz="2200" u="sng" dirty="0" smtClean="0"/>
              <a:t>outils </a:t>
            </a:r>
            <a:r>
              <a:rPr lang="fr-FR" sz="2200" u="sng" dirty="0"/>
              <a:t>de gestion des risques </a:t>
            </a:r>
            <a:r>
              <a:rPr lang="fr-FR" sz="2200" u="sng" dirty="0" smtClean="0"/>
              <a:t>efficaces</a:t>
            </a:r>
            <a:r>
              <a:rPr lang="fr-FR" sz="2200" dirty="0" smtClean="0"/>
              <a:t>, qui </a:t>
            </a:r>
            <a:r>
              <a:rPr lang="fr-FR" sz="2200" dirty="0"/>
              <a:t>permettent d’anticiper la survenance de ces risques et d’améliorer leur capacité à absorber ces </a:t>
            </a:r>
            <a:r>
              <a:rPr lang="fr-FR" sz="2200" dirty="0" smtClean="0"/>
              <a:t>chocs</a:t>
            </a:r>
            <a:endParaRPr lang="fr-FR" sz="2200" dirty="0"/>
          </a:p>
        </p:txBody>
      </p:sp>
    </p:spTree>
    <p:extLst>
      <p:ext uri="{BB962C8B-B14F-4D97-AF65-F5344CB8AC3E}">
        <p14:creationId xmlns:p14="http://schemas.microsoft.com/office/powerpoint/2010/main" val="2941897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0"/>
            <a:ext cx="8014032" cy="1143000"/>
          </a:xfrm>
        </p:spPr>
        <p:txBody>
          <a:bodyPr/>
          <a:lstStyle/>
          <a:p>
            <a:r>
              <a:rPr lang="fr-FR" cap="none" dirty="0" smtClean="0"/>
              <a:t>Réglementation UE actuelle du risque </a:t>
            </a:r>
            <a:r>
              <a:rPr lang="fr-FR" cap="none" dirty="0"/>
              <a:t>de </a:t>
            </a:r>
            <a:r>
              <a:rPr lang="fr-FR" cap="none" dirty="0" smtClean="0"/>
              <a:t>liquidité</a:t>
            </a:r>
            <a:endParaRPr lang="fr-FR" cap="none" dirty="0"/>
          </a:p>
        </p:txBody>
      </p:sp>
      <p:sp>
        <p:nvSpPr>
          <p:cNvPr id="4" name="Espace réservé du numéro de diapositive 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5612AF6-3794-417C-8315-010C3BB3AD18}" type="slidenum">
              <a:rPr kumimoji="0" lang="fr-FR" sz="900" b="0" i="0" u="none" strike="noStrike" kern="1200" cap="none" spc="0" normalizeH="0" baseline="0" noProof="0" smtClean="0">
                <a:ln>
                  <a:noFill/>
                </a:ln>
                <a:solidFill>
                  <a:srgbClr val="205AA7"/>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fr-FR" sz="900" b="0" i="0" u="none" strike="noStrike" kern="1200" cap="none" spc="0" normalizeH="0" baseline="0" noProof="0" dirty="0">
              <a:ln>
                <a:noFill/>
              </a:ln>
              <a:solidFill>
                <a:srgbClr val="205AA7"/>
              </a:solidFill>
              <a:effectLst/>
              <a:uLnTx/>
              <a:uFillTx/>
              <a:latin typeface="Calibri"/>
              <a:ea typeface="+mn-ea"/>
              <a:cs typeface="+mn-cs"/>
            </a:endParaRPr>
          </a:p>
        </p:txBody>
      </p:sp>
      <p:sp>
        <p:nvSpPr>
          <p:cNvPr id="8" name="Espace réservé du contenu 7"/>
          <p:cNvSpPr>
            <a:spLocks noGrp="1"/>
          </p:cNvSpPr>
          <p:nvPr>
            <p:ph idx="1"/>
          </p:nvPr>
        </p:nvSpPr>
        <p:spPr>
          <a:xfrm>
            <a:off x="323528" y="908720"/>
            <a:ext cx="8496944" cy="5571280"/>
          </a:xfrm>
        </p:spPr>
        <p:txBody>
          <a:bodyPr vert="horz" lIns="91440" tIns="45720" rIns="91440" bIns="45720" rtlCol="0" anchor="t">
            <a:normAutofit lnSpcReduction="10000"/>
          </a:bodyPr>
          <a:lstStyle/>
          <a:p>
            <a:pPr>
              <a:lnSpc>
                <a:spcPct val="120000"/>
              </a:lnSpc>
              <a:buSzPct val="80000"/>
              <a:buFont typeface="Wingdings" panose="05000000000000000000" pitchFamily="2" charset="2"/>
              <a:buChar char="q"/>
            </a:pPr>
            <a:r>
              <a:rPr lang="fr-FR" sz="2100" u="sng" dirty="0" smtClean="0"/>
              <a:t>La réglementation UE actuelle </a:t>
            </a:r>
            <a:r>
              <a:rPr lang="fr-FR" sz="2100" dirty="0" smtClean="0"/>
              <a:t> comporte </a:t>
            </a:r>
            <a:r>
              <a:rPr lang="fr-FR" sz="2100" dirty="0"/>
              <a:t>des éléments sur le risque </a:t>
            </a:r>
            <a:r>
              <a:rPr lang="fr-FR" sz="2100" dirty="0" smtClean="0"/>
              <a:t>de </a:t>
            </a:r>
            <a:r>
              <a:rPr lang="fr-FR" sz="2100" dirty="0" smtClean="0"/>
              <a:t>liquidité, principalement en termes de gouvernance :</a:t>
            </a:r>
            <a:endParaRPr lang="fr-FR" sz="2100" dirty="0" smtClean="0">
              <a:solidFill>
                <a:srgbClr val="FF0000"/>
              </a:solidFill>
            </a:endParaRPr>
          </a:p>
          <a:p>
            <a:pPr marL="0" indent="0">
              <a:lnSpc>
                <a:spcPct val="120000"/>
              </a:lnSpc>
              <a:buSzPct val="80000"/>
              <a:buNone/>
            </a:pPr>
            <a:r>
              <a:rPr lang="fr-FR" sz="2100" dirty="0" smtClean="0">
                <a:sym typeface="Wingdings" panose="05000000000000000000" pitchFamily="2" charset="2"/>
              </a:rPr>
              <a:t></a:t>
            </a:r>
            <a:r>
              <a:rPr lang="fr-FR" sz="2100" dirty="0" smtClean="0"/>
              <a:t>Le risque de liquidité doit être couvert par le système de gestion des risques des assureurs (art. 44 § 2 </a:t>
            </a:r>
            <a:r>
              <a:rPr lang="fr-FR" sz="2100" dirty="0" err="1" smtClean="0"/>
              <a:t>Dir</a:t>
            </a:r>
            <a:r>
              <a:rPr lang="fr-FR" sz="2100" dirty="0" smtClean="0"/>
              <a:t>. S2, transposé à l’article R 354-2 c.ass.fr.).</a:t>
            </a:r>
          </a:p>
          <a:p>
            <a:pPr marL="0" indent="0">
              <a:lnSpc>
                <a:spcPct val="120000"/>
              </a:lnSpc>
              <a:buSzPct val="80000"/>
              <a:buNone/>
            </a:pPr>
            <a:r>
              <a:rPr lang="fr-FR" sz="2100" dirty="0" smtClean="0">
                <a:sym typeface="Wingdings" panose="05000000000000000000" pitchFamily="2" charset="2"/>
              </a:rPr>
              <a:t>La gestion du risque de liquidité doit comporter plusieurs leviers (art. 260 du règlement délégué n°2015-35)  :</a:t>
            </a:r>
          </a:p>
          <a:p>
            <a:pPr marL="360000" indent="0">
              <a:lnSpc>
                <a:spcPct val="120000"/>
              </a:lnSpc>
              <a:buSzPct val="80000"/>
              <a:buNone/>
            </a:pPr>
            <a:r>
              <a:rPr lang="fr-FR" sz="2100" dirty="0" smtClean="0"/>
              <a:t>- L’assureur </a:t>
            </a:r>
            <a:r>
              <a:rPr lang="fr-FR" sz="2100" dirty="0"/>
              <a:t>doit prévoir les mesures à prendre pour tenir compte du risque de liquidité, tant à court terme qu'à long terme</a:t>
            </a:r>
          </a:p>
          <a:p>
            <a:pPr marL="360000" indent="0">
              <a:lnSpc>
                <a:spcPct val="120000"/>
              </a:lnSpc>
              <a:buSzPct val="80000"/>
              <a:buNone/>
            </a:pPr>
            <a:r>
              <a:rPr lang="fr-FR" sz="2100" dirty="0"/>
              <a:t>-</a:t>
            </a:r>
            <a:r>
              <a:rPr lang="fr-FR" sz="2100" dirty="0"/>
              <a:t> L’assureur doit </a:t>
            </a:r>
            <a:r>
              <a:rPr lang="fr-FR" sz="2100" dirty="0"/>
              <a:t>veiller au caractère approprié de la composition des actifs (nature, duration, liquidité…), de manière à lui permettre d'honorer ses engagements à l'échéance</a:t>
            </a:r>
          </a:p>
          <a:p>
            <a:pPr marL="360000" indent="0">
              <a:lnSpc>
                <a:spcPct val="120000"/>
              </a:lnSpc>
              <a:buSzPct val="80000"/>
              <a:buNone/>
            </a:pPr>
            <a:r>
              <a:rPr lang="fr-FR" sz="2100" dirty="0"/>
              <a:t>- </a:t>
            </a:r>
            <a:r>
              <a:rPr lang="fr-FR" sz="2100" dirty="0"/>
              <a:t>L’assureur doit </a:t>
            </a:r>
            <a:r>
              <a:rPr lang="fr-FR" sz="2100" dirty="0"/>
              <a:t>prévoir un plan de réaction aux variations des entrées et sorties de trésorerie</a:t>
            </a:r>
          </a:p>
        </p:txBody>
      </p:sp>
    </p:spTree>
    <p:extLst>
      <p:ext uri="{BB962C8B-B14F-4D97-AF65-F5344CB8AC3E}">
        <p14:creationId xmlns:p14="http://schemas.microsoft.com/office/powerpoint/2010/main" val="11450224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5576" y="0"/>
            <a:ext cx="7942024" cy="1124744"/>
          </a:xfrm>
        </p:spPr>
        <p:txBody>
          <a:bodyPr/>
          <a:lstStyle/>
          <a:p>
            <a:r>
              <a:rPr lang="fr-FR" cap="none" dirty="0" smtClean="0"/>
              <a:t>Réglementation UE future du risque de liquidité</a:t>
            </a:r>
            <a:endParaRPr lang="fr-FR" cap="none" dirty="0"/>
          </a:p>
        </p:txBody>
      </p:sp>
      <p:sp>
        <p:nvSpPr>
          <p:cNvPr id="4" name="Espace réservé du numéro de diapositive 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5612AF6-3794-417C-8315-010C3BB3AD18}" type="slidenum">
              <a:rPr kumimoji="0" lang="fr-FR" sz="900" b="0" i="0" u="none" strike="noStrike" kern="1200" cap="none" spc="0" normalizeH="0" baseline="0" noProof="0" smtClean="0">
                <a:ln>
                  <a:noFill/>
                </a:ln>
                <a:solidFill>
                  <a:srgbClr val="205AA7"/>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fr-FR" sz="900" b="0" i="0" u="none" strike="noStrike" kern="1200" cap="none" spc="0" normalizeH="0" baseline="0" noProof="0" dirty="0">
              <a:ln>
                <a:noFill/>
              </a:ln>
              <a:solidFill>
                <a:srgbClr val="205AA7"/>
              </a:solidFill>
              <a:effectLst/>
              <a:uLnTx/>
              <a:uFillTx/>
              <a:latin typeface="Calibri"/>
              <a:ea typeface="+mn-ea"/>
              <a:cs typeface="+mn-cs"/>
            </a:endParaRPr>
          </a:p>
        </p:txBody>
      </p:sp>
      <p:sp>
        <p:nvSpPr>
          <p:cNvPr id="8" name="Espace réservé du contenu 7"/>
          <p:cNvSpPr>
            <a:spLocks noGrp="1"/>
          </p:cNvSpPr>
          <p:nvPr>
            <p:ph idx="1"/>
          </p:nvPr>
        </p:nvSpPr>
        <p:spPr>
          <a:xfrm>
            <a:off x="323528" y="908720"/>
            <a:ext cx="8496944" cy="5571280"/>
          </a:xfrm>
        </p:spPr>
        <p:txBody>
          <a:bodyPr vert="horz" lIns="91440" tIns="45720" rIns="91440" bIns="45720" rtlCol="0" anchor="t">
            <a:normAutofit/>
          </a:bodyPr>
          <a:lstStyle/>
          <a:p>
            <a:pPr>
              <a:lnSpc>
                <a:spcPct val="120000"/>
              </a:lnSpc>
              <a:buSzPct val="80000"/>
              <a:buFont typeface="Wingdings" panose="05000000000000000000" pitchFamily="2" charset="2"/>
              <a:buChar char="q"/>
            </a:pPr>
            <a:r>
              <a:rPr lang="fr-FR" sz="2100" u="sng" dirty="0" smtClean="0"/>
              <a:t>Objectifs de la réglementation future </a:t>
            </a:r>
            <a:r>
              <a:rPr lang="fr-FR" sz="2100" dirty="0" smtClean="0"/>
              <a:t>:</a:t>
            </a:r>
          </a:p>
          <a:p>
            <a:pPr marL="0" indent="0">
              <a:lnSpc>
                <a:spcPct val="120000"/>
              </a:lnSpc>
              <a:buSzPct val="80000"/>
              <a:buNone/>
            </a:pPr>
            <a:r>
              <a:rPr lang="fr-FR" sz="2100" dirty="0" smtClean="0"/>
              <a:t>-La revue de la directive S2 lancée en 2020, qui a abouti à un accord politique entre la Commission européenne, le Conseil et le Parlement européen en décembre 2023, a doté la directive d’un </a:t>
            </a:r>
            <a:r>
              <a:rPr lang="fr-FR" sz="2100" b="1" dirty="0" smtClean="0"/>
              <a:t>volet </a:t>
            </a:r>
            <a:r>
              <a:rPr lang="fr-FR" sz="2100" b="1" dirty="0" err="1" smtClean="0"/>
              <a:t>macroprudentiel</a:t>
            </a:r>
            <a:r>
              <a:rPr lang="fr-FR" sz="2100" dirty="0" smtClean="0"/>
              <a:t>, et a renforcé le </a:t>
            </a:r>
            <a:r>
              <a:rPr lang="fr-FR" sz="2100" b="1" dirty="0" smtClean="0"/>
              <a:t>suivi du risque de liquidité</a:t>
            </a:r>
            <a:r>
              <a:rPr lang="fr-FR" sz="2100" dirty="0" smtClean="0"/>
              <a:t>, dans le sens d’une convergence avec les </a:t>
            </a:r>
            <a:r>
              <a:rPr lang="fr-FR" sz="2100" dirty="0"/>
              <a:t>standards de l’AICA</a:t>
            </a:r>
            <a:r>
              <a:rPr lang="fr-FR" sz="2100" dirty="0" smtClean="0"/>
              <a:t>. </a:t>
            </a:r>
          </a:p>
          <a:p>
            <a:pPr marL="0" indent="0">
              <a:lnSpc>
                <a:spcPct val="120000"/>
              </a:lnSpc>
              <a:buSzPct val="80000"/>
              <a:buNone/>
            </a:pPr>
            <a:r>
              <a:rPr lang="fr-FR" sz="2100" dirty="0"/>
              <a:t>-</a:t>
            </a:r>
            <a:r>
              <a:rPr lang="fr-FR" sz="2100" dirty="0" smtClean="0"/>
              <a:t>Cette revue a poursuivi deux objectifs en matière de </a:t>
            </a:r>
            <a:r>
              <a:rPr lang="fr-FR" sz="2100" dirty="0" smtClean="0"/>
              <a:t>maitrise </a:t>
            </a:r>
            <a:r>
              <a:rPr lang="fr-FR" sz="2100" dirty="0" smtClean="0"/>
              <a:t>du risque de liquidité :</a:t>
            </a:r>
          </a:p>
          <a:p>
            <a:pPr>
              <a:lnSpc>
                <a:spcPct val="120000"/>
              </a:lnSpc>
              <a:buSzPct val="80000"/>
              <a:buFont typeface="Wingdings" panose="05000000000000000000" pitchFamily="2" charset="2"/>
              <a:buChar char="à"/>
            </a:pPr>
            <a:r>
              <a:rPr lang="fr-FR" sz="2100" u="sng" dirty="0" smtClean="0">
                <a:sym typeface="Wingdings" panose="05000000000000000000" pitchFamily="2" charset="2"/>
              </a:rPr>
              <a:t>En amont </a:t>
            </a:r>
            <a:r>
              <a:rPr lang="fr-FR" sz="2100" dirty="0" smtClean="0">
                <a:sym typeface="Wingdings" panose="05000000000000000000" pitchFamily="2" charset="2"/>
              </a:rPr>
              <a:t>: Améliorer la </a:t>
            </a:r>
            <a:r>
              <a:rPr lang="fr-FR" sz="2100" dirty="0">
                <a:sym typeface="Wingdings" panose="05000000000000000000" pitchFamily="2" charset="2"/>
              </a:rPr>
              <a:t>surveillance ex-ante du risque </a:t>
            </a:r>
            <a:r>
              <a:rPr lang="fr-FR" sz="2100" dirty="0" smtClean="0">
                <a:sym typeface="Wingdings" panose="05000000000000000000" pitchFamily="2" charset="2"/>
              </a:rPr>
              <a:t>de liquidité par les assureurs. Renforcer leur capacité (et celle des autorités de contrôle) à identifier des risques de potentiels de liquidité</a:t>
            </a:r>
          </a:p>
          <a:p>
            <a:pPr>
              <a:lnSpc>
                <a:spcPct val="120000"/>
              </a:lnSpc>
              <a:buSzPct val="80000"/>
              <a:buFont typeface="Wingdings" panose="05000000000000000000" pitchFamily="2" charset="2"/>
              <a:buChar char="à"/>
            </a:pPr>
            <a:r>
              <a:rPr lang="fr-FR" sz="2100" dirty="0">
                <a:sym typeface="Wingdings" panose="05000000000000000000" pitchFamily="2" charset="2"/>
              </a:rPr>
              <a:t> </a:t>
            </a:r>
            <a:r>
              <a:rPr lang="fr-FR" sz="2100" u="sng" dirty="0" smtClean="0">
                <a:sym typeface="Wingdings" panose="05000000000000000000" pitchFamily="2" charset="2"/>
              </a:rPr>
              <a:t>En aval </a:t>
            </a:r>
            <a:r>
              <a:rPr lang="fr-FR" sz="2100" dirty="0" smtClean="0">
                <a:sym typeface="Wingdings" panose="05000000000000000000" pitchFamily="2" charset="2"/>
              </a:rPr>
              <a:t>: Doter les autorités de contrôle de pouvoirs correctifs </a:t>
            </a:r>
            <a:r>
              <a:rPr lang="fr-FR" sz="2100" dirty="0" smtClean="0">
                <a:sym typeface="Wingdings" panose="05000000000000000000" pitchFamily="2" charset="2"/>
              </a:rPr>
              <a:t>ex-post pour </a:t>
            </a:r>
            <a:r>
              <a:rPr lang="fr-FR" sz="2100" dirty="0" smtClean="0">
                <a:sym typeface="Wingdings" panose="05000000000000000000" pitchFamily="2" charset="2"/>
              </a:rPr>
              <a:t>répondre à une crise de liquidité et limiter son ampleur</a:t>
            </a:r>
            <a:endParaRPr lang="fr-FR" sz="2100" dirty="0" smtClean="0"/>
          </a:p>
          <a:p>
            <a:pPr marL="0" indent="0">
              <a:lnSpc>
                <a:spcPct val="120000"/>
              </a:lnSpc>
              <a:buSzPct val="80000"/>
              <a:buNone/>
            </a:pPr>
            <a:endParaRPr lang="fr-FR" sz="2100" dirty="0" smtClean="0"/>
          </a:p>
        </p:txBody>
      </p:sp>
    </p:spTree>
    <p:extLst>
      <p:ext uri="{BB962C8B-B14F-4D97-AF65-F5344CB8AC3E}">
        <p14:creationId xmlns:p14="http://schemas.microsoft.com/office/powerpoint/2010/main" val="7548214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7584" y="-171400"/>
            <a:ext cx="8229600" cy="1143000"/>
          </a:xfrm>
        </p:spPr>
        <p:txBody>
          <a:bodyPr/>
          <a:lstStyle/>
          <a:p>
            <a:r>
              <a:rPr lang="fr-FR" smtClean="0"/>
              <a:t>RéGLEMENTATION FUTURE UE du risque de liquiDIté </a:t>
            </a:r>
            <a:endParaRPr lang="fr-FR" dirty="0"/>
          </a:p>
        </p:txBody>
      </p:sp>
      <p:sp>
        <p:nvSpPr>
          <p:cNvPr id="4" name="Espace réservé du numéro de diapositive 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5612AF6-3794-417C-8315-010C3BB3AD18}" type="slidenum">
              <a:rPr kumimoji="0" lang="fr-FR" sz="900" b="0" i="0" u="none" strike="noStrike" kern="1200" cap="none" spc="0" normalizeH="0" baseline="0" noProof="0" smtClean="0">
                <a:ln>
                  <a:noFill/>
                </a:ln>
                <a:solidFill>
                  <a:srgbClr val="205AA7"/>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fr-FR" sz="900" b="0" i="0" u="none" strike="noStrike" kern="1200" cap="none" spc="0" normalizeH="0" baseline="0" noProof="0" dirty="0">
              <a:ln>
                <a:noFill/>
              </a:ln>
              <a:solidFill>
                <a:srgbClr val="205AA7"/>
              </a:solidFill>
              <a:effectLst/>
              <a:uLnTx/>
              <a:uFillTx/>
              <a:latin typeface="Calibri"/>
              <a:ea typeface="+mn-ea"/>
              <a:cs typeface="+mn-cs"/>
            </a:endParaRPr>
          </a:p>
        </p:txBody>
      </p:sp>
      <p:sp>
        <p:nvSpPr>
          <p:cNvPr id="8" name="Espace réservé du contenu 7"/>
          <p:cNvSpPr>
            <a:spLocks noGrp="1"/>
          </p:cNvSpPr>
          <p:nvPr>
            <p:ph idx="1"/>
          </p:nvPr>
        </p:nvSpPr>
        <p:spPr>
          <a:xfrm>
            <a:off x="323528" y="764704"/>
            <a:ext cx="8733656" cy="5643288"/>
          </a:xfrm>
        </p:spPr>
        <p:txBody>
          <a:bodyPr vert="horz" lIns="91440" tIns="45720" rIns="91440" bIns="45720" rtlCol="0" anchor="t">
            <a:normAutofit fontScale="92500"/>
          </a:bodyPr>
          <a:lstStyle/>
          <a:p>
            <a:pPr marL="468000">
              <a:lnSpc>
                <a:spcPct val="120000"/>
              </a:lnSpc>
              <a:buSzPct val="80000"/>
              <a:buFont typeface="Wingdings" panose="05000000000000000000" pitchFamily="2" charset="2"/>
              <a:buChar char="q"/>
            </a:pPr>
            <a:r>
              <a:rPr lang="fr-FR" sz="2100" u="sng" dirty="0" smtClean="0"/>
              <a:t>Réglementation future de l’UE – </a:t>
            </a:r>
            <a:r>
              <a:rPr lang="fr-FR" sz="2100" b="1" u="sng" dirty="0" smtClean="0"/>
              <a:t>volet préventif </a:t>
            </a:r>
          </a:p>
          <a:p>
            <a:pPr marL="0" indent="0">
              <a:lnSpc>
                <a:spcPct val="120000"/>
              </a:lnSpc>
              <a:buSzPct val="80000"/>
              <a:buNone/>
            </a:pPr>
            <a:r>
              <a:rPr lang="fr-FR" sz="2100" dirty="0" smtClean="0"/>
              <a:t>-Les assureurs devront rédiger des plans de gestion du risque de liquidité, dans un contexte proportionné :</a:t>
            </a:r>
          </a:p>
          <a:p>
            <a:pPr>
              <a:lnSpc>
                <a:spcPct val="120000"/>
              </a:lnSpc>
              <a:buSzPct val="80000"/>
              <a:buFont typeface="Wingdings" panose="05000000000000000000" pitchFamily="2" charset="2"/>
              <a:buChar char="à"/>
            </a:pPr>
            <a:r>
              <a:rPr lang="fr-FR" sz="2100" dirty="0" smtClean="0">
                <a:sym typeface="Wingdings" panose="05000000000000000000" pitchFamily="2" charset="2"/>
              </a:rPr>
              <a:t>Tous les assureurs ―sauf les petits organismes (</a:t>
            </a:r>
            <a:r>
              <a:rPr lang="fr-FR" sz="2100" dirty="0">
                <a:sym typeface="Wingdings" panose="05000000000000000000" pitchFamily="2" charset="2"/>
              </a:rPr>
              <a:t>seuils d’exemption encore en négociation; ils comporteront une multiplicité de critères, ex. </a:t>
            </a:r>
            <a:r>
              <a:rPr lang="fr-FR" sz="2100" dirty="0">
                <a:sym typeface="Wingdings" panose="05000000000000000000" pitchFamily="2" charset="2"/>
              </a:rPr>
              <a:t>PT inférieures à un </a:t>
            </a:r>
            <a:r>
              <a:rPr lang="fr-FR" sz="2100" dirty="0" smtClean="0">
                <a:sym typeface="Wingdings" panose="05000000000000000000" pitchFamily="2" charset="2"/>
              </a:rPr>
              <a:t>certain montant)― </a:t>
            </a:r>
            <a:r>
              <a:rPr lang="fr-FR" sz="2100" dirty="0">
                <a:sym typeface="Wingdings" panose="05000000000000000000" pitchFamily="2" charset="2"/>
              </a:rPr>
              <a:t>devront analyser leur exposition au risque de liquidité de court terme (= a priori moins de 3 mois ―aussi encore en négociation), via des projections de flux de trésorerie entrants et sortants, y compris en situation stressée</a:t>
            </a:r>
          </a:p>
          <a:p>
            <a:pPr>
              <a:lnSpc>
                <a:spcPct val="120000"/>
              </a:lnSpc>
              <a:buSzPct val="80000"/>
              <a:buFont typeface="Wingdings" panose="05000000000000000000" pitchFamily="2" charset="2"/>
              <a:buChar char="à"/>
            </a:pPr>
            <a:r>
              <a:rPr lang="fr-FR" sz="2100" dirty="0">
                <a:sym typeface="Wingdings" panose="05000000000000000000" pitchFamily="2" charset="2"/>
              </a:rPr>
              <a:t> </a:t>
            </a:r>
            <a:r>
              <a:rPr lang="fr-FR" sz="2100" dirty="0">
                <a:sym typeface="Wingdings" panose="05000000000000000000" pitchFamily="2" charset="2"/>
              </a:rPr>
              <a:t>Sur demande de l’autorité de contrôle, certains assureurs devront analyser leur exposition au risque de liquidité de moyen et long terme</a:t>
            </a:r>
          </a:p>
          <a:p>
            <a:pPr>
              <a:lnSpc>
                <a:spcPct val="120000"/>
              </a:lnSpc>
              <a:buSzPct val="80000"/>
              <a:buFontTx/>
              <a:buChar char="-"/>
            </a:pPr>
            <a:r>
              <a:rPr lang="fr-FR" sz="2100" dirty="0">
                <a:sym typeface="Wingdings" panose="05000000000000000000" pitchFamily="2" charset="2"/>
              </a:rPr>
              <a:t>L’objectif est que les assureurs s’approprient les risques </a:t>
            </a:r>
            <a:r>
              <a:rPr lang="fr-FR" sz="2100" dirty="0" smtClean="0">
                <a:sym typeface="Wingdings" panose="05000000000000000000" pitchFamily="2" charset="2"/>
              </a:rPr>
              <a:t>de liquidité auxquels ils font face, et démontrent leur capacité à respecter leurs obligations financières vis-à-vis des assurés et d’autres contreparties</a:t>
            </a:r>
          </a:p>
          <a:p>
            <a:pPr>
              <a:lnSpc>
                <a:spcPct val="120000"/>
              </a:lnSpc>
              <a:buSzPct val="80000"/>
              <a:buFontTx/>
              <a:buChar char="-"/>
            </a:pPr>
            <a:r>
              <a:rPr lang="fr-FR" sz="2100" b="1" dirty="0" smtClean="0">
                <a:sym typeface="Wingdings" panose="05000000000000000000" pitchFamily="2" charset="2"/>
              </a:rPr>
              <a:t>Tous les assureurs </a:t>
            </a:r>
            <a:r>
              <a:rPr lang="fr-FR" sz="2100" dirty="0" smtClean="0">
                <a:sym typeface="Wingdings" panose="05000000000000000000" pitchFamily="2" charset="2"/>
              </a:rPr>
              <a:t>devraient </a:t>
            </a:r>
            <a:r>
              <a:rPr lang="fr-FR" sz="2100" dirty="0" smtClean="0">
                <a:sym typeface="Wingdings" panose="05000000000000000000" pitchFamily="2" charset="2"/>
              </a:rPr>
              <a:t>développer des indicateurs de suivi du risque de liquidité</a:t>
            </a:r>
            <a:endParaRPr lang="fr-FR" sz="2100" dirty="0" smtClean="0"/>
          </a:p>
        </p:txBody>
      </p:sp>
    </p:spTree>
    <p:extLst>
      <p:ext uri="{BB962C8B-B14F-4D97-AF65-F5344CB8AC3E}">
        <p14:creationId xmlns:p14="http://schemas.microsoft.com/office/powerpoint/2010/main" val="20463031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5612AF6-3794-417C-8315-010C3BB3AD18}" type="slidenum">
              <a:rPr kumimoji="0" lang="fr-FR" sz="900" b="0" i="0" u="none" strike="noStrike" kern="1200" cap="none" spc="0" normalizeH="0" baseline="0" noProof="0" smtClean="0">
                <a:ln>
                  <a:noFill/>
                </a:ln>
                <a:solidFill>
                  <a:srgbClr val="205AA7"/>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fr-FR" sz="900" b="0" i="0" u="none" strike="noStrike" kern="1200" cap="none" spc="0" normalizeH="0" baseline="0" noProof="0" dirty="0">
              <a:ln>
                <a:noFill/>
              </a:ln>
              <a:solidFill>
                <a:srgbClr val="205AA7"/>
              </a:solidFill>
              <a:effectLst/>
              <a:uLnTx/>
              <a:uFillTx/>
              <a:latin typeface="Calibri"/>
              <a:ea typeface="+mn-ea"/>
              <a:cs typeface="+mn-cs"/>
            </a:endParaRPr>
          </a:p>
        </p:txBody>
      </p:sp>
      <p:sp>
        <p:nvSpPr>
          <p:cNvPr id="8" name="Espace réservé du contenu 7"/>
          <p:cNvSpPr>
            <a:spLocks noGrp="1"/>
          </p:cNvSpPr>
          <p:nvPr>
            <p:ph idx="1"/>
          </p:nvPr>
        </p:nvSpPr>
        <p:spPr>
          <a:xfrm>
            <a:off x="323528" y="836712"/>
            <a:ext cx="8496944" cy="5643288"/>
          </a:xfrm>
        </p:spPr>
        <p:txBody>
          <a:bodyPr vert="horz" lIns="91440" tIns="45720" rIns="91440" bIns="45720" rtlCol="0" anchor="t">
            <a:normAutofit/>
          </a:bodyPr>
          <a:lstStyle/>
          <a:p>
            <a:pPr>
              <a:lnSpc>
                <a:spcPct val="120000"/>
              </a:lnSpc>
              <a:buSzPct val="80000"/>
              <a:buFont typeface="Wingdings" panose="05000000000000000000" pitchFamily="2" charset="2"/>
              <a:buChar char="q"/>
            </a:pPr>
            <a:r>
              <a:rPr lang="fr-FR" sz="2100" u="sng" dirty="0" smtClean="0"/>
              <a:t>Réglementation future de l’UE – </a:t>
            </a:r>
            <a:r>
              <a:rPr lang="fr-FR" sz="2100" b="1" u="sng" dirty="0" smtClean="0"/>
              <a:t>volet correctif </a:t>
            </a:r>
            <a:r>
              <a:rPr lang="fr-FR" sz="2100" dirty="0" smtClean="0"/>
              <a:t>(= </a:t>
            </a:r>
            <a:r>
              <a:rPr lang="fr-FR" sz="2100" i="1" dirty="0" smtClean="0"/>
              <a:t>ex-post</a:t>
            </a:r>
            <a:r>
              <a:rPr lang="fr-FR" sz="2100" dirty="0" smtClean="0"/>
              <a:t>)</a:t>
            </a:r>
            <a:endParaRPr lang="fr-FR" sz="2100" u="sng" dirty="0" smtClean="0"/>
          </a:p>
          <a:p>
            <a:pPr marL="0" indent="0">
              <a:lnSpc>
                <a:spcPct val="120000"/>
              </a:lnSpc>
              <a:buSzPct val="80000"/>
              <a:buNone/>
            </a:pPr>
            <a:r>
              <a:rPr lang="fr-FR" sz="2100" dirty="0" smtClean="0"/>
              <a:t>-Lorsque les autorités de contrôle identifient la survenance d’un risque significatif de liquidité, elles ont le pouvoir de demander aux assureurs de renforcer leur liquidité </a:t>
            </a:r>
          </a:p>
          <a:p>
            <a:pPr marL="0" indent="0">
              <a:lnSpc>
                <a:spcPct val="120000"/>
              </a:lnSpc>
              <a:buSzPct val="80000"/>
              <a:buNone/>
            </a:pPr>
            <a:r>
              <a:rPr lang="fr-FR" sz="2100" dirty="0" smtClean="0"/>
              <a:t>-Dans des circonstances exceptionnelles, en cas de crise de liquidité </a:t>
            </a:r>
            <a:r>
              <a:rPr lang="fr-FR" sz="2100" dirty="0" smtClean="0"/>
              <a:t>touchant un ou plusieurs assureurs pouvant menacer la stabilité financière</a:t>
            </a:r>
            <a:r>
              <a:rPr lang="fr-FR" sz="2100" dirty="0" smtClean="0"/>
              <a:t>, </a:t>
            </a:r>
            <a:r>
              <a:rPr lang="fr-FR" sz="2100" dirty="0" smtClean="0"/>
              <a:t>les autorités de contrôle peuvent bloquer les rachats des contrats d’assurance-vie de façon temporaire </a:t>
            </a:r>
            <a:r>
              <a:rPr lang="fr-FR" sz="2100" dirty="0" smtClean="0"/>
              <a:t>y compris au niveau de l’ensemble des assureurs du marché.</a:t>
            </a:r>
          </a:p>
          <a:p>
            <a:pPr marL="0" indent="0">
              <a:lnSpc>
                <a:spcPct val="120000"/>
              </a:lnSpc>
              <a:buSzPct val="80000"/>
              <a:buNone/>
            </a:pPr>
            <a:r>
              <a:rPr lang="fr-FR" sz="2100" dirty="0" smtClean="0"/>
              <a:t>-</a:t>
            </a:r>
            <a:r>
              <a:rPr lang="fr-FR" sz="2100" dirty="0" smtClean="0"/>
              <a:t>Ce pouvoir de blocage des rachats au niveau individuel (pouvoir de l’ACPR) et au niveau du marché (pouvoir du Haut Conseil de stabilité financière = HCSF) existe déjà au niveau du droit français, en application des articles L612-33 </a:t>
            </a:r>
            <a:r>
              <a:rPr lang="fr-FR" sz="2100" dirty="0"/>
              <a:t>et L631-2-1 du </a:t>
            </a:r>
            <a:r>
              <a:rPr lang="fr-FR" sz="2100" dirty="0" smtClean="0"/>
              <a:t>code monétaire et financier français (CMF).</a:t>
            </a:r>
          </a:p>
          <a:p>
            <a:pPr marL="0" indent="0">
              <a:lnSpc>
                <a:spcPct val="120000"/>
              </a:lnSpc>
              <a:buSzPct val="80000"/>
              <a:buNone/>
            </a:pPr>
            <a:endParaRPr lang="fr-FR" sz="2100" dirty="0" smtClean="0"/>
          </a:p>
        </p:txBody>
      </p:sp>
      <p:sp>
        <p:nvSpPr>
          <p:cNvPr id="6" name="Titre 1"/>
          <p:cNvSpPr txBox="1">
            <a:spLocks/>
          </p:cNvSpPr>
          <p:nvPr/>
        </p:nvSpPr>
        <p:spPr>
          <a:xfrm>
            <a:off x="827584" y="-171400"/>
            <a:ext cx="82296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400" b="1" kern="1200" cap="all" baseline="0">
                <a:solidFill>
                  <a:srgbClr val="205AA7"/>
                </a:solidFill>
                <a:latin typeface="+mn-lt"/>
                <a:ea typeface="+mj-ea"/>
                <a:cs typeface="+mj-cs"/>
              </a:defRPr>
            </a:lvl1pPr>
          </a:lstStyle>
          <a:p>
            <a:r>
              <a:rPr lang="fr-FR" dirty="0" err="1" smtClean="0"/>
              <a:t>RéGLEMENTATION</a:t>
            </a:r>
            <a:r>
              <a:rPr lang="fr-FR" dirty="0" smtClean="0"/>
              <a:t> FUTURE UE du risque de </a:t>
            </a:r>
            <a:r>
              <a:rPr lang="fr-FR" dirty="0" err="1" smtClean="0"/>
              <a:t>liquiDIté</a:t>
            </a:r>
            <a:r>
              <a:rPr lang="fr-FR" dirty="0" smtClean="0"/>
              <a:t> </a:t>
            </a:r>
            <a:endParaRPr lang="fr-FR" dirty="0"/>
          </a:p>
        </p:txBody>
      </p:sp>
    </p:spTree>
    <p:extLst>
      <p:ext uri="{BB962C8B-B14F-4D97-AF65-F5344CB8AC3E}">
        <p14:creationId xmlns:p14="http://schemas.microsoft.com/office/powerpoint/2010/main" val="408613516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ABARIT-BDF-PPT-1">
  <a:themeElements>
    <a:clrScheme name="Personnalisé 1">
      <a:dk1>
        <a:sysClr val="windowText" lastClr="000000"/>
      </a:dk1>
      <a:lt1>
        <a:sysClr val="window" lastClr="FFFFFF"/>
      </a:lt1>
      <a:dk2>
        <a:srgbClr val="666666"/>
      </a:dk2>
      <a:lt2>
        <a:srgbClr val="D2D2D2"/>
      </a:lt2>
      <a:accent1>
        <a:srgbClr val="205AA7"/>
      </a:accent1>
      <a:accent2>
        <a:srgbClr val="005BD3"/>
      </a:accent2>
      <a:accent3>
        <a:srgbClr val="00449E"/>
      </a:accent3>
      <a:accent4>
        <a:srgbClr val="00449E"/>
      </a:accent4>
      <a:accent5>
        <a:srgbClr val="800080"/>
      </a:accent5>
      <a:accent6>
        <a:srgbClr val="D60093"/>
      </a:accent6>
      <a:hlink>
        <a:srgbClr val="A0006E"/>
      </a:hlink>
      <a:folHlink>
        <a:srgbClr val="FE19FF"/>
      </a:folHlink>
    </a:clrScheme>
    <a:fontScheme name="Personnalisé 1">
      <a:majorFont>
        <a:latin typeface="Calibri"/>
        <a:ea typeface=""/>
        <a:cs typeface=""/>
      </a:majorFont>
      <a:minorFont>
        <a:latin typeface="Calibri"/>
        <a:ea typeface=""/>
        <a:cs typeface=""/>
      </a:minorFont>
    </a:fontScheme>
    <a:fmtScheme name="Papi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ésentation1" id="{F973F394-0715-403B-82D5-A5974724CDCB}" vid="{99DE3248-B40E-4EFD-A9DE-0427E23B6535}"/>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742EE5F983E6E4995B63FBCA11237F7" ma:contentTypeVersion="0" ma:contentTypeDescription="Crée un document." ma:contentTypeScope="" ma:versionID="3c6e52d591d4aca9e787d432b3c7f611">
  <xsd:schema xmlns:xsd="http://www.w3.org/2001/XMLSchema" xmlns:xs="http://www.w3.org/2001/XMLSchema" xmlns:p="http://schemas.microsoft.com/office/2006/metadata/properties" targetNamespace="http://schemas.microsoft.com/office/2006/metadata/properties" ma:root="true" ma:fieldsID="8dc2724ea5eeb8e9e423cfa8c225eddc">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1323C1A-603D-4890-99D6-2670B78F61AD}">
  <ds:schemaRefs>
    <ds:schemaRef ds:uri="http://schemas.microsoft.com/sharepoint/v3/contenttype/forms"/>
  </ds:schemaRefs>
</ds:datastoreItem>
</file>

<file path=customXml/itemProps2.xml><?xml version="1.0" encoding="utf-8"?>
<ds:datastoreItem xmlns:ds="http://schemas.openxmlformats.org/officeDocument/2006/customXml" ds:itemID="{22FDDFE8-55E5-4F72-9917-6DF7276A2EFF}">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D8A83E5F-44E3-438F-AE02-A31D24D912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Modele_PPT_PSF</Template>
  <TotalTime>32369</TotalTime>
  <Words>1291</Words>
  <Application>Microsoft Office PowerPoint</Application>
  <PresentationFormat>Affichage à l'écran (4:3)</PresentationFormat>
  <Paragraphs>71</Paragraphs>
  <Slides>11</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11</vt:i4>
      </vt:variant>
    </vt:vector>
  </HeadingPairs>
  <TitlesOfParts>
    <vt:vector size="15" baseType="lpstr">
      <vt:lpstr>Arial</vt:lpstr>
      <vt:lpstr>Calibri</vt:lpstr>
      <vt:lpstr>Wingdings</vt:lpstr>
      <vt:lpstr>GABARIT-BDF-PPT-1</vt:lpstr>
      <vt:lpstr> Le risque de liquidité : état des lieux actuel, réglementation future au sein de l’UE </vt:lpstr>
      <vt:lpstr>Présentation PowerPoint</vt:lpstr>
      <vt:lpstr>Cadre général – DéFINITION et enjeux</vt:lpstr>
      <vt:lpstr>Cadre général – DéFINITION et enjeux</vt:lpstr>
      <vt:lpstr>Cadre général – DéFINITION et enjeux</vt:lpstr>
      <vt:lpstr>Réglementation UE actuelle du risque de liquidité</vt:lpstr>
      <vt:lpstr>Réglementation UE future du risque de liquidité</vt:lpstr>
      <vt:lpstr>RéGLEMENTATION FUTURE UE du risque de liquiDIté </vt:lpstr>
      <vt:lpstr>Présentation PowerPoint</vt:lpstr>
      <vt:lpstr>Présentation PowerPoint</vt:lpstr>
      <vt:lpstr>Présentation PowerPoint</vt:lpstr>
    </vt:vector>
  </TitlesOfParts>
  <Company>Banque de France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dc:title>
  <dc:creator>Aziza HALILEM</dc:creator>
  <cp:lastModifiedBy>SCHERER Paul (SGACPR DAI)</cp:lastModifiedBy>
  <cp:revision>422</cp:revision>
  <cp:lastPrinted>2024-05-27T13:07:55Z</cp:lastPrinted>
  <dcterms:created xsi:type="dcterms:W3CDTF">2022-10-18T12:07:45Z</dcterms:created>
  <dcterms:modified xsi:type="dcterms:W3CDTF">2024-05-27T15:12:05Z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0x010100E742EE5F983E6E4995B63FBCA11237F7</vt:lpwstr>
  </property>
</Properties>
</file>