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7"/>
  </p:sldMasterIdLst>
  <p:notesMasterIdLst>
    <p:notesMasterId r:id="rId28"/>
  </p:notesMasterIdLst>
  <p:handoutMasterIdLst>
    <p:handoutMasterId r:id="rId29"/>
  </p:handoutMasterIdLst>
  <p:sldIdLst>
    <p:sldId id="274" r:id="rId8"/>
    <p:sldId id="256" r:id="rId9"/>
    <p:sldId id="272" r:id="rId10"/>
    <p:sldId id="273" r:id="rId11"/>
    <p:sldId id="277" r:id="rId12"/>
    <p:sldId id="286" r:id="rId13"/>
    <p:sldId id="279" r:id="rId14"/>
    <p:sldId id="278" r:id="rId15"/>
    <p:sldId id="280" r:id="rId16"/>
    <p:sldId id="283" r:id="rId17"/>
    <p:sldId id="285" r:id="rId18"/>
    <p:sldId id="284" r:id="rId19"/>
    <p:sldId id="292" r:id="rId20"/>
    <p:sldId id="294" r:id="rId21"/>
    <p:sldId id="287" r:id="rId22"/>
    <p:sldId id="288" r:id="rId23"/>
    <p:sldId id="290" r:id="rId24"/>
    <p:sldId id="275" r:id="rId25"/>
    <p:sldId id="281" r:id="rId26"/>
    <p:sldId id="276" r:id="rId27"/>
  </p:sldIdLst>
  <p:sldSz cx="9144000" cy="6858000" type="screen4x3"/>
  <p:notesSz cx="6797675" cy="9872663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883" userDrawn="1">
          <p15:clr>
            <a:srgbClr val="A4A3A4"/>
          </p15:clr>
        </p15:guide>
        <p15:guide id="3" pos="329" userDrawn="1">
          <p15:clr>
            <a:srgbClr val="A4A3A4"/>
          </p15:clr>
        </p15:guide>
        <p15:guide id="4" pos="5432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pos="2795" userDrawn="1">
          <p15:clr>
            <a:srgbClr val="A4A3A4"/>
          </p15:clr>
        </p15:guide>
        <p15:guide id="8" pos="2981" userDrawn="1">
          <p15:clr>
            <a:srgbClr val="A4A3A4"/>
          </p15:clr>
        </p15:guide>
        <p15:guide id="9" orient="horz" pos="1139" userDrawn="1">
          <p15:clr>
            <a:srgbClr val="A4A3A4"/>
          </p15:clr>
        </p15:guide>
        <p15:guide id="10" pos="754" userDrawn="1">
          <p15:clr>
            <a:srgbClr val="A4A3A4"/>
          </p15:clr>
        </p15:guide>
        <p15:guide id="11" orient="horz" pos="1774" userDrawn="1">
          <p15:clr>
            <a:srgbClr val="A4A3A4"/>
          </p15:clr>
        </p15:guide>
        <p15:guide id="12" orient="horz" pos="4224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orient="horz" pos="913" userDrawn="1">
          <p15:clr>
            <a:srgbClr val="A4A3A4"/>
          </p15:clr>
        </p15:guide>
        <p15:guide id="15" pos="107" userDrawn="1">
          <p15:clr>
            <a:srgbClr val="A4A3A4"/>
          </p15:clr>
        </p15:guide>
        <p15:guide id="17" pos="5653" userDrawn="1">
          <p15:clr>
            <a:srgbClr val="A4A3A4"/>
          </p15:clr>
        </p15:guide>
        <p15:guide id="18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65B4E4-CA01-B4E7-8EF5-2CF6BE9BC801}" name="Guex Félix" initials="GF" userId="S::F12038@finma.ch::7a4e36ff-9a48-4969-acfa-de71cc80ae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259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95" autoAdjust="0"/>
  </p:normalViewPr>
  <p:slideViewPr>
    <p:cSldViewPr snapToGrid="0" showGuides="1">
      <p:cViewPr varScale="1">
        <p:scale>
          <a:sx n="114" d="100"/>
          <a:sy n="114" d="100"/>
        </p:scale>
        <p:origin x="876" y="102"/>
      </p:cViewPr>
      <p:guideLst>
        <p:guide orient="horz" pos="2568"/>
        <p:guide pos="2883"/>
        <p:guide pos="329"/>
        <p:guide pos="5432"/>
        <p:guide orient="horz" pos="255"/>
        <p:guide orient="horz" pos="4088"/>
        <p:guide pos="2795"/>
        <p:guide pos="2981"/>
        <p:guide orient="horz" pos="1139"/>
        <p:guide pos="754"/>
        <p:guide orient="horz" pos="1774"/>
        <p:guide orient="horz" pos="4224"/>
        <p:guide orient="horz" pos="981"/>
        <p:guide orient="horz" pos="913"/>
        <p:guide pos="107"/>
        <p:guide pos="5653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2AB53-F8B6-4F73-AB64-3E0B2EA2E9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C01684F-39BC-4B7D-90B7-0A067DF1BCD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CH" sz="2000" dirty="0" err="1"/>
            <a:t>Preuve</a:t>
          </a:r>
          <a:r>
            <a:rPr lang="de-CH" sz="2000" dirty="0"/>
            <a:t> du </a:t>
          </a:r>
          <a:r>
            <a:rPr lang="de-CH" sz="2000" dirty="0" err="1"/>
            <a:t>besoin</a:t>
          </a:r>
          <a:r>
            <a:rPr lang="de-CH" sz="2000" dirty="0"/>
            <a:t> </a:t>
          </a:r>
          <a:r>
            <a:rPr lang="de-CH" sz="2000" dirty="0">
              <a:solidFill>
                <a:srgbClr val="92D050"/>
              </a:solidFill>
            </a:rPr>
            <a:t>(</a:t>
          </a:r>
          <a:r>
            <a:rPr lang="de-CH" sz="2000" dirty="0" err="1">
              <a:solidFill>
                <a:srgbClr val="92D050"/>
              </a:solidFill>
            </a:rPr>
            <a:t>modèle</a:t>
          </a:r>
          <a:r>
            <a:rPr lang="de-CH" sz="2000" dirty="0">
              <a:solidFill>
                <a:srgbClr val="92D050"/>
              </a:solidFill>
            </a:rPr>
            <a:t> interne)</a:t>
          </a:r>
        </a:p>
      </dgm:t>
    </dgm:pt>
    <dgm:pt modelId="{48EE7BBA-C6C9-4C30-8BEA-D5AEA069EAA4}" type="parTrans" cxnId="{BEBA1214-3B0E-47BA-9B8D-E136B165A989}">
      <dgm:prSet/>
      <dgm:spPr/>
      <dgm:t>
        <a:bodyPr/>
        <a:lstStyle/>
        <a:p>
          <a:endParaRPr lang="de-CH"/>
        </a:p>
      </dgm:t>
    </dgm:pt>
    <dgm:pt modelId="{619F07CF-6A89-4005-AC87-5B58E381C4D1}" type="sibTrans" cxnId="{BEBA1214-3B0E-47BA-9B8D-E136B165A989}">
      <dgm:prSet/>
      <dgm:spPr/>
      <dgm:t>
        <a:bodyPr/>
        <a:lstStyle/>
        <a:p>
          <a:endParaRPr lang="de-CH"/>
        </a:p>
      </dgm:t>
    </dgm:pt>
    <dgm:pt modelId="{5C2A4892-9737-419D-A64F-B3EB3CC477B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de-CH" sz="2000" dirty="0"/>
            <a:t>Examen </a:t>
          </a:r>
          <a:r>
            <a:rPr lang="de-CH" sz="2000" dirty="0" err="1"/>
            <a:t>sommaire</a:t>
          </a:r>
          <a:r>
            <a:rPr lang="de-CH" sz="2000" dirty="0"/>
            <a:t>  </a:t>
          </a:r>
          <a:r>
            <a:rPr lang="de-CH" sz="2000" dirty="0">
              <a:solidFill>
                <a:srgbClr val="92D050"/>
              </a:solidFill>
            </a:rPr>
            <a:t>(</a:t>
          </a:r>
          <a:r>
            <a:rPr lang="de-CH" sz="2000" dirty="0" err="1">
              <a:solidFill>
                <a:srgbClr val="92D050"/>
              </a:solidFill>
            </a:rPr>
            <a:t>modèle</a:t>
          </a:r>
          <a:r>
            <a:rPr lang="de-CH" sz="2000" dirty="0">
              <a:solidFill>
                <a:srgbClr val="92D050"/>
              </a:solidFill>
            </a:rPr>
            <a:t> interne)</a:t>
          </a:r>
        </a:p>
      </dgm:t>
    </dgm:pt>
    <dgm:pt modelId="{7F4C42DD-88C2-4CCD-956A-81950DA2617A}" type="parTrans" cxnId="{DBE7B61B-2DFA-4F15-92F0-549FCDDBC23A}">
      <dgm:prSet/>
      <dgm:spPr/>
      <dgm:t>
        <a:bodyPr/>
        <a:lstStyle/>
        <a:p>
          <a:endParaRPr lang="de-CH"/>
        </a:p>
      </dgm:t>
    </dgm:pt>
    <dgm:pt modelId="{ECCA5D5E-5D76-4AFA-932B-8EC49455BD1B}" type="sibTrans" cxnId="{DBE7B61B-2DFA-4F15-92F0-549FCDDBC23A}">
      <dgm:prSet/>
      <dgm:spPr/>
      <dgm:t>
        <a:bodyPr/>
        <a:lstStyle/>
        <a:p>
          <a:endParaRPr lang="de-CH"/>
        </a:p>
      </dgm:t>
    </dgm:pt>
    <dgm:pt modelId="{4B5D8605-F9BE-4EB4-9F0A-76FA5E655F4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CH" sz="2000" dirty="0"/>
            <a:t>Examen </a:t>
          </a:r>
          <a:r>
            <a:rPr lang="de-CH" sz="2000" dirty="0" err="1"/>
            <a:t>matériel</a:t>
          </a:r>
          <a:endParaRPr lang="de-CH" sz="2000" dirty="0"/>
        </a:p>
      </dgm:t>
    </dgm:pt>
    <dgm:pt modelId="{9A8EB158-EDF3-40F9-A459-E0FF24D82247}" type="parTrans" cxnId="{71B46B5D-8372-40F0-B5D5-5F7DF87E4163}">
      <dgm:prSet/>
      <dgm:spPr/>
      <dgm:t>
        <a:bodyPr/>
        <a:lstStyle/>
        <a:p>
          <a:endParaRPr lang="de-CH"/>
        </a:p>
      </dgm:t>
    </dgm:pt>
    <dgm:pt modelId="{E9F51A1D-7404-4F7C-90B6-B47425B636A1}" type="sibTrans" cxnId="{71B46B5D-8372-40F0-B5D5-5F7DF87E4163}">
      <dgm:prSet/>
      <dgm:spPr/>
      <dgm:t>
        <a:bodyPr/>
        <a:lstStyle/>
        <a:p>
          <a:endParaRPr lang="de-CH"/>
        </a:p>
      </dgm:t>
    </dgm:pt>
    <dgm:pt modelId="{8EF39CE1-A87A-4F52-AB39-4BFB13848C70}" type="pres">
      <dgm:prSet presAssocID="{1432AB53-F8B6-4F73-AB64-3E0B2EA2E9DA}" presName="CompostProcess" presStyleCnt="0">
        <dgm:presLayoutVars>
          <dgm:dir/>
          <dgm:resizeHandles val="exact"/>
        </dgm:presLayoutVars>
      </dgm:prSet>
      <dgm:spPr/>
    </dgm:pt>
    <dgm:pt modelId="{E048B960-5114-45FF-8FF2-93097BF989AF}" type="pres">
      <dgm:prSet presAssocID="{1432AB53-F8B6-4F73-AB64-3E0B2EA2E9DA}" presName="arrow" presStyleLbl="bgShp" presStyleIdx="0" presStyleCnt="1" custAng="5400000" custScaleX="78347" custScaleY="87802"/>
      <dgm:spPr>
        <a:solidFill>
          <a:schemeClr val="accent1"/>
        </a:solidFill>
      </dgm:spPr>
    </dgm:pt>
    <dgm:pt modelId="{107EA114-81D3-4E2C-B9F0-A7F7CA9CEA5A}" type="pres">
      <dgm:prSet presAssocID="{1432AB53-F8B6-4F73-AB64-3E0B2EA2E9DA}" presName="linearProcess" presStyleCnt="0"/>
      <dgm:spPr/>
    </dgm:pt>
    <dgm:pt modelId="{045873E4-8A1D-4F1C-B700-8A5E5C7F38EC}" type="pres">
      <dgm:prSet presAssocID="{2C01684F-39BC-4B7D-90B7-0A067DF1BCD5}" presName="textNode" presStyleLbl="node1" presStyleIdx="0" presStyleCnt="3" custScaleY="63247" custLinFactX="100000" custLinFactNeighborX="104906" custLinFactNeighborY="-80013">
        <dgm:presLayoutVars>
          <dgm:bulletEnabled val="1"/>
        </dgm:presLayoutVars>
      </dgm:prSet>
      <dgm:spPr/>
    </dgm:pt>
    <dgm:pt modelId="{DE8D0276-419D-4678-871F-032434DE6333}" type="pres">
      <dgm:prSet presAssocID="{619F07CF-6A89-4005-AC87-5B58E381C4D1}" presName="sibTrans" presStyleCnt="0"/>
      <dgm:spPr/>
    </dgm:pt>
    <dgm:pt modelId="{72E255E7-1105-46E9-A3B8-882B7CAABA42}" type="pres">
      <dgm:prSet presAssocID="{5C2A4892-9737-419D-A64F-B3EB3CC477B9}" presName="textNode" presStyleLbl="node1" presStyleIdx="1" presStyleCnt="3" custScaleY="68830" custLinFactNeighborX="7712" custLinFactNeighborY="-10295">
        <dgm:presLayoutVars>
          <dgm:bulletEnabled val="1"/>
        </dgm:presLayoutVars>
      </dgm:prSet>
      <dgm:spPr/>
    </dgm:pt>
    <dgm:pt modelId="{E54D0E9F-015A-4184-ABBD-A3FD52A1E691}" type="pres">
      <dgm:prSet presAssocID="{ECCA5D5E-5D76-4AFA-932B-8EC49455BD1B}" presName="sibTrans" presStyleCnt="0"/>
      <dgm:spPr/>
    </dgm:pt>
    <dgm:pt modelId="{D4446361-569D-4BF5-86B8-B6714546BBDD}" type="pres">
      <dgm:prSet presAssocID="{4B5D8605-F9BE-4EB4-9F0A-76FA5E655F40}" presName="textNode" presStyleLbl="node1" presStyleIdx="2" presStyleCnt="3" custScaleY="54268" custLinFactX="-97978" custLinFactNeighborX="-100000" custLinFactNeighborY="56777">
        <dgm:presLayoutVars>
          <dgm:bulletEnabled val="1"/>
        </dgm:presLayoutVars>
      </dgm:prSet>
      <dgm:spPr/>
    </dgm:pt>
  </dgm:ptLst>
  <dgm:cxnLst>
    <dgm:cxn modelId="{BEBA1214-3B0E-47BA-9B8D-E136B165A989}" srcId="{1432AB53-F8B6-4F73-AB64-3E0B2EA2E9DA}" destId="{2C01684F-39BC-4B7D-90B7-0A067DF1BCD5}" srcOrd="0" destOrd="0" parTransId="{48EE7BBA-C6C9-4C30-8BEA-D5AEA069EAA4}" sibTransId="{619F07CF-6A89-4005-AC87-5B58E381C4D1}"/>
    <dgm:cxn modelId="{DBE7B61B-2DFA-4F15-92F0-549FCDDBC23A}" srcId="{1432AB53-F8B6-4F73-AB64-3E0B2EA2E9DA}" destId="{5C2A4892-9737-419D-A64F-B3EB3CC477B9}" srcOrd="1" destOrd="0" parTransId="{7F4C42DD-88C2-4CCD-956A-81950DA2617A}" sibTransId="{ECCA5D5E-5D76-4AFA-932B-8EC49455BD1B}"/>
    <dgm:cxn modelId="{3EF67E29-A900-49CF-9200-180BC4869485}" type="presOf" srcId="{1432AB53-F8B6-4F73-AB64-3E0B2EA2E9DA}" destId="{8EF39CE1-A87A-4F52-AB39-4BFB13848C70}" srcOrd="0" destOrd="0" presId="urn:microsoft.com/office/officeart/2005/8/layout/hProcess9"/>
    <dgm:cxn modelId="{71B46B5D-8372-40F0-B5D5-5F7DF87E4163}" srcId="{1432AB53-F8B6-4F73-AB64-3E0B2EA2E9DA}" destId="{4B5D8605-F9BE-4EB4-9F0A-76FA5E655F40}" srcOrd="2" destOrd="0" parTransId="{9A8EB158-EDF3-40F9-A459-E0FF24D82247}" sibTransId="{E9F51A1D-7404-4F7C-90B6-B47425B636A1}"/>
    <dgm:cxn modelId="{183E3B8B-14F4-4214-A45D-9CA3948CA30E}" type="presOf" srcId="{4B5D8605-F9BE-4EB4-9F0A-76FA5E655F40}" destId="{D4446361-569D-4BF5-86B8-B6714546BBDD}" srcOrd="0" destOrd="0" presId="urn:microsoft.com/office/officeart/2005/8/layout/hProcess9"/>
    <dgm:cxn modelId="{C835289E-9E2C-406A-B150-17AB7FA4984D}" type="presOf" srcId="{5C2A4892-9737-419D-A64F-B3EB3CC477B9}" destId="{72E255E7-1105-46E9-A3B8-882B7CAABA42}" srcOrd="0" destOrd="0" presId="urn:microsoft.com/office/officeart/2005/8/layout/hProcess9"/>
    <dgm:cxn modelId="{95711CA2-D13F-4194-8A81-B24889DD2428}" type="presOf" srcId="{2C01684F-39BC-4B7D-90B7-0A067DF1BCD5}" destId="{045873E4-8A1D-4F1C-B700-8A5E5C7F38EC}" srcOrd="0" destOrd="0" presId="urn:microsoft.com/office/officeart/2005/8/layout/hProcess9"/>
    <dgm:cxn modelId="{9284C262-5D6E-4247-8200-1FF2E48328B3}" type="presParOf" srcId="{8EF39CE1-A87A-4F52-AB39-4BFB13848C70}" destId="{E048B960-5114-45FF-8FF2-93097BF989AF}" srcOrd="0" destOrd="0" presId="urn:microsoft.com/office/officeart/2005/8/layout/hProcess9"/>
    <dgm:cxn modelId="{7CD25A15-3727-48FD-B451-40637E3C41B1}" type="presParOf" srcId="{8EF39CE1-A87A-4F52-AB39-4BFB13848C70}" destId="{107EA114-81D3-4E2C-B9F0-A7F7CA9CEA5A}" srcOrd="1" destOrd="0" presId="urn:microsoft.com/office/officeart/2005/8/layout/hProcess9"/>
    <dgm:cxn modelId="{A5A631C9-719F-407F-B3D2-9AD70A04821F}" type="presParOf" srcId="{107EA114-81D3-4E2C-B9F0-A7F7CA9CEA5A}" destId="{045873E4-8A1D-4F1C-B700-8A5E5C7F38EC}" srcOrd="0" destOrd="0" presId="urn:microsoft.com/office/officeart/2005/8/layout/hProcess9"/>
    <dgm:cxn modelId="{50044D13-6665-4FF0-81C9-12EB185501ED}" type="presParOf" srcId="{107EA114-81D3-4E2C-B9F0-A7F7CA9CEA5A}" destId="{DE8D0276-419D-4678-871F-032434DE6333}" srcOrd="1" destOrd="0" presId="urn:microsoft.com/office/officeart/2005/8/layout/hProcess9"/>
    <dgm:cxn modelId="{2CB03297-10EB-4E33-88F7-74E50CB85022}" type="presParOf" srcId="{107EA114-81D3-4E2C-B9F0-A7F7CA9CEA5A}" destId="{72E255E7-1105-46E9-A3B8-882B7CAABA42}" srcOrd="2" destOrd="0" presId="urn:microsoft.com/office/officeart/2005/8/layout/hProcess9"/>
    <dgm:cxn modelId="{3B89B1E1-1EBC-4FEA-AF83-F5A493BE6C5F}" type="presParOf" srcId="{107EA114-81D3-4E2C-B9F0-A7F7CA9CEA5A}" destId="{E54D0E9F-015A-4184-ABBD-A3FD52A1E691}" srcOrd="3" destOrd="0" presId="urn:microsoft.com/office/officeart/2005/8/layout/hProcess9"/>
    <dgm:cxn modelId="{967CF803-FF72-4894-9708-7513263E6587}" type="presParOf" srcId="{107EA114-81D3-4E2C-B9F0-A7F7CA9CEA5A}" destId="{D4446361-569D-4BF5-86B8-B6714546BB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8B960-5114-45FF-8FF2-93097BF989AF}">
      <dsp:nvSpPr>
        <dsp:cNvPr id="0" name=""/>
        <dsp:cNvSpPr/>
      </dsp:nvSpPr>
      <dsp:spPr>
        <a:xfrm rot="5400000">
          <a:off x="1328944" y="282584"/>
          <a:ext cx="5298660" cy="4068127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873E4-8A1D-4F1C-B700-8A5E5C7F38EC}">
      <dsp:nvSpPr>
        <dsp:cNvPr id="0" name=""/>
        <dsp:cNvSpPr/>
      </dsp:nvSpPr>
      <dsp:spPr>
        <a:xfrm>
          <a:off x="2804309" y="247668"/>
          <a:ext cx="2386965" cy="117216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 err="1"/>
            <a:t>Preuve</a:t>
          </a:r>
          <a:r>
            <a:rPr lang="de-CH" sz="2000" kern="1200" dirty="0"/>
            <a:t> du </a:t>
          </a:r>
          <a:r>
            <a:rPr lang="de-CH" sz="2000" kern="1200" dirty="0" err="1"/>
            <a:t>besoin</a:t>
          </a:r>
          <a:r>
            <a:rPr lang="de-CH" sz="2000" kern="1200" dirty="0"/>
            <a:t> </a:t>
          </a:r>
          <a:r>
            <a:rPr lang="de-CH" sz="2000" kern="1200" dirty="0">
              <a:solidFill>
                <a:srgbClr val="92D050"/>
              </a:solidFill>
            </a:rPr>
            <a:t>(</a:t>
          </a:r>
          <a:r>
            <a:rPr lang="de-CH" sz="2000" kern="1200" dirty="0" err="1">
              <a:solidFill>
                <a:srgbClr val="92D050"/>
              </a:solidFill>
            </a:rPr>
            <a:t>modèle</a:t>
          </a:r>
          <a:r>
            <a:rPr lang="de-CH" sz="2000" kern="1200" dirty="0">
              <a:solidFill>
                <a:srgbClr val="92D050"/>
              </a:solidFill>
            </a:rPr>
            <a:t> interne)</a:t>
          </a:r>
        </a:p>
      </dsp:txBody>
      <dsp:txXfrm>
        <a:off x="2861530" y="304889"/>
        <a:ext cx="2272523" cy="1057726"/>
      </dsp:txXfrm>
    </dsp:sp>
    <dsp:sp modelId="{72E255E7-1105-46E9-A3B8-882B7CAABA42}">
      <dsp:nvSpPr>
        <dsp:cNvPr id="0" name=""/>
        <dsp:cNvSpPr/>
      </dsp:nvSpPr>
      <dsp:spPr>
        <a:xfrm>
          <a:off x="2815472" y="1488029"/>
          <a:ext cx="2386965" cy="12756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Examen </a:t>
          </a:r>
          <a:r>
            <a:rPr lang="de-CH" sz="2000" kern="1200" dirty="0" err="1"/>
            <a:t>sommaire</a:t>
          </a:r>
          <a:r>
            <a:rPr lang="de-CH" sz="2000" kern="1200" dirty="0"/>
            <a:t>  </a:t>
          </a:r>
          <a:r>
            <a:rPr lang="de-CH" sz="2000" kern="1200" dirty="0">
              <a:solidFill>
                <a:srgbClr val="92D050"/>
              </a:solidFill>
            </a:rPr>
            <a:t>(</a:t>
          </a:r>
          <a:r>
            <a:rPr lang="de-CH" sz="2000" kern="1200" dirty="0" err="1">
              <a:solidFill>
                <a:srgbClr val="92D050"/>
              </a:solidFill>
            </a:rPr>
            <a:t>modèle</a:t>
          </a:r>
          <a:r>
            <a:rPr lang="de-CH" sz="2000" kern="1200" dirty="0">
              <a:solidFill>
                <a:srgbClr val="92D050"/>
              </a:solidFill>
            </a:rPr>
            <a:t> interne)</a:t>
          </a:r>
        </a:p>
      </dsp:txBody>
      <dsp:txXfrm>
        <a:off x="2877744" y="1550301"/>
        <a:ext cx="2262421" cy="1151095"/>
      </dsp:txXfrm>
    </dsp:sp>
    <dsp:sp modelId="{D4446361-569D-4BF5-86B8-B6714546BBDD}">
      <dsp:nvSpPr>
        <dsp:cNvPr id="0" name=""/>
        <dsp:cNvSpPr/>
      </dsp:nvSpPr>
      <dsp:spPr>
        <a:xfrm>
          <a:off x="2833056" y="2866027"/>
          <a:ext cx="2386965" cy="100575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Examen </a:t>
          </a:r>
          <a:r>
            <a:rPr lang="de-CH" sz="2000" kern="1200" dirty="0" err="1"/>
            <a:t>matériel</a:t>
          </a:r>
          <a:endParaRPr lang="de-CH" sz="2000" kern="1200" dirty="0"/>
        </a:p>
      </dsp:txBody>
      <dsp:txXfrm>
        <a:off x="2882153" y="2915124"/>
        <a:ext cx="2288771" cy="907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31D0C-E6B0-4EA8-A0CE-4AB7DB423C38}" type="datetime2">
              <a:rPr lang="de-CH" smtClean="0"/>
              <a:t>Mittwoch, 3. April 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762D-D06E-467F-A817-64B40CEC10E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78111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1186B-EBA1-40E9-92E8-1C71F16340A6}" type="datetime2">
              <a:rPr lang="de-CH" smtClean="0"/>
              <a:t>Mittwoch, 3. April 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0F690-25A3-4651-BBF1-2CFA540D1D4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313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F36503A-EC86-4A8C-BEF4-93F3ACF8254C}" type="datetime2">
              <a:rPr lang="de-CH" smtClean="0"/>
              <a:t>Mittwoch, 3. April 2024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40F690-25A3-4651-BBF1-2CFA540D1D4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000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7" y="1452177"/>
            <a:ext cx="360000" cy="5256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3403" y="303787"/>
            <a:ext cx="273747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sz="1350"/>
          </a:p>
        </p:txBody>
      </p:sp>
      <p:pic>
        <p:nvPicPr>
          <p:cNvPr id="6" name="Grafik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7" y="1452177"/>
            <a:ext cx="360000" cy="52560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453402" y="344977"/>
            <a:ext cx="647461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sz="1350"/>
          </a:p>
        </p:txBody>
      </p:sp>
      <p:sp>
        <p:nvSpPr>
          <p:cNvPr id="10" name="Subtitle 2" descr="&lt;Feld_Untertitel&gt;"/>
          <p:cNvSpPr>
            <a:spLocks noGrp="1"/>
          </p:cNvSpPr>
          <p:nvPr>
            <p:ph type="subTitle" idx="1" hasCustomPrompt="1"/>
          </p:nvPr>
        </p:nvSpPr>
        <p:spPr>
          <a:xfrm>
            <a:off x="1198055" y="4080177"/>
            <a:ext cx="7422595" cy="640104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François-Xavier de Rossi, FINMA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121141" y="5105491"/>
            <a:ext cx="2069734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52096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er - 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8954" y="2365761"/>
            <a:ext cx="8095395" cy="1301368"/>
          </a:xfr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8954" y="3825297"/>
            <a:ext cx="8095395" cy="831285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</a:t>
            </a:r>
            <a:br>
              <a:rPr lang="de-DE"/>
            </a:br>
            <a:r>
              <a:rPr lang="de-DE"/>
              <a:t>durch Klicken bearbeiten</a:t>
            </a:r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1129"/>
            <a:ext cx="8802000" cy="1146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1495"/>
            <a:ext cx="9144000" cy="24265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1129"/>
            <a:ext cx="8802000" cy="1146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1495"/>
            <a:ext cx="9144000" cy="2426505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2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4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0612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3006" y="915045"/>
            <a:ext cx="8101013" cy="8964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</a:t>
            </a:r>
            <a:br>
              <a:rPr lang="de-DE"/>
            </a:br>
            <a:r>
              <a:rPr lang="de-DE"/>
              <a:t>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6256" y="1999716"/>
            <a:ext cx="8101013" cy="4555837"/>
          </a:xfrm>
        </p:spPr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/>
              <a:t>Hier soll der Inhalt stehen.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0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86918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17" userDrawn="1">
          <p15:clr>
            <a:srgbClr val="FBAE40"/>
          </p15:clr>
        </p15:guide>
        <p15:guide id="4" orient="horz" pos="12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5583" y="2035711"/>
            <a:ext cx="3888000" cy="792000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2332" y="2889250"/>
            <a:ext cx="3888000" cy="3635374"/>
          </a:xfrm>
        </p:spPr>
        <p:txBody>
          <a:bodyPr/>
          <a:lstStyle>
            <a:lvl1pPr marL="270000" indent="-270000">
              <a:defRPr sz="1800"/>
            </a:lvl1pPr>
            <a:lvl2pPr marL="540000" indent="-270000">
              <a:defRPr sz="1800"/>
            </a:lvl2pPr>
            <a:lvl3pPr marL="810000" indent="-270000">
              <a:defRPr sz="1800"/>
            </a:lvl3pPr>
            <a:lvl4pPr marL="1080000" indent="-270000">
              <a:defRPr sz="1800"/>
            </a:lvl4pPr>
            <a:lvl5pPr marL="1350000"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35115" y="2031973"/>
            <a:ext cx="3887391" cy="792000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2735" y="2889250"/>
            <a:ext cx="3888000" cy="3635374"/>
          </a:xfrm>
        </p:spPr>
        <p:txBody>
          <a:bodyPr/>
          <a:lstStyle>
            <a:lvl1pPr marL="270000" indent="-270000">
              <a:defRPr sz="1800"/>
            </a:lvl1pPr>
            <a:lvl2pPr marL="540000" indent="-270000">
              <a:defRPr sz="1800"/>
            </a:lvl2pPr>
            <a:lvl3pPr marL="810000" indent="-270000">
              <a:defRPr sz="1800"/>
            </a:lvl3pPr>
            <a:lvl4pPr marL="1080000" indent="-270000">
              <a:defRPr sz="1800"/>
            </a:lvl4pPr>
            <a:lvl5pPr marL="1350000" indent="-270000"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23006" y="915040"/>
            <a:ext cx="8101013" cy="8964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</a:t>
            </a:r>
            <a:br>
              <a:rPr lang="de-DE"/>
            </a:br>
            <a:r>
              <a:rPr lang="de-DE"/>
              <a:t>Klicken bearbeiten</a:t>
            </a:r>
            <a:endParaRPr lang="de-CH"/>
          </a:p>
        </p:txBody>
      </p:sp>
      <p:sp>
        <p:nvSpPr>
          <p:cNvPr id="11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2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3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5187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110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  <p15:guide id="5" orient="horz" pos="18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1448286"/>
            <a:ext cx="8748000" cy="5256000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1196578" y="2016000"/>
            <a:ext cx="7056000" cy="2060286"/>
          </a:xfrm>
        </p:spPr>
        <p:txBody>
          <a:bodyPr anchor="t" anchorCtr="0"/>
          <a:lstStyle>
            <a:lvl1pPr marL="0" indent="0">
              <a:lnSpc>
                <a:spcPts val="3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196578" y="4232239"/>
            <a:ext cx="7056000" cy="658891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Vorname Nachname</a:t>
            </a:r>
          </a:p>
        </p:txBody>
      </p:sp>
      <p:pic>
        <p:nvPicPr>
          <p:cNvPr id="5" name="Grafik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1448286"/>
            <a:ext cx="8748000" cy="5256000"/>
          </a:xfrm>
          <a:prstGeom prst="rect">
            <a:avLst/>
          </a:prstGeom>
        </p:spPr>
      </p:pic>
      <p:sp>
        <p:nvSpPr>
          <p:cNvPr id="12" name="Datumsplatzhalter 9"/>
          <p:cNvSpPr>
            <a:spLocks noGrp="1"/>
          </p:cNvSpPr>
          <p:nvPr>
            <p:ph type="dt" sz="half" idx="11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3" name="Fußzeilenplatzhalter 10" descr="&lt;Feld_Titel&gt;"/>
          <p:cNvSpPr>
            <a:spLocks noGrp="1"/>
          </p:cNvSpPr>
          <p:nvPr>
            <p:ph type="ftr" sz="quarter" idx="12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4" name="Foliennummernplatzhalter 11"/>
          <p:cNvSpPr>
            <a:spLocks noGrp="1"/>
          </p:cNvSpPr>
          <p:nvPr>
            <p:ph type="sldNum" sz="quarter" idx="13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7733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0000"/>
            <a:ext cx="8802000" cy="1146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1" y="2128234"/>
            <a:ext cx="3295528" cy="4176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0000"/>
            <a:ext cx="8802000" cy="1146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1" y="2128234"/>
            <a:ext cx="3295528" cy="4176000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17029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1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12973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0000"/>
            <a:ext cx="8802000" cy="1146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96" y="3359376"/>
            <a:ext cx="4536000" cy="14271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0000"/>
            <a:ext cx="8802000" cy="1146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96" y="3359376"/>
            <a:ext cx="4536000" cy="1427184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1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21322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44" y="2407870"/>
            <a:ext cx="2087941" cy="34987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0000"/>
            <a:ext cx="8802000" cy="1146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44" y="2407870"/>
            <a:ext cx="2087941" cy="34987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5" y="1440000"/>
            <a:ext cx="8802000" cy="114633"/>
          </a:xfrm>
          <a:prstGeom prst="rect">
            <a:avLst/>
          </a:prstGeom>
        </p:spPr>
      </p:pic>
      <p:sp>
        <p:nvSpPr>
          <p:cNvPr id="12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3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4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7708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utrale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6" name="Fußzeilenplatzhalter 10" descr="&lt;Feld_Titel&gt;"/>
          <p:cNvSpPr>
            <a:spLocks noGrp="1"/>
          </p:cNvSpPr>
          <p:nvPr>
            <p:ph type="ftr" sz="quarter" idx="11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09551" y="501056"/>
            <a:ext cx="1470524" cy="216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39703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98056" y="2280662"/>
            <a:ext cx="7422595" cy="14021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8055" y="3822834"/>
            <a:ext cx="7422595" cy="2656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Datumsplatzhalter 9"/>
          <p:cNvSpPr>
            <a:spLocks noGrp="1"/>
          </p:cNvSpPr>
          <p:nvPr>
            <p:ph type="dt" sz="half" idx="2"/>
          </p:nvPr>
        </p:nvSpPr>
        <p:spPr>
          <a:xfrm>
            <a:off x="409552" y="345411"/>
            <a:ext cx="2547293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14" name="Fußzeilenplatzhalter 10" descr="&lt;Feld_Titel&gt;"/>
          <p:cNvSpPr>
            <a:spLocks noGrp="1"/>
          </p:cNvSpPr>
          <p:nvPr>
            <p:ph type="ftr" sz="quarter" idx="3"/>
          </p:nvPr>
        </p:nvSpPr>
        <p:spPr>
          <a:xfrm>
            <a:off x="409552" y="183436"/>
            <a:ext cx="6153618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15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409551" y="501056"/>
            <a:ext cx="1470523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CH"/>
              <a:t>Page </a:t>
            </a:r>
            <a:fld id="{CDE66890-A7DE-4311-BAAD-28E36B7B2F3D}" type="slidenum">
              <a:rPr lang="de-CH" smtClean="0"/>
              <a:t>‹#›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50" y="255582"/>
            <a:ext cx="1440000" cy="3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8" r:id="rId7"/>
    <p:sldLayoutId id="2147483691" r:id="rId8"/>
    <p:sldLayoutId id="2147483692" r:id="rId9"/>
  </p:sldLayoutIdLst>
  <p:transition/>
  <p:hf hdr="0"/>
  <p:txStyles>
    <p:titleStyle>
      <a:lvl1pPr marL="0" indent="0"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8580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8580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8580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8580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ma.ch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ma.ch/" TargetMode="External"/><Relationship Id="rId2" Type="http://schemas.openxmlformats.org/officeDocument/2006/relationships/hyperlink" Target="mailto:francois-xavier.derossi@finma.c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ma.ch/fr/surveillance/assurances/instruments-multisectoriels/test-suisse-de-solvabilit%C3%A9-(sst)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ma.ch/fr/surveillance/assurances/instruments-multisectoriels/test-suisse-de-solvabilit%C3%A9-(sst)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3" name="Fußzeilenplatzhalter 2" descr="&lt;Feld_Titel&gt;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10095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5F32864-2CDE-1426-8059-205CE05C5028}"/>
              </a:ext>
            </a:extLst>
          </p:cNvPr>
          <p:cNvCxnSpPr>
            <a:cxnSpLocks/>
          </p:cNvCxnSpPr>
          <p:nvPr/>
        </p:nvCxnSpPr>
        <p:spPr>
          <a:xfrm flipH="1" flipV="1">
            <a:off x="4473600" y="4355825"/>
            <a:ext cx="1376809" cy="10413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601574-2BB9-8E1D-3102-6D1E44A2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06" y="915045"/>
            <a:ext cx="8101013" cy="502508"/>
          </a:xfrm>
        </p:spPr>
        <p:txBody>
          <a:bodyPr/>
          <a:lstStyle/>
          <a:p>
            <a:r>
              <a:rPr lang="fr-CH" dirty="0"/>
              <a:t>Modèles standard SST: architecture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5905-7323-4D1D-E228-B71FD08C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0307-3544-33F1-AF4D-900C830F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23659-67B9-AC82-188C-E0F0DD5A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10</a:t>
            </a:fld>
            <a:endParaRPr lang="de-CH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DE08C5-261B-0B44-5233-AC9DB226A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31523"/>
              </p:ext>
            </p:extLst>
          </p:nvPr>
        </p:nvGraphicFramePr>
        <p:xfrm>
          <a:off x="2764084" y="3456526"/>
          <a:ext cx="4521200" cy="84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172">
                  <a:extLst>
                    <a:ext uri="{9D8B030D-6E8A-4147-A177-3AD203B41FA5}">
                      <a16:colId xmlns:a16="http://schemas.microsoft.com/office/drawing/2014/main" val="1413385580"/>
                    </a:ext>
                  </a:extLst>
                </a:gridCol>
                <a:gridCol w="609172">
                  <a:extLst>
                    <a:ext uri="{9D8B030D-6E8A-4147-A177-3AD203B41FA5}">
                      <a16:colId xmlns:a16="http://schemas.microsoft.com/office/drawing/2014/main" val="2914062617"/>
                    </a:ext>
                  </a:extLst>
                </a:gridCol>
                <a:gridCol w="698010">
                  <a:extLst>
                    <a:ext uri="{9D8B030D-6E8A-4147-A177-3AD203B41FA5}">
                      <a16:colId xmlns:a16="http://schemas.microsoft.com/office/drawing/2014/main" val="1243596767"/>
                    </a:ext>
                  </a:extLst>
                </a:gridCol>
                <a:gridCol w="812230">
                  <a:extLst>
                    <a:ext uri="{9D8B030D-6E8A-4147-A177-3AD203B41FA5}">
                      <a16:colId xmlns:a16="http://schemas.microsoft.com/office/drawing/2014/main" val="932671514"/>
                    </a:ext>
                  </a:extLst>
                </a:gridCol>
                <a:gridCol w="790020">
                  <a:extLst>
                    <a:ext uri="{9D8B030D-6E8A-4147-A177-3AD203B41FA5}">
                      <a16:colId xmlns:a16="http://schemas.microsoft.com/office/drawing/2014/main" val="3220354063"/>
                    </a:ext>
                  </a:extLst>
                </a:gridCol>
                <a:gridCol w="1002596">
                  <a:extLst>
                    <a:ext uri="{9D8B030D-6E8A-4147-A177-3AD203B41FA5}">
                      <a16:colId xmlns:a16="http://schemas.microsoft.com/office/drawing/2014/main" val="4052512980"/>
                    </a:ext>
                  </a:extLst>
                </a:gridCol>
              </a:tblGrid>
              <a:tr h="1691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Procédure standard d'agrégation des scénarios (vers le capital cible)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91000"/>
                  </a:ext>
                </a:extLst>
              </a:tr>
              <a:tr h="1927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agrégation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scénarios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complémentaires</a:t>
                      </a:r>
                      <a:endParaRPr lang="de-CH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de-CH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 </a:t>
                      </a:r>
                      <a:r>
                        <a:rPr lang="de-CH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besoin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2138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vie</a:t>
                      </a:r>
                      <a:endParaRPr lang="de-CH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de-CH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modélisés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maladie</a:t>
                      </a:r>
                      <a:endParaRPr lang="de-CH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de-CH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modélisés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endParaRPr lang="de-CH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de-CH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modélisés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marché</a:t>
                      </a:r>
                      <a:endParaRPr lang="de-CH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de-CH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modélisés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crédit</a:t>
                      </a:r>
                      <a:endParaRPr lang="de-CH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de-CH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modélisés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Scénarios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complémentaires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33926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EFB9ECE-D5B4-9875-E0FE-BC49B0D4C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47943"/>
              </p:ext>
            </p:extLst>
          </p:nvPr>
        </p:nvGraphicFramePr>
        <p:xfrm>
          <a:off x="2764084" y="5463178"/>
          <a:ext cx="3544448" cy="466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257">
                  <a:extLst>
                    <a:ext uri="{9D8B030D-6E8A-4147-A177-3AD203B41FA5}">
                      <a16:colId xmlns:a16="http://schemas.microsoft.com/office/drawing/2014/main" val="2483049133"/>
                    </a:ext>
                  </a:extLst>
                </a:gridCol>
                <a:gridCol w="710793">
                  <a:extLst>
                    <a:ext uri="{9D8B030D-6E8A-4147-A177-3AD203B41FA5}">
                      <a16:colId xmlns:a16="http://schemas.microsoft.com/office/drawing/2014/main" val="4030957917"/>
                    </a:ext>
                  </a:extLst>
                </a:gridCol>
                <a:gridCol w="748872">
                  <a:extLst>
                    <a:ext uri="{9D8B030D-6E8A-4147-A177-3AD203B41FA5}">
                      <a16:colId xmlns:a16="http://schemas.microsoft.com/office/drawing/2014/main" val="2176009564"/>
                    </a:ext>
                  </a:extLst>
                </a:gridCol>
                <a:gridCol w="748872">
                  <a:extLst>
                    <a:ext uri="{9D8B030D-6E8A-4147-A177-3AD203B41FA5}">
                      <a16:colId xmlns:a16="http://schemas.microsoft.com/office/drawing/2014/main" val="1643546123"/>
                    </a:ext>
                  </a:extLst>
                </a:gridCol>
                <a:gridCol w="561654">
                  <a:extLst>
                    <a:ext uri="{9D8B030D-6E8A-4147-A177-3AD203B41FA5}">
                      <a16:colId xmlns:a16="http://schemas.microsoft.com/office/drawing/2014/main" val="4046011247"/>
                    </a:ext>
                  </a:extLst>
                </a:gridCol>
              </a:tblGrid>
              <a:tr h="424251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vie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maladie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StandRe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captive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4746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AAB3215-0188-0544-9275-8BB0771E2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03221"/>
              </p:ext>
            </p:extLst>
          </p:nvPr>
        </p:nvGraphicFramePr>
        <p:xfrm>
          <a:off x="7571984" y="3462325"/>
          <a:ext cx="964504" cy="824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504">
                  <a:extLst>
                    <a:ext uri="{9D8B030D-6E8A-4147-A177-3AD203B41FA5}">
                      <a16:colId xmlns:a16="http://schemas.microsoft.com/office/drawing/2014/main" val="1413385580"/>
                    </a:ext>
                  </a:extLst>
                </a:gridCol>
              </a:tblGrid>
              <a:tr h="824306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montant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pour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le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capital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porteur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21382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0D0A81BA-A548-6EF7-8717-C08BC41FC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47458"/>
              </p:ext>
            </p:extLst>
          </p:nvPr>
        </p:nvGraphicFramePr>
        <p:xfrm>
          <a:off x="5484249" y="4590996"/>
          <a:ext cx="2005452" cy="480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886">
                  <a:extLst>
                    <a:ext uri="{9D8B030D-6E8A-4147-A177-3AD203B41FA5}">
                      <a16:colId xmlns:a16="http://schemas.microsoft.com/office/drawing/2014/main" val="1065631891"/>
                    </a:ext>
                  </a:extLst>
                </a:gridCol>
                <a:gridCol w="637315">
                  <a:extLst>
                    <a:ext uri="{9D8B030D-6E8A-4147-A177-3AD203B41FA5}">
                      <a16:colId xmlns:a16="http://schemas.microsoft.com/office/drawing/2014/main" val="518618369"/>
                    </a:ext>
                  </a:extLst>
                </a:gridCol>
                <a:gridCol w="609251">
                  <a:extLst>
                    <a:ext uri="{9D8B030D-6E8A-4147-A177-3AD203B41FA5}">
                      <a16:colId xmlns:a16="http://schemas.microsoft.com/office/drawing/2014/main" val="4171826922"/>
                    </a:ext>
                  </a:extLst>
                </a:gridCol>
              </a:tblGrid>
              <a:tr h="480424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effectLst/>
                        </a:rPr>
                        <a:t>marché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  de </a:t>
                      </a:r>
                      <a:r>
                        <a:rPr lang="de-CH" sz="1000" u="none" strike="noStrike" dirty="0" err="1">
                          <a:effectLst/>
                        </a:rPr>
                        <a:t>crédit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Scénarios</a:t>
                      </a:r>
                      <a:r>
                        <a:rPr lang="de-CH" sz="1000" u="none" strike="noStrike" dirty="0">
                          <a:effectLst/>
                        </a:rPr>
                        <a:t> SST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29257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2549FF-32D9-9ADB-7225-5F453AABA950}"/>
              </a:ext>
            </a:extLst>
          </p:cNvPr>
          <p:cNvCxnSpPr>
            <a:cxnSpLocks/>
          </p:cNvCxnSpPr>
          <p:nvPr/>
        </p:nvCxnSpPr>
        <p:spPr>
          <a:xfrm flipV="1">
            <a:off x="3108960" y="4329453"/>
            <a:ext cx="0" cy="11103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C533A03-5063-7578-9555-9D6F87C70665}"/>
              </a:ext>
            </a:extLst>
          </p:cNvPr>
          <p:cNvCxnSpPr>
            <a:cxnSpLocks/>
          </p:cNvCxnSpPr>
          <p:nvPr/>
        </p:nvCxnSpPr>
        <p:spPr>
          <a:xfrm flipH="1" flipV="1">
            <a:off x="3666308" y="4329453"/>
            <a:ext cx="200298" cy="1110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31C0C6-522A-3D68-52F4-EE7721D92446}"/>
              </a:ext>
            </a:extLst>
          </p:cNvPr>
          <p:cNvCxnSpPr>
            <a:cxnSpLocks/>
          </p:cNvCxnSpPr>
          <p:nvPr/>
        </p:nvCxnSpPr>
        <p:spPr>
          <a:xfrm flipH="1" flipV="1">
            <a:off x="4273303" y="4337123"/>
            <a:ext cx="200297" cy="11033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C6BC0E-AF98-D4A5-5631-6832CEA19785}"/>
              </a:ext>
            </a:extLst>
          </p:cNvPr>
          <p:cNvCxnSpPr>
            <a:cxnSpLocks/>
          </p:cNvCxnSpPr>
          <p:nvPr/>
        </p:nvCxnSpPr>
        <p:spPr>
          <a:xfrm flipH="1" flipV="1">
            <a:off x="4347327" y="4340625"/>
            <a:ext cx="841238" cy="10413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03B4063-8AE6-1074-0B8B-A98BFCE718B3}"/>
              </a:ext>
            </a:extLst>
          </p:cNvPr>
          <p:cNvCxnSpPr>
            <a:cxnSpLocks/>
          </p:cNvCxnSpPr>
          <p:nvPr/>
        </p:nvCxnSpPr>
        <p:spPr>
          <a:xfrm flipH="1" flipV="1">
            <a:off x="5188565" y="4327563"/>
            <a:ext cx="502004" cy="2156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6B7AA67-BD48-DB2B-1A45-A1A6B9B8D9A2}"/>
              </a:ext>
            </a:extLst>
          </p:cNvPr>
          <p:cNvCxnSpPr>
            <a:cxnSpLocks/>
          </p:cNvCxnSpPr>
          <p:nvPr/>
        </p:nvCxnSpPr>
        <p:spPr>
          <a:xfrm flipH="1" flipV="1">
            <a:off x="5973208" y="4325246"/>
            <a:ext cx="502004" cy="21562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33D15F0-F930-1960-C000-C69053EB63C9}"/>
              </a:ext>
            </a:extLst>
          </p:cNvPr>
          <p:cNvSpPr/>
          <p:nvPr/>
        </p:nvSpPr>
        <p:spPr>
          <a:xfrm>
            <a:off x="6486975" y="5339965"/>
            <a:ext cx="1706317" cy="33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>
                <a:solidFill>
                  <a:srgbClr val="FFC000"/>
                </a:solidFill>
              </a:rPr>
              <a:t>Cash flows d'assurance (tous les MS d'assurance)</a:t>
            </a:r>
            <a:endParaRPr lang="de-CH" sz="1000" dirty="0">
              <a:solidFill>
                <a:srgbClr val="FFC000"/>
              </a:solidFill>
            </a:endParaRP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2FC972FA-4929-D2A7-C75A-3BC45AD046CC}"/>
              </a:ext>
            </a:extLst>
          </p:cNvPr>
          <p:cNvCxnSpPr>
            <a:cxnSpLocks/>
            <a:stCxn id="33" idx="3"/>
          </p:cNvCxnSpPr>
          <p:nvPr/>
        </p:nvCxnSpPr>
        <p:spPr>
          <a:xfrm flipH="1" flipV="1">
            <a:off x="5839949" y="5129815"/>
            <a:ext cx="468583" cy="566725"/>
          </a:xfrm>
          <a:prstGeom prst="bentConnector4">
            <a:avLst>
              <a:gd name="adj1" fmla="val -48785"/>
              <a:gd name="adj2" fmla="val 70589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534B298-4B77-D386-4F83-5D2303863597}"/>
              </a:ext>
            </a:extLst>
          </p:cNvPr>
          <p:cNvCxnSpPr>
            <a:cxnSpLocks/>
          </p:cNvCxnSpPr>
          <p:nvPr/>
        </p:nvCxnSpPr>
        <p:spPr>
          <a:xfrm flipH="1" flipV="1">
            <a:off x="6818811" y="4350121"/>
            <a:ext cx="321055" cy="19203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9B5B72B-D79B-1C90-F5D9-5C20C59B3DC3}"/>
              </a:ext>
            </a:extLst>
          </p:cNvPr>
          <p:cNvCxnSpPr>
            <a:cxnSpLocks/>
          </p:cNvCxnSpPr>
          <p:nvPr/>
        </p:nvCxnSpPr>
        <p:spPr>
          <a:xfrm flipV="1">
            <a:off x="7998967" y="4351337"/>
            <a:ext cx="0" cy="20700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2A1A912-2A8F-5AFF-D096-8D360DB3AD57}"/>
              </a:ext>
            </a:extLst>
          </p:cNvPr>
          <p:cNvSpPr/>
          <p:nvPr/>
        </p:nvSpPr>
        <p:spPr>
          <a:xfrm>
            <a:off x="7489702" y="4705066"/>
            <a:ext cx="1050292" cy="20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>
                <a:solidFill>
                  <a:schemeClr val="bg1">
                    <a:lumMod val="65000"/>
                  </a:schemeClr>
                </a:solidFill>
              </a:rPr>
              <a:t>Inputs des autres MS</a:t>
            </a:r>
          </a:p>
          <a:p>
            <a:pPr algn="ctr"/>
            <a:endParaRPr lang="de-CH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29F2AE-0ADE-313D-D3B1-62AF831663A5}"/>
              </a:ext>
            </a:extLst>
          </p:cNvPr>
          <p:cNvSpPr txBox="1"/>
          <p:nvPr/>
        </p:nvSpPr>
        <p:spPr>
          <a:xfrm>
            <a:off x="623543" y="1675396"/>
            <a:ext cx="1577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Objets du bilan et types de risques</a:t>
            </a:r>
            <a:endParaRPr lang="de-CH" b="1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DC6B56C-E8A0-1EB7-5F2D-A22D4293A772}"/>
              </a:ext>
            </a:extLst>
          </p:cNvPr>
          <p:cNvSpPr txBox="1"/>
          <p:nvPr/>
        </p:nvSpPr>
        <p:spPr>
          <a:xfrm>
            <a:off x="781703" y="3875458"/>
            <a:ext cx="139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Modèles standard (MS)</a:t>
            </a:r>
            <a:endParaRPr lang="de-CH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DFAED3-4565-532A-D2A2-B983B6587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09339"/>
              </p:ext>
            </p:extLst>
          </p:nvPr>
        </p:nvGraphicFramePr>
        <p:xfrm>
          <a:off x="2764084" y="1981722"/>
          <a:ext cx="5772404" cy="866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913">
                  <a:extLst>
                    <a:ext uri="{9D8B030D-6E8A-4147-A177-3AD203B41FA5}">
                      <a16:colId xmlns:a16="http://schemas.microsoft.com/office/drawing/2014/main" val="708287527"/>
                    </a:ext>
                  </a:extLst>
                </a:gridCol>
                <a:gridCol w="540645">
                  <a:extLst>
                    <a:ext uri="{9D8B030D-6E8A-4147-A177-3AD203B41FA5}">
                      <a16:colId xmlns:a16="http://schemas.microsoft.com/office/drawing/2014/main" val="729875491"/>
                    </a:ext>
                  </a:extLst>
                </a:gridCol>
                <a:gridCol w="716667">
                  <a:extLst>
                    <a:ext uri="{9D8B030D-6E8A-4147-A177-3AD203B41FA5}">
                      <a16:colId xmlns:a16="http://schemas.microsoft.com/office/drawing/2014/main" val="1800442184"/>
                    </a:ext>
                  </a:extLst>
                </a:gridCol>
                <a:gridCol w="858115">
                  <a:extLst>
                    <a:ext uri="{9D8B030D-6E8A-4147-A177-3AD203B41FA5}">
                      <a16:colId xmlns:a16="http://schemas.microsoft.com/office/drawing/2014/main" val="3032920847"/>
                    </a:ext>
                  </a:extLst>
                </a:gridCol>
                <a:gridCol w="556361">
                  <a:extLst>
                    <a:ext uri="{9D8B030D-6E8A-4147-A177-3AD203B41FA5}">
                      <a16:colId xmlns:a16="http://schemas.microsoft.com/office/drawing/2014/main" val="4277217041"/>
                    </a:ext>
                  </a:extLst>
                </a:gridCol>
                <a:gridCol w="502926">
                  <a:extLst>
                    <a:ext uri="{9D8B030D-6E8A-4147-A177-3AD203B41FA5}">
                      <a16:colId xmlns:a16="http://schemas.microsoft.com/office/drawing/2014/main" val="4127316815"/>
                    </a:ext>
                  </a:extLst>
                </a:gridCol>
                <a:gridCol w="792106">
                  <a:extLst>
                    <a:ext uri="{9D8B030D-6E8A-4147-A177-3AD203B41FA5}">
                      <a16:colId xmlns:a16="http://schemas.microsoft.com/office/drawing/2014/main" val="836499943"/>
                    </a:ext>
                  </a:extLst>
                </a:gridCol>
                <a:gridCol w="968130">
                  <a:extLst>
                    <a:ext uri="{9D8B030D-6E8A-4147-A177-3AD203B41FA5}">
                      <a16:colId xmlns:a16="http://schemas.microsoft.com/office/drawing/2014/main" val="869868298"/>
                    </a:ext>
                  </a:extLst>
                </a:gridCol>
                <a:gridCol w="422541">
                  <a:extLst>
                    <a:ext uri="{9D8B030D-6E8A-4147-A177-3AD203B41FA5}">
                      <a16:colId xmlns:a16="http://schemas.microsoft.com/office/drawing/2014/main" val="2636246127"/>
                    </a:ext>
                  </a:extLst>
                </a:gridCol>
              </a:tblGrid>
              <a:tr h="26649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Tous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les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736651"/>
                  </a:ext>
                </a:extLst>
              </a:tr>
              <a:tr h="2857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effectLst/>
                        </a:rPr>
                        <a:t>d'assurance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effectLst/>
                        </a:rPr>
                        <a:t>marché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effectLst/>
                        </a:rPr>
                        <a:t>crédit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1111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vie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maladie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taux</a:t>
                      </a:r>
                      <a:r>
                        <a:rPr lang="de-CH" sz="1000" u="none" strike="noStrike" dirty="0"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effectLst/>
                        </a:rPr>
                        <a:t>d'intérêt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change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autres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effectLst/>
                        </a:rPr>
                        <a:t>réassurance</a:t>
                      </a:r>
                      <a:r>
                        <a:rPr lang="de-CH" sz="1000" u="none" strike="noStrike" dirty="0">
                          <a:effectLst/>
                        </a:rPr>
                        <a:t> 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effectLst/>
                        </a:rPr>
                        <a:t>placements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autres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432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A3BD71-BB00-4A4D-EB30-6760D7F00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05769"/>
              </p:ext>
            </p:extLst>
          </p:nvPr>
        </p:nvGraphicFramePr>
        <p:xfrm>
          <a:off x="2764084" y="1467354"/>
          <a:ext cx="5590775" cy="233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105">
                  <a:extLst>
                    <a:ext uri="{9D8B030D-6E8A-4147-A177-3AD203B41FA5}">
                      <a16:colId xmlns:a16="http://schemas.microsoft.com/office/drawing/2014/main" val="1446618700"/>
                    </a:ext>
                  </a:extLst>
                </a:gridCol>
                <a:gridCol w="407368">
                  <a:extLst>
                    <a:ext uri="{9D8B030D-6E8A-4147-A177-3AD203B41FA5}">
                      <a16:colId xmlns:a16="http://schemas.microsoft.com/office/drawing/2014/main" val="1569297018"/>
                    </a:ext>
                  </a:extLst>
                </a:gridCol>
                <a:gridCol w="1151868">
                  <a:extLst>
                    <a:ext uri="{9D8B030D-6E8A-4147-A177-3AD203B41FA5}">
                      <a16:colId xmlns:a16="http://schemas.microsoft.com/office/drawing/2014/main" val="4153000519"/>
                    </a:ext>
                  </a:extLst>
                </a:gridCol>
                <a:gridCol w="421415">
                  <a:extLst>
                    <a:ext uri="{9D8B030D-6E8A-4147-A177-3AD203B41FA5}">
                      <a16:colId xmlns:a16="http://schemas.microsoft.com/office/drawing/2014/main" val="4035117590"/>
                    </a:ext>
                  </a:extLst>
                </a:gridCol>
                <a:gridCol w="899019">
                  <a:extLst>
                    <a:ext uri="{9D8B030D-6E8A-4147-A177-3AD203B41FA5}">
                      <a16:colId xmlns:a16="http://schemas.microsoft.com/office/drawing/2014/main" val="3005413400"/>
                    </a:ext>
                  </a:extLst>
                </a:gridCol>
              </a:tblGrid>
              <a:tr h="2337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Contrats d'assurance (y.c. réassurance)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u="none" strike="noStrike" dirty="0">
                          <a:effectLst/>
                        </a:rPr>
                        <a:t>Placements</a:t>
                      </a:r>
                      <a:endParaRPr lang="de-CH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000" b="1" u="none" strike="noStrike" dirty="0" err="1">
                          <a:effectLst/>
                        </a:rPr>
                        <a:t>Autres</a:t>
                      </a:r>
                      <a:r>
                        <a:rPr lang="de-CH" sz="1000" b="1" u="none" strike="noStrike" dirty="0">
                          <a:effectLst/>
                        </a:rPr>
                        <a:t> </a:t>
                      </a:r>
                      <a:r>
                        <a:rPr lang="de-CH" sz="1000" b="1" u="none" strike="noStrike" dirty="0" err="1">
                          <a:effectLst/>
                        </a:rPr>
                        <a:t>objets</a:t>
                      </a:r>
                      <a:endParaRPr lang="de-CH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9757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297F19-600C-8980-E2F0-255D29CA72B8}"/>
              </a:ext>
            </a:extLst>
          </p:cNvPr>
          <p:cNvCxnSpPr>
            <a:cxnSpLocks/>
          </p:cNvCxnSpPr>
          <p:nvPr/>
        </p:nvCxnSpPr>
        <p:spPr>
          <a:xfrm flipH="1">
            <a:off x="3943703" y="1722779"/>
            <a:ext cx="691412" cy="5834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086A92-C78C-33B3-BFCD-04A795D2BCC1}"/>
              </a:ext>
            </a:extLst>
          </p:cNvPr>
          <p:cNvCxnSpPr>
            <a:cxnSpLocks/>
          </p:cNvCxnSpPr>
          <p:nvPr/>
        </p:nvCxnSpPr>
        <p:spPr>
          <a:xfrm>
            <a:off x="4647946" y="1722779"/>
            <a:ext cx="0" cy="6383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73E06C-607D-2D75-6684-4045082337B1}"/>
              </a:ext>
            </a:extLst>
          </p:cNvPr>
          <p:cNvCxnSpPr>
            <a:cxnSpLocks/>
          </p:cNvCxnSpPr>
          <p:nvPr/>
        </p:nvCxnSpPr>
        <p:spPr>
          <a:xfrm>
            <a:off x="4647037" y="1717616"/>
            <a:ext cx="1947126" cy="6238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F9DF4C-BC78-E683-D58A-0BFDFF8174A2}"/>
              </a:ext>
            </a:extLst>
          </p:cNvPr>
          <p:cNvCxnSpPr>
            <a:cxnSpLocks/>
          </p:cNvCxnSpPr>
          <p:nvPr/>
        </p:nvCxnSpPr>
        <p:spPr>
          <a:xfrm flipH="1">
            <a:off x="5386649" y="1727573"/>
            <a:ext cx="972769" cy="5695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AD465D8-E3EF-BA85-002C-E95071374ECE}"/>
              </a:ext>
            </a:extLst>
          </p:cNvPr>
          <p:cNvCxnSpPr>
            <a:cxnSpLocks/>
          </p:cNvCxnSpPr>
          <p:nvPr/>
        </p:nvCxnSpPr>
        <p:spPr>
          <a:xfrm>
            <a:off x="6364470" y="1721052"/>
            <a:ext cx="670046" cy="5910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B3B25C-20A9-8C60-8BC4-8AEF9FEF7EF5}"/>
              </a:ext>
            </a:extLst>
          </p:cNvPr>
          <p:cNvCxnSpPr>
            <a:cxnSpLocks/>
          </p:cNvCxnSpPr>
          <p:nvPr/>
        </p:nvCxnSpPr>
        <p:spPr>
          <a:xfrm flipH="1">
            <a:off x="6032673" y="1724304"/>
            <a:ext cx="1699387" cy="6109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0EA071-7C87-B288-44EE-39A70AFA1397}"/>
              </a:ext>
            </a:extLst>
          </p:cNvPr>
          <p:cNvCxnSpPr>
            <a:cxnSpLocks/>
          </p:cNvCxnSpPr>
          <p:nvPr/>
        </p:nvCxnSpPr>
        <p:spPr>
          <a:xfrm flipH="1">
            <a:off x="7571984" y="1720354"/>
            <a:ext cx="172908" cy="6087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763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63CC-EBBA-6EAF-9ACF-0EE64B2A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Modèles standard SST: modèles stochastiques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42EF-19AA-B157-DFF6-2CC6A34E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5C426-6C23-EA35-86A4-B39BCE9D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64C85-5967-8F91-445B-F5AEBDA0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11</a:t>
            </a:fld>
            <a:endParaRPr lang="de-CH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450CEC-DB3D-4059-C3BC-F06D71A72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03742"/>
              </p:ext>
            </p:extLst>
          </p:nvPr>
        </p:nvGraphicFramePr>
        <p:xfrm>
          <a:off x="519981" y="1473732"/>
          <a:ext cx="8101013" cy="2328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9995">
                  <a:extLst>
                    <a:ext uri="{9D8B030D-6E8A-4147-A177-3AD203B41FA5}">
                      <a16:colId xmlns:a16="http://schemas.microsoft.com/office/drawing/2014/main" val="59474862"/>
                    </a:ext>
                  </a:extLst>
                </a:gridCol>
                <a:gridCol w="6791018">
                  <a:extLst>
                    <a:ext uri="{9D8B030D-6E8A-4147-A177-3AD203B41FA5}">
                      <a16:colId xmlns:a16="http://schemas.microsoft.com/office/drawing/2014/main" val="1460562896"/>
                    </a:ext>
                  </a:extLst>
                </a:gridCol>
              </a:tblGrid>
              <a:tr h="420183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vie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fr-FR" sz="800" u="none" strike="noStrike" dirty="0">
                          <a:effectLst/>
                        </a:rPr>
                        <a:t>- modèle delta-normal pour les risques mortalité, longévité, invalidité, réactivation, frais, résiliation, option capital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spécificités liés au régime de retraites en Suisse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modèle d'évaluation de cash flows (pour le capital porteur de risque)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8653"/>
                  </a:ext>
                </a:extLst>
              </a:tr>
              <a:tr h="518453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maladie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segmentation en lignes d'affaires prescrite, corrélations prescrites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modèle delta-normal pour les risques mortalité, résiliations, frais, prestations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spécificités liées au régime d'assurance maladie en Suisse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modèle d'évaluation des engagements viagers (pour le capital porteur de risque)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56654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segmentation en lignes d'affaires prescrite, corrélations prescrites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distribution log-normale pour les risques de provisionnement, de sinistres ordinaires de l'année actuelle, de sinistres ordinaires des années futures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distributions de Poisson-Pareto pour les grands sinistres; en général modèles internes pour les catastrophes naturelles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spécificités liées au régime d'assurance accidents en Suisse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50277"/>
                  </a:ext>
                </a:extLst>
              </a:tr>
              <a:tr h="424844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réassurance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cadre fixé mais plus modulaire que le MS assurance dommages et avec prise en compte de risques se manifestant surtout chez les réassureurs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permet de prendre particulièrement en compte le caractère international des affaires, les contrats proportionnels ou non, la rétrocession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modèle stochastique par simulations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06454"/>
                  </a:ext>
                </a:extLst>
              </a:tr>
              <a:tr h="417643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captive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modèle simplifié par rapport aux modèles dommages et réassurance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approche </a:t>
                      </a:r>
                      <a:r>
                        <a:rPr lang="fr-FR" sz="800" u="none" strike="noStrike" dirty="0" err="1">
                          <a:effectLst/>
                        </a:rPr>
                        <a:t>ground</a:t>
                      </a:r>
                      <a:r>
                        <a:rPr lang="fr-FR" sz="800" u="none" strike="noStrike" dirty="0">
                          <a:effectLst/>
                        </a:rPr>
                        <a:t>-up (la captive de réassurance connait les sinistres de l'entreprise sous-jacente)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propres scénarios pour les risques spécifiques à la captive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909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BCFCFF-17B0-84D3-4EDE-94457D5D0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4609"/>
              </p:ext>
            </p:extLst>
          </p:nvPr>
        </p:nvGraphicFramePr>
        <p:xfrm>
          <a:off x="534252" y="4063672"/>
          <a:ext cx="8083719" cy="7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198">
                  <a:extLst>
                    <a:ext uri="{9D8B030D-6E8A-4147-A177-3AD203B41FA5}">
                      <a16:colId xmlns:a16="http://schemas.microsoft.com/office/drawing/2014/main" val="993031410"/>
                    </a:ext>
                  </a:extLst>
                </a:gridCol>
                <a:gridCol w="6776521">
                  <a:extLst>
                    <a:ext uri="{9D8B030D-6E8A-4147-A177-3AD203B41FA5}">
                      <a16:colId xmlns:a16="http://schemas.microsoft.com/office/drawing/2014/main" val="3093469983"/>
                    </a:ext>
                  </a:extLst>
                </a:gridCol>
              </a:tblGrid>
              <a:tr h="25922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effectLst/>
                        </a:rPr>
                        <a:t>risques</a:t>
                      </a:r>
                      <a:r>
                        <a:rPr lang="de-CH" sz="800" u="none" strike="noStrike" dirty="0">
                          <a:effectLst/>
                        </a:rPr>
                        <a:t> de </a:t>
                      </a:r>
                      <a:r>
                        <a:rPr lang="de-CH" sz="800" u="none" strike="noStrike" dirty="0" err="1">
                          <a:effectLst/>
                        </a:rPr>
                        <a:t>marché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800" u="none" strike="noStrike" dirty="0">
                          <a:effectLst/>
                        </a:rPr>
                        <a:t>- facteurs de risques de marché selon une distribution normale (risques de taux d'intérêt, de change, etc.), corrélations prescrites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800" u="none" strike="noStrike" dirty="0">
                          <a:effectLst/>
                        </a:rPr>
                        <a:t>- fonctions d'évaluation exactes et simulations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55646"/>
                  </a:ext>
                </a:extLst>
              </a:tr>
              <a:tr h="25922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effectLst/>
                        </a:rPr>
                        <a:t>risques</a:t>
                      </a:r>
                      <a:r>
                        <a:rPr lang="de-CH" sz="800" u="none" strike="noStrike" dirty="0">
                          <a:effectLst/>
                        </a:rPr>
                        <a:t> de </a:t>
                      </a:r>
                      <a:r>
                        <a:rPr lang="de-CH" sz="800" u="none" strike="noStrike" dirty="0" err="1">
                          <a:effectLst/>
                        </a:rPr>
                        <a:t>crédit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modèle de Merton à un facteur et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modèle de type Bâle III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78104"/>
                  </a:ext>
                </a:extLst>
              </a:tr>
              <a:tr h="25922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 err="1">
                          <a:effectLst/>
                        </a:rPr>
                        <a:t>Scénarios</a:t>
                      </a:r>
                      <a:r>
                        <a:rPr lang="de-CH" sz="800" u="none" strike="noStrike" dirty="0">
                          <a:effectLst/>
                        </a:rPr>
                        <a:t> SST</a:t>
                      </a:r>
                      <a:endParaRPr lang="de-CH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scénarios prescrits: macro-économiques de risques de marché, scénarios de risques de crédit, scénarios d'assurance, scénarios mixtes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scénarios propres à l'entreprise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756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8801CD-33DB-AB66-C862-7BB09E0D8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94732"/>
              </p:ext>
            </p:extLst>
          </p:nvPr>
        </p:nvGraphicFramePr>
        <p:xfrm>
          <a:off x="519981" y="5102914"/>
          <a:ext cx="8083719" cy="1026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199">
                  <a:extLst>
                    <a:ext uri="{9D8B030D-6E8A-4147-A177-3AD203B41FA5}">
                      <a16:colId xmlns:a16="http://schemas.microsoft.com/office/drawing/2014/main" val="4050628062"/>
                    </a:ext>
                  </a:extLst>
                </a:gridCol>
                <a:gridCol w="6776520">
                  <a:extLst>
                    <a:ext uri="{9D8B030D-6E8A-4147-A177-3AD203B41FA5}">
                      <a16:colId xmlns:a16="http://schemas.microsoft.com/office/drawing/2014/main" val="3442481980"/>
                    </a:ext>
                  </a:extLst>
                </a:gridCol>
              </a:tblGrid>
              <a:tr h="24907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Fondements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du SST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explications avec une notation mathématique de notions techniques pour la solvabilité fixées dans la législation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23988"/>
                  </a:ext>
                </a:extLst>
              </a:tr>
              <a:tr h="25922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agrégation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distribution de probabilités obtenue par copule gaussienne avec corrélations prescrites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05354"/>
                  </a:ext>
                </a:extLst>
              </a:tr>
              <a:tr h="25922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Procédure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d'agrégation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scénarios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distribution de probabilités obtenue par convolution entre celle du modèle agrégation et des scénarios avec impacts et probabilités de survenance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01477"/>
                  </a:ext>
                </a:extLst>
              </a:tr>
              <a:tr h="259227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montant</a:t>
                      </a:r>
                      <a:r>
                        <a:rPr lang="de-CH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  <a:endParaRPr lang="de-CH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- modèle de calcul du montant minimum (</a:t>
                      </a:r>
                      <a:r>
                        <a:rPr lang="fr-FR" sz="800" u="none" strike="noStrike" dirty="0" err="1">
                          <a:effectLst/>
                        </a:rPr>
                        <a:t>Market</a:t>
                      </a:r>
                      <a:r>
                        <a:rPr lang="fr-FR" sz="800" u="none" strike="noStrike" dirty="0">
                          <a:effectLst/>
                        </a:rPr>
                        <a:t> Value </a:t>
                      </a:r>
                      <a:r>
                        <a:rPr lang="fr-FR" sz="800" u="none" strike="noStrike" dirty="0" err="1">
                          <a:effectLst/>
                        </a:rPr>
                        <a:t>Margin</a:t>
                      </a:r>
                      <a:r>
                        <a:rPr lang="fr-FR" sz="800" u="none" strike="noStrike" dirty="0">
                          <a:effectLst/>
                        </a:rPr>
                        <a:t>), selon différentes composantes issues des autres modèles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1" marR="7201" marT="72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211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149140A-7D8C-A456-F862-E1BC9EC9DC6F}"/>
              </a:ext>
            </a:extLst>
          </p:cNvPr>
          <p:cNvSpPr/>
          <p:nvPr/>
        </p:nvSpPr>
        <p:spPr>
          <a:xfrm>
            <a:off x="548523" y="6404589"/>
            <a:ext cx="8069448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Les modèles standard contiennent des exceptions et des extensions aux éléments ci-dessus</a:t>
            </a:r>
            <a:endParaRPr lang="de-CH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46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2942-7B4C-2309-B5E0-A5076D70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Modèles standard SST: descriptions techniques</a:t>
            </a:r>
            <a:endParaRPr lang="de-CH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D53310-3CDD-3C23-6433-DB1FC6176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56" y="1867863"/>
            <a:ext cx="3834519" cy="45545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1063A-0FCD-A8C6-68AB-34A8CC7E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3AC4-ED7A-9EB3-48CD-12FD7926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E71E-D061-F805-E559-6711C41B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12</a:t>
            </a:fld>
            <a:endParaRPr lang="de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5D2A1-D30B-7A0D-B75D-F3447ACD76EC}"/>
              </a:ext>
            </a:extLst>
          </p:cNvPr>
          <p:cNvSpPr/>
          <p:nvPr/>
        </p:nvSpPr>
        <p:spPr>
          <a:xfrm>
            <a:off x="519981" y="1387366"/>
            <a:ext cx="7772681" cy="310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CH" sz="1200" u="sng" dirty="0">
                <a:solidFill>
                  <a:srgbClr val="006E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www.finma.ch</a:t>
            </a:r>
            <a:r>
              <a:rPr lang="fr-CH" sz="1200" u="sng" dirty="0">
                <a:solidFill>
                  <a:srgbClr val="006E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Surveillance &gt; Assurances &gt; Instruments multisectoriels &gt; Test suisse de solvabilité (SST)</a:t>
            </a:r>
            <a:r>
              <a:rPr lang="fr-CH" sz="1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de-CH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92861D3-6808-E226-0392-7A5B1193A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41693"/>
              </p:ext>
            </p:extLst>
          </p:nvPr>
        </p:nvGraphicFramePr>
        <p:xfrm>
          <a:off x="1545021" y="1956974"/>
          <a:ext cx="1588332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332">
                  <a:extLst>
                    <a:ext uri="{9D8B030D-6E8A-4147-A177-3AD203B41FA5}">
                      <a16:colId xmlns:a16="http://schemas.microsoft.com/office/drawing/2014/main" val="69444982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vie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016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maladie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08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assurance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19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réassurance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556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captive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348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4E9D02-DDAE-5F18-5A53-DE73134CC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35328"/>
              </p:ext>
            </p:extLst>
          </p:nvPr>
        </p:nvGraphicFramePr>
        <p:xfrm>
          <a:off x="1545853" y="3957381"/>
          <a:ext cx="1587500" cy="1028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92033503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effectLst/>
                        </a:rPr>
                        <a:t>marché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86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effectLst/>
                        </a:rPr>
                        <a:t>risques</a:t>
                      </a:r>
                      <a:r>
                        <a:rPr lang="de-CH" sz="1000" u="none" strike="noStrike" dirty="0">
                          <a:effectLst/>
                        </a:rPr>
                        <a:t> de </a:t>
                      </a:r>
                      <a:r>
                        <a:rPr lang="de-CH" sz="1000" u="none" strike="noStrike" dirty="0" err="1">
                          <a:effectLst/>
                        </a:rPr>
                        <a:t>crédit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6148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effectLst/>
                        </a:rPr>
                        <a:t>Scénarios</a:t>
                      </a:r>
                      <a:r>
                        <a:rPr lang="de-CH" sz="1000" u="none" strike="noStrike" dirty="0">
                          <a:effectLst/>
                        </a:rPr>
                        <a:t> SST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6002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81230CF-763F-DEB0-90CC-DA37FEECC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05047"/>
              </p:ext>
            </p:extLst>
          </p:nvPr>
        </p:nvGraphicFramePr>
        <p:xfrm>
          <a:off x="1545853" y="5271988"/>
          <a:ext cx="1587500" cy="1356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707018094"/>
                    </a:ext>
                  </a:extLst>
                </a:gridCol>
              </a:tblGrid>
              <a:tr h="328066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Fondements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du SST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293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agrégation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931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Procédure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d'agrégation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scénarios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950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montant</a:t>
                      </a:r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CH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49662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784106-C3CF-F4DF-DABE-7FABB29850AF}"/>
              </a:ext>
            </a:extLst>
          </p:cNvPr>
          <p:cNvCxnSpPr>
            <a:cxnSpLocks/>
          </p:cNvCxnSpPr>
          <p:nvPr/>
        </p:nvCxnSpPr>
        <p:spPr>
          <a:xfrm>
            <a:off x="3172022" y="2165079"/>
            <a:ext cx="1463040" cy="9880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BC9D82-A3B4-4ADE-933F-E5C14402DC76}"/>
              </a:ext>
            </a:extLst>
          </p:cNvPr>
          <p:cNvCxnSpPr>
            <a:cxnSpLocks/>
          </p:cNvCxnSpPr>
          <p:nvPr/>
        </p:nvCxnSpPr>
        <p:spPr>
          <a:xfrm>
            <a:off x="3172022" y="2481755"/>
            <a:ext cx="1406284" cy="1922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393D43-0FF3-CCD7-6A81-5DFCDA9DA05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33353" y="2814224"/>
            <a:ext cx="1463040" cy="10558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0BB91B-81DF-57C7-28D4-4A2D85DCD61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33353" y="2814224"/>
            <a:ext cx="1475652" cy="7318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A8FF8E-3B94-33A4-F681-03E7B006DF19}"/>
              </a:ext>
            </a:extLst>
          </p:cNvPr>
          <p:cNvCxnSpPr>
            <a:cxnSpLocks/>
          </p:cNvCxnSpPr>
          <p:nvPr/>
        </p:nvCxnSpPr>
        <p:spPr>
          <a:xfrm>
            <a:off x="3172022" y="3153103"/>
            <a:ext cx="1424371" cy="16396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B66D9A-C81E-1A91-7EF6-252520A583CD}"/>
              </a:ext>
            </a:extLst>
          </p:cNvPr>
          <p:cNvCxnSpPr>
            <a:cxnSpLocks/>
          </p:cNvCxnSpPr>
          <p:nvPr/>
        </p:nvCxnSpPr>
        <p:spPr>
          <a:xfrm>
            <a:off x="3172022" y="3546035"/>
            <a:ext cx="1475652" cy="17259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02D584-6951-14E8-2682-B1954414DE5A}"/>
              </a:ext>
            </a:extLst>
          </p:cNvPr>
          <p:cNvCxnSpPr>
            <a:cxnSpLocks/>
          </p:cNvCxnSpPr>
          <p:nvPr/>
        </p:nvCxnSpPr>
        <p:spPr>
          <a:xfrm flipV="1">
            <a:off x="3172022" y="2395622"/>
            <a:ext cx="1493739" cy="17495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F69BA3-61B9-E2CA-F4A5-D6EED077EF23}"/>
              </a:ext>
            </a:extLst>
          </p:cNvPr>
          <p:cNvCxnSpPr>
            <a:cxnSpLocks/>
          </p:cNvCxnSpPr>
          <p:nvPr/>
        </p:nvCxnSpPr>
        <p:spPr>
          <a:xfrm flipV="1">
            <a:off x="3153935" y="2814224"/>
            <a:ext cx="1487433" cy="16650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3A7666-9BC5-0707-D25F-CD4568D8637A}"/>
              </a:ext>
            </a:extLst>
          </p:cNvPr>
          <p:cNvCxnSpPr>
            <a:cxnSpLocks/>
          </p:cNvCxnSpPr>
          <p:nvPr/>
        </p:nvCxnSpPr>
        <p:spPr>
          <a:xfrm>
            <a:off x="3172022" y="4792717"/>
            <a:ext cx="1469346" cy="889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7EF2A9-E58D-C304-CDEE-B8CE1C437468}"/>
              </a:ext>
            </a:extLst>
          </p:cNvPr>
          <p:cNvCxnSpPr>
            <a:cxnSpLocks/>
          </p:cNvCxnSpPr>
          <p:nvPr/>
        </p:nvCxnSpPr>
        <p:spPr>
          <a:xfrm>
            <a:off x="3165716" y="5406994"/>
            <a:ext cx="1469346" cy="64065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1E653A3-A480-057C-C2FB-01FF48138A75}"/>
              </a:ext>
            </a:extLst>
          </p:cNvPr>
          <p:cNvCxnSpPr>
            <a:cxnSpLocks/>
          </p:cNvCxnSpPr>
          <p:nvPr/>
        </p:nvCxnSpPr>
        <p:spPr>
          <a:xfrm>
            <a:off x="3165716" y="5738310"/>
            <a:ext cx="1469346" cy="3657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4E6025-6918-3EF3-1CA2-2226A8FBB927}"/>
              </a:ext>
            </a:extLst>
          </p:cNvPr>
          <p:cNvCxnSpPr>
            <a:cxnSpLocks/>
          </p:cNvCxnSpPr>
          <p:nvPr/>
        </p:nvCxnSpPr>
        <p:spPr>
          <a:xfrm>
            <a:off x="3165716" y="6104070"/>
            <a:ext cx="1469346" cy="564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EF691C1-4315-FB39-9DE8-B1F0F693A133}"/>
              </a:ext>
            </a:extLst>
          </p:cNvPr>
          <p:cNvCxnSpPr>
            <a:cxnSpLocks/>
          </p:cNvCxnSpPr>
          <p:nvPr/>
        </p:nvCxnSpPr>
        <p:spPr>
          <a:xfrm flipV="1">
            <a:off x="3165716" y="6216906"/>
            <a:ext cx="1469346" cy="1886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20577EB-2CE3-7C04-994E-F18F04BE5419}"/>
              </a:ext>
            </a:extLst>
          </p:cNvPr>
          <p:cNvSpPr/>
          <p:nvPr/>
        </p:nvSpPr>
        <p:spPr>
          <a:xfrm>
            <a:off x="7650480" y="2367906"/>
            <a:ext cx="213360" cy="20460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6369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E9D3-AA2B-87C0-6159-78F4D1A0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Approche des modèles standard SST: fondée et efficace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CE7F-5FE0-D210-36AC-4E340F75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/>
              <a:t>Fondée </a:t>
            </a:r>
          </a:p>
          <a:p>
            <a:pPr lvl="1"/>
            <a:r>
              <a:rPr lang="fr-CH" dirty="0"/>
              <a:t>Par essence, une SBR identifie et </a:t>
            </a:r>
            <a:r>
              <a:rPr lang="fr-CH" dirty="0">
                <a:solidFill>
                  <a:srgbClr val="C00000"/>
                </a:solidFill>
              </a:rPr>
              <a:t>quantifie des risques.</a:t>
            </a:r>
          </a:p>
          <a:p>
            <a:pPr lvl="1"/>
            <a:r>
              <a:rPr lang="fr-CH" dirty="0"/>
              <a:t>Le </a:t>
            </a:r>
            <a:r>
              <a:rPr lang="fr-CH" dirty="0">
                <a:solidFill>
                  <a:srgbClr val="C00000"/>
                </a:solidFill>
              </a:rPr>
              <a:t>cadre scientifique adéquat </a:t>
            </a:r>
            <a:r>
              <a:rPr lang="fr-CH" dirty="0"/>
              <a:t>pour quantifier les risques est donné par les variables aléatoires et les </a:t>
            </a:r>
            <a:r>
              <a:rPr lang="fr-CH" dirty="0">
                <a:solidFill>
                  <a:srgbClr val="C00000"/>
                </a:solidFill>
              </a:rPr>
              <a:t>distributions de probabilités </a:t>
            </a:r>
            <a:r>
              <a:rPr lang="fr-CH" dirty="0"/>
              <a:t>associées.</a:t>
            </a:r>
          </a:p>
          <a:p>
            <a:pPr lvl="1"/>
            <a:r>
              <a:rPr lang="fr-CH" dirty="0"/>
              <a:t>Un modèle stochastique applique ce cadre. C'est le cas du SST.   </a:t>
            </a:r>
          </a:p>
          <a:p>
            <a:pPr lvl="1"/>
            <a:endParaRPr lang="fr-CH" dirty="0"/>
          </a:p>
          <a:p>
            <a:r>
              <a:rPr lang="de-CH" b="1" dirty="0" err="1"/>
              <a:t>Efficace</a:t>
            </a:r>
            <a:endParaRPr lang="de-CH" b="1" dirty="0"/>
          </a:p>
          <a:p>
            <a:pPr lvl="1"/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modèles</a:t>
            </a:r>
            <a:r>
              <a:rPr lang="de-CH" dirty="0"/>
              <a:t> </a:t>
            </a:r>
            <a:r>
              <a:rPr lang="de-CH" dirty="0" err="1"/>
              <a:t>standard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livrés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des </a:t>
            </a:r>
            <a:r>
              <a:rPr lang="de-CH" dirty="0" err="1">
                <a:solidFill>
                  <a:srgbClr val="C00000"/>
                </a:solidFill>
              </a:rPr>
              <a:t>outils</a:t>
            </a:r>
            <a:r>
              <a:rPr lang="de-CH" dirty="0"/>
              <a:t>. </a:t>
            </a:r>
          </a:p>
          <a:p>
            <a:pPr lvl="2"/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sociétés</a:t>
            </a:r>
            <a:r>
              <a:rPr lang="de-CH" dirty="0"/>
              <a:t> </a:t>
            </a:r>
            <a:r>
              <a:rPr lang="de-CH" dirty="0" err="1"/>
              <a:t>n'ont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besoin</a:t>
            </a:r>
            <a:r>
              <a:rPr lang="de-CH" dirty="0"/>
              <a:t> de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développer</a:t>
            </a:r>
            <a:r>
              <a:rPr lang="de-CH" dirty="0"/>
              <a:t> </a:t>
            </a:r>
            <a:r>
              <a:rPr lang="de-CH" dirty="0" err="1"/>
              <a:t>elles-mêmes</a:t>
            </a:r>
            <a:r>
              <a:rPr lang="de-CH" dirty="0"/>
              <a:t>.</a:t>
            </a:r>
          </a:p>
          <a:p>
            <a:pPr lvl="2"/>
            <a:r>
              <a:rPr lang="de-CH" dirty="0"/>
              <a:t>La </a:t>
            </a:r>
            <a:r>
              <a:rPr lang="de-CH" dirty="0" err="1">
                <a:solidFill>
                  <a:srgbClr val="C00000"/>
                </a:solidFill>
              </a:rPr>
              <a:t>qualité</a:t>
            </a:r>
            <a:r>
              <a:rPr lang="de-CH" dirty="0">
                <a:solidFill>
                  <a:srgbClr val="C00000"/>
                </a:solidFill>
              </a:rPr>
              <a:t> des </a:t>
            </a:r>
            <a:r>
              <a:rPr lang="de-CH" dirty="0" err="1">
                <a:solidFill>
                  <a:srgbClr val="C00000"/>
                </a:solidFill>
              </a:rPr>
              <a:t>calculs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grande</a:t>
            </a:r>
            <a:r>
              <a:rPr lang="de-CH" dirty="0"/>
              <a:t>: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outils</a:t>
            </a:r>
            <a:r>
              <a:rPr lang="de-CH" dirty="0"/>
              <a:t> </a:t>
            </a:r>
            <a:r>
              <a:rPr lang="de-CH" dirty="0" err="1"/>
              <a:t>permettent</a:t>
            </a:r>
            <a:r>
              <a:rPr lang="de-CH" dirty="0"/>
              <a:t> de </a:t>
            </a:r>
            <a:r>
              <a:rPr lang="de-CH" dirty="0" err="1"/>
              <a:t>détecter</a:t>
            </a:r>
            <a:r>
              <a:rPr lang="de-CH" dirty="0"/>
              <a:t> à la source </a:t>
            </a:r>
            <a:r>
              <a:rPr lang="de-CH" dirty="0" err="1"/>
              <a:t>nombre</a:t>
            </a:r>
            <a:r>
              <a:rPr lang="de-CH" dirty="0"/>
              <a:t> </a:t>
            </a:r>
            <a:r>
              <a:rPr lang="de-CH" dirty="0" err="1"/>
              <a:t>d'erreurs</a:t>
            </a:r>
            <a:r>
              <a:rPr lang="de-CH" dirty="0"/>
              <a:t> (</a:t>
            </a:r>
            <a:r>
              <a:rPr lang="de-CH" dirty="0" err="1"/>
              <a:t>tests</a:t>
            </a:r>
            <a:r>
              <a:rPr lang="de-CH" dirty="0"/>
              <a:t> de </a:t>
            </a:r>
            <a:r>
              <a:rPr lang="de-CH" dirty="0" err="1"/>
              <a:t>cohérence</a:t>
            </a:r>
            <a:r>
              <a:rPr lang="de-CH" dirty="0"/>
              <a:t>).</a:t>
            </a:r>
          </a:p>
          <a:p>
            <a:pPr lvl="1"/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emploi</a:t>
            </a:r>
            <a:r>
              <a:rPr lang="de-CH" dirty="0"/>
              <a:t> </a:t>
            </a:r>
            <a:r>
              <a:rPr lang="de-CH" dirty="0" err="1"/>
              <a:t>spécial</a:t>
            </a:r>
            <a:r>
              <a:rPr lang="de-CH" dirty="0"/>
              <a:t> </a:t>
            </a:r>
            <a:r>
              <a:rPr lang="de-CH" dirty="0" err="1"/>
              <a:t>hors</a:t>
            </a:r>
            <a:r>
              <a:rPr lang="de-CH" dirty="0"/>
              <a:t> du </a:t>
            </a:r>
            <a:r>
              <a:rPr lang="de-CH" dirty="0" err="1"/>
              <a:t>reporting</a:t>
            </a:r>
            <a:r>
              <a:rPr lang="de-CH" dirty="0"/>
              <a:t> </a:t>
            </a:r>
            <a:r>
              <a:rPr lang="de-CH" dirty="0" err="1"/>
              <a:t>ordinaire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possible, par exemple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test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situation</a:t>
            </a:r>
            <a:r>
              <a:rPr lang="de-CH" dirty="0"/>
              <a:t> </a:t>
            </a:r>
            <a:r>
              <a:rPr lang="de-CH" dirty="0" err="1"/>
              <a:t>spéciale</a:t>
            </a:r>
            <a:r>
              <a:rPr lang="de-CH" dirty="0"/>
              <a:t> (</a:t>
            </a:r>
            <a:r>
              <a:rPr lang="de-CH" dirty="0" err="1"/>
              <a:t>inflation</a:t>
            </a:r>
            <a:r>
              <a:rPr lang="de-CH" dirty="0"/>
              <a:t>, </a:t>
            </a:r>
            <a:r>
              <a:rPr lang="de-CH" dirty="0" err="1"/>
              <a:t>pandémie</a:t>
            </a:r>
            <a:r>
              <a:rPr lang="de-CH" dirty="0"/>
              <a:t>,…)</a:t>
            </a:r>
          </a:p>
          <a:p>
            <a:pPr lvl="1"/>
            <a:r>
              <a:rPr lang="de-CH" dirty="0"/>
              <a:t>Des </a:t>
            </a:r>
            <a:r>
              <a:rPr lang="de-CH" dirty="0" err="1">
                <a:solidFill>
                  <a:srgbClr val="C00000"/>
                </a:solidFill>
              </a:rPr>
              <a:t>analyses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sur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un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secteur</a:t>
            </a:r>
            <a:r>
              <a:rPr lang="de-CH" dirty="0">
                <a:solidFill>
                  <a:srgbClr val="C00000"/>
                </a:solidFill>
              </a:rPr>
              <a:t> du </a:t>
            </a:r>
            <a:r>
              <a:rPr lang="de-CH" dirty="0" err="1">
                <a:solidFill>
                  <a:srgbClr val="C00000"/>
                </a:solidFill>
              </a:rPr>
              <a:t>marché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rendues</a:t>
            </a:r>
            <a:r>
              <a:rPr lang="de-CH" dirty="0"/>
              <a:t> </a:t>
            </a:r>
            <a:r>
              <a:rPr lang="de-CH" dirty="0" err="1"/>
              <a:t>facilement</a:t>
            </a:r>
            <a:r>
              <a:rPr lang="de-CH" dirty="0"/>
              <a:t> possibles, c'est </a:t>
            </a:r>
            <a:r>
              <a:rPr lang="de-CH" dirty="0" err="1"/>
              <a:t>utile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l'Autorité</a:t>
            </a:r>
            <a:r>
              <a:rPr lang="de-CH" dirty="0"/>
              <a:t> de </a:t>
            </a:r>
            <a:r>
              <a:rPr lang="de-CH" dirty="0" err="1"/>
              <a:t>contrôle</a:t>
            </a:r>
            <a:r>
              <a:rPr lang="de-CH" dirty="0"/>
              <a:t>. </a:t>
            </a:r>
          </a:p>
          <a:p>
            <a:pPr marL="720000" lvl="2" indent="0">
              <a:buNone/>
            </a:pPr>
            <a:endParaRPr lang="de-CH" dirty="0"/>
          </a:p>
          <a:p>
            <a:pPr lvl="2"/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0BF0-42E4-76D1-10C0-525BADB8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DCE18-19E2-DDAD-E26C-F627FCFD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8989-7EF5-C093-FB0F-112F9E9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9066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E9D3-AA2B-87C0-6159-78F4D1A0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Approche des modèles standard SST: trop compliquée?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CE7F-5FE0-D210-36AC-4E340F75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1" y="1597379"/>
            <a:ext cx="8101013" cy="5012745"/>
          </a:xfrm>
        </p:spPr>
        <p:txBody>
          <a:bodyPr/>
          <a:lstStyle/>
          <a:p>
            <a:r>
              <a:rPr lang="fr-CH" sz="1600" b="1" dirty="0"/>
              <a:t>Critique: </a:t>
            </a:r>
          </a:p>
          <a:p>
            <a:pPr lvl="1"/>
            <a:r>
              <a:rPr lang="fr-CH" sz="1600" dirty="0"/>
              <a:t>Les modèles stochastiques sont parfois </a:t>
            </a:r>
            <a:r>
              <a:rPr lang="fr-CH" sz="1600" dirty="0">
                <a:solidFill>
                  <a:srgbClr val="C00000"/>
                </a:solidFill>
              </a:rPr>
              <a:t>perçus comme</a:t>
            </a:r>
          </a:p>
          <a:p>
            <a:pPr lvl="2"/>
            <a:r>
              <a:rPr lang="fr-CH" sz="1400" dirty="0"/>
              <a:t>trop complexes dans leur conception, </a:t>
            </a:r>
          </a:p>
          <a:p>
            <a:pPr lvl="2"/>
            <a:r>
              <a:rPr lang="fr-CH" sz="1400" dirty="0"/>
              <a:t>nécessitant des compétences techniques pointues, </a:t>
            </a:r>
          </a:p>
          <a:p>
            <a:pPr lvl="2"/>
            <a:r>
              <a:rPr lang="fr-CH" sz="1400" dirty="0"/>
              <a:t>et des outils d'une grande technicité. </a:t>
            </a:r>
          </a:p>
          <a:p>
            <a:pPr lvl="1"/>
            <a:r>
              <a:rPr lang="fr-CH" sz="1600" dirty="0"/>
              <a:t>Autrement dit comme inapplicables et inappropriés pour la plupart des pays.</a:t>
            </a:r>
          </a:p>
          <a:p>
            <a:pPr lvl="1"/>
            <a:endParaRPr lang="fr-CH" sz="1600" dirty="0"/>
          </a:p>
          <a:p>
            <a:r>
              <a:rPr lang="fr-CH" sz="1600" b="1" dirty="0"/>
              <a:t>Réponse: </a:t>
            </a:r>
          </a:p>
          <a:p>
            <a:pPr lvl="1"/>
            <a:r>
              <a:rPr lang="fr-CH" sz="1600" dirty="0"/>
              <a:t>la critique est </a:t>
            </a:r>
            <a:r>
              <a:rPr lang="fr-CH" sz="1600" dirty="0">
                <a:solidFill>
                  <a:srgbClr val="C00000"/>
                </a:solidFill>
              </a:rPr>
              <a:t>souvent exagérée</a:t>
            </a:r>
            <a:r>
              <a:rPr lang="fr-CH" sz="1600" dirty="0"/>
              <a:t>, dans bien des cas les modèles (partiellement) de type SST peuvent être employés sans trop de difficultés: </a:t>
            </a:r>
          </a:p>
          <a:p>
            <a:pPr marL="360000" lvl="1" indent="0">
              <a:buNone/>
            </a:pPr>
            <a:endParaRPr lang="fr-CH" sz="1600" dirty="0"/>
          </a:p>
          <a:p>
            <a:pPr lvl="1"/>
            <a:r>
              <a:rPr lang="fr-CH" sz="1600" dirty="0">
                <a:solidFill>
                  <a:srgbClr val="C00000"/>
                </a:solidFill>
              </a:rPr>
              <a:t>Outils de calcul mis à disposition par la FINMA</a:t>
            </a:r>
            <a:r>
              <a:rPr lang="fr-CH" sz="1600" dirty="0"/>
              <a:t>, pas plus difficiles d'utilisation que ce que font certains modèles de facteurs et de résistance (stress).</a:t>
            </a:r>
          </a:p>
          <a:p>
            <a:pPr marL="360000" lvl="1" indent="0">
              <a:buNone/>
            </a:pPr>
            <a:endParaRPr lang="fr-CH" sz="1600" dirty="0"/>
          </a:p>
          <a:p>
            <a:pPr lvl="1"/>
            <a:r>
              <a:rPr lang="fr-CH" sz="1600" dirty="0"/>
              <a:t>Les modèles stochastiques ne sont pas nécessairement d'une grande complexité. Les </a:t>
            </a:r>
            <a:r>
              <a:rPr lang="fr-CH" sz="1600" dirty="0">
                <a:solidFill>
                  <a:srgbClr val="C00000"/>
                </a:solidFill>
              </a:rPr>
              <a:t>notions de base d'un cours de probabilités et statistiques suffisent </a:t>
            </a:r>
            <a:r>
              <a:rPr lang="fr-CH" sz="1600" dirty="0"/>
              <a:t>souvent (par exemple: variance, distribution normale multivariée, corrélations).</a:t>
            </a:r>
          </a:p>
          <a:p>
            <a:pPr marL="360000" lvl="1" indent="0">
              <a:buNone/>
            </a:pPr>
            <a:r>
              <a:rPr lang="fr-CH" sz="1600" dirty="0"/>
              <a:t> </a:t>
            </a:r>
          </a:p>
          <a:p>
            <a:r>
              <a:rPr lang="fr-CH" sz="1600" b="1" dirty="0"/>
              <a:t>Cas pratiques: </a:t>
            </a:r>
          </a:p>
          <a:p>
            <a:pPr lvl="1"/>
            <a:r>
              <a:rPr lang="fr-CH" sz="1400" dirty="0"/>
              <a:t>Le Pérou s'inspire du SST pour les risques non-vie. </a:t>
            </a:r>
          </a:p>
          <a:p>
            <a:pPr lvl="1"/>
            <a:r>
              <a:rPr lang="fr-CH" sz="1400" dirty="0"/>
              <a:t>Le Mexique met à disposition de son industrie des outils pour le calcul d'une SBR</a:t>
            </a:r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marL="720000" lvl="2" indent="0">
              <a:buNone/>
            </a:pPr>
            <a:endParaRPr lang="de-CH" dirty="0"/>
          </a:p>
          <a:p>
            <a:pPr lvl="2"/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0BF0-42E4-76D1-10C0-525BADB8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30 janvier 2024, CGAF Paris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DCE18-19E2-DDAD-E26C-F627FCFD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8989-7EF5-C093-FB0F-112F9E9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7931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715A-DB5F-DC66-76C2-C83D94E4D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Les outils SST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AE71C-21BC-B705-34EC-6DDF3613E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3F6F3-331F-296D-A081-99B715F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024B-A9DE-86CE-FA15-016AB00D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9651-C5A4-8FE6-0084-E8F93DB2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68458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AE93-55A5-B9DE-3E05-6EBBE00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Outils SST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4E12-D248-2CCA-233B-7F439DE5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1" y="1399638"/>
            <a:ext cx="8101013" cy="1046841"/>
          </a:xfrm>
        </p:spPr>
        <p:txBody>
          <a:bodyPr/>
          <a:lstStyle/>
          <a:p>
            <a:r>
              <a:rPr lang="fr-CH" sz="1400" dirty="0"/>
              <a:t>Chacun des </a:t>
            </a:r>
            <a:r>
              <a:rPr lang="fr-CH" sz="1400" dirty="0">
                <a:solidFill>
                  <a:srgbClr val="C00000"/>
                </a:solidFill>
              </a:rPr>
              <a:t>modèles d'assurance </a:t>
            </a:r>
            <a:r>
              <a:rPr lang="fr-CH" sz="1400" dirty="0"/>
              <a:t>dispose de son propre fichier-type </a:t>
            </a:r>
            <a:r>
              <a:rPr lang="fr-CH" sz="1400" i="1" dirty="0"/>
              <a:t>(</a:t>
            </a:r>
            <a:r>
              <a:rPr lang="fr-CH" sz="1400" i="1" dirty="0" err="1"/>
              <a:t>template</a:t>
            </a:r>
            <a:r>
              <a:rPr lang="fr-CH" sz="1400" i="1" dirty="0"/>
              <a:t>) </a:t>
            </a:r>
            <a:r>
              <a:rPr lang="fr-CH" sz="1400" dirty="0"/>
              <a:t>Excel</a:t>
            </a:r>
          </a:p>
          <a:p>
            <a:pPr lvl="1"/>
            <a:r>
              <a:rPr lang="fr-CH" sz="1400" dirty="0"/>
              <a:t>Certains calculs y sont implémentés, d'autres doivent y être rapportés. </a:t>
            </a:r>
          </a:p>
          <a:p>
            <a:pPr lvl="1"/>
            <a:r>
              <a:rPr lang="fr-CH" sz="1400" dirty="0"/>
              <a:t>Des outils annexes, propres à la branche, sont parfois à disposition. </a:t>
            </a:r>
          </a:p>
          <a:p>
            <a:pPr lvl="1"/>
            <a:r>
              <a:rPr lang="fr-CH" sz="1400" dirty="0"/>
              <a:t>Une feuille donne tous les résultats nécessaires pour l'agrégation aux autres risques. </a:t>
            </a:r>
          </a:p>
          <a:p>
            <a:endParaRPr lang="fr-CH" sz="1600" dirty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2D16-382F-011D-AB72-7A41D011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4DC9A-F1CF-6C21-EBD6-302DE2EB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547B-5B6A-7004-BD6A-F9F140C7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16</a:t>
            </a:fld>
            <a:endParaRPr lang="de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72CABD-9F65-F59F-7458-739E5EFE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47" y="2569289"/>
            <a:ext cx="3532620" cy="415674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5CEF73-EF42-5750-173B-7EC23BC95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61309"/>
              </p:ext>
            </p:extLst>
          </p:nvPr>
        </p:nvGraphicFramePr>
        <p:xfrm>
          <a:off x="1144812" y="3489648"/>
          <a:ext cx="1685474" cy="170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474">
                  <a:extLst>
                    <a:ext uri="{9D8B030D-6E8A-4147-A177-3AD203B41FA5}">
                      <a16:colId xmlns:a16="http://schemas.microsoft.com/office/drawing/2014/main" val="694449828"/>
                    </a:ext>
                  </a:extLst>
                </a:gridCol>
              </a:tblGrid>
              <a:tr h="341165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de-CH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ST-Life-Template.xlsx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01625"/>
                  </a:ext>
                </a:extLst>
              </a:tr>
              <a:tr h="34116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SST-Health-Template.xlsx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0831"/>
                  </a:ext>
                </a:extLst>
              </a:tr>
              <a:tr h="34116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SST-Nonlife-Template.xlsx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1964"/>
                  </a:ext>
                </a:extLst>
              </a:tr>
              <a:tr h="34116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SST-StandRe-Template.xlsx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5561"/>
                  </a:ext>
                </a:extLst>
              </a:tr>
              <a:tr h="341165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SST-Captive-Template.xlsx</a:t>
                      </a:r>
                      <a:endParaRPr lang="de-CH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3489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6C10E1-77B2-8839-76EC-C5D080C357A9}"/>
              </a:ext>
            </a:extLst>
          </p:cNvPr>
          <p:cNvCxnSpPr>
            <a:cxnSpLocks/>
          </p:cNvCxnSpPr>
          <p:nvPr/>
        </p:nvCxnSpPr>
        <p:spPr>
          <a:xfrm flipV="1">
            <a:off x="2911027" y="3017520"/>
            <a:ext cx="2009015" cy="6421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A152FA-DEAE-06EB-7C97-1F0167AD6B10}"/>
              </a:ext>
            </a:extLst>
          </p:cNvPr>
          <p:cNvCxnSpPr>
            <a:cxnSpLocks/>
          </p:cNvCxnSpPr>
          <p:nvPr/>
        </p:nvCxnSpPr>
        <p:spPr>
          <a:xfrm>
            <a:off x="2888581" y="3972372"/>
            <a:ext cx="2022294" cy="1087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ECE3BE-18CE-86CE-8266-D56EA052250D}"/>
              </a:ext>
            </a:extLst>
          </p:cNvPr>
          <p:cNvCxnSpPr>
            <a:cxnSpLocks/>
          </p:cNvCxnSpPr>
          <p:nvPr/>
        </p:nvCxnSpPr>
        <p:spPr>
          <a:xfrm flipV="1">
            <a:off x="2888581" y="3840480"/>
            <a:ext cx="2039089" cy="53661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F4C9A1-6FD3-01D1-5734-ADA001ACB8FA}"/>
              </a:ext>
            </a:extLst>
          </p:cNvPr>
          <p:cNvCxnSpPr>
            <a:cxnSpLocks/>
          </p:cNvCxnSpPr>
          <p:nvPr/>
        </p:nvCxnSpPr>
        <p:spPr>
          <a:xfrm>
            <a:off x="2879414" y="4720891"/>
            <a:ext cx="1982333" cy="11739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9F6526-4C08-7777-539D-9E43A14D3F5C}"/>
              </a:ext>
            </a:extLst>
          </p:cNvPr>
          <p:cNvCxnSpPr>
            <a:cxnSpLocks/>
          </p:cNvCxnSpPr>
          <p:nvPr/>
        </p:nvCxnSpPr>
        <p:spPr>
          <a:xfrm>
            <a:off x="2879414" y="5059680"/>
            <a:ext cx="2048256" cy="14145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466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2A951FA-B59B-AA38-FCB1-B6538079E7E7}"/>
              </a:ext>
            </a:extLst>
          </p:cNvPr>
          <p:cNvSpPr txBox="1">
            <a:spLocks/>
          </p:cNvSpPr>
          <p:nvPr/>
        </p:nvSpPr>
        <p:spPr>
          <a:xfrm>
            <a:off x="521492" y="3317738"/>
            <a:ext cx="8101013" cy="10507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Un </a:t>
            </a:r>
            <a:r>
              <a:rPr lang="fr-CH" sz="1400" i="1" dirty="0"/>
              <a:t>package</a:t>
            </a:r>
            <a:r>
              <a:rPr lang="fr-CH" sz="1400" dirty="0"/>
              <a:t> en R, le </a:t>
            </a:r>
            <a:r>
              <a:rPr lang="fr-CH" sz="1400" i="1" dirty="0" err="1">
                <a:solidFill>
                  <a:srgbClr val="C00000"/>
                </a:solidFill>
              </a:rPr>
              <a:t>SSTCalculation</a:t>
            </a:r>
            <a:r>
              <a:rPr lang="fr-CH" sz="1400" dirty="0"/>
              <a:t>, effectue tous les calculs et simulations</a:t>
            </a:r>
          </a:p>
          <a:p>
            <a:r>
              <a:rPr lang="fr-CH" sz="1400" dirty="0"/>
              <a:t>Un </a:t>
            </a:r>
            <a:r>
              <a:rPr lang="fr-CH" sz="1400" i="1" dirty="0" err="1"/>
              <a:t>dashboard</a:t>
            </a:r>
            <a:r>
              <a:rPr lang="fr-CH" sz="1400" dirty="0"/>
              <a:t> permet un emploi facile </a:t>
            </a:r>
          </a:p>
          <a:p>
            <a:r>
              <a:rPr lang="fr-CH" sz="1400" dirty="0"/>
              <a:t>La feuille </a:t>
            </a:r>
            <a:r>
              <a:rPr lang="fr-CH" sz="1400" i="1" dirty="0">
                <a:solidFill>
                  <a:srgbClr val="C00000"/>
                </a:solidFill>
              </a:rPr>
              <a:t>Fundamental Data </a:t>
            </a:r>
            <a:r>
              <a:rPr lang="fr-CH" sz="1400" i="1" dirty="0" err="1">
                <a:solidFill>
                  <a:srgbClr val="C00000"/>
                </a:solidFill>
              </a:rPr>
              <a:t>Sheet</a:t>
            </a:r>
            <a:r>
              <a:rPr lang="fr-CH" sz="1400" i="1" dirty="0">
                <a:solidFill>
                  <a:srgbClr val="C00000"/>
                </a:solidFill>
              </a:rPr>
              <a:t> </a:t>
            </a:r>
            <a:r>
              <a:rPr lang="fr-CH" sz="1400" dirty="0"/>
              <a:t>est produite avec tous les résultats SST pertinents</a:t>
            </a:r>
            <a:endParaRPr lang="fr-CH" sz="1600" dirty="0"/>
          </a:p>
          <a:p>
            <a:pPr marL="0" indent="0">
              <a:buFont typeface="Symbol" panose="05050102010706020507" pitchFamily="18" charset="2"/>
              <a:buNone/>
            </a:pPr>
            <a:endParaRPr lang="fr-CH" sz="1600" dirty="0"/>
          </a:p>
          <a:p>
            <a:pPr marL="0" indent="0">
              <a:buFont typeface="Symbol" panose="05050102010706020507" pitchFamily="18" charset="2"/>
              <a:buNone/>
            </a:pPr>
            <a:endParaRPr lang="fr-CH" sz="1600" dirty="0"/>
          </a:p>
          <a:p>
            <a:pPr marL="0" indent="0">
              <a:buFont typeface="Symbol" panose="05050102010706020507" pitchFamily="18" charset="2"/>
              <a:buNone/>
            </a:pPr>
            <a:endParaRPr lang="fr-CH" sz="1600" dirty="0"/>
          </a:p>
          <a:p>
            <a:pPr marL="0" indent="0">
              <a:buFont typeface="Symbol" panose="05050102010706020507" pitchFamily="18" charset="2"/>
              <a:buNone/>
            </a:pPr>
            <a:endParaRPr lang="fr-CH" sz="160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fr-CH" sz="16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6AE93-55A5-B9DE-3E05-6EBBE00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Outils SST (suite)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4E12-D248-2CCA-233B-7F439DE5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" y="1409767"/>
            <a:ext cx="8101013" cy="1540697"/>
          </a:xfrm>
        </p:spPr>
        <p:txBody>
          <a:bodyPr/>
          <a:lstStyle/>
          <a:p>
            <a:r>
              <a:rPr lang="fr-CH" sz="1400" dirty="0"/>
              <a:t>Le </a:t>
            </a:r>
            <a:r>
              <a:rPr lang="fr-CH" sz="1400" i="1" dirty="0">
                <a:solidFill>
                  <a:srgbClr val="C00000"/>
                </a:solidFill>
              </a:rPr>
              <a:t>SST-Template.xlsx </a:t>
            </a:r>
            <a:r>
              <a:rPr lang="fr-CH" sz="1400" dirty="0"/>
              <a:t>est un fichier d'inputs pour </a:t>
            </a:r>
            <a:r>
              <a:rPr lang="fr-CH" sz="1400" dirty="0">
                <a:solidFill>
                  <a:srgbClr val="C00000"/>
                </a:solidFill>
              </a:rPr>
              <a:t>tous les autres modèles</a:t>
            </a:r>
            <a:r>
              <a:rPr lang="fr-CH" sz="1400" dirty="0"/>
              <a:t> et pour le bilan SST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2D16-382F-011D-AB72-7A41D011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4DC9A-F1CF-6C21-EBD6-302DE2EB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547B-5B6A-7004-BD6A-F9F140C7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17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D1C24-83BF-CF1A-A94F-4AA3F3BD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32" y="1739329"/>
            <a:ext cx="4029323" cy="1329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AF04F2-5368-B968-1745-7CE9D88E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10" y="4516242"/>
            <a:ext cx="3958506" cy="1645339"/>
          </a:xfrm>
          <a:prstGeom prst="rect">
            <a:avLst/>
          </a:prstGeom>
        </p:spPr>
      </p:pic>
      <p:pic>
        <p:nvPicPr>
          <p:cNvPr id="19" name="Grafik 10">
            <a:extLst>
              <a:ext uri="{FF2B5EF4-FFF2-40B4-BE49-F238E27FC236}">
                <a16:creationId xmlns:a16="http://schemas.microsoft.com/office/drawing/2014/main" id="{3EE8D68E-1A60-864E-0C21-CE304D21C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99" y="4264401"/>
            <a:ext cx="3785331" cy="22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20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3" name="Fußzeilenplatzhalter 2" descr="&lt;Feld_Titel&gt;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4890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CC68-E722-AB65-916C-4FDFAD02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89" y="4140395"/>
            <a:ext cx="8038675" cy="2307458"/>
          </a:xfrm>
        </p:spPr>
        <p:txBody>
          <a:bodyPr/>
          <a:lstStyle/>
          <a:p>
            <a:pPr marL="0" indent="0">
              <a:buNone/>
            </a:pPr>
            <a:r>
              <a:rPr lang="fr-CH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François-Xavier de Rossi</a:t>
            </a:r>
            <a:endParaRPr lang="de-CH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ès sc. math., statisticien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Division Assurances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Eidgenössische</a:t>
            </a: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Finanzmarktaufsicht</a:t>
            </a: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FINMA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Autorité fédérale de surveillance des marchés financiers FINMA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Autorità federale di vigilanza sui mercati finanziari FINMA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Swiss Financial Market Supervisory Authority FINMA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Laupenstrasse</a:t>
            </a: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27, 3003 Berne, Suisse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Tél.: +41 31 327 93 65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francois-xavier.derossi@finma.ch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u="sng" dirty="0">
                <a:solidFill>
                  <a:srgbClr val="006E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www.finma.ch</a:t>
            </a:r>
            <a:r>
              <a:rPr lang="fr-CH" sz="1000" u="sng" dirty="0">
                <a:solidFill>
                  <a:srgbClr val="006E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Surveillance &gt; Assurances &gt; Instruments multisectoriels &gt; Test suisse de solvabilité (SST)</a:t>
            </a:r>
            <a:r>
              <a:rPr lang="fr-CH" sz="1000" u="sng" dirty="0">
                <a:solidFill>
                  <a:srgbClr val="006E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C1CC7-4A16-27A2-ECD4-5E207289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A76E-3D3F-18AF-FC00-2D57A367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D1156-4386-F4A7-B990-0358AFAC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19</a:t>
            </a:fld>
            <a:endParaRPr lang="de-CH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E0E7879-68F7-74B2-FF6B-0C772AD6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9" y="1008971"/>
            <a:ext cx="4969912" cy="283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83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 descr="&lt;Feld_Untertitel&gt;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François-Xavier de Rossi, FINMA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Titel 4" descr="&lt;Feld_Titel&g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Aperçu du modèle SST - Suisse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5981890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3" name="Fußzeilenplatzhalter 2" descr="&lt;Feld_Titel&gt;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97559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Introduction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ußzeilenplatzhalter 4" descr="&lt;Feld_Titel&gt;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65555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493" y="1627860"/>
            <a:ext cx="8101013" cy="4555837"/>
          </a:xfrm>
        </p:spPr>
        <p:txBody>
          <a:bodyPr/>
          <a:lstStyle/>
          <a:p>
            <a:r>
              <a:rPr lang="fr-CH" dirty="0"/>
              <a:t>Vous </a:t>
            </a:r>
            <a:r>
              <a:rPr lang="fr-CH" dirty="0">
                <a:solidFill>
                  <a:srgbClr val="C00000"/>
                </a:solidFill>
              </a:rPr>
              <a:t>donner l'envie </a:t>
            </a:r>
            <a:r>
              <a:rPr lang="fr-CH" dirty="0"/>
              <a:t>de fouiner dans </a:t>
            </a:r>
          </a:p>
          <a:p>
            <a:pPr lvl="1"/>
            <a:r>
              <a:rPr lang="fr-CH" dirty="0"/>
              <a:t>le modèle de solvabilité</a:t>
            </a:r>
          </a:p>
          <a:p>
            <a:pPr lvl="1"/>
            <a:r>
              <a:rPr lang="fr-CH" dirty="0"/>
              <a:t>les outils </a:t>
            </a:r>
          </a:p>
          <a:p>
            <a:pPr lvl="1"/>
            <a:r>
              <a:rPr lang="fr-CH" dirty="0"/>
              <a:t>l'expérience </a:t>
            </a:r>
          </a:p>
          <a:p>
            <a:pPr marL="360000" lvl="1" indent="0">
              <a:buNone/>
            </a:pPr>
            <a:r>
              <a:rPr lang="fr-CH" dirty="0"/>
              <a:t>suisses au gré de votre curiosité et de vos besoins</a:t>
            </a:r>
          </a:p>
          <a:p>
            <a:pPr marL="360000" lvl="1" indent="0">
              <a:buNone/>
            </a:pPr>
            <a:endParaRPr lang="fr-CH" dirty="0"/>
          </a:p>
          <a:p>
            <a:r>
              <a:rPr lang="fr-CH" dirty="0"/>
              <a:t>Presque tous les documents sont à disposition en français parfumé de tournures germaniques:</a:t>
            </a:r>
          </a:p>
          <a:p>
            <a:pPr marL="0" indent="0">
              <a:buNone/>
            </a:pPr>
            <a:endParaRPr lang="fr-CH" dirty="0"/>
          </a:p>
          <a:p>
            <a:r>
              <a:rPr lang="en-GB" sz="1200" dirty="0">
                <a:hlinkClick r:id="rId2"/>
              </a:rPr>
              <a:t>https://www.finma.ch/fr/surveillance/assurances/instruments-multisectoriels/test-suisse-de-solvabilit%C3%A9-(sst)/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Je vais vous donner un aperçu</a:t>
            </a:r>
          </a:p>
          <a:p>
            <a:pPr lvl="1"/>
            <a:r>
              <a:rPr lang="fr-CH" dirty="0">
                <a:solidFill>
                  <a:srgbClr val="C00000"/>
                </a:solidFill>
              </a:rPr>
              <a:t>du modèle suisse</a:t>
            </a:r>
            <a:r>
              <a:rPr lang="fr-CH" dirty="0"/>
              <a:t>, le Test suisse de </a:t>
            </a:r>
            <a:r>
              <a:rPr lang="fr-CH" dirty="0" err="1"/>
              <a:t>solvablilité</a:t>
            </a:r>
            <a:r>
              <a:rPr lang="fr-CH" dirty="0"/>
              <a:t> (SST) </a:t>
            </a:r>
          </a:p>
          <a:p>
            <a:pPr lvl="1"/>
            <a:r>
              <a:rPr lang="fr-CH" dirty="0"/>
              <a:t>des </a:t>
            </a:r>
            <a:r>
              <a:rPr lang="fr-CH" dirty="0">
                <a:solidFill>
                  <a:srgbClr val="C00000"/>
                </a:solidFill>
              </a:rPr>
              <a:t>informations publiques </a:t>
            </a:r>
            <a:r>
              <a:rPr lang="fr-CH" dirty="0"/>
              <a:t>disponibles </a:t>
            </a:r>
          </a:p>
          <a:p>
            <a:pPr lvl="1"/>
            <a:r>
              <a:rPr lang="fr-CH" dirty="0"/>
              <a:t>des </a:t>
            </a:r>
            <a:r>
              <a:rPr lang="fr-CH" dirty="0">
                <a:solidFill>
                  <a:srgbClr val="C00000"/>
                </a:solidFill>
              </a:rPr>
              <a:t>outils</a:t>
            </a:r>
            <a:r>
              <a:rPr lang="fr-CH" dirty="0"/>
              <a:t> pour calculer le SST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9551" y="350165"/>
            <a:ext cx="2736320" cy="242445"/>
          </a:xfrm>
        </p:spPr>
        <p:txBody>
          <a:bodyPr/>
          <a:lstStyle/>
          <a:p>
            <a:r>
              <a:rPr lang="fr-CH" dirty="0"/>
              <a:t>30 janvier 2024, GCAF Paris</a:t>
            </a:r>
          </a:p>
          <a:p>
            <a:endParaRPr lang="de-CH" dirty="0"/>
          </a:p>
        </p:txBody>
      </p:sp>
      <p:sp>
        <p:nvSpPr>
          <p:cNvPr id="5" name="Fußzeilenplatzhalter 4" descr="&lt;Feld_Titel&gt;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Aperçu du modèle SST - Suisse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Page </a:t>
            </a:r>
            <a:fld id="{CDE66890-A7DE-4311-BAAD-28E36B7B2F3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76628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43">
            <a:extLst>
              <a:ext uri="{FF2B5EF4-FFF2-40B4-BE49-F238E27FC236}">
                <a16:creationId xmlns:a16="http://schemas.microsoft.com/office/drawing/2014/main" id="{E9C9B3B9-05C2-616B-F1B6-AF21CAA7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788" y="2559534"/>
            <a:ext cx="1289433" cy="896400"/>
          </a:xfrm>
          <a:custGeom>
            <a:avLst/>
            <a:gdLst>
              <a:gd name="T0" fmla="*/ 0 w 2895"/>
              <a:gd name="T1" fmla="*/ 1239 h 1240"/>
              <a:gd name="T2" fmla="*/ 2894 w 2895"/>
              <a:gd name="T3" fmla="*/ 1239 h 1240"/>
              <a:gd name="T4" fmla="*/ 2894 w 2895"/>
              <a:gd name="T5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5" h="1240">
                <a:moveTo>
                  <a:pt x="0" y="1239"/>
                </a:moveTo>
                <a:lnTo>
                  <a:pt x="2894" y="1239"/>
                </a:lnTo>
                <a:lnTo>
                  <a:pt x="2894" y="0"/>
                </a:lnTo>
              </a:path>
            </a:pathLst>
          </a:custGeom>
          <a:noFill/>
          <a:ln w="38100" cap="flat">
            <a:solidFill>
              <a:schemeClr val="bg1">
                <a:lumMod val="50000"/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Le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calcul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SST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devient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obligatoire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, à titre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d'information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et de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préparation</a:t>
            </a:r>
            <a:endParaRPr lang="en-GB" sz="105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en-GB" sz="105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04F14-1663-6000-573F-275A819E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Développement du Test suisse de solvabilité (SST)</a:t>
            </a:r>
            <a:br>
              <a:rPr lang="fr-CH" dirty="0"/>
            </a:br>
            <a:r>
              <a:rPr lang="fr-CH" dirty="0"/>
              <a:t>20 ans en un coup d'</a:t>
            </a:r>
            <a:r>
              <a:rPr lang="fr-CH" dirty="0" err="1"/>
              <a:t>oeuil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F9FA4-4539-F993-96D0-264D254B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</a:p>
          <a:p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FB50B-484B-3576-96EA-F52BA362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Aperçu du modèle SST - Suisse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165C-E7B6-BE81-ED8E-C3E0A216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5</a:t>
            </a:fld>
            <a:endParaRPr lang="de-CH"/>
          </a:p>
        </p:txBody>
      </p:sp>
      <p:sp>
        <p:nvSpPr>
          <p:cNvPr id="8" name="Freeform 531">
            <a:extLst>
              <a:ext uri="{FF2B5EF4-FFF2-40B4-BE49-F238E27FC236}">
                <a16:creationId xmlns:a16="http://schemas.microsoft.com/office/drawing/2014/main" id="{D6D035BA-88A7-3183-DA27-86B18433B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2" y="3559239"/>
            <a:ext cx="1234026" cy="227271"/>
          </a:xfrm>
          <a:custGeom>
            <a:avLst/>
            <a:gdLst>
              <a:gd name="T0" fmla="*/ 2894 w 2895"/>
              <a:gd name="T1" fmla="*/ 531 h 532"/>
              <a:gd name="T2" fmla="*/ 0 w 2895"/>
              <a:gd name="T3" fmla="*/ 531 h 532"/>
              <a:gd name="T4" fmla="*/ 0 w 2895"/>
              <a:gd name="T5" fmla="*/ 0 h 532"/>
              <a:gd name="T6" fmla="*/ 2894 w 2895"/>
              <a:gd name="T7" fmla="*/ 0 h 532"/>
              <a:gd name="T8" fmla="*/ 2894 w 2895"/>
              <a:gd name="T9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5" h="532">
                <a:moveTo>
                  <a:pt x="2894" y="531"/>
                </a:moveTo>
                <a:lnTo>
                  <a:pt x="0" y="531"/>
                </a:lnTo>
                <a:lnTo>
                  <a:pt x="0" y="0"/>
                </a:lnTo>
                <a:lnTo>
                  <a:pt x="2894" y="0"/>
                </a:lnTo>
                <a:lnTo>
                  <a:pt x="2894" y="53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9" name="Freeform 532">
            <a:extLst>
              <a:ext uri="{FF2B5EF4-FFF2-40B4-BE49-F238E27FC236}">
                <a16:creationId xmlns:a16="http://schemas.microsoft.com/office/drawing/2014/main" id="{B72EB727-9F54-9B2C-9DAD-6CAFE309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788" y="3559239"/>
            <a:ext cx="1234026" cy="227271"/>
          </a:xfrm>
          <a:custGeom>
            <a:avLst/>
            <a:gdLst>
              <a:gd name="T0" fmla="*/ 2894 w 2895"/>
              <a:gd name="T1" fmla="*/ 531 h 532"/>
              <a:gd name="T2" fmla="*/ 0 w 2895"/>
              <a:gd name="T3" fmla="*/ 531 h 532"/>
              <a:gd name="T4" fmla="*/ 0 w 2895"/>
              <a:gd name="T5" fmla="*/ 0 h 532"/>
              <a:gd name="T6" fmla="*/ 2894 w 2895"/>
              <a:gd name="T7" fmla="*/ 0 h 532"/>
              <a:gd name="T8" fmla="*/ 2894 w 2895"/>
              <a:gd name="T9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5" h="532">
                <a:moveTo>
                  <a:pt x="2894" y="531"/>
                </a:moveTo>
                <a:lnTo>
                  <a:pt x="0" y="531"/>
                </a:lnTo>
                <a:lnTo>
                  <a:pt x="0" y="0"/>
                </a:lnTo>
                <a:lnTo>
                  <a:pt x="2894" y="0"/>
                </a:lnTo>
                <a:lnTo>
                  <a:pt x="2894" y="5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0" name="Freeform 533">
            <a:extLst>
              <a:ext uri="{FF2B5EF4-FFF2-40B4-BE49-F238E27FC236}">
                <a16:creationId xmlns:a16="http://schemas.microsoft.com/office/drawing/2014/main" id="{00C932CA-9FC9-324C-7CCB-1E87D8C8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62" y="3559239"/>
            <a:ext cx="1232147" cy="227271"/>
          </a:xfrm>
          <a:custGeom>
            <a:avLst/>
            <a:gdLst>
              <a:gd name="T0" fmla="*/ 2893 w 2894"/>
              <a:gd name="T1" fmla="*/ 531 h 532"/>
              <a:gd name="T2" fmla="*/ 0 w 2894"/>
              <a:gd name="T3" fmla="*/ 531 h 532"/>
              <a:gd name="T4" fmla="*/ 0 w 2894"/>
              <a:gd name="T5" fmla="*/ 0 h 532"/>
              <a:gd name="T6" fmla="*/ 2893 w 2894"/>
              <a:gd name="T7" fmla="*/ 0 h 532"/>
              <a:gd name="T8" fmla="*/ 2893 w 2894"/>
              <a:gd name="T9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4" h="532">
                <a:moveTo>
                  <a:pt x="2893" y="531"/>
                </a:moveTo>
                <a:lnTo>
                  <a:pt x="0" y="531"/>
                </a:lnTo>
                <a:lnTo>
                  <a:pt x="0" y="0"/>
                </a:lnTo>
                <a:lnTo>
                  <a:pt x="2893" y="0"/>
                </a:lnTo>
                <a:lnTo>
                  <a:pt x="2893" y="53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1" name="Freeform 534">
            <a:extLst>
              <a:ext uri="{FF2B5EF4-FFF2-40B4-BE49-F238E27FC236}">
                <a16:creationId xmlns:a16="http://schemas.microsoft.com/office/drawing/2014/main" id="{7D2BDB40-D70E-3CE3-2041-853FEAB40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336" y="3559239"/>
            <a:ext cx="1232147" cy="227271"/>
          </a:xfrm>
          <a:custGeom>
            <a:avLst/>
            <a:gdLst>
              <a:gd name="T0" fmla="*/ 2892 w 2893"/>
              <a:gd name="T1" fmla="*/ 531 h 532"/>
              <a:gd name="T2" fmla="*/ 0 w 2893"/>
              <a:gd name="T3" fmla="*/ 531 h 532"/>
              <a:gd name="T4" fmla="*/ 0 w 2893"/>
              <a:gd name="T5" fmla="*/ 0 h 532"/>
              <a:gd name="T6" fmla="*/ 2892 w 2893"/>
              <a:gd name="T7" fmla="*/ 0 h 532"/>
              <a:gd name="T8" fmla="*/ 2892 w 2893"/>
              <a:gd name="T9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3" h="532">
                <a:moveTo>
                  <a:pt x="2892" y="531"/>
                </a:moveTo>
                <a:lnTo>
                  <a:pt x="0" y="531"/>
                </a:lnTo>
                <a:lnTo>
                  <a:pt x="0" y="0"/>
                </a:lnTo>
                <a:lnTo>
                  <a:pt x="2892" y="0"/>
                </a:lnTo>
                <a:lnTo>
                  <a:pt x="2892" y="5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2" name="Freeform 535">
            <a:extLst>
              <a:ext uri="{FF2B5EF4-FFF2-40B4-BE49-F238E27FC236}">
                <a16:creationId xmlns:a16="http://schemas.microsoft.com/office/drawing/2014/main" id="{F0C0D882-EA08-1DF0-7789-9E18E24F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2" y="3559239"/>
            <a:ext cx="1234026" cy="227271"/>
          </a:xfrm>
          <a:custGeom>
            <a:avLst/>
            <a:gdLst>
              <a:gd name="T0" fmla="*/ 2894 w 2895"/>
              <a:gd name="T1" fmla="*/ 531 h 532"/>
              <a:gd name="T2" fmla="*/ 0 w 2895"/>
              <a:gd name="T3" fmla="*/ 531 h 532"/>
              <a:gd name="T4" fmla="*/ 0 w 2895"/>
              <a:gd name="T5" fmla="*/ 0 h 532"/>
              <a:gd name="T6" fmla="*/ 2894 w 2895"/>
              <a:gd name="T7" fmla="*/ 0 h 532"/>
              <a:gd name="T8" fmla="*/ 2894 w 2895"/>
              <a:gd name="T9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5" h="532">
                <a:moveTo>
                  <a:pt x="2894" y="531"/>
                </a:moveTo>
                <a:lnTo>
                  <a:pt x="0" y="531"/>
                </a:lnTo>
                <a:lnTo>
                  <a:pt x="0" y="0"/>
                </a:lnTo>
                <a:lnTo>
                  <a:pt x="2894" y="0"/>
                </a:lnTo>
                <a:lnTo>
                  <a:pt x="2894" y="531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3" name="Freeform 538">
            <a:extLst>
              <a:ext uri="{FF2B5EF4-FFF2-40B4-BE49-F238E27FC236}">
                <a16:creationId xmlns:a16="http://schemas.microsoft.com/office/drawing/2014/main" id="{39021D21-DCD6-21EE-0DC4-C5F4B3CA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813" y="4376287"/>
            <a:ext cx="114574" cy="144628"/>
          </a:xfrm>
          <a:custGeom>
            <a:avLst/>
            <a:gdLst>
              <a:gd name="T0" fmla="*/ 135 w 271"/>
              <a:gd name="T1" fmla="*/ 338 h 339"/>
              <a:gd name="T2" fmla="*/ 0 w 271"/>
              <a:gd name="T3" fmla="*/ 0 h 339"/>
              <a:gd name="T4" fmla="*/ 135 w 271"/>
              <a:gd name="T5" fmla="*/ 76 h 339"/>
              <a:gd name="T6" fmla="*/ 270 w 271"/>
              <a:gd name="T7" fmla="*/ 0 h 339"/>
              <a:gd name="T8" fmla="*/ 135 w 271"/>
              <a:gd name="T9" fmla="*/ 33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39">
                <a:moveTo>
                  <a:pt x="135" y="338"/>
                </a:moveTo>
                <a:lnTo>
                  <a:pt x="0" y="0"/>
                </a:lnTo>
                <a:lnTo>
                  <a:pt x="135" y="76"/>
                </a:lnTo>
                <a:lnTo>
                  <a:pt x="270" y="0"/>
                </a:lnTo>
                <a:lnTo>
                  <a:pt x="135" y="338"/>
                </a:lnTo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4" name="Freeform 539">
            <a:extLst>
              <a:ext uri="{FF2B5EF4-FFF2-40B4-BE49-F238E27FC236}">
                <a16:creationId xmlns:a16="http://schemas.microsoft.com/office/drawing/2014/main" id="{EE9D2D36-826E-B569-0F10-DDAB44F1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62" y="3889815"/>
            <a:ext cx="1232147" cy="527794"/>
          </a:xfrm>
          <a:custGeom>
            <a:avLst/>
            <a:gdLst>
              <a:gd name="T0" fmla="*/ 0 w 2894"/>
              <a:gd name="T1" fmla="*/ 0 h 1241"/>
              <a:gd name="T2" fmla="*/ 2893 w 2894"/>
              <a:gd name="T3" fmla="*/ 0 h 1241"/>
              <a:gd name="T4" fmla="*/ 2893 w 2894"/>
              <a:gd name="T5" fmla="*/ 1240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4" h="1241">
                <a:moveTo>
                  <a:pt x="0" y="0"/>
                </a:moveTo>
                <a:lnTo>
                  <a:pt x="2893" y="0"/>
                </a:lnTo>
                <a:lnTo>
                  <a:pt x="2893" y="1240"/>
                </a:lnTo>
              </a:path>
            </a:pathLst>
          </a:custGeom>
          <a:noFill/>
          <a:ln w="38100" cap="flat">
            <a:solidFill>
              <a:schemeClr val="bg1">
                <a:lumMod val="50000"/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675" dirty="0"/>
          </a:p>
        </p:txBody>
      </p:sp>
      <p:sp>
        <p:nvSpPr>
          <p:cNvPr id="15" name="Freeform 540">
            <a:extLst>
              <a:ext uri="{FF2B5EF4-FFF2-40B4-BE49-F238E27FC236}">
                <a16:creationId xmlns:a16="http://schemas.microsoft.com/office/drawing/2014/main" id="{DD836040-0BD7-F1F3-AD55-CEBF936A9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361" y="4376287"/>
            <a:ext cx="114574" cy="144628"/>
          </a:xfrm>
          <a:custGeom>
            <a:avLst/>
            <a:gdLst>
              <a:gd name="T0" fmla="*/ 135 w 271"/>
              <a:gd name="T1" fmla="*/ 338 h 339"/>
              <a:gd name="T2" fmla="*/ 0 w 271"/>
              <a:gd name="T3" fmla="*/ 0 h 339"/>
              <a:gd name="T4" fmla="*/ 135 w 271"/>
              <a:gd name="T5" fmla="*/ 76 h 339"/>
              <a:gd name="T6" fmla="*/ 270 w 271"/>
              <a:gd name="T7" fmla="*/ 0 h 339"/>
              <a:gd name="T8" fmla="*/ 135 w 271"/>
              <a:gd name="T9" fmla="*/ 33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39">
                <a:moveTo>
                  <a:pt x="135" y="338"/>
                </a:moveTo>
                <a:lnTo>
                  <a:pt x="0" y="0"/>
                </a:lnTo>
                <a:lnTo>
                  <a:pt x="135" y="76"/>
                </a:lnTo>
                <a:lnTo>
                  <a:pt x="270" y="0"/>
                </a:lnTo>
                <a:lnTo>
                  <a:pt x="135" y="338"/>
                </a:lnTo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6" name="Freeform 544">
            <a:extLst>
              <a:ext uri="{FF2B5EF4-FFF2-40B4-BE49-F238E27FC236}">
                <a16:creationId xmlns:a16="http://schemas.microsoft.com/office/drawing/2014/main" id="{E22B4D86-79B2-7304-8B7B-B1ABE9A4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935" y="2694526"/>
            <a:ext cx="114575" cy="144626"/>
          </a:xfrm>
          <a:custGeom>
            <a:avLst/>
            <a:gdLst>
              <a:gd name="T0" fmla="*/ 135 w 271"/>
              <a:gd name="T1" fmla="*/ 0 h 338"/>
              <a:gd name="T2" fmla="*/ 270 w 271"/>
              <a:gd name="T3" fmla="*/ 337 h 338"/>
              <a:gd name="T4" fmla="*/ 135 w 271"/>
              <a:gd name="T5" fmla="*/ 253 h 338"/>
              <a:gd name="T6" fmla="*/ 0 w 271"/>
              <a:gd name="T7" fmla="*/ 337 h 338"/>
              <a:gd name="T8" fmla="*/ 135 w 271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38">
                <a:moveTo>
                  <a:pt x="135" y="0"/>
                </a:moveTo>
                <a:lnTo>
                  <a:pt x="270" y="337"/>
                </a:lnTo>
                <a:lnTo>
                  <a:pt x="135" y="253"/>
                </a:lnTo>
                <a:lnTo>
                  <a:pt x="0" y="337"/>
                </a:lnTo>
                <a:lnTo>
                  <a:pt x="135" y="0"/>
                </a:lnTo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sz="675" dirty="0"/>
          </a:p>
        </p:txBody>
      </p:sp>
      <p:sp>
        <p:nvSpPr>
          <p:cNvPr id="17" name="CuadroTexto 395">
            <a:extLst>
              <a:ext uri="{FF2B5EF4-FFF2-40B4-BE49-F238E27FC236}">
                <a16:creationId xmlns:a16="http://schemas.microsoft.com/office/drawing/2014/main" id="{D19CCE73-FBC2-6BCF-7B25-873610979340}"/>
              </a:ext>
            </a:extLst>
          </p:cNvPr>
          <p:cNvSpPr txBox="1"/>
          <p:nvPr/>
        </p:nvSpPr>
        <p:spPr>
          <a:xfrm>
            <a:off x="467407" y="3908987"/>
            <a:ext cx="11592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Développement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initial, tests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d'adéquation</a:t>
            </a:r>
            <a:endParaRPr lang="en-GB" sz="105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Freeform 537">
            <a:extLst>
              <a:ext uri="{FF2B5EF4-FFF2-40B4-BE49-F238E27FC236}">
                <a16:creationId xmlns:a16="http://schemas.microsoft.com/office/drawing/2014/main" id="{9E0A36A8-374C-E452-FE24-7DF4E4B7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2" y="3889815"/>
            <a:ext cx="1234026" cy="527794"/>
          </a:xfrm>
          <a:custGeom>
            <a:avLst/>
            <a:gdLst>
              <a:gd name="T0" fmla="*/ 0 w 2895"/>
              <a:gd name="T1" fmla="*/ 0 h 1241"/>
              <a:gd name="T2" fmla="*/ 2894 w 2895"/>
              <a:gd name="T3" fmla="*/ 0 h 1241"/>
              <a:gd name="T4" fmla="*/ 2894 w 2895"/>
              <a:gd name="T5" fmla="*/ 1240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5" h="1241">
                <a:moveTo>
                  <a:pt x="0" y="0"/>
                </a:moveTo>
                <a:lnTo>
                  <a:pt x="2894" y="0"/>
                </a:lnTo>
                <a:lnTo>
                  <a:pt x="2894" y="1240"/>
                </a:lnTo>
              </a:path>
            </a:pathLst>
          </a:custGeom>
          <a:noFill/>
          <a:ln w="38100" cap="flat">
            <a:solidFill>
              <a:schemeClr val="bg1">
                <a:lumMod val="50000"/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675" dirty="0"/>
          </a:p>
        </p:txBody>
      </p:sp>
      <p:sp>
        <p:nvSpPr>
          <p:cNvPr id="20" name="CuadroTexto 395">
            <a:extLst>
              <a:ext uri="{FF2B5EF4-FFF2-40B4-BE49-F238E27FC236}">
                <a16:creationId xmlns:a16="http://schemas.microsoft.com/office/drawing/2014/main" id="{5D3A247D-7BA1-AFF3-D713-51D70234C0BA}"/>
              </a:ext>
            </a:extLst>
          </p:cNvPr>
          <p:cNvSpPr txBox="1"/>
          <p:nvPr/>
        </p:nvSpPr>
        <p:spPr>
          <a:xfrm>
            <a:off x="3220977" y="3915712"/>
            <a:ext cx="1165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Processus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d'approbation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des </a:t>
            </a:r>
            <a:r>
              <a:rPr lang="en-GB" sz="105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modèles</a:t>
            </a:r>
            <a:r>
              <a:rPr lang="en-GB" sz="10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internes</a:t>
            </a:r>
          </a:p>
        </p:txBody>
      </p:sp>
      <p:sp>
        <p:nvSpPr>
          <p:cNvPr id="21" name="CuadroTexto 395">
            <a:extLst>
              <a:ext uri="{FF2B5EF4-FFF2-40B4-BE49-F238E27FC236}">
                <a16:creationId xmlns:a16="http://schemas.microsoft.com/office/drawing/2014/main" id="{149E74F5-F229-A070-D732-A0BCD038B062}"/>
              </a:ext>
            </a:extLst>
          </p:cNvPr>
          <p:cNvSpPr txBox="1"/>
          <p:nvPr/>
        </p:nvSpPr>
        <p:spPr>
          <a:xfrm>
            <a:off x="496739" y="3518331"/>
            <a:ext cx="1164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2003 - 05</a:t>
            </a:r>
          </a:p>
        </p:txBody>
      </p:sp>
      <p:sp>
        <p:nvSpPr>
          <p:cNvPr id="22" name="CuadroTexto 395">
            <a:extLst>
              <a:ext uri="{FF2B5EF4-FFF2-40B4-BE49-F238E27FC236}">
                <a16:creationId xmlns:a16="http://schemas.microsoft.com/office/drawing/2014/main" id="{5D147769-ECDF-106C-6B41-FB5D3DD6E561}"/>
              </a:ext>
            </a:extLst>
          </p:cNvPr>
          <p:cNvSpPr txBox="1"/>
          <p:nvPr/>
        </p:nvSpPr>
        <p:spPr>
          <a:xfrm>
            <a:off x="1834827" y="3518331"/>
            <a:ext cx="1233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2006 - 10</a:t>
            </a:r>
          </a:p>
        </p:txBody>
      </p:sp>
      <p:sp>
        <p:nvSpPr>
          <p:cNvPr id="23" name="CuadroTexto 395">
            <a:extLst>
              <a:ext uri="{FF2B5EF4-FFF2-40B4-BE49-F238E27FC236}">
                <a16:creationId xmlns:a16="http://schemas.microsoft.com/office/drawing/2014/main" id="{1961AF17-F54A-124A-C3BF-E52A8DBD0E3E}"/>
              </a:ext>
            </a:extLst>
          </p:cNvPr>
          <p:cNvSpPr txBox="1"/>
          <p:nvPr/>
        </p:nvSpPr>
        <p:spPr>
          <a:xfrm>
            <a:off x="3210683" y="3513553"/>
            <a:ext cx="1228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2011 – 15</a:t>
            </a:r>
          </a:p>
        </p:txBody>
      </p:sp>
      <p:sp>
        <p:nvSpPr>
          <p:cNvPr id="24" name="CuadroTexto 395">
            <a:extLst>
              <a:ext uri="{FF2B5EF4-FFF2-40B4-BE49-F238E27FC236}">
                <a16:creationId xmlns:a16="http://schemas.microsoft.com/office/drawing/2014/main" id="{3B8D6CAC-A01E-D85A-F330-564A13E78312}"/>
              </a:ext>
            </a:extLst>
          </p:cNvPr>
          <p:cNvSpPr txBox="1"/>
          <p:nvPr/>
        </p:nvSpPr>
        <p:spPr>
          <a:xfrm>
            <a:off x="4587457" y="3518331"/>
            <a:ext cx="1234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2016 – 20</a:t>
            </a:r>
          </a:p>
        </p:txBody>
      </p:sp>
      <p:sp>
        <p:nvSpPr>
          <p:cNvPr id="25" name="CuadroTexto 395">
            <a:extLst>
              <a:ext uri="{FF2B5EF4-FFF2-40B4-BE49-F238E27FC236}">
                <a16:creationId xmlns:a16="http://schemas.microsoft.com/office/drawing/2014/main" id="{8CD4ACB3-3631-DA4D-E608-17A3B9F7970A}"/>
              </a:ext>
            </a:extLst>
          </p:cNvPr>
          <p:cNvSpPr txBox="1"/>
          <p:nvPr/>
        </p:nvSpPr>
        <p:spPr>
          <a:xfrm>
            <a:off x="5970093" y="3514364"/>
            <a:ext cx="1228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2021…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AF827897-0C1B-24F6-316F-8A946C36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16" y="4612720"/>
            <a:ext cx="19761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000" dirty="0"/>
              <a:t>01.01.2006</a:t>
            </a:r>
          </a:p>
          <a:p>
            <a:pPr>
              <a:spcBef>
                <a:spcPts val="600"/>
              </a:spcBef>
              <a:defRPr/>
            </a:pPr>
            <a:r>
              <a:rPr lang="en-GB" sz="1000" dirty="0"/>
              <a:t>Nouvelles </a:t>
            </a:r>
            <a:r>
              <a:rPr lang="en-GB" sz="1000" dirty="0" err="1"/>
              <a:t>loi</a:t>
            </a:r>
            <a:r>
              <a:rPr lang="en-GB" sz="1000" dirty="0"/>
              <a:t> et ordonnance sur la surveillance des assurances (LSA, OS) </a:t>
            </a:r>
            <a:r>
              <a:rPr lang="en-GB" sz="1000" dirty="0" err="1"/>
              <a:t>entrent</a:t>
            </a:r>
            <a:r>
              <a:rPr lang="en-GB" sz="1000" dirty="0"/>
              <a:t> </a:t>
            </a:r>
            <a:r>
              <a:rPr lang="en-GB" sz="1000" dirty="0" err="1"/>
              <a:t>en</a:t>
            </a:r>
            <a:r>
              <a:rPr lang="en-GB" sz="1000" dirty="0"/>
              <a:t> </a:t>
            </a:r>
            <a:r>
              <a:rPr lang="en-GB" sz="1000" dirty="0" err="1"/>
              <a:t>vigueur</a:t>
            </a:r>
            <a:r>
              <a:rPr lang="en-GB" sz="1000" dirty="0"/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en-GB" sz="1000" b="1" dirty="0"/>
              <a:t>Introduction du SST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1366C379-C511-F8B8-93D2-33764454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943" y="1927717"/>
            <a:ext cx="1397233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defRPr sz="1000"/>
            </a:lvl1pPr>
          </a:lstStyle>
          <a:p>
            <a:r>
              <a:rPr lang="en-GB" dirty="0"/>
              <a:t>01.01.2011</a:t>
            </a:r>
          </a:p>
          <a:p>
            <a:r>
              <a:rPr lang="en-GB" dirty="0"/>
              <a:t>Les </a:t>
            </a:r>
            <a:r>
              <a:rPr lang="en-GB" dirty="0" err="1"/>
              <a:t>sociétés</a:t>
            </a:r>
            <a:r>
              <a:rPr lang="en-GB" dirty="0"/>
              <a:t> </a:t>
            </a:r>
            <a:r>
              <a:rPr lang="en-GB" dirty="0" err="1"/>
              <a:t>doivent</a:t>
            </a:r>
            <a:r>
              <a:rPr lang="en-GB" dirty="0"/>
              <a:t> </a:t>
            </a:r>
            <a:r>
              <a:rPr lang="en-GB" dirty="0" err="1"/>
              <a:t>remplir</a:t>
            </a:r>
            <a:r>
              <a:rPr lang="en-GB" dirty="0"/>
              <a:t> les exigences de la </a:t>
            </a:r>
            <a:r>
              <a:rPr lang="en-GB" b="1" dirty="0" err="1"/>
              <a:t>solvabilité</a:t>
            </a:r>
            <a:r>
              <a:rPr lang="en-GB" b="1" dirty="0"/>
              <a:t> SST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61AE9CBC-2630-6EAA-EFAF-D818043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481" y="4582594"/>
            <a:ext cx="33536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defRPr sz="1000"/>
            </a:lvl1pPr>
          </a:lstStyle>
          <a:p>
            <a:r>
              <a:rPr lang="en-GB" dirty="0"/>
              <a:t>01.07.2015</a:t>
            </a:r>
          </a:p>
          <a:p>
            <a:r>
              <a:rPr lang="en-GB" dirty="0"/>
              <a:t>Entrée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vigueur</a:t>
            </a:r>
            <a:r>
              <a:rPr lang="en-GB" dirty="0"/>
              <a:t> de la </a:t>
            </a:r>
            <a:r>
              <a:rPr lang="en-GB" dirty="0" err="1"/>
              <a:t>révision</a:t>
            </a:r>
            <a:r>
              <a:rPr lang="en-GB" dirty="0"/>
              <a:t> de </a:t>
            </a:r>
            <a:r>
              <a:rPr lang="en-GB" dirty="0" err="1"/>
              <a:t>l'ordonnance</a:t>
            </a:r>
            <a:r>
              <a:rPr lang="en-GB" dirty="0"/>
              <a:t> OS:</a:t>
            </a:r>
          </a:p>
          <a:p>
            <a:r>
              <a:rPr lang="en-GB" b="1" dirty="0"/>
              <a:t>Introduction de la "</a:t>
            </a:r>
            <a:r>
              <a:rPr lang="en-GB" b="1" dirty="0" err="1"/>
              <a:t>primauté</a:t>
            </a:r>
            <a:r>
              <a:rPr lang="en-GB" b="1" dirty="0"/>
              <a:t> du </a:t>
            </a:r>
            <a:r>
              <a:rPr lang="en-GB" b="1" dirty="0" err="1"/>
              <a:t>modèle</a:t>
            </a:r>
            <a:r>
              <a:rPr lang="en-GB" b="1" dirty="0"/>
              <a:t> standard"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DA4EA4-4C5B-C182-1AB6-B01120FBDCE8}"/>
              </a:ext>
            </a:extLst>
          </p:cNvPr>
          <p:cNvSpPr txBox="1"/>
          <p:nvPr/>
        </p:nvSpPr>
        <p:spPr>
          <a:xfrm>
            <a:off x="4389715" y="5445125"/>
            <a:ext cx="37038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sz="1100" dirty="0">
                <a:sym typeface="Wingdings" panose="05000000000000000000" pitchFamily="2" charset="2"/>
              </a:rPr>
              <a:t>Le </a:t>
            </a:r>
            <a:r>
              <a:rPr lang="en-GB" sz="1100" dirty="0" err="1">
                <a:sym typeface="Wingdings" panose="05000000000000000000" pitchFamily="2" charset="2"/>
              </a:rPr>
              <a:t>mandat</a:t>
            </a:r>
            <a:r>
              <a:rPr lang="en-GB" sz="1100" dirty="0">
                <a:sym typeface="Wingdings" panose="05000000000000000000" pitchFamily="2" charset="2"/>
              </a:rPr>
              <a:t> de la FINMA </a:t>
            </a:r>
            <a:r>
              <a:rPr lang="en-GB" sz="1100" dirty="0" err="1">
                <a:sym typeface="Wingdings" panose="05000000000000000000" pitchFamily="2" charset="2"/>
              </a:rPr>
              <a:t>était</a:t>
            </a:r>
            <a:r>
              <a:rPr lang="en-GB" sz="1100" dirty="0">
                <a:sym typeface="Wingdings" panose="05000000000000000000" pitchFamily="2" charset="2"/>
              </a:rPr>
              <a:t> de </a:t>
            </a:r>
            <a:r>
              <a:rPr lang="en-GB" sz="1100" dirty="0" err="1">
                <a:sym typeface="Wingdings" panose="05000000000000000000" pitchFamily="2" charset="2"/>
              </a:rPr>
              <a:t>développer</a:t>
            </a:r>
            <a:r>
              <a:rPr lang="en-GB" sz="1100" dirty="0">
                <a:sym typeface="Wingdings" panose="05000000000000000000" pitchFamily="2" charset="2"/>
              </a:rPr>
              <a:t> des </a:t>
            </a:r>
            <a:r>
              <a:rPr lang="en-GB" sz="1100" dirty="0" err="1">
                <a:sym typeface="Wingdings" panose="05000000000000000000" pitchFamily="2" charset="2"/>
              </a:rPr>
              <a:t>modèles</a:t>
            </a:r>
            <a:r>
              <a:rPr lang="en-GB" sz="1100" dirty="0">
                <a:sym typeface="Wingdings" panose="05000000000000000000" pitchFamily="2" charset="2"/>
              </a:rPr>
              <a:t> standard </a:t>
            </a:r>
            <a:r>
              <a:rPr lang="en-GB" sz="1100" i="1" dirty="0" err="1">
                <a:sym typeface="Wingdings" panose="05000000000000000000" pitchFamily="2" charset="2"/>
              </a:rPr>
              <a:t>facilement</a:t>
            </a:r>
            <a:r>
              <a:rPr lang="en-GB" sz="1100" i="1" dirty="0">
                <a:sym typeface="Wingdings" panose="05000000000000000000" pitchFamily="2" charset="2"/>
              </a:rPr>
              <a:t> </a:t>
            </a:r>
            <a:r>
              <a:rPr lang="en-GB" sz="1100" i="1" dirty="0" err="1">
                <a:sym typeface="Wingdings" panose="05000000000000000000" pitchFamily="2" charset="2"/>
              </a:rPr>
              <a:t>applicables</a:t>
            </a:r>
            <a:r>
              <a:rPr lang="en-GB" sz="1100" i="1" dirty="0">
                <a:sym typeface="Wingdings" panose="05000000000000000000" pitchFamily="2" charset="2"/>
              </a:rPr>
              <a:t> </a:t>
            </a:r>
            <a:r>
              <a:rPr lang="en-GB" sz="1100" dirty="0">
                <a:sym typeface="Wingdings" panose="05000000000000000000" pitchFamily="2" charset="2"/>
              </a:rPr>
              <a:t>qui </a:t>
            </a:r>
            <a:r>
              <a:rPr lang="en-GB" sz="1100" dirty="0" err="1">
                <a:sym typeface="Wingdings" panose="05000000000000000000" pitchFamily="2" charset="2"/>
              </a:rPr>
              <a:t>soient</a:t>
            </a:r>
            <a:r>
              <a:rPr lang="en-GB" sz="1100" dirty="0">
                <a:sym typeface="Wingdings" panose="05000000000000000000" pitchFamily="2" charset="2"/>
              </a:rPr>
              <a:t>  </a:t>
            </a:r>
            <a:r>
              <a:rPr lang="en-GB" sz="1100" i="1" dirty="0" err="1">
                <a:sym typeface="Wingdings" panose="05000000000000000000" pitchFamily="2" charset="2"/>
              </a:rPr>
              <a:t>adéquats</a:t>
            </a:r>
            <a:r>
              <a:rPr lang="en-GB" sz="1100" i="1" dirty="0">
                <a:sym typeface="Wingdings" panose="05000000000000000000" pitchFamily="2" charset="2"/>
              </a:rPr>
              <a:t> </a:t>
            </a:r>
            <a:r>
              <a:rPr lang="en-GB" sz="1100" dirty="0">
                <a:sym typeface="Wingdings" panose="05000000000000000000" pitchFamily="2" charset="2"/>
              </a:rPr>
              <a:t>pour</a:t>
            </a:r>
            <a:r>
              <a:rPr lang="en-GB" sz="1100" i="1" dirty="0">
                <a:sym typeface="Wingdings" panose="05000000000000000000" pitchFamily="2" charset="2"/>
              </a:rPr>
              <a:t> la </a:t>
            </a:r>
            <a:r>
              <a:rPr lang="en-GB" sz="1100" i="1" dirty="0" err="1">
                <a:sym typeface="Wingdings" panose="05000000000000000000" pitchFamily="2" charset="2"/>
              </a:rPr>
              <a:t>plupart</a:t>
            </a:r>
            <a:r>
              <a:rPr lang="en-GB" sz="1100" i="1" dirty="0">
                <a:sym typeface="Wingdings" panose="05000000000000000000" pitchFamily="2" charset="2"/>
              </a:rPr>
              <a:t> </a:t>
            </a:r>
            <a:r>
              <a:rPr lang="en-GB" sz="1100" dirty="0">
                <a:sym typeface="Wingdings" panose="05000000000000000000" pitchFamily="2" charset="2"/>
              </a:rPr>
              <a:t>des</a:t>
            </a:r>
            <a:r>
              <a:rPr lang="en-GB" sz="1100" i="1" dirty="0">
                <a:sym typeface="Wingdings" panose="05000000000000000000" pitchFamily="2" charset="2"/>
              </a:rPr>
              <a:t> </a:t>
            </a:r>
            <a:r>
              <a:rPr lang="en-GB" sz="1100" dirty="0" err="1">
                <a:sym typeface="Wingdings" panose="05000000000000000000" pitchFamily="2" charset="2"/>
              </a:rPr>
              <a:t>assureurs</a:t>
            </a:r>
            <a:endParaRPr lang="en-GB" sz="1100" dirty="0">
              <a:sym typeface="Wingdings" panose="05000000000000000000" pitchFamily="2" charset="2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18C327-FF42-9894-14F7-09BC18A4EFF5}"/>
              </a:ext>
            </a:extLst>
          </p:cNvPr>
          <p:cNvGrpSpPr/>
          <p:nvPr/>
        </p:nvGrpSpPr>
        <p:grpSpPr>
          <a:xfrm>
            <a:off x="4579713" y="2217125"/>
            <a:ext cx="3001080" cy="2302831"/>
            <a:chOff x="4579713" y="2217125"/>
            <a:chExt cx="3001080" cy="23028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37ABA0-F86C-55C2-9917-14D127129393}"/>
                </a:ext>
              </a:extLst>
            </p:cNvPr>
            <p:cNvGrpSpPr/>
            <p:nvPr/>
          </p:nvGrpSpPr>
          <p:grpSpPr>
            <a:xfrm>
              <a:off x="4579713" y="2217125"/>
              <a:ext cx="3001080" cy="2276631"/>
              <a:chOff x="4579713" y="2217125"/>
              <a:chExt cx="3001080" cy="2276631"/>
            </a:xfrm>
          </p:grpSpPr>
          <p:sp>
            <p:nvSpPr>
              <p:cNvPr id="34" name="CuadroTexto 395">
                <a:extLst>
                  <a:ext uri="{FF2B5EF4-FFF2-40B4-BE49-F238E27FC236}">
                    <a16:creationId xmlns:a16="http://schemas.microsoft.com/office/drawing/2014/main" id="{F34C3411-EE5D-AACE-DD0E-664CD72F5E5B}"/>
                  </a:ext>
                </a:extLst>
              </p:cNvPr>
              <p:cNvSpPr txBox="1"/>
              <p:nvPr/>
            </p:nvSpPr>
            <p:spPr>
              <a:xfrm>
                <a:off x="4579713" y="2217125"/>
                <a:ext cx="146767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Révision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des </a:t>
                </a: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modèles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standard </a:t>
                </a: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existants</a:t>
                </a:r>
                <a:endParaRPr lang="en-GB" sz="1050" b="1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1050" b="1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Développement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de nouveaux </a:t>
                </a: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modèles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standard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1050" b="1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35" name="CuadroTexto 395">
                <a:extLst>
                  <a:ext uri="{FF2B5EF4-FFF2-40B4-BE49-F238E27FC236}">
                    <a16:creationId xmlns:a16="http://schemas.microsoft.com/office/drawing/2014/main" id="{7DAD58F1-53E2-C1E3-0971-66B9BFAFA94E}"/>
                  </a:ext>
                </a:extLst>
              </p:cNvPr>
              <p:cNvSpPr txBox="1"/>
              <p:nvPr/>
            </p:nvSpPr>
            <p:spPr>
              <a:xfrm>
                <a:off x="5988567" y="2860278"/>
                <a:ext cx="123402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Maintenance des </a:t>
                </a: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modèles</a:t>
                </a:r>
                <a:endParaRPr lang="en-GB" sz="1050" b="1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36" name="CuadroTexto 395">
                <a:extLst>
                  <a:ext uri="{FF2B5EF4-FFF2-40B4-BE49-F238E27FC236}">
                    <a16:creationId xmlns:a16="http://schemas.microsoft.com/office/drawing/2014/main" id="{13629210-52EF-EBD8-22A2-9835F7DF4868}"/>
                  </a:ext>
                </a:extLst>
              </p:cNvPr>
              <p:cNvSpPr txBox="1"/>
              <p:nvPr/>
            </p:nvSpPr>
            <p:spPr>
              <a:xfrm>
                <a:off x="4587457" y="3916675"/>
                <a:ext cx="299333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Révision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du </a:t>
                </a: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processus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</a:t>
                </a:r>
                <a:r>
                  <a:rPr lang="en-GB" sz="1050" b="1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d'approbation</a:t>
                </a:r>
                <a: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:</a:t>
                </a:r>
                <a:br>
                  <a:rPr lang="en-GB" sz="1050" b="1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</a:br>
                <a:r>
                  <a:rPr lang="en-GB" sz="1050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modèle</a:t>
                </a:r>
                <a:r>
                  <a:rPr lang="en-GB" sz="1050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internes </a:t>
                </a:r>
                <a:r>
                  <a:rPr lang="en-GB" sz="1050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seulement</a:t>
                </a:r>
                <a:r>
                  <a:rPr lang="en-GB" sz="1050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</a:t>
                </a:r>
                <a:r>
                  <a:rPr lang="en-GB" sz="1050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si</a:t>
                </a:r>
                <a:r>
                  <a:rPr lang="en-GB" sz="1050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les </a:t>
                </a:r>
                <a:r>
                  <a:rPr lang="en-GB" sz="1050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modèles</a:t>
                </a:r>
                <a:r>
                  <a:rPr lang="en-GB" sz="1050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standard ne </a:t>
                </a:r>
                <a:r>
                  <a:rPr lang="en-GB" sz="1050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sont</a:t>
                </a:r>
                <a:r>
                  <a:rPr lang="en-GB" sz="1050" dirty="0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 pas </a:t>
                </a:r>
                <a:r>
                  <a:rPr lang="en-GB" sz="1050" dirty="0" err="1">
                    <a:solidFill>
                      <a:schemeClr val="tx2"/>
                    </a:solidFill>
                    <a:latin typeface="Lato" charset="0"/>
                    <a:ea typeface="Lato" charset="0"/>
                    <a:cs typeface="Lato" charset="0"/>
                  </a:rPr>
                  <a:t>adéquats</a:t>
                </a:r>
                <a:endParaRPr lang="en-GB" sz="1050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</p:grpSp>
        <p:sp>
          <p:nvSpPr>
            <p:cNvPr id="32" name="Freeform 540">
              <a:extLst>
                <a:ext uri="{FF2B5EF4-FFF2-40B4-BE49-F238E27FC236}">
                  <a16:creationId xmlns:a16="http://schemas.microsoft.com/office/drawing/2014/main" id="{06504F2E-CB44-D0E1-B19E-15B2F65B76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47887" y="4153712"/>
              <a:ext cx="114574" cy="144628"/>
            </a:xfrm>
            <a:custGeom>
              <a:avLst/>
              <a:gdLst>
                <a:gd name="T0" fmla="*/ 135 w 271"/>
                <a:gd name="T1" fmla="*/ 338 h 339"/>
                <a:gd name="T2" fmla="*/ 0 w 271"/>
                <a:gd name="T3" fmla="*/ 0 h 339"/>
                <a:gd name="T4" fmla="*/ 135 w 271"/>
                <a:gd name="T5" fmla="*/ 76 h 339"/>
                <a:gd name="T6" fmla="*/ 270 w 271"/>
                <a:gd name="T7" fmla="*/ 0 h 339"/>
                <a:gd name="T8" fmla="*/ 135 w 271"/>
                <a:gd name="T9" fmla="*/ 33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39">
                  <a:moveTo>
                    <a:pt x="135" y="338"/>
                  </a:moveTo>
                  <a:lnTo>
                    <a:pt x="0" y="0"/>
                  </a:lnTo>
                  <a:lnTo>
                    <a:pt x="135" y="76"/>
                  </a:lnTo>
                  <a:lnTo>
                    <a:pt x="270" y="0"/>
                  </a:lnTo>
                  <a:lnTo>
                    <a:pt x="135" y="338"/>
                  </a:lnTo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 sz="675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E129CE-72C7-3662-6FF6-9B006B37A779}"/>
                </a:ext>
              </a:extLst>
            </p:cNvPr>
            <p:cNvCxnSpPr/>
            <p:nvPr/>
          </p:nvCxnSpPr>
          <p:spPr>
            <a:xfrm>
              <a:off x="4705908" y="4269751"/>
              <a:ext cx="0" cy="250205"/>
            </a:xfrm>
            <a:prstGeom prst="line">
              <a:avLst/>
            </a:prstGeom>
            <a:ln w="3810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16">
            <a:extLst>
              <a:ext uri="{FF2B5EF4-FFF2-40B4-BE49-F238E27FC236}">
                <a16:creationId xmlns:a16="http://schemas.microsoft.com/office/drawing/2014/main" id="{0BE19CA1-F224-75BE-08F1-A71D96DA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59" y="1926664"/>
            <a:ext cx="957413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defRPr sz="1000"/>
            </a:lvl1pPr>
          </a:lstStyle>
          <a:p>
            <a:r>
              <a:rPr lang="en-GB" dirty="0"/>
              <a:t>18.09.2002</a:t>
            </a:r>
          </a:p>
          <a:p>
            <a:r>
              <a:rPr lang="en-GB" dirty="0"/>
              <a:t>Rapport de la commission "Janssen"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94732D-5132-C1C1-4E5C-69D680BBF679}"/>
              </a:ext>
            </a:extLst>
          </p:cNvPr>
          <p:cNvCxnSpPr>
            <a:cxnSpLocks/>
          </p:cNvCxnSpPr>
          <p:nvPr/>
        </p:nvCxnSpPr>
        <p:spPr>
          <a:xfrm>
            <a:off x="523006" y="2791753"/>
            <a:ext cx="0" cy="662759"/>
          </a:xfrm>
          <a:prstGeom prst="straightConnector1">
            <a:avLst/>
          </a:prstGeom>
          <a:ln w="38100">
            <a:solidFill>
              <a:schemeClr val="bg2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B9B1DC-5ABA-A815-674A-E871A0661679}"/>
              </a:ext>
            </a:extLst>
          </p:cNvPr>
          <p:cNvSpPr txBox="1"/>
          <p:nvPr/>
        </p:nvSpPr>
        <p:spPr>
          <a:xfrm>
            <a:off x="305035" y="6208899"/>
            <a:ext cx="8596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https://www.finma.ch/fr/surveillance/assurances/instruments-multisectoriels/test-suisse-de-solvabilit%C3%A9-(sst)/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848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503D-3B3A-59CC-F2D5-257DB0AF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Modèle standard ou modèle interne 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2BDA1-2588-A12F-9D79-10D1DB34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0230-BFFE-8387-4E56-38BA9F85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B689-3724-BD6A-5269-35B05D67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6</a:t>
            </a:fld>
            <a:endParaRPr lang="de-CH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17FBB096-6D6C-565F-55B4-B6A0E797F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95005"/>
              </p:ext>
            </p:extLst>
          </p:nvPr>
        </p:nvGraphicFramePr>
        <p:xfrm>
          <a:off x="-1712201" y="1685499"/>
          <a:ext cx="7956550" cy="463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bgerundetes Rechteck 8">
            <a:extLst>
              <a:ext uri="{FF2B5EF4-FFF2-40B4-BE49-F238E27FC236}">
                <a16:creationId xmlns:a16="http://schemas.microsoft.com/office/drawing/2014/main" id="{59B9B1A8-FDC2-FA3F-DE71-3736B892E7E3}"/>
              </a:ext>
            </a:extLst>
          </p:cNvPr>
          <p:cNvSpPr/>
          <p:nvPr/>
        </p:nvSpPr>
        <p:spPr>
          <a:xfrm>
            <a:off x="3732663" y="1972102"/>
            <a:ext cx="4380931" cy="8365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A </a:t>
            </a:r>
            <a:r>
              <a:rPr lang="de-CH" sz="1200" dirty="0" err="1"/>
              <a:t>expliquer</a:t>
            </a:r>
            <a:r>
              <a:rPr lang="de-CH" sz="1200" dirty="0"/>
              <a:t>: </a:t>
            </a:r>
            <a:r>
              <a:rPr lang="de-CH" sz="1200" dirty="0" err="1"/>
              <a:t>périmètre</a:t>
            </a:r>
            <a:r>
              <a:rPr lang="de-CH" sz="1200" dirty="0"/>
              <a:t> (</a:t>
            </a:r>
            <a:r>
              <a:rPr lang="de-CH" sz="1200" dirty="0" err="1"/>
              <a:t>modules</a:t>
            </a:r>
            <a:r>
              <a:rPr lang="de-CH" sz="1200" dirty="0"/>
              <a:t>), </a:t>
            </a:r>
            <a:r>
              <a:rPr lang="de-CH" sz="1200" dirty="0" err="1"/>
              <a:t>concepts</a:t>
            </a:r>
            <a:r>
              <a:rPr lang="de-CH" sz="1200" dirty="0"/>
              <a:t>, </a:t>
            </a:r>
            <a:r>
              <a:rPr lang="de-CH" sz="1200" dirty="0" err="1"/>
              <a:t>raisons</a:t>
            </a:r>
            <a:endParaRPr lang="de-CH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en </a:t>
            </a:r>
            <a:r>
              <a:rPr lang="de-CH" sz="1200" dirty="0" err="1"/>
              <a:t>particulier</a:t>
            </a:r>
            <a:r>
              <a:rPr lang="de-CH" sz="1200" dirty="0"/>
              <a:t>, </a:t>
            </a:r>
            <a:r>
              <a:rPr lang="fr-CH" sz="1200" b="1" dirty="0">
                <a:solidFill>
                  <a:schemeClr val="bg1"/>
                </a:solidFill>
              </a:rPr>
              <a:t>pourquoi aucun des modèles standard de la FINMA ne reflète suffisamment les risques encourus par la société (entité légale)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12" name="Abgerundetes Rechteck 9">
            <a:extLst>
              <a:ext uri="{FF2B5EF4-FFF2-40B4-BE49-F238E27FC236}">
                <a16:creationId xmlns:a16="http://schemas.microsoft.com/office/drawing/2014/main" id="{B2012918-6514-A26E-897C-020326F14694}"/>
              </a:ext>
            </a:extLst>
          </p:cNvPr>
          <p:cNvSpPr/>
          <p:nvPr/>
        </p:nvSpPr>
        <p:spPr>
          <a:xfrm>
            <a:off x="3732663" y="2945160"/>
            <a:ext cx="4353636" cy="151819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/>
              <a:t>Lorsque</a:t>
            </a:r>
            <a:r>
              <a:rPr lang="de-CH" sz="1200" dirty="0"/>
              <a:t> la </a:t>
            </a:r>
            <a:r>
              <a:rPr lang="de-CH" sz="1200" dirty="0" err="1"/>
              <a:t>documentation</a:t>
            </a:r>
            <a:r>
              <a:rPr lang="de-CH" sz="1200" dirty="0"/>
              <a:t> </a:t>
            </a:r>
            <a:r>
              <a:rPr lang="de-CH" sz="1200" dirty="0">
                <a:solidFill>
                  <a:schemeClr val="bg1"/>
                </a:solidFill>
              </a:rPr>
              <a:t>du </a:t>
            </a:r>
            <a:r>
              <a:rPr lang="de-CH" sz="1200" dirty="0" err="1">
                <a:solidFill>
                  <a:schemeClr val="bg1"/>
                </a:solidFill>
              </a:rPr>
              <a:t>modèle</a:t>
            </a:r>
            <a:r>
              <a:rPr lang="de-CH" sz="1200" dirty="0">
                <a:solidFill>
                  <a:schemeClr val="bg1"/>
                </a:solidFill>
              </a:rPr>
              <a:t> interne </a:t>
            </a:r>
            <a:r>
              <a:rPr lang="de-CH" sz="1200" dirty="0" err="1"/>
              <a:t>est</a:t>
            </a:r>
            <a:r>
              <a:rPr lang="de-CH" sz="1200" dirty="0"/>
              <a:t> </a:t>
            </a:r>
            <a:r>
              <a:rPr lang="de-CH" sz="1200" dirty="0" err="1"/>
              <a:t>complète</a:t>
            </a:r>
            <a:r>
              <a:rPr lang="de-CH" sz="1200" dirty="0"/>
              <a:t>, la </a:t>
            </a:r>
            <a:r>
              <a:rPr lang="de-CH" sz="1200" dirty="0" err="1"/>
              <a:t>société</a:t>
            </a:r>
            <a:r>
              <a:rPr lang="de-CH" sz="1200" dirty="0"/>
              <a:t> </a:t>
            </a:r>
            <a:r>
              <a:rPr lang="de-CH" sz="1200" dirty="0" err="1"/>
              <a:t>présente</a:t>
            </a:r>
            <a:r>
              <a:rPr lang="de-CH" sz="1200" dirty="0"/>
              <a:t> le </a:t>
            </a:r>
            <a:r>
              <a:rPr lang="de-CH" sz="1200" dirty="0" err="1"/>
              <a:t>modèle</a:t>
            </a:r>
            <a:r>
              <a:rPr lang="de-CH" sz="1200" dirty="0"/>
              <a:t>, </a:t>
            </a:r>
            <a:r>
              <a:rPr lang="de-CH" sz="1200" dirty="0" err="1"/>
              <a:t>son</a:t>
            </a:r>
            <a:r>
              <a:rPr lang="de-CH" sz="1200" dirty="0"/>
              <a:t> </a:t>
            </a:r>
            <a:r>
              <a:rPr lang="de-CH" sz="1200" dirty="0" err="1"/>
              <a:t>périmètre</a:t>
            </a:r>
            <a:r>
              <a:rPr lang="de-CH" sz="1200" dirty="0"/>
              <a:t> et </a:t>
            </a:r>
            <a:r>
              <a:rPr lang="de-CH" sz="1200" dirty="0" err="1"/>
              <a:t>sa</a:t>
            </a:r>
            <a:r>
              <a:rPr lang="de-CH" sz="1200" dirty="0"/>
              <a:t> </a:t>
            </a:r>
            <a:r>
              <a:rPr lang="de-CH" sz="1200" dirty="0" err="1"/>
              <a:t>stucture</a:t>
            </a:r>
            <a:r>
              <a:rPr lang="de-CH" sz="1200" dirty="0"/>
              <a:t> </a:t>
            </a:r>
            <a:r>
              <a:rPr lang="de-CH" sz="1200" dirty="0" err="1"/>
              <a:t>puis</a:t>
            </a:r>
            <a:r>
              <a:rPr lang="de-CH" sz="1200" dirty="0"/>
              <a:t> </a:t>
            </a:r>
            <a:r>
              <a:rPr lang="de-CH" sz="1200" dirty="0" err="1"/>
              <a:t>dépose</a:t>
            </a:r>
            <a:r>
              <a:rPr lang="de-CH" sz="1200" dirty="0"/>
              <a:t> </a:t>
            </a:r>
            <a:r>
              <a:rPr lang="de-CH" sz="1200" dirty="0" err="1"/>
              <a:t>une</a:t>
            </a:r>
            <a:r>
              <a:rPr lang="de-CH" sz="1200" dirty="0"/>
              <a:t> </a:t>
            </a:r>
            <a:r>
              <a:rPr lang="de-CH" sz="1200" dirty="0" err="1"/>
              <a:t>demande</a:t>
            </a:r>
            <a:r>
              <a:rPr lang="de-CH" sz="1200" dirty="0"/>
              <a:t> </a:t>
            </a:r>
            <a:r>
              <a:rPr lang="de-CH" sz="1200" dirty="0" err="1"/>
              <a:t>d'approbation</a:t>
            </a:r>
            <a:endParaRPr lang="de-CH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altLang="de-DE" sz="1200" dirty="0">
                <a:cs typeface="Arial" charset="0"/>
              </a:rPr>
              <a:t>Validation du </a:t>
            </a:r>
            <a:r>
              <a:rPr lang="de-CH" altLang="de-DE" sz="1200" dirty="0" err="1">
                <a:solidFill>
                  <a:schemeClr val="bg1"/>
                </a:solidFill>
                <a:cs typeface="Arial" charset="0"/>
              </a:rPr>
              <a:t>modèle</a:t>
            </a:r>
            <a:r>
              <a:rPr lang="de-CH" altLang="de-DE" sz="1200" dirty="0">
                <a:solidFill>
                  <a:schemeClr val="bg1"/>
                </a:solidFill>
                <a:cs typeface="Arial" charset="0"/>
              </a:rPr>
              <a:t> interne </a:t>
            </a:r>
            <a:r>
              <a:rPr lang="de-CH" altLang="de-DE" sz="1200" dirty="0">
                <a:cs typeface="Arial" charset="0"/>
              </a:rPr>
              <a:t>par </a:t>
            </a:r>
            <a:r>
              <a:rPr lang="de-CH" altLang="de-DE" sz="1200" dirty="0" err="1">
                <a:cs typeface="Arial" charset="0"/>
              </a:rPr>
              <a:t>un</a:t>
            </a:r>
            <a:r>
              <a:rPr lang="de-CH" altLang="de-DE" sz="1200" dirty="0">
                <a:cs typeface="Arial" charset="0"/>
              </a:rPr>
              <a:t> </a:t>
            </a:r>
            <a:r>
              <a:rPr lang="de-CH" altLang="de-DE" sz="1200" dirty="0" err="1">
                <a:cs typeface="Arial" charset="0"/>
              </a:rPr>
              <a:t>tiers</a:t>
            </a:r>
            <a:r>
              <a:rPr lang="de-CH" altLang="de-DE" sz="1200" dirty="0">
                <a:cs typeface="Arial" charset="0"/>
              </a:rPr>
              <a:t> </a:t>
            </a:r>
            <a:r>
              <a:rPr lang="de-CH" altLang="de-DE" sz="1200" dirty="0" err="1">
                <a:cs typeface="Arial" charset="0"/>
              </a:rPr>
              <a:t>indépendant</a:t>
            </a:r>
            <a:r>
              <a:rPr lang="de-CH" altLang="de-DE" sz="1200" dirty="0">
                <a:cs typeface="Arial" charset="0"/>
              </a:rPr>
              <a:t>, </a:t>
            </a:r>
            <a:r>
              <a:rPr lang="de-CH" altLang="de-DE" sz="1200" dirty="0" err="1">
                <a:cs typeface="Arial" charset="0"/>
              </a:rPr>
              <a:t>éventuellement</a:t>
            </a:r>
            <a:r>
              <a:rPr lang="de-CH" altLang="de-DE" sz="1200" dirty="0">
                <a:cs typeface="Arial" charset="0"/>
              </a:rPr>
              <a:t> au sein de la </a:t>
            </a:r>
            <a:r>
              <a:rPr lang="de-CH" altLang="de-DE" sz="1200" dirty="0" err="1">
                <a:cs typeface="Arial" charset="0"/>
              </a:rPr>
              <a:t>même</a:t>
            </a:r>
            <a:r>
              <a:rPr lang="de-CH" altLang="de-DE" sz="1200" dirty="0">
                <a:cs typeface="Arial" charset="0"/>
              </a:rPr>
              <a:t> </a:t>
            </a:r>
            <a:r>
              <a:rPr lang="de-CH" altLang="de-DE" sz="1200" dirty="0" err="1">
                <a:cs typeface="Arial" charset="0"/>
              </a:rPr>
              <a:t>entreprise</a:t>
            </a:r>
            <a:r>
              <a:rPr lang="de-CH" altLang="de-DE" sz="1200" dirty="0">
                <a:cs typeface="Arial" charset="0"/>
              </a:rPr>
              <a:t>, et </a:t>
            </a:r>
            <a:r>
              <a:rPr lang="de-CH" altLang="de-DE" sz="1200" dirty="0" err="1">
                <a:cs typeface="Arial" charset="0"/>
              </a:rPr>
              <a:t>analyse</a:t>
            </a:r>
            <a:r>
              <a:rPr lang="de-CH" altLang="de-DE" sz="1200" dirty="0">
                <a:cs typeface="Arial" charset="0"/>
              </a:rPr>
              <a:t> </a:t>
            </a:r>
            <a:r>
              <a:rPr lang="de-CH" altLang="de-DE" sz="1200" dirty="0" err="1">
                <a:cs typeface="Arial" charset="0"/>
              </a:rPr>
              <a:t>d'impact</a:t>
            </a:r>
            <a:r>
              <a:rPr lang="en-US" altLang="de-DE" sz="1200" dirty="0">
                <a:cs typeface="Arial" charset="0"/>
              </a:rPr>
              <a:t> à </a:t>
            </a:r>
            <a:r>
              <a:rPr lang="en-US" altLang="de-DE" sz="1200" dirty="0" err="1">
                <a:cs typeface="Arial" charset="0"/>
              </a:rPr>
              <a:t>remettre</a:t>
            </a:r>
            <a:endParaRPr lang="en-US" altLang="de-DE" sz="1200" dirty="0"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La FINMA </a:t>
            </a:r>
            <a:r>
              <a:rPr lang="de-CH" sz="1200" dirty="0" err="1"/>
              <a:t>porte</a:t>
            </a:r>
            <a:r>
              <a:rPr lang="de-CH" sz="1200" dirty="0"/>
              <a:t> </a:t>
            </a:r>
            <a:r>
              <a:rPr lang="de-CH" sz="1200" dirty="0" err="1"/>
              <a:t>son</a:t>
            </a:r>
            <a:r>
              <a:rPr lang="de-CH" sz="1200" dirty="0"/>
              <a:t> </a:t>
            </a:r>
            <a:r>
              <a:rPr lang="de-CH" sz="1200" dirty="0" err="1"/>
              <a:t>attention</a:t>
            </a:r>
            <a:r>
              <a:rPr lang="de-CH" sz="1200" dirty="0"/>
              <a:t> </a:t>
            </a:r>
            <a:r>
              <a:rPr lang="de-CH" sz="1200" dirty="0" err="1"/>
              <a:t>sur</a:t>
            </a:r>
            <a:r>
              <a:rPr lang="de-CH" sz="1200" dirty="0"/>
              <a:t> </a:t>
            </a:r>
            <a:r>
              <a:rPr lang="de-CH" sz="1200" dirty="0" err="1"/>
              <a:t>les</a:t>
            </a:r>
            <a:r>
              <a:rPr lang="de-CH" sz="1200" dirty="0"/>
              <a:t> </a:t>
            </a:r>
            <a:r>
              <a:rPr lang="de-CH" sz="1200" dirty="0" err="1"/>
              <a:t>risques</a:t>
            </a:r>
            <a:r>
              <a:rPr lang="de-CH" sz="1200" dirty="0"/>
              <a:t> </a:t>
            </a:r>
            <a:r>
              <a:rPr lang="de-CH" sz="1200" dirty="0" err="1"/>
              <a:t>principaux</a:t>
            </a:r>
            <a:endParaRPr lang="de-CH" sz="1200" dirty="0"/>
          </a:p>
          <a:p>
            <a:endParaRPr lang="de-CH" sz="1200" dirty="0"/>
          </a:p>
        </p:txBody>
      </p:sp>
      <p:sp>
        <p:nvSpPr>
          <p:cNvPr id="13" name="Abgerundetes Rechteck 10">
            <a:extLst>
              <a:ext uri="{FF2B5EF4-FFF2-40B4-BE49-F238E27FC236}">
                <a16:creationId xmlns:a16="http://schemas.microsoft.com/office/drawing/2014/main" id="{0D79A2DD-8DF9-BD34-E5B2-C5253305DA7B}"/>
              </a:ext>
            </a:extLst>
          </p:cNvPr>
          <p:cNvSpPr/>
          <p:nvPr/>
        </p:nvSpPr>
        <p:spPr>
          <a:xfrm>
            <a:off x="3732663" y="4551528"/>
            <a:ext cx="4353636" cy="15063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de-DE" sz="1200" dirty="0">
                <a:cs typeface="Arial" charset="0"/>
              </a:rPr>
              <a:t>Une revue </a:t>
            </a:r>
            <a:r>
              <a:rPr lang="en-GB" altLang="de-DE" sz="1200" dirty="0" err="1">
                <a:cs typeface="Arial" charset="0"/>
              </a:rPr>
              <a:t>détaillée</a:t>
            </a:r>
            <a:r>
              <a:rPr lang="en-GB" altLang="de-DE" sz="1200" dirty="0">
                <a:cs typeface="Arial" charset="0"/>
              </a:rPr>
              <a:t> d'un </a:t>
            </a:r>
            <a:r>
              <a:rPr lang="en-GB" altLang="de-DE" sz="1200" dirty="0" err="1">
                <a:cs typeface="Arial" charset="0"/>
              </a:rPr>
              <a:t>modèle</a:t>
            </a:r>
            <a:r>
              <a:rPr lang="en-GB" altLang="de-DE" sz="1200" dirty="0">
                <a:cs typeface="Arial" charset="0"/>
              </a:rPr>
              <a:t> </a:t>
            </a:r>
            <a:r>
              <a:rPr lang="en-GB" altLang="de-DE" sz="1200" dirty="0" err="1">
                <a:cs typeface="Arial" charset="0"/>
              </a:rPr>
              <a:t>utilisé</a:t>
            </a:r>
            <a:r>
              <a:rPr lang="en-GB" altLang="de-DE" sz="1200" dirty="0">
                <a:cs typeface="Arial" charset="0"/>
              </a:rPr>
              <a:t> (</a:t>
            </a:r>
            <a:r>
              <a:rPr lang="en-GB" altLang="de-DE" sz="1200" dirty="0" err="1">
                <a:cs typeface="Arial" charset="0"/>
              </a:rPr>
              <a:t>ou</a:t>
            </a:r>
            <a:r>
              <a:rPr lang="en-GB" altLang="de-DE" sz="1200" dirty="0">
                <a:cs typeface="Arial" charset="0"/>
              </a:rPr>
              <a:t> </a:t>
            </a:r>
            <a:r>
              <a:rPr lang="en-GB" altLang="de-DE" sz="1200" dirty="0" err="1">
                <a:cs typeface="Arial" charset="0"/>
              </a:rPr>
              <a:t>d'une</a:t>
            </a:r>
            <a:r>
              <a:rPr lang="en-GB" altLang="de-DE" sz="1200" dirty="0">
                <a:cs typeface="Arial" charset="0"/>
              </a:rPr>
              <a:t> </a:t>
            </a:r>
            <a:r>
              <a:rPr lang="en-GB" altLang="de-DE" sz="1200" dirty="0" err="1">
                <a:cs typeface="Arial" charset="0"/>
              </a:rPr>
              <a:t>partie</a:t>
            </a:r>
            <a:r>
              <a:rPr lang="en-GB" altLang="de-DE" sz="1200" dirty="0">
                <a:cs typeface="Arial" charset="0"/>
              </a:rPr>
              <a:t> de </a:t>
            </a:r>
            <a:r>
              <a:rPr lang="en-GB" altLang="de-DE" sz="1200" dirty="0" err="1">
                <a:cs typeface="Arial" charset="0"/>
              </a:rPr>
              <a:t>celui</a:t>
            </a:r>
            <a:r>
              <a:rPr lang="en-GB" altLang="de-DE" sz="1200" dirty="0">
                <a:cs typeface="Arial" charset="0"/>
              </a:rPr>
              <a:t>-ci) </a:t>
            </a:r>
            <a:r>
              <a:rPr lang="en-GB" altLang="de-DE" sz="1200" dirty="0" err="1">
                <a:cs typeface="Arial" charset="0"/>
              </a:rPr>
              <a:t>peut</a:t>
            </a:r>
            <a:r>
              <a:rPr lang="en-GB" altLang="de-DE" sz="1200" dirty="0">
                <a:cs typeface="Arial" charset="0"/>
              </a:rPr>
              <a:t> </a:t>
            </a:r>
            <a:r>
              <a:rPr lang="en-GB" altLang="de-DE" sz="1200" dirty="0" err="1">
                <a:cs typeface="Arial" charset="0"/>
              </a:rPr>
              <a:t>être</a:t>
            </a:r>
            <a:r>
              <a:rPr lang="en-GB" altLang="de-DE" sz="1200" dirty="0">
                <a:cs typeface="Arial" charset="0"/>
              </a:rPr>
              <a:t> </a:t>
            </a:r>
            <a:r>
              <a:rPr lang="en-GB" altLang="de-DE" sz="1200" dirty="0" err="1">
                <a:cs typeface="Arial" charset="0"/>
              </a:rPr>
              <a:t>initiée</a:t>
            </a:r>
            <a:r>
              <a:rPr lang="en-GB" altLang="de-DE" sz="1200" dirty="0">
                <a:cs typeface="Arial" charset="0"/>
              </a:rPr>
              <a:t> par la FINMA à tout moment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Arial" charset="0"/>
              </a:rPr>
              <a:t>Cas </a:t>
            </a:r>
            <a:r>
              <a:rPr lang="en-GB" sz="1200" dirty="0" err="1">
                <a:cs typeface="Arial" charset="0"/>
              </a:rPr>
              <a:t>échéant</a:t>
            </a:r>
            <a:r>
              <a:rPr lang="en-GB" sz="1200" dirty="0">
                <a:cs typeface="Arial" charset="0"/>
              </a:rPr>
              <a:t>, la </a:t>
            </a:r>
            <a:r>
              <a:rPr lang="en-GB" sz="1200" dirty="0" err="1">
                <a:cs typeface="Arial" charset="0"/>
              </a:rPr>
              <a:t>société</a:t>
            </a:r>
            <a:r>
              <a:rPr lang="en-GB" sz="1200" dirty="0">
                <a:cs typeface="Arial" charset="0"/>
              </a:rPr>
              <a:t> </a:t>
            </a:r>
            <a:r>
              <a:rPr lang="en-GB" sz="1200" dirty="0" err="1">
                <a:cs typeface="Arial" charset="0"/>
              </a:rPr>
              <a:t>est</a:t>
            </a:r>
            <a:r>
              <a:rPr lang="en-GB" sz="1200" dirty="0">
                <a:cs typeface="Arial" charset="0"/>
              </a:rPr>
              <a:t> </a:t>
            </a:r>
            <a:r>
              <a:rPr lang="en-GB" sz="1200" dirty="0" err="1">
                <a:cs typeface="Arial" charset="0"/>
              </a:rPr>
              <a:t>informée</a:t>
            </a:r>
            <a:r>
              <a:rPr lang="en-GB" sz="1200" dirty="0">
                <a:cs typeface="Arial" charset="0"/>
              </a:rPr>
              <a:t> à </a:t>
            </a:r>
            <a:r>
              <a:rPr lang="en-GB" sz="1200" dirty="0" err="1">
                <a:cs typeface="Arial" charset="0"/>
              </a:rPr>
              <a:t>l'avance</a:t>
            </a:r>
            <a:r>
              <a:rPr lang="en-GB" sz="1200" dirty="0">
                <a:cs typeface="Arial" charset="0"/>
              </a:rPr>
              <a:t> du </a:t>
            </a:r>
            <a:r>
              <a:rPr lang="en-GB" sz="1200" dirty="0" err="1">
                <a:cs typeface="Arial" charset="0"/>
              </a:rPr>
              <a:t>périmètre</a:t>
            </a:r>
            <a:r>
              <a:rPr lang="en-GB" sz="1200" dirty="0">
                <a:cs typeface="Arial" charset="0"/>
              </a:rPr>
              <a:t> et de la </a:t>
            </a:r>
            <a:r>
              <a:rPr lang="en-GB" sz="1200" dirty="0" err="1">
                <a:cs typeface="Arial" charset="0"/>
              </a:rPr>
              <a:t>forme</a:t>
            </a:r>
            <a:r>
              <a:rPr lang="en-GB" sz="1200" dirty="0">
                <a:cs typeface="Arial" charset="0"/>
              </a:rPr>
              <a:t> de </a:t>
            </a:r>
            <a:r>
              <a:rPr lang="en-GB" sz="1200" dirty="0" err="1">
                <a:cs typeface="Arial" charset="0"/>
              </a:rPr>
              <a:t>l'examen</a:t>
            </a:r>
            <a:r>
              <a:rPr lang="en-GB" sz="1200" dirty="0">
                <a:cs typeface="Arial" charset="0"/>
              </a:rPr>
              <a:t> matériel (</a:t>
            </a:r>
            <a:r>
              <a:rPr lang="en-GB" sz="1200" dirty="0" err="1">
                <a:cs typeface="Arial" charset="0"/>
              </a:rPr>
              <a:t>notamment</a:t>
            </a:r>
            <a:r>
              <a:rPr lang="en-GB" sz="1200" dirty="0">
                <a:cs typeface="Arial" charset="0"/>
              </a:rPr>
              <a:t> </a:t>
            </a:r>
            <a:r>
              <a:rPr lang="en-GB" sz="1200" dirty="0" err="1">
                <a:cs typeface="Arial" charset="0"/>
              </a:rPr>
              <a:t>en</a:t>
            </a:r>
            <a:r>
              <a:rPr lang="en-GB" sz="1200" dirty="0">
                <a:cs typeface="Arial" charset="0"/>
              </a:rPr>
              <a:t> </a:t>
            </a:r>
            <a:r>
              <a:rPr lang="en-GB" sz="1200" dirty="0" err="1">
                <a:cs typeface="Arial" charset="0"/>
              </a:rPr>
              <a:t>cas</a:t>
            </a:r>
            <a:r>
              <a:rPr lang="en-GB" sz="1200" dirty="0">
                <a:cs typeface="Arial" charset="0"/>
              </a:rPr>
              <a:t> </a:t>
            </a:r>
            <a:r>
              <a:rPr lang="en-GB" sz="1200" dirty="0" err="1">
                <a:cs typeface="Arial" charset="0"/>
              </a:rPr>
              <a:t>d'inspection</a:t>
            </a:r>
            <a:r>
              <a:rPr lang="en-GB" sz="1200" dirty="0">
                <a:cs typeface="Arial" charset="0"/>
              </a:rPr>
              <a:t> sur place </a:t>
            </a:r>
            <a:r>
              <a:rPr lang="en-GB" sz="1200" dirty="0" err="1">
                <a:cs typeface="Arial" charset="0"/>
              </a:rPr>
              <a:t>ou</a:t>
            </a:r>
            <a:r>
              <a:rPr lang="en-GB" sz="1200" dirty="0">
                <a:cs typeface="Arial" charset="0"/>
              </a:rPr>
              <a:t> de </a:t>
            </a:r>
            <a:r>
              <a:rPr lang="en-GB" sz="1200" dirty="0" err="1">
                <a:cs typeface="Arial" charset="0"/>
              </a:rPr>
              <a:t>délégation</a:t>
            </a:r>
            <a:r>
              <a:rPr lang="en-GB" sz="1200" dirty="0">
                <a:cs typeface="Arial" charset="0"/>
              </a:rPr>
              <a:t> à un tiers)</a:t>
            </a:r>
            <a:endParaRPr lang="de-CH" sz="1200" dirty="0"/>
          </a:p>
        </p:txBody>
      </p:sp>
      <p:sp>
        <p:nvSpPr>
          <p:cNvPr id="14" name="Abgerundetes Rechteck 11">
            <a:extLst>
              <a:ext uri="{FF2B5EF4-FFF2-40B4-BE49-F238E27FC236}">
                <a16:creationId xmlns:a16="http://schemas.microsoft.com/office/drawing/2014/main" id="{BE18D039-5E1E-4C0D-DB04-FBFB87CAF00E}"/>
              </a:ext>
            </a:extLst>
          </p:cNvPr>
          <p:cNvSpPr/>
          <p:nvPr/>
        </p:nvSpPr>
        <p:spPr>
          <a:xfrm>
            <a:off x="1097281" y="1262418"/>
            <a:ext cx="7075564" cy="573206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 err="1">
                <a:solidFill>
                  <a:srgbClr val="C00000"/>
                </a:solidFill>
              </a:rPr>
              <a:t>Modèle</a:t>
            </a:r>
            <a:r>
              <a:rPr lang="de-CH" sz="2000" dirty="0">
                <a:solidFill>
                  <a:srgbClr val="C00000"/>
                </a:solidFill>
              </a:rPr>
              <a:t> </a:t>
            </a:r>
            <a:r>
              <a:rPr lang="de-CH" sz="2000" dirty="0" err="1">
                <a:solidFill>
                  <a:srgbClr val="C00000"/>
                </a:solidFill>
              </a:rPr>
              <a:t>standard</a:t>
            </a:r>
            <a:r>
              <a:rPr lang="de-CH" sz="2000" dirty="0">
                <a:solidFill>
                  <a:srgbClr val="C00000"/>
                </a:solidFill>
              </a:rPr>
              <a:t> en </a:t>
            </a:r>
            <a:r>
              <a:rPr lang="de-CH" sz="2000" dirty="0" err="1">
                <a:solidFill>
                  <a:srgbClr val="C00000"/>
                </a:solidFill>
              </a:rPr>
              <a:t>règle</a:t>
            </a:r>
            <a:r>
              <a:rPr lang="de-CH" sz="2000" dirty="0">
                <a:solidFill>
                  <a:srgbClr val="C00000"/>
                </a:solidFill>
              </a:rPr>
              <a:t> </a:t>
            </a:r>
            <a:r>
              <a:rPr lang="de-CH" sz="2000" dirty="0" err="1">
                <a:solidFill>
                  <a:srgbClr val="C00000"/>
                </a:solidFill>
              </a:rPr>
              <a:t>générale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développé</a:t>
            </a:r>
            <a:r>
              <a:rPr lang="de-CH" sz="2000" dirty="0">
                <a:solidFill>
                  <a:schemeClr val="tx1"/>
                </a:solidFill>
              </a:rPr>
              <a:t> par la FINMA</a:t>
            </a:r>
          </a:p>
        </p:txBody>
      </p:sp>
    </p:spTree>
    <p:extLst>
      <p:ext uri="{BB962C8B-B14F-4D97-AF65-F5344CB8AC3E}">
        <p14:creationId xmlns:p14="http://schemas.microsoft.com/office/powerpoint/2010/main" val="21056892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715A-DB5F-DC66-76C2-C83D94E4D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Le modèle SST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AE71C-21BC-B705-34EC-6DDF3613E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3F6F3-331F-296D-A081-99B715F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024B-A9DE-86CE-FA15-016AB00D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9651-C5A4-8FE6-0084-E8F93DB2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0953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4D1928-7677-98CC-E029-DC40C051BF2B}"/>
              </a:ext>
            </a:extLst>
          </p:cNvPr>
          <p:cNvSpPr/>
          <p:nvPr/>
        </p:nvSpPr>
        <p:spPr>
          <a:xfrm>
            <a:off x="409551" y="3569312"/>
            <a:ext cx="8274095" cy="2837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964AC-15D1-CCD1-E7ED-8FB119EF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SST suit des principes qui en font un régime de solvabilité basée sur les risques (SBR)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6978E-1BA2-C461-C0B4-14CC9D8C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F5769-B883-A5D1-4B7D-B170627A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44EF-2E71-339C-1244-4BDA2F9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Page </a:t>
            </a:r>
            <a:fld id="{CDE66890-A7DE-4311-BAAD-28E36B7B2F3D}" type="slidenum">
              <a:rPr lang="de-CH" smtClean="0"/>
              <a:t>8</a:t>
            </a:fld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71D6-D6E7-7CD2-DBDD-4D2CF562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1600" dirty="0"/>
              <a:t>Périmètre: Le SST désigne presque exclusivement </a:t>
            </a:r>
            <a:r>
              <a:rPr lang="fr-CH" sz="1600" dirty="0">
                <a:solidFill>
                  <a:srgbClr val="C00000"/>
                </a:solidFill>
              </a:rPr>
              <a:t>l'exigence quantitative de solvabilité</a:t>
            </a:r>
            <a:r>
              <a:rPr lang="fr-CH" sz="1600" dirty="0"/>
              <a:t>. Les exigences qualitatives doivent être remplies en sus du SST.</a:t>
            </a:r>
          </a:p>
          <a:p>
            <a:endParaRPr lang="fr-CH" sz="1600" dirty="0"/>
          </a:p>
          <a:p>
            <a:r>
              <a:rPr lang="fr-CH" sz="1600" dirty="0"/>
              <a:t>Une société d'assurance remplit l'exigence de solvabilité SST si son </a:t>
            </a:r>
            <a:r>
              <a:rPr lang="fr-CH" sz="1600" dirty="0">
                <a:solidFill>
                  <a:srgbClr val="C00000"/>
                </a:solidFill>
              </a:rPr>
              <a:t>capital porteur de risque</a:t>
            </a:r>
            <a:r>
              <a:rPr lang="fr-CH" sz="1600" dirty="0"/>
              <a:t> (capital disponible) excède le </a:t>
            </a:r>
            <a:r>
              <a:rPr lang="fr-CH" sz="1600" dirty="0">
                <a:solidFill>
                  <a:srgbClr val="C00000"/>
                </a:solidFill>
              </a:rPr>
              <a:t>capital cible</a:t>
            </a:r>
            <a:r>
              <a:rPr lang="fr-CH" sz="1600" dirty="0"/>
              <a:t> (capital exigé). </a:t>
            </a:r>
            <a:r>
              <a:rPr lang="fr-CH" sz="1200" i="1" dirty="0"/>
              <a:t>Si elle ne remplit pas l'exigence elle n'est pas nécessairement insolvable, mais elle ne dispose plus du coussin de sécurité exigé.</a:t>
            </a:r>
          </a:p>
          <a:p>
            <a:endParaRPr lang="fr-CH" sz="1600" dirty="0"/>
          </a:p>
          <a:p>
            <a:r>
              <a:rPr lang="fr-CH" sz="1600" dirty="0"/>
              <a:t>Les </a:t>
            </a:r>
            <a:r>
              <a:rPr lang="fr-CH" sz="1600" dirty="0">
                <a:solidFill>
                  <a:srgbClr val="C00000"/>
                </a:solidFill>
              </a:rPr>
              <a:t>actifs</a:t>
            </a:r>
            <a:r>
              <a:rPr lang="fr-CH" sz="1600" dirty="0"/>
              <a:t> et les </a:t>
            </a:r>
            <a:r>
              <a:rPr lang="fr-CH" sz="1600" dirty="0">
                <a:solidFill>
                  <a:srgbClr val="C00000"/>
                </a:solidFill>
              </a:rPr>
              <a:t>passifs</a:t>
            </a:r>
            <a:r>
              <a:rPr lang="fr-CH" sz="1600" dirty="0"/>
              <a:t> sont évalués </a:t>
            </a:r>
            <a:r>
              <a:rPr lang="fr-CH" sz="1600" dirty="0">
                <a:solidFill>
                  <a:srgbClr val="C00000"/>
                </a:solidFill>
              </a:rPr>
              <a:t>en valeur conforme au marché</a:t>
            </a:r>
            <a:r>
              <a:rPr lang="fr-CH" sz="1600" dirty="0"/>
              <a:t>.</a:t>
            </a:r>
          </a:p>
          <a:p>
            <a:endParaRPr lang="fr-CH" sz="1600" dirty="0"/>
          </a:p>
          <a:p>
            <a:r>
              <a:rPr lang="fr-CH" sz="1600" dirty="0"/>
              <a:t>Le calcul SST couvre l'intégralité des éléments pertinents du bilan (</a:t>
            </a:r>
            <a:r>
              <a:rPr lang="fr-CH" sz="1600" dirty="0">
                <a:solidFill>
                  <a:srgbClr val="C00000"/>
                </a:solidFill>
              </a:rPr>
              <a:t>approche de bilan global</a:t>
            </a:r>
            <a:r>
              <a:rPr lang="fr-CH" sz="1600" dirty="0"/>
              <a:t>, pas de position hors bilan) et les risques quantifiables qui y sont liés (</a:t>
            </a:r>
            <a:r>
              <a:rPr lang="fr-CH" sz="1600" dirty="0">
                <a:solidFill>
                  <a:srgbClr val="C00000"/>
                </a:solidFill>
              </a:rPr>
              <a:t>risques</a:t>
            </a:r>
            <a:r>
              <a:rPr lang="fr-CH" sz="1600" dirty="0"/>
              <a:t> </a:t>
            </a:r>
            <a:r>
              <a:rPr lang="fr-CH" sz="1600" dirty="0">
                <a:solidFill>
                  <a:srgbClr val="C00000"/>
                </a:solidFill>
              </a:rPr>
              <a:t>d'assurance</a:t>
            </a:r>
            <a:r>
              <a:rPr lang="fr-CH" sz="1600" dirty="0"/>
              <a:t>, risques </a:t>
            </a:r>
            <a:r>
              <a:rPr lang="fr-CH" sz="1600" dirty="0">
                <a:solidFill>
                  <a:srgbClr val="C00000"/>
                </a:solidFill>
              </a:rPr>
              <a:t>de marché </a:t>
            </a:r>
            <a:r>
              <a:rPr lang="fr-CH" sz="1600" dirty="0"/>
              <a:t>et  risques </a:t>
            </a:r>
            <a:r>
              <a:rPr lang="fr-CH" sz="1600" dirty="0">
                <a:solidFill>
                  <a:srgbClr val="C00000"/>
                </a:solidFill>
              </a:rPr>
              <a:t>de crédit</a:t>
            </a:r>
            <a:r>
              <a:rPr lang="fr-CH" sz="1600" dirty="0"/>
              <a:t>)</a:t>
            </a:r>
          </a:p>
          <a:p>
            <a:endParaRPr lang="fr-CH" sz="1600" dirty="0"/>
          </a:p>
          <a:p>
            <a:r>
              <a:rPr lang="fr-CH" sz="1600" dirty="0"/>
              <a:t>Des </a:t>
            </a:r>
            <a:r>
              <a:rPr lang="fr-CH" sz="1600" dirty="0">
                <a:solidFill>
                  <a:srgbClr val="C00000"/>
                </a:solidFill>
              </a:rPr>
              <a:t>modèles stochastiques </a:t>
            </a:r>
            <a:r>
              <a:rPr lang="fr-CH" sz="1600" dirty="0"/>
              <a:t>(emploi des probabilités) reflètent </a:t>
            </a:r>
            <a:r>
              <a:rPr lang="fr-CH" sz="1600" dirty="0">
                <a:solidFill>
                  <a:srgbClr val="C00000"/>
                </a:solidFill>
              </a:rPr>
              <a:t>les risques encourus</a:t>
            </a:r>
          </a:p>
          <a:p>
            <a:pPr marL="0" indent="0">
              <a:buNone/>
            </a:pPr>
            <a:endParaRPr lang="fr-CH" sz="1600" dirty="0"/>
          </a:p>
          <a:p>
            <a:r>
              <a:rPr lang="fr-CH" sz="1600" dirty="0"/>
              <a:t>Des </a:t>
            </a:r>
            <a:r>
              <a:rPr lang="fr-CH" sz="1600" dirty="0">
                <a:solidFill>
                  <a:srgbClr val="C00000"/>
                </a:solidFill>
              </a:rPr>
              <a:t>scénarios</a:t>
            </a:r>
            <a:r>
              <a:rPr lang="fr-CH" sz="1600" dirty="0"/>
              <a:t> prescrits doivent être calculés en sus, et si les risques qu'ils décrivent ne sont pas suffisamment couverts par les modèles ils doivent être agrégés au capital cible.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94656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5BAA-A7BF-FA0E-7DD2-DDAAEFEF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Risques dans le régime SST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85F8E-BCE3-3362-BD3B-164F17EE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30 janvier 2024, GCAF Paris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7D3A-AEEA-431F-DCE6-CDCB14A4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Aperçu du modèle SST - Suisse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2B70-8DBB-9D38-42E6-7D4B979F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Page </a:t>
            </a:r>
            <a:fld id="{CDE66890-A7DE-4311-BAAD-28E36B7B2F3D}" type="slidenum">
              <a:rPr lang="de-CH" smtClean="0"/>
              <a:t>9</a:t>
            </a:fld>
            <a:endParaRPr lang="de-CH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CBCBDA4-6122-F5D0-846E-479F3F86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822450"/>
            <a:ext cx="2089150" cy="4464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FAFA7C3E-1939-9E61-A3A8-D4A5DCB26184}"/>
              </a:ext>
            </a:extLst>
          </p:cNvPr>
          <p:cNvSpPr>
            <a:spLocks/>
          </p:cNvSpPr>
          <p:nvPr/>
        </p:nvSpPr>
        <p:spPr bwMode="auto">
          <a:xfrm>
            <a:off x="7019925" y="3190875"/>
            <a:ext cx="1943100" cy="561975"/>
          </a:xfrm>
          <a:custGeom>
            <a:avLst/>
            <a:gdLst>
              <a:gd name="T0" fmla="*/ 0 w 3175"/>
              <a:gd name="T1" fmla="*/ 2147483647 h 803"/>
              <a:gd name="T2" fmla="*/ 2147483647 w 3175"/>
              <a:gd name="T3" fmla="*/ 2147483647 h 803"/>
              <a:gd name="T4" fmla="*/ 2147483647 w 3175"/>
              <a:gd name="T5" fmla="*/ 2147483647 h 803"/>
              <a:gd name="T6" fmla="*/ 2147483647 w 3175"/>
              <a:gd name="T7" fmla="*/ 2147483647 h 803"/>
              <a:gd name="T8" fmla="*/ 2147483647 w 3175"/>
              <a:gd name="T9" fmla="*/ 2147483647 h 803"/>
              <a:gd name="T10" fmla="*/ 2147483647 w 3175"/>
              <a:gd name="T11" fmla="*/ 0 h 803"/>
              <a:gd name="T12" fmla="*/ 2147483647 w 3175"/>
              <a:gd name="T13" fmla="*/ 2147483647 h 803"/>
              <a:gd name="T14" fmla="*/ 2147483647 w 3175"/>
              <a:gd name="T15" fmla="*/ 2147483647 h 803"/>
              <a:gd name="T16" fmla="*/ 2147483647 w 3175"/>
              <a:gd name="T17" fmla="*/ 2147483647 h 803"/>
              <a:gd name="T18" fmla="*/ 2147483647 w 3175"/>
              <a:gd name="T19" fmla="*/ 2147483647 h 8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75"/>
              <a:gd name="T31" fmla="*/ 0 h 803"/>
              <a:gd name="T32" fmla="*/ 3175 w 3175"/>
              <a:gd name="T33" fmla="*/ 803 h 8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75" h="803">
                <a:moveTo>
                  <a:pt x="0" y="794"/>
                </a:moveTo>
                <a:cubicBezTo>
                  <a:pt x="283" y="798"/>
                  <a:pt x="566" y="803"/>
                  <a:pt x="793" y="794"/>
                </a:cubicBezTo>
                <a:cubicBezTo>
                  <a:pt x="1020" y="785"/>
                  <a:pt x="1190" y="776"/>
                  <a:pt x="1360" y="738"/>
                </a:cubicBezTo>
                <a:cubicBezTo>
                  <a:pt x="1530" y="700"/>
                  <a:pt x="1682" y="671"/>
                  <a:pt x="1814" y="567"/>
                </a:cubicBezTo>
                <a:cubicBezTo>
                  <a:pt x="1946" y="463"/>
                  <a:pt x="2069" y="208"/>
                  <a:pt x="2154" y="114"/>
                </a:cubicBezTo>
                <a:cubicBezTo>
                  <a:pt x="2239" y="20"/>
                  <a:pt x="2267" y="0"/>
                  <a:pt x="2324" y="0"/>
                </a:cubicBezTo>
                <a:cubicBezTo>
                  <a:pt x="2381" y="0"/>
                  <a:pt x="2428" y="29"/>
                  <a:pt x="2494" y="114"/>
                </a:cubicBezTo>
                <a:cubicBezTo>
                  <a:pt x="2560" y="199"/>
                  <a:pt x="2645" y="407"/>
                  <a:pt x="2721" y="511"/>
                </a:cubicBezTo>
                <a:cubicBezTo>
                  <a:pt x="2797" y="615"/>
                  <a:pt x="2872" y="691"/>
                  <a:pt x="2948" y="738"/>
                </a:cubicBezTo>
                <a:cubicBezTo>
                  <a:pt x="3024" y="785"/>
                  <a:pt x="3099" y="789"/>
                  <a:pt x="3175" y="79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7D18E25-566C-AFBC-5616-3B669E54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22450"/>
            <a:ext cx="2089150" cy="4464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328D34D-41AA-37EC-3983-D15D5C2E7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79800"/>
            <a:ext cx="287337" cy="10795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EBE659D-E782-2FD8-0FC3-031A2C6D1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71738"/>
            <a:ext cx="288925" cy="2087562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D7A752B-48D8-EA1E-660D-5C32AEEC3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190875"/>
            <a:ext cx="287337" cy="288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" name="Rectangle 9" descr="Diagonal dunkel nach oben">
            <a:extLst>
              <a:ext uri="{FF2B5EF4-FFF2-40B4-BE49-F238E27FC236}">
                <a16:creationId xmlns:a16="http://schemas.microsoft.com/office/drawing/2014/main" id="{4845490B-0AD7-CED1-2E86-575B6907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9775"/>
            <a:ext cx="290513" cy="1279525"/>
          </a:xfrm>
          <a:prstGeom prst="rect">
            <a:avLst/>
          </a:prstGeom>
          <a:pattFill prst="dk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" name="Rectangle 10" descr="Diagonal dunkel nach oben">
            <a:extLst>
              <a:ext uri="{FF2B5EF4-FFF2-40B4-BE49-F238E27FC236}">
                <a16:creationId xmlns:a16="http://schemas.microsoft.com/office/drawing/2014/main" id="{83AAAFCF-438E-7ED8-88EA-1BFAADCD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2687638"/>
            <a:ext cx="285750" cy="1871662"/>
          </a:xfrm>
          <a:prstGeom prst="rect">
            <a:avLst/>
          </a:prstGeom>
          <a:pattFill prst="dkUpDiag">
            <a:fgClr>
              <a:srgbClr val="009999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8" name="Rectangle 11" descr="Diagonal dunkel nach oben">
            <a:extLst>
              <a:ext uri="{FF2B5EF4-FFF2-40B4-BE49-F238E27FC236}">
                <a16:creationId xmlns:a16="http://schemas.microsoft.com/office/drawing/2014/main" id="{D85923F6-BF8A-ACBB-4E07-686F3B02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90850"/>
            <a:ext cx="288925" cy="288925"/>
          </a:xfrm>
          <a:prstGeom prst="rect">
            <a:avLst/>
          </a:prstGeom>
          <a:pattFill prst="dkUpDiag">
            <a:fgClr>
              <a:srgbClr val="FF99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D7D2BBB0-CC52-8B61-40C1-575361E56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7" y="5110163"/>
            <a:ext cx="164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Best Estimate des engagements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3122A073-F258-72E5-462B-23D58C7A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559050"/>
            <a:ext cx="1296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Verdana" pitchFamily="34" charset="0"/>
              </a:rPr>
              <a:t>Montant</a:t>
            </a:r>
            <a:r>
              <a:rPr lang="en-US" sz="1200" dirty="0">
                <a:latin typeface="Verdana" pitchFamily="34" charset="0"/>
              </a:rPr>
              <a:t> minimum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4D162F2A-02CF-F2C8-AA16-0E0C0631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920035"/>
            <a:ext cx="201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accent6"/>
                </a:solidFill>
                <a:latin typeface="Verdana" pitchFamily="34" charset="0"/>
              </a:rPr>
              <a:t>Capital </a:t>
            </a:r>
            <a:r>
              <a:rPr lang="en-US" sz="1400" b="1" dirty="0" err="1">
                <a:solidFill>
                  <a:schemeClr val="accent6"/>
                </a:solidFill>
                <a:latin typeface="Verdana" pitchFamily="34" charset="0"/>
              </a:rPr>
              <a:t>porteur</a:t>
            </a:r>
            <a:r>
              <a:rPr lang="en-US" sz="1400" b="1" dirty="0">
                <a:solidFill>
                  <a:schemeClr val="accent6"/>
                </a:solidFill>
                <a:latin typeface="Verdana" pitchFamily="34" charset="0"/>
              </a:rPr>
              <a:t> de </a:t>
            </a:r>
            <a:r>
              <a:rPr lang="en-US" sz="1400" b="1" dirty="0" err="1">
                <a:solidFill>
                  <a:schemeClr val="accent6"/>
                </a:solidFill>
                <a:latin typeface="Verdana" pitchFamily="34" charset="0"/>
              </a:rPr>
              <a:t>risque</a:t>
            </a:r>
            <a:r>
              <a:rPr lang="en-US" sz="1400" b="1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Verdana" pitchFamily="34" charset="0"/>
              </a:rPr>
              <a:t>en</a:t>
            </a:r>
            <a:r>
              <a:rPr lang="en-US" sz="1400" b="1" dirty="0">
                <a:solidFill>
                  <a:schemeClr val="accent6"/>
                </a:solidFill>
                <a:latin typeface="Verdana" pitchFamily="34" charset="0"/>
              </a:rPr>
              <a:t> t</a:t>
            </a:r>
            <a:r>
              <a:rPr lang="en-US" sz="1400" b="1" baseline="-25000" dirty="0">
                <a:solidFill>
                  <a:schemeClr val="accent6"/>
                </a:solidFill>
                <a:latin typeface="Verdana" pitchFamily="34" charset="0"/>
              </a:rPr>
              <a:t>0</a:t>
            </a:r>
            <a:r>
              <a:rPr lang="en-US" sz="1400" b="1" dirty="0">
                <a:solidFill>
                  <a:schemeClr val="accent6"/>
                </a:solidFill>
                <a:latin typeface="Verdana" pitchFamily="34" charset="0"/>
              </a:rPr>
              <a:t> (CPR)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3FACF2C6-3188-7DE0-DAB8-FBF07488A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15" y="5062538"/>
            <a:ext cx="1470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Valeur </a:t>
            </a:r>
            <a:r>
              <a:rPr lang="en-US" sz="1200" dirty="0" err="1">
                <a:latin typeface="Verdana" pitchFamily="34" charset="0"/>
              </a:rPr>
              <a:t>conforme</a:t>
            </a:r>
            <a:r>
              <a:rPr lang="en-US" sz="1200" dirty="0">
                <a:latin typeface="Verdana" pitchFamily="34" charset="0"/>
              </a:rPr>
              <a:t> au </a:t>
            </a:r>
            <a:r>
              <a:rPr lang="en-US" sz="1200" dirty="0" err="1">
                <a:latin typeface="Verdana" pitchFamily="34" charset="0"/>
              </a:rPr>
              <a:t>marché</a:t>
            </a:r>
            <a:r>
              <a:rPr lang="en-US" sz="1200" dirty="0">
                <a:latin typeface="Verdana" pitchFamily="34" charset="0"/>
              </a:rPr>
              <a:t> des </a:t>
            </a:r>
            <a:r>
              <a:rPr lang="en-US" sz="1200" dirty="0" err="1">
                <a:latin typeface="Verdana" pitchFamily="34" charset="0"/>
              </a:rPr>
              <a:t>actifs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949D49C4-03AF-0AD6-5DB3-9ED29DD9E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3422650"/>
            <a:ext cx="2160587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CH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39B73B7A-A0CF-6A5E-7AAF-F598301958A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37075" y="3495675"/>
            <a:ext cx="252413" cy="565150"/>
            <a:chOff x="2540" y="2478"/>
            <a:chExt cx="159" cy="226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31C6F099-1FF4-40EE-5EC2-8A41011552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540" y="2572"/>
              <a:ext cx="158" cy="106"/>
            </a:xfrm>
            <a:prstGeom prst="doubleWave">
              <a:avLst>
                <a:gd name="adj1" fmla="val 10319"/>
                <a:gd name="adj2" fmla="val 139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1E7E237D-90EA-BB11-AEBB-4E408CE6C7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478"/>
              <a:ext cx="159" cy="71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D0873D81-2D40-E602-C5FB-A6A877DD21F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13225" y="3495675"/>
            <a:ext cx="215900" cy="360363"/>
            <a:chOff x="2540" y="2478"/>
            <a:chExt cx="159" cy="226"/>
          </a:xfrm>
        </p:grpSpPr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id="{EF4059C5-2747-E0FC-C232-1E2C964FBC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540" y="2572"/>
              <a:ext cx="158" cy="106"/>
            </a:xfrm>
            <a:prstGeom prst="doubleWave">
              <a:avLst>
                <a:gd name="adj1" fmla="val 10319"/>
                <a:gd name="adj2" fmla="val 139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9" name="AutoShape 22">
              <a:extLst>
                <a:ext uri="{FF2B5EF4-FFF2-40B4-BE49-F238E27FC236}">
                  <a16:creationId xmlns:a16="http://schemas.microsoft.com/office/drawing/2014/main" id="{DDF8E694-AB98-A6EC-D5AA-489545EA3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478"/>
              <a:ext cx="159" cy="71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D90BC022-998B-2A6D-30C7-4BFE80D9A39E}"/>
              </a:ext>
            </a:extLst>
          </p:cNvPr>
          <p:cNvGrpSpPr>
            <a:grpSpLocks/>
          </p:cNvGrpSpPr>
          <p:nvPr/>
        </p:nvGrpSpPr>
        <p:grpSpPr bwMode="auto">
          <a:xfrm>
            <a:off x="4395788" y="2919413"/>
            <a:ext cx="252412" cy="455612"/>
            <a:chOff x="2540" y="2478"/>
            <a:chExt cx="159" cy="226"/>
          </a:xfrm>
        </p:grpSpPr>
        <p:sp>
          <p:nvSpPr>
            <p:cNvPr id="31" name="AutoShape 24">
              <a:extLst>
                <a:ext uri="{FF2B5EF4-FFF2-40B4-BE49-F238E27FC236}">
                  <a16:creationId xmlns:a16="http://schemas.microsoft.com/office/drawing/2014/main" id="{C9F75F15-BBFD-AD84-FE45-8E4891D347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540" y="2572"/>
              <a:ext cx="158" cy="106"/>
            </a:xfrm>
            <a:prstGeom prst="doubleWave">
              <a:avLst>
                <a:gd name="adj1" fmla="val 10319"/>
                <a:gd name="adj2" fmla="val 139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2" name="AutoShape 25">
              <a:extLst>
                <a:ext uri="{FF2B5EF4-FFF2-40B4-BE49-F238E27FC236}">
                  <a16:creationId xmlns:a16="http://schemas.microsoft.com/office/drawing/2014/main" id="{7D688797-A9BF-B77B-F94A-378BBFCA56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478"/>
              <a:ext cx="159" cy="71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3" name="Text Box 26">
            <a:extLst>
              <a:ext uri="{FF2B5EF4-FFF2-40B4-BE49-F238E27FC236}">
                <a16:creationId xmlns:a16="http://schemas.microsoft.com/office/drawing/2014/main" id="{89DAC3AE-BC45-14AE-5BA4-A814E546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4111133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Catastrophes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18C36BAF-0DFA-9D1A-B73B-810DF0D91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3850893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Sinistres</a:t>
            </a:r>
            <a:endParaRPr lang="en-US" sz="10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29D00883-AE29-15C0-E779-04456137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1" y="2046041"/>
            <a:ext cx="13350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Réévaluation</a:t>
            </a: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 des engagements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d'après</a:t>
            </a: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 des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nouvelles</a:t>
            </a: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informations</a:t>
            </a:r>
            <a:endParaRPr lang="en-US" sz="1000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4CECE434-50C7-7252-75B2-BAF702B4E131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3135313"/>
            <a:ext cx="215900" cy="239712"/>
            <a:chOff x="2540" y="2478"/>
            <a:chExt cx="159" cy="226"/>
          </a:xfrm>
        </p:grpSpPr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88B982C9-B2FA-E5A1-2D88-FD4D1D7154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540" y="2572"/>
              <a:ext cx="158" cy="106"/>
            </a:xfrm>
            <a:prstGeom prst="doubleWave">
              <a:avLst>
                <a:gd name="adj1" fmla="val 10319"/>
                <a:gd name="adj2" fmla="val 139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" name="AutoShape 31">
              <a:extLst>
                <a:ext uri="{FF2B5EF4-FFF2-40B4-BE49-F238E27FC236}">
                  <a16:creationId xmlns:a16="http://schemas.microsoft.com/office/drawing/2014/main" id="{729C5641-9B87-25B6-6589-EBDA865B92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478"/>
              <a:ext cx="159" cy="71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9" name="Text Box 32">
            <a:extLst>
              <a:ext uri="{FF2B5EF4-FFF2-40B4-BE49-F238E27FC236}">
                <a16:creationId xmlns:a16="http://schemas.microsoft.com/office/drawing/2014/main" id="{523D74BF-0B52-EE75-7A06-3192C33B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336" y="2698065"/>
            <a:ext cx="1479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Nouvelles affaires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durant</a:t>
            </a: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l'année</a:t>
            </a:r>
            <a:endParaRPr lang="en-US" sz="10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93F73B0D-EDAC-5F25-275C-C638F10B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838575"/>
            <a:ext cx="1509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Variations des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paramètres</a:t>
            </a: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 des </a:t>
            </a:r>
            <a:r>
              <a:rPr lang="en-US" sz="1000" dirty="0" err="1">
                <a:solidFill>
                  <a:srgbClr val="C00000"/>
                </a:solidFill>
                <a:latin typeface="Verdana" pitchFamily="34" charset="0"/>
              </a:rPr>
              <a:t>marchés</a:t>
            </a:r>
            <a:r>
              <a:rPr lang="en-US" sz="1000" dirty="0">
                <a:solidFill>
                  <a:srgbClr val="C00000"/>
                </a:solidFill>
                <a:latin typeface="Verdana" pitchFamily="34" charset="0"/>
              </a:rPr>
              <a:t> financiers</a:t>
            </a:r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56276952-4EA2-7237-A4F1-4A8F95B6C01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419475" y="3495675"/>
            <a:ext cx="215900" cy="431800"/>
            <a:chOff x="2540" y="2478"/>
            <a:chExt cx="159" cy="226"/>
          </a:xfrm>
        </p:grpSpPr>
        <p:sp>
          <p:nvSpPr>
            <p:cNvPr id="42" name="AutoShape 35">
              <a:extLst>
                <a:ext uri="{FF2B5EF4-FFF2-40B4-BE49-F238E27FC236}">
                  <a16:creationId xmlns:a16="http://schemas.microsoft.com/office/drawing/2014/main" id="{92C59EB2-C606-5292-0614-638C39134E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540" y="2572"/>
              <a:ext cx="158" cy="106"/>
            </a:xfrm>
            <a:prstGeom prst="doubleWave">
              <a:avLst>
                <a:gd name="adj1" fmla="val 10319"/>
                <a:gd name="adj2" fmla="val 139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43" name="AutoShape 36">
              <a:extLst>
                <a:ext uri="{FF2B5EF4-FFF2-40B4-BE49-F238E27FC236}">
                  <a16:creationId xmlns:a16="http://schemas.microsoft.com/office/drawing/2014/main" id="{03099BBA-AED3-FE11-A0CB-8F33F20663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478"/>
              <a:ext cx="159" cy="71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44" name="Text Box 37">
            <a:extLst>
              <a:ext uri="{FF2B5EF4-FFF2-40B4-BE49-F238E27FC236}">
                <a16:creationId xmlns:a16="http://schemas.microsoft.com/office/drawing/2014/main" id="{FFF4908C-6B61-9B09-1994-DD9E198F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08195"/>
            <a:ext cx="20875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Verdana" pitchFamily="34" charset="0"/>
              </a:rPr>
              <a:t>Bilan</a:t>
            </a:r>
            <a:r>
              <a:rPr lang="en-US" sz="1400" b="1" dirty="0">
                <a:latin typeface="Verdana" pitchFamily="34" charset="0"/>
              </a:rPr>
              <a:t> SST </a:t>
            </a:r>
            <a:r>
              <a:rPr lang="en-US" sz="1400" b="1" dirty="0" err="1">
                <a:latin typeface="Verdana" pitchFamily="34" charset="0"/>
              </a:rPr>
              <a:t>en</a:t>
            </a:r>
            <a:r>
              <a:rPr lang="en-US" sz="1400" b="1" dirty="0">
                <a:latin typeface="Verdana" pitchFamily="34" charset="0"/>
              </a:rPr>
              <a:t> t</a:t>
            </a:r>
            <a:r>
              <a:rPr lang="en-US" sz="1400" b="1" baseline="-25000" dirty="0">
                <a:latin typeface="Verdana" pitchFamily="34" charset="0"/>
              </a:rPr>
              <a:t>0 </a:t>
            </a:r>
            <a:r>
              <a:rPr lang="en-US" sz="1400" b="1" dirty="0">
                <a:latin typeface="Verdana" pitchFamily="34" charset="0"/>
              </a:rPr>
              <a:t>(</a:t>
            </a:r>
            <a:r>
              <a:rPr lang="en-US" sz="1400" b="1" dirty="0" err="1">
                <a:latin typeface="Verdana" pitchFamily="34" charset="0"/>
              </a:rPr>
              <a:t>déterministe</a:t>
            </a:r>
            <a:r>
              <a:rPr lang="en-US" sz="1400" b="1" dirty="0">
                <a:latin typeface="Verdana" pitchFamily="34" charset="0"/>
              </a:rPr>
              <a:t>)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2848F5F0-9FB1-B0B2-EC6D-1C6755DB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151" y="5364294"/>
            <a:ext cx="19669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Verdana" pitchFamily="34" charset="0"/>
              </a:rPr>
              <a:t>Bilan</a:t>
            </a:r>
            <a:r>
              <a:rPr lang="en-US" sz="1400" b="1" dirty="0">
                <a:latin typeface="Verdana" pitchFamily="34" charset="0"/>
              </a:rPr>
              <a:t> SST un an après </a:t>
            </a:r>
            <a:r>
              <a:rPr lang="en-US" sz="1400" b="1" dirty="0" err="1">
                <a:latin typeface="Verdana" pitchFamily="34" charset="0"/>
              </a:rPr>
              <a:t>en</a:t>
            </a:r>
            <a:r>
              <a:rPr lang="en-US" sz="1400" b="1" dirty="0">
                <a:latin typeface="Verdana" pitchFamily="34" charset="0"/>
              </a:rPr>
              <a:t> </a:t>
            </a:r>
            <a:r>
              <a:rPr lang="en-US" altLang="de-DE" sz="1400" b="1" dirty="0"/>
              <a:t>t</a:t>
            </a:r>
            <a:r>
              <a:rPr lang="en-US" altLang="de-DE" sz="1400" b="1" baseline="-25000" dirty="0"/>
              <a:t>1</a:t>
            </a:r>
            <a:r>
              <a:rPr lang="en-US" sz="1400" b="1" dirty="0">
                <a:latin typeface="Verdana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Verdana" pitchFamily="34" charset="0"/>
              </a:rPr>
              <a:t>stochastique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</a:rPr>
              <a:t> au moment t</a:t>
            </a:r>
            <a:r>
              <a:rPr lang="en-US" sz="1400" b="1" baseline="-25000" dirty="0">
                <a:solidFill>
                  <a:srgbClr val="C00000"/>
                </a:solidFill>
                <a:latin typeface="Verdana" pitchFamily="34" charset="0"/>
              </a:rPr>
              <a:t>0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id="{22349D95-9056-FA70-5FCA-1F4DE889F123}"/>
              </a:ext>
            </a:extLst>
          </p:cNvPr>
          <p:cNvSpPr>
            <a:spLocks/>
          </p:cNvSpPr>
          <p:nvPr/>
        </p:nvSpPr>
        <p:spPr bwMode="auto">
          <a:xfrm>
            <a:off x="7019925" y="3190875"/>
            <a:ext cx="1943100" cy="561975"/>
          </a:xfrm>
          <a:custGeom>
            <a:avLst/>
            <a:gdLst>
              <a:gd name="T0" fmla="*/ 0 w 3175"/>
              <a:gd name="T1" fmla="*/ 2147483647 h 803"/>
              <a:gd name="T2" fmla="*/ 2147483647 w 3175"/>
              <a:gd name="T3" fmla="*/ 2147483647 h 803"/>
              <a:gd name="T4" fmla="*/ 2147483647 w 3175"/>
              <a:gd name="T5" fmla="*/ 2147483647 h 803"/>
              <a:gd name="T6" fmla="*/ 2147483647 w 3175"/>
              <a:gd name="T7" fmla="*/ 2147483647 h 803"/>
              <a:gd name="T8" fmla="*/ 2147483647 w 3175"/>
              <a:gd name="T9" fmla="*/ 2147483647 h 803"/>
              <a:gd name="T10" fmla="*/ 2147483647 w 3175"/>
              <a:gd name="T11" fmla="*/ 0 h 803"/>
              <a:gd name="T12" fmla="*/ 2147483647 w 3175"/>
              <a:gd name="T13" fmla="*/ 2147483647 h 803"/>
              <a:gd name="T14" fmla="*/ 2147483647 w 3175"/>
              <a:gd name="T15" fmla="*/ 2147483647 h 803"/>
              <a:gd name="T16" fmla="*/ 2147483647 w 3175"/>
              <a:gd name="T17" fmla="*/ 2147483647 h 803"/>
              <a:gd name="T18" fmla="*/ 2147483647 w 3175"/>
              <a:gd name="T19" fmla="*/ 2147483647 h 8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75"/>
              <a:gd name="T31" fmla="*/ 0 h 803"/>
              <a:gd name="T32" fmla="*/ 3175 w 3175"/>
              <a:gd name="T33" fmla="*/ 803 h 8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75" h="803">
                <a:moveTo>
                  <a:pt x="0" y="794"/>
                </a:moveTo>
                <a:cubicBezTo>
                  <a:pt x="283" y="798"/>
                  <a:pt x="566" y="803"/>
                  <a:pt x="793" y="794"/>
                </a:cubicBezTo>
                <a:cubicBezTo>
                  <a:pt x="1020" y="785"/>
                  <a:pt x="1190" y="776"/>
                  <a:pt x="1360" y="738"/>
                </a:cubicBezTo>
                <a:cubicBezTo>
                  <a:pt x="1530" y="700"/>
                  <a:pt x="1682" y="671"/>
                  <a:pt x="1814" y="567"/>
                </a:cubicBezTo>
                <a:cubicBezTo>
                  <a:pt x="1946" y="463"/>
                  <a:pt x="2069" y="208"/>
                  <a:pt x="2154" y="114"/>
                </a:cubicBezTo>
                <a:cubicBezTo>
                  <a:pt x="2239" y="20"/>
                  <a:pt x="2267" y="0"/>
                  <a:pt x="2324" y="0"/>
                </a:cubicBezTo>
                <a:cubicBezTo>
                  <a:pt x="2381" y="0"/>
                  <a:pt x="2428" y="29"/>
                  <a:pt x="2494" y="114"/>
                </a:cubicBezTo>
                <a:cubicBezTo>
                  <a:pt x="2560" y="199"/>
                  <a:pt x="2645" y="407"/>
                  <a:pt x="2721" y="511"/>
                </a:cubicBezTo>
                <a:cubicBezTo>
                  <a:pt x="2797" y="615"/>
                  <a:pt x="2872" y="691"/>
                  <a:pt x="2948" y="738"/>
                </a:cubicBezTo>
                <a:cubicBezTo>
                  <a:pt x="3024" y="785"/>
                  <a:pt x="3099" y="789"/>
                  <a:pt x="3175" y="794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47" name="Line 40">
            <a:extLst>
              <a:ext uri="{FF2B5EF4-FFF2-40B4-BE49-F238E27FC236}">
                <a16:creationId xmlns:a16="http://schemas.microsoft.com/office/drawing/2014/main" id="{85C25C40-4817-77F0-4A82-300D7E27DC2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027988" y="2798762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CH"/>
          </a:p>
        </p:txBody>
      </p:sp>
      <p:sp>
        <p:nvSpPr>
          <p:cNvPr id="48" name="Line 41">
            <a:extLst>
              <a:ext uri="{FF2B5EF4-FFF2-40B4-BE49-F238E27FC236}">
                <a16:creationId xmlns:a16="http://schemas.microsoft.com/office/drawing/2014/main" id="{0FE8438E-4DEA-4AC9-66B0-CA81F4CC8C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012112" y="3722688"/>
            <a:ext cx="168275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CH"/>
          </a:p>
        </p:txBody>
      </p:sp>
      <p:sp>
        <p:nvSpPr>
          <p:cNvPr id="49" name="AutoShape 42">
            <a:extLst>
              <a:ext uri="{FF2B5EF4-FFF2-40B4-BE49-F238E27FC236}">
                <a16:creationId xmlns:a16="http://schemas.microsoft.com/office/drawing/2014/main" id="{DE39E7FE-742C-A923-E4CC-9967F274E70C}"/>
              </a:ext>
            </a:extLst>
          </p:cNvPr>
          <p:cNvSpPr>
            <a:spLocks/>
          </p:cNvSpPr>
          <p:nvPr/>
        </p:nvSpPr>
        <p:spPr bwMode="auto">
          <a:xfrm rot="5400000">
            <a:off x="7474744" y="2904332"/>
            <a:ext cx="168275" cy="1074737"/>
          </a:xfrm>
          <a:prstGeom prst="leftBrace">
            <a:avLst>
              <a:gd name="adj1" fmla="val 532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0" name="Oval 43">
            <a:extLst>
              <a:ext uri="{FF2B5EF4-FFF2-40B4-BE49-F238E27FC236}">
                <a16:creationId xmlns:a16="http://schemas.microsoft.com/office/drawing/2014/main" id="{78C144FC-7719-C7FA-3E34-E6361945D0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04151" y="3775075"/>
            <a:ext cx="127000" cy="111125"/>
          </a:xfrm>
          <a:prstGeom prst="ellipse">
            <a:avLst/>
          </a:prstGeom>
          <a:solidFill>
            <a:srgbClr val="FF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1" name="Line 44">
            <a:extLst>
              <a:ext uri="{FF2B5EF4-FFF2-40B4-BE49-F238E27FC236}">
                <a16:creationId xmlns:a16="http://schemas.microsoft.com/office/drawing/2014/main" id="{678FDF32-DCC3-E457-52C4-EB0149BE418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733507" y="4118769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de-CH"/>
          </a:p>
        </p:txBody>
      </p:sp>
      <p:sp>
        <p:nvSpPr>
          <p:cNvPr id="52" name="Line 45">
            <a:extLst>
              <a:ext uri="{FF2B5EF4-FFF2-40B4-BE49-F238E27FC236}">
                <a16:creationId xmlns:a16="http://schemas.microsoft.com/office/drawing/2014/main" id="{4FA929DE-5A66-C864-C162-777A6785992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212138" y="2943225"/>
            <a:ext cx="2809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de-CH"/>
          </a:p>
        </p:txBody>
      </p:sp>
      <p:sp>
        <p:nvSpPr>
          <p:cNvPr id="53" name="Text Box 46">
            <a:extLst>
              <a:ext uri="{FF2B5EF4-FFF2-40B4-BE49-F238E27FC236}">
                <a16:creationId xmlns:a16="http://schemas.microsoft.com/office/drawing/2014/main" id="{1A92BB5A-D0A0-94D4-DE5A-8D6375703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111375"/>
            <a:ext cx="18716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Verdana" pitchFamily="34" charset="0"/>
              </a:rPr>
              <a:t>Densité</a:t>
            </a:r>
            <a:r>
              <a:rPr lang="en-US" sz="1400" dirty="0">
                <a:latin typeface="Verdana" pitchFamily="34" charset="0"/>
              </a:rPr>
              <a:t> de </a:t>
            </a:r>
            <a:r>
              <a:rPr lang="en-US" sz="1400" dirty="0" err="1">
                <a:latin typeface="Verdana" pitchFamily="34" charset="0"/>
              </a:rPr>
              <a:t>probabilité</a:t>
            </a:r>
            <a:r>
              <a:rPr lang="en-US" sz="1400" dirty="0">
                <a:latin typeface="Verdana" pitchFamily="34" charset="0"/>
              </a:rPr>
              <a:t> de la variation du CPR</a:t>
            </a:r>
          </a:p>
        </p:txBody>
      </p:sp>
      <p:sp>
        <p:nvSpPr>
          <p:cNvPr id="54" name="Text Box 47">
            <a:extLst>
              <a:ext uri="{FF2B5EF4-FFF2-40B4-BE49-F238E27FC236}">
                <a16:creationId xmlns:a16="http://schemas.microsoft.com/office/drawing/2014/main" id="{961C47B7-6C97-DBC3-2D56-18F76139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270375"/>
            <a:ext cx="18716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Moyenne des 1% des </a:t>
            </a:r>
            <a:r>
              <a:rPr lang="en-US" sz="1400" dirty="0" err="1">
                <a:latin typeface="Verdana" pitchFamily="34" charset="0"/>
              </a:rPr>
              <a:t>pires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cas</a:t>
            </a:r>
            <a:br>
              <a:rPr lang="en-US" sz="1400" dirty="0">
                <a:latin typeface="Verdana" pitchFamily="34" charset="0"/>
              </a:rPr>
            </a:br>
            <a:r>
              <a:rPr lang="en-US" sz="1400" dirty="0">
                <a:latin typeface="Verdana" pitchFamily="34" charset="0"/>
              </a:rPr>
              <a:t>= Expected Shortfall </a:t>
            </a:r>
            <a:br>
              <a:rPr lang="en-US" sz="1400" dirty="0">
                <a:latin typeface="Verdana" pitchFamily="34" charset="0"/>
              </a:rPr>
            </a:br>
            <a:r>
              <a:rPr lang="en-US" sz="1400" b="1" dirty="0">
                <a:latin typeface="Verdana" pitchFamily="34" charset="0"/>
              </a:rPr>
              <a:t>= 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</a:rPr>
              <a:t>- Capital </a:t>
            </a:r>
            <a:r>
              <a:rPr lang="en-US" sz="1400" b="1" dirty="0" err="1">
                <a:solidFill>
                  <a:srgbClr val="C00000"/>
                </a:solidFill>
                <a:latin typeface="Verdana" pitchFamily="34" charset="0"/>
              </a:rPr>
              <a:t>cible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21EBE077-6878-0D66-9DEE-F490F44078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7763" y="3478213"/>
            <a:ext cx="6477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56" name="Text Box 49">
            <a:extLst>
              <a:ext uri="{FF2B5EF4-FFF2-40B4-BE49-F238E27FC236}">
                <a16:creationId xmlns:a16="http://schemas.microsoft.com/office/drawing/2014/main" id="{A05340B5-913A-3745-1BA6-ABBA686C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3090863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p &lt; 1%</a:t>
            </a:r>
          </a:p>
        </p:txBody>
      </p:sp>
      <p:sp>
        <p:nvSpPr>
          <p:cNvPr id="57" name="Line 50">
            <a:extLst>
              <a:ext uri="{FF2B5EF4-FFF2-40B4-BE49-F238E27FC236}">
                <a16:creationId xmlns:a16="http://schemas.microsoft.com/office/drawing/2014/main" id="{FA772C01-8B74-B521-167C-C3A90C0A38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2638" y="2974975"/>
            <a:ext cx="71437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58" name="Line 51">
            <a:extLst>
              <a:ext uri="{FF2B5EF4-FFF2-40B4-BE49-F238E27FC236}">
                <a16:creationId xmlns:a16="http://schemas.microsoft.com/office/drawing/2014/main" id="{D448DDF1-C676-0460-333B-1F2800EFCD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4632325"/>
            <a:ext cx="3603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59" name="Line 52">
            <a:extLst>
              <a:ext uri="{FF2B5EF4-FFF2-40B4-BE49-F238E27FC236}">
                <a16:creationId xmlns:a16="http://schemas.microsoft.com/office/drawing/2014/main" id="{90D47FE5-B564-BDC9-544F-28343DE8A6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1050" y="4703763"/>
            <a:ext cx="1444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60" name="AutoShape 53">
            <a:extLst>
              <a:ext uri="{FF2B5EF4-FFF2-40B4-BE49-F238E27FC236}">
                <a16:creationId xmlns:a16="http://schemas.microsoft.com/office/drawing/2014/main" id="{487B2C29-0FD7-DDC2-EC97-03E82B3BADDC}"/>
              </a:ext>
            </a:extLst>
          </p:cNvPr>
          <p:cNvSpPr>
            <a:spLocks/>
          </p:cNvSpPr>
          <p:nvPr/>
        </p:nvSpPr>
        <p:spPr bwMode="auto">
          <a:xfrm>
            <a:off x="2124075" y="3190875"/>
            <a:ext cx="73025" cy="1368425"/>
          </a:xfrm>
          <a:prstGeom prst="rightBrace">
            <a:avLst>
              <a:gd name="adj1" fmla="val 1561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1" name="Line 54">
            <a:extLst>
              <a:ext uri="{FF2B5EF4-FFF2-40B4-BE49-F238E27FC236}">
                <a16:creationId xmlns:a16="http://schemas.microsoft.com/office/drawing/2014/main" id="{B49B5C79-F5A6-4747-CBA2-0D1F349B7E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68538" y="3911600"/>
            <a:ext cx="287337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62" name="Text Box 55">
            <a:extLst>
              <a:ext uri="{FF2B5EF4-FFF2-40B4-BE49-F238E27FC236}">
                <a16:creationId xmlns:a16="http://schemas.microsoft.com/office/drawing/2014/main" id="{24E2FE33-84B5-E22B-D7E9-F94A26751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708" y="4605338"/>
            <a:ext cx="2218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Valeur </a:t>
            </a:r>
            <a:r>
              <a:rPr lang="en-US" sz="1200" dirty="0" err="1">
                <a:latin typeface="Verdana" pitchFamily="34" charset="0"/>
              </a:rPr>
              <a:t>conforme</a:t>
            </a:r>
            <a:r>
              <a:rPr lang="en-US" sz="1200" dirty="0">
                <a:latin typeface="Verdana" pitchFamily="34" charset="0"/>
              </a:rPr>
              <a:t> au </a:t>
            </a:r>
            <a:r>
              <a:rPr lang="en-US" sz="1200" dirty="0" err="1">
                <a:latin typeface="Verdana" pitchFamily="34" charset="0"/>
              </a:rPr>
              <a:t>marché</a:t>
            </a:r>
            <a:r>
              <a:rPr lang="en-US" sz="1200" dirty="0">
                <a:latin typeface="Verdana" pitchFamily="34" charset="0"/>
              </a:rPr>
              <a:t> des engagements</a:t>
            </a:r>
          </a:p>
        </p:txBody>
      </p:sp>
      <p:sp>
        <p:nvSpPr>
          <p:cNvPr id="63" name="Text Box 56">
            <a:extLst>
              <a:ext uri="{FF2B5EF4-FFF2-40B4-BE49-F238E27FC236}">
                <a16:creationId xmlns:a16="http://schemas.microsoft.com/office/drawing/2014/main" id="{DD4DF914-5BFF-1617-D4F7-B136C7A8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531" y="1213971"/>
            <a:ext cx="496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C00000"/>
                </a:solidFill>
                <a:latin typeface="Verdana" pitchFamily="34" charset="0"/>
              </a:rPr>
              <a:t>Quantification des </a:t>
            </a:r>
            <a:r>
              <a:rPr lang="en-US" sz="1400" dirty="0" err="1">
                <a:solidFill>
                  <a:srgbClr val="C00000"/>
                </a:solidFill>
                <a:latin typeface="Verdana" pitchFamily="34" charset="0"/>
              </a:rPr>
              <a:t>risques</a:t>
            </a:r>
            <a:r>
              <a:rPr lang="en-US" sz="1400" dirty="0">
                <a:solidFill>
                  <a:srgbClr val="C00000"/>
                </a:solidFill>
                <a:latin typeface="Verdana" pitchFamily="34" charset="0"/>
              </a:rPr>
              <a:t> par des </a:t>
            </a:r>
            <a:r>
              <a:rPr lang="en-US" sz="1400" b="1" dirty="0" err="1">
                <a:solidFill>
                  <a:srgbClr val="C00000"/>
                </a:solidFill>
                <a:latin typeface="Verdana" pitchFamily="34" charset="0"/>
              </a:rPr>
              <a:t>modèles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</a:rPr>
              <a:t> standard</a:t>
            </a:r>
            <a:r>
              <a:rPr lang="en-US" sz="1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Verdana" pitchFamily="34" charset="0"/>
              </a:rPr>
              <a:t>stochastiques</a:t>
            </a:r>
            <a:r>
              <a:rPr lang="en-US" sz="1400" dirty="0">
                <a:solidFill>
                  <a:srgbClr val="C00000"/>
                </a:solidFill>
                <a:latin typeface="Verdana" pitchFamily="34" charset="0"/>
              </a:rPr>
              <a:t> (</a:t>
            </a:r>
            <a:r>
              <a:rPr lang="en-US" sz="1400" dirty="0" err="1">
                <a:solidFill>
                  <a:srgbClr val="C00000"/>
                </a:solidFill>
                <a:latin typeface="Verdana" pitchFamily="34" charset="0"/>
              </a:rPr>
              <a:t>ou</a:t>
            </a:r>
            <a:r>
              <a:rPr lang="en-US" sz="1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Verdana" pitchFamily="34" charset="0"/>
              </a:rPr>
              <a:t>modèles</a:t>
            </a:r>
            <a:r>
              <a:rPr lang="en-US" sz="1400" dirty="0">
                <a:solidFill>
                  <a:srgbClr val="C00000"/>
                </a:solidFill>
                <a:latin typeface="Verdana" pitchFamily="34" charset="0"/>
              </a:rPr>
              <a:t> internes)</a:t>
            </a:r>
          </a:p>
        </p:txBody>
      </p:sp>
      <p:sp>
        <p:nvSpPr>
          <p:cNvPr id="64" name="Line 57">
            <a:extLst>
              <a:ext uri="{FF2B5EF4-FFF2-40B4-BE49-F238E27FC236}">
                <a16:creationId xmlns:a16="http://schemas.microsoft.com/office/drawing/2014/main" id="{727BCA36-17E2-D1A8-0943-F0D815C5E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1824038"/>
            <a:ext cx="0" cy="15113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65" name="Line 58">
            <a:extLst>
              <a:ext uri="{FF2B5EF4-FFF2-40B4-BE49-F238E27FC236}">
                <a16:creationId xmlns:a16="http://schemas.microsoft.com/office/drawing/2014/main" id="{D7E0CDE3-638C-4B91-C424-BEEA19703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4" y="2471738"/>
            <a:ext cx="9525" cy="7357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 type="arrow" w="med" len="med"/>
            <a:tailEnd type="arrow" w="med" len="med"/>
          </a:ln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66" name="Line 59">
            <a:extLst>
              <a:ext uri="{FF2B5EF4-FFF2-40B4-BE49-F238E27FC236}">
                <a16:creationId xmlns:a16="http://schemas.microsoft.com/office/drawing/2014/main" id="{521F3533-EF49-DE9B-45B1-B5502F14C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0276" y="2687638"/>
            <a:ext cx="1587" cy="328612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 type="arrow" w="med" len="med"/>
            <a:tailEnd type="arrow" w="med" len="med"/>
          </a:ln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67" name="Text Box 60">
            <a:extLst>
              <a:ext uri="{FF2B5EF4-FFF2-40B4-BE49-F238E27FC236}">
                <a16:creationId xmlns:a16="http://schemas.microsoft.com/office/drawing/2014/main" id="{E84D8E39-E9D5-BFB1-CF25-3D4C2F3A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2382838"/>
            <a:ext cx="100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Verdana" pitchFamily="34" charset="0"/>
              </a:rPr>
              <a:t>CPR(t</a:t>
            </a:r>
            <a:r>
              <a:rPr lang="en-US" sz="1400" baseline="-25000" dirty="0">
                <a:solidFill>
                  <a:schemeClr val="accent6"/>
                </a:solidFill>
                <a:latin typeface="Verdana" pitchFamily="34" charset="0"/>
              </a:rPr>
              <a:t>1</a:t>
            </a:r>
            <a:r>
              <a:rPr lang="en-US" sz="1400" dirty="0">
                <a:solidFill>
                  <a:schemeClr val="accent6"/>
                </a:solidFill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56044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5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FINMA-Blau">
  <a:themeElements>
    <a:clrScheme name="FINMA 2020">
      <a:dk1>
        <a:sysClr val="windowText" lastClr="000000"/>
      </a:dk1>
      <a:lt1>
        <a:sysClr val="window" lastClr="FFFFFF"/>
      </a:lt1>
      <a:dk2>
        <a:srgbClr val="003893"/>
      </a:dk2>
      <a:lt2>
        <a:srgbClr val="FFFFFF"/>
      </a:lt2>
      <a:accent1>
        <a:srgbClr val="D4ECF5"/>
      </a:accent1>
      <a:accent2>
        <a:srgbClr val="A2D3EE"/>
      </a:accent2>
      <a:accent3>
        <a:srgbClr val="63B5DF"/>
      </a:accent3>
      <a:accent4>
        <a:srgbClr val="006EAF"/>
      </a:accent4>
      <a:accent5>
        <a:srgbClr val="4472C4"/>
      </a:accent5>
      <a:accent6>
        <a:srgbClr val="003893"/>
      </a:accent6>
      <a:hlink>
        <a:srgbClr val="006EAF"/>
      </a:hlink>
      <a:folHlink>
        <a:srgbClr val="0093C9"/>
      </a:folHlink>
    </a:clrScheme>
    <a:fontScheme name="FINM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_Praesentation.potx" id="{60FFCBB7-6B2A-45E4-9BE0-B7436B3E4F48}" vid="{E22C26FA-5392-4B93-9A15-84CF236B3A6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docugate xmlns="http://www.docugate.com/2014/dgxml" ResetInterfaceCacheAfterDocCreation="false" FreeDocumentSelection="true">
  <template id="9c457553-25e6-45f5-8205-86185fa78d56" doclanguage="en" workflowdocumentid="af0e342e-741a-4a23-905d-6ac05982e696">
    <docproperties>
      <saveaslocation>https://gdok.finma.ch/container/1998/G01458397</saveaslocation>
      <dossier_id>G01458397</dossier_id>
      <dossier_titel>2024-01_GCAF</dossier_titel>
      <dossier_aktenzeichen/>
      <dossier_osp_nr>069</dossier_osp_nr>
      <dossier_kategorie>Zusammenarbeit</dossier_kategorie>
      <geschaeft_id>G01458397</geschaeft_id>
      <geschaeft_federfuehrende_oe>S-INA</geschaeft_federfuehrende_oe>
      <geschaeft_datum_eroeffnen>09.01.2024</geschaeft_datum_eroeffnen>
      <aktionsname/>
      <aktionswert/>
      <finmaobjekt_name>IAIS Risk-based Solvency Implementation Forum (RBSIF) (F01407069)</finmaobjekt_name>
      <geschaeft_url>https://gev.finma.ch/FINMA/main.aspx?etc=10058&amp;id=%7bc95488f8-10af-ee11-a38a-005056119d47%7d&amp;pagetype=entityrecord</geschaeft_url>
      <addresses/>
    </docproperties>
  </template>
</docugate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Dok Document" ma:contentTypeID="0x0101003A499141982C43AFAF241BDE541C18D5009E1C48F2EE06044E8D5A70235D422C0F" ma:contentTypeVersion="31" ma:contentTypeDescription="Create a new document." ma:contentTypeScope="" ma:versionID="28fd4899c30682c43ef3ad5775b3910a">
  <xsd:schema xmlns:xsd="http://www.w3.org/2001/XMLSchema" xmlns:xs="http://www.w3.org/2001/XMLSchema" xmlns:p="http://schemas.microsoft.com/office/2006/metadata/properties" xmlns:ns2="65d94310-90ae-4d90-a57b-0ac5059efc7d" targetNamespace="http://schemas.microsoft.com/office/2006/metadata/properties" ma:root="true" ma:fieldsID="627eaa7fbb8b401b85bd5efa835e0d58" ns2:_="">
    <xsd:import namespace="65d94310-90ae-4d90-a57b-0ac5059efc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inmaDocumentDate" minOccurs="0"/>
                <xsd:element ref="ns2:FinmaCaseDescription" minOccurs="0"/>
                <xsd:element ref="ns2:f6ac7f7711e24d149a1ab98f6cfad432" minOccurs="0"/>
                <xsd:element ref="ns2:TaxCatchAll" minOccurs="0"/>
                <xsd:element ref="ns2:TaxCatchAllLabel" minOccurs="0"/>
                <xsd:element ref="ns2:FinmaCaseID" minOccurs="0"/>
                <xsd:element ref="ns2:g1c9cab47ab34847b4ac830bba5063b0" minOccurs="0"/>
                <xsd:element ref="ns2:h5452bf913d342ef967d06fb0970c0a5" minOccurs="0"/>
                <xsd:element ref="ns2:n1f5c6536ac648a38ad663cdf8bd44e6" minOccurs="0"/>
                <xsd:element ref="ns2:FinmaPasswordProtected" minOccurs="0"/>
                <xsd:element ref="ns2:FinmaValidationDate" minOccurs="0"/>
                <xsd:element ref="ns2:FinmaValidationResult" minOccurs="0"/>
                <xsd:element ref="ns2:FinmaObjectId" minOccurs="0"/>
                <xsd:element ref="ns2:FinmaObjectName" minOccurs="0"/>
                <xsd:element ref="ns2:Aktionswe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94310-90ae-4d90-a57b-0ac5059efc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nmaDocumentDate" ma:index="11" nillable="true" ma:displayName="Dokument Datum" ma:format="DateOnly" ma:internalName="FinmaDocumentDate" ma:readOnly="false">
      <xsd:simpleType>
        <xsd:restriction base="dms:DateTime"/>
      </xsd:simpleType>
    </xsd:element>
    <xsd:element name="FinmaCaseDescription" ma:index="12" nillable="true" ma:displayName="Geschäfts Bezeichnung" ma:default="2024-01_GCAF (G01458397)" ma:internalName="FinmaCaseDescription" ma:readOnly="false">
      <xsd:simpleType>
        <xsd:restriction base="dms:Text">
          <xsd:maxLength value="255"/>
        </xsd:restriction>
      </xsd:simpleType>
    </xsd:element>
    <xsd:element name="f6ac7f7711e24d149a1ab98f6cfad432" ma:index="13" nillable="true" ma:taxonomy="true" ma:internalName="f6ac7f7711e24d149a1ab98f6cfad432" ma:taxonomyFieldName="FinmaCaseStatus" ma:displayName="Geschäfts Status" ma:readOnly="false" ma:default="1;#Aktiv|7439e81f-a110-4e88-a7af-acf8d4806223" ma:fieldId="{f6ac7f77-11e2-4d14-9a1a-b98f6cfad432}" ma:sspId="1614e331-078d-4830-aac2-889f77d1de05" ma:termSetId="fbd22871-fe11-4cfd-b99d-0f5fc7eae3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4858474b-4496-427c-8bcd-e197f90e1fb3}" ma:internalName="TaxCatchAll" ma:showField="CatchAllData" ma:web="65d94310-90ae-4d90-a57b-0ac5059efc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4858474b-4496-427c-8bcd-e197f90e1fb3}" ma:internalName="TaxCatchAllLabel" ma:readOnly="true" ma:showField="CatchAllDataLabel" ma:web="65d94310-90ae-4d90-a57b-0ac5059efc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nmaCaseID" ma:index="17" nillable="true" ma:displayName="Geschäfts ID" ma:default="G01458397" ma:internalName="FinmaCaseID" ma:readOnly="false">
      <xsd:simpleType>
        <xsd:restriction base="dms:Text">
          <xsd:maxLength value="255"/>
        </xsd:restriction>
      </xsd:simpleType>
    </xsd:element>
    <xsd:element name="g1c9cab47ab34847b4ac830bba5063b0" ma:index="18" nillable="true" ma:taxonomy="true" ma:internalName="g1c9cab47ab34847b4ac830bba5063b0" ma:taxonomyFieldName="FinmaCatchphrases" ma:displayName="Schlagwort" ma:readOnly="false" ma:fieldId="{01c9cab4-7ab3-4847-b4ac-830bba5063b0}" ma:taxonomyMulti="true" ma:sspId="1614e331-078d-4830-aac2-889f77d1de05" ma:termSetId="35ed469d-bfb4-4e58-83fd-01918edae1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452bf913d342ef967d06fb0970c0a5" ma:index="20" nillable="true" ma:taxonomy="true" ma:internalName="h5452bf913d342ef967d06fb0970c0a5" ma:taxonomyFieldName="FinmaCategory" ma:displayName="Kategorie" ma:readOnly="false" ma:fieldId="{15452bf9-13d3-42ef-967d-06fb0970c0a5}" ma:sspId="1614e331-078d-4830-aac2-889f77d1de05" ma:termSetId="76a2fa96-3e9b-4d62-901d-d1895154867f" ma:anchorId="991559e7-0aed-4d6e-9429-4a6f27d49eff" ma:open="false" ma:isKeyword="false">
      <xsd:complexType>
        <xsd:sequence>
          <xsd:element ref="pc:Terms" minOccurs="0" maxOccurs="1"/>
        </xsd:sequence>
      </xsd:complexType>
    </xsd:element>
    <xsd:element name="n1f5c6536ac648a38ad663cdf8bd44e6" ma:index="22" nillable="true" ma:taxonomy="true" ma:internalName="n1f5c6536ac648a38ad663cdf8bd44e6" ma:taxonomyFieldName="FinmaCrmEntityIDs" ma:displayName="CRM Verknüpfung IDs" ma:readOnly="false" ma:fieldId="{71f5c653-6ac6-48a3-8ad6-63cdf8bd44e6}" ma:taxonomyMulti="true" ma:sspId="1614e331-078d-4830-aac2-889f77d1de05" ma:termSetId="413ec04e-52dc-4e67-90bb-f46cb4a5f374" ma:anchorId="416491c1-8f43-4021-802f-35a4fe87089d" ma:open="false" ma:isKeyword="false">
      <xsd:complexType>
        <xsd:sequence>
          <xsd:element ref="pc:Terms" minOccurs="0" maxOccurs="1"/>
        </xsd:sequence>
      </xsd:complexType>
    </xsd:element>
    <xsd:element name="FinmaPasswordProtected" ma:index="24" nillable="true" ma:displayName="Passwortgeschützt" ma:internalName="FinmaPasswordProtected" ma:readOnly="false">
      <xsd:simpleType>
        <xsd:restriction base="dms:Boolean"/>
      </xsd:simpleType>
    </xsd:element>
    <xsd:element name="FinmaValidationDate" ma:index="25" nillable="true" ma:displayName="Prüfzeitpunkt" ma:format="DateTime" ma:internalName="FinmaValidationDate" ma:readOnly="false">
      <xsd:simpleType>
        <xsd:restriction base="dms:DateTime"/>
      </xsd:simpleType>
    </xsd:element>
    <xsd:element name="FinmaValidationResult" ma:index="27" nillable="true" ma:displayName="ValidationResults" ma:internalName="FinmaValidationResult" ma:readOnly="false">
      <xsd:simpleType>
        <xsd:restriction base="dms:Note">
          <xsd:maxLength value="255"/>
        </xsd:restriction>
      </xsd:simpleType>
    </xsd:element>
    <xsd:element name="FinmaObjectId" ma:index="28" nillable="true" ma:displayName="Finma Objekt ID" ma:default="F01407069" ma:internalName="FinmaObjectId" ma:readOnly="false">
      <xsd:simpleType>
        <xsd:restriction base="dms:Text">
          <xsd:maxLength value="255"/>
        </xsd:restriction>
      </xsd:simpleType>
    </xsd:element>
    <xsd:element name="FinmaObjectName" ma:index="29" nillable="true" ma:displayName="Finma Objekt Bezeichnung" ma:default="IAIS Risk-based Solvency Implementation Forum (RBSIF) (F01407069)" ma:internalName="FinmaObjectName" ma:readOnly="false">
      <xsd:simpleType>
        <xsd:restriction base="dms:Text">
          <xsd:maxLength value="255"/>
        </xsd:restriction>
      </xsd:simpleType>
    </xsd:element>
    <xsd:element name="Aktionswert" ma:index="30" nillable="true" ma:displayName="Aktionswert" ma:hidden="true" ma:internalName="Aktionswert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document xmlns="http://www.docugate.com/2015/docugatedatastorexml">
  <snapins xmlns=""/>
</document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d94310-90ae-4d90-a57b-0ac5059efc7d">G01458397-000010</_dlc_DocId>
    <TaxCatchAll xmlns="65d94310-90ae-4d90-a57b-0ac5059efc7d">
      <Value>1</Value>
    </TaxCatchAll>
    <f6ac7f7711e24d149a1ab98f6cfad432 xmlns="65d94310-90ae-4d90-a57b-0ac5059efc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Aktiv</TermName>
          <TermId xmlns="http://schemas.microsoft.com/office/infopath/2007/PartnerControls">7439e81f-a110-4e88-a7af-acf8d4806223</TermId>
        </TermInfo>
      </Terms>
    </f6ac7f7711e24d149a1ab98f6cfad432>
    <_dlc_DocIdUrl xmlns="65d94310-90ae-4d90-a57b-0ac5059efc7d">
      <Url>https://gdok.finma.ch/container/1998/_layouts/15/DocIdRedir.aspx?ID=G01458397-000010</Url>
      <Description>G01458397-000010</Description>
    </_dlc_DocIdUrl>
    <n1f5c6536ac648a38ad663cdf8bd44e6 xmlns="65d94310-90ae-4d90-a57b-0ac5059efc7d">
      <Terms xmlns="http://schemas.microsoft.com/office/infopath/2007/PartnerControls"/>
    </n1f5c6536ac648a38ad663cdf8bd44e6>
    <FinmaValidationDate xmlns="65d94310-90ae-4d90-a57b-0ac5059efc7d">2024-04-03T11:32:05+00:00</FinmaValidationDate>
    <FinmaPasswordProtected xmlns="65d94310-90ae-4d90-a57b-0ac5059efc7d">false</FinmaPasswordProtected>
    <FinmaCaseDescription xmlns="65d94310-90ae-4d90-a57b-0ac5059efc7d">2024-01_GCAF (G01458397)</FinmaCaseDescription>
    <g1c9cab47ab34847b4ac830bba5063b0 xmlns="65d94310-90ae-4d90-a57b-0ac5059efc7d">
      <Terms xmlns="http://schemas.microsoft.com/office/infopath/2007/PartnerControls"/>
    </g1c9cab47ab34847b4ac830bba5063b0>
    <Aktionswert xmlns="65d94310-90ae-4d90-a57b-0ac5059efc7d" xsi:nil="true"/>
    <FinmaDocumentDate xmlns="65d94310-90ae-4d90-a57b-0ac5059efc7d">2024-01-16T23:00:00+00:00</FinmaDocumentDate>
    <FinmaObjectName xmlns="65d94310-90ae-4d90-a57b-0ac5059efc7d">IAIS Risk-based Solvency Implementation Forum (RBSIF) (F01407069)</FinmaObjectName>
    <FinmaCaseID xmlns="65d94310-90ae-4d90-a57b-0ac5059efc7d">G01458397</FinmaCaseID>
    <h5452bf913d342ef967d06fb0970c0a5 xmlns="65d94310-90ae-4d90-a57b-0ac5059efc7d">
      <Terms xmlns="http://schemas.microsoft.com/office/infopath/2007/PartnerControls"/>
    </h5452bf913d342ef967d06fb0970c0a5>
    <FinmaObjectId xmlns="65d94310-90ae-4d90-a57b-0ac5059efc7d">F01407069</FinmaObjectId>
    <FinmaValidationResult xmlns="65d94310-90ae-4d90-a57b-0ac5059efc7d" xsi:nil="true"/>
  </documentManagement>
</p:properties>
</file>

<file path=customXml/itemProps1.xml><?xml version="1.0" encoding="utf-8"?>
<ds:datastoreItem xmlns:ds="http://schemas.openxmlformats.org/officeDocument/2006/customXml" ds:itemID="{3A4AF542-9A8E-42B9-B50B-48DE8D18127E}">
  <ds:schemaRefs>
    <ds:schemaRef ds:uri="http://www.docugate.com/2014/dgxml"/>
  </ds:schemaRefs>
</ds:datastoreItem>
</file>

<file path=customXml/itemProps2.xml><?xml version="1.0" encoding="utf-8"?>
<ds:datastoreItem xmlns:ds="http://schemas.openxmlformats.org/officeDocument/2006/customXml" ds:itemID="{7563C763-FBDD-4E6A-932E-8916FAA76C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BFC13E-7B91-489E-8514-4CA41527946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3762BA9-E224-4241-8B1A-D755B0E94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94310-90ae-4d90-a57b-0ac5059ef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083AC89-8B43-4471-BAC9-61702EFC6C21}">
  <ds:schemaRefs>
    <ds:schemaRef ds:uri="http://www.docugate.com/2015/docugatedatastorexml"/>
    <ds:schemaRef ds:uri=""/>
  </ds:schemaRefs>
</ds:datastoreItem>
</file>

<file path=customXml/itemProps6.xml><?xml version="1.0" encoding="utf-8"?>
<ds:datastoreItem xmlns:ds="http://schemas.openxmlformats.org/officeDocument/2006/customXml" ds:itemID="{2902215B-88D5-4DF9-BC24-95D4268FA461}">
  <ds:schemaRefs>
    <ds:schemaRef ds:uri="65d94310-90ae-4d90-a57b-0ac5059efc7d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2202</Words>
  <Application>Microsoft Office PowerPoint</Application>
  <PresentationFormat>On-screen Show (4:3)</PresentationFormat>
  <Paragraphs>311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Lato</vt:lpstr>
      <vt:lpstr>Symbol</vt:lpstr>
      <vt:lpstr>Verdana</vt:lpstr>
      <vt:lpstr>Wingdings</vt:lpstr>
      <vt:lpstr>FINMA-Blau</vt:lpstr>
      <vt:lpstr>PowerPoint Presentation</vt:lpstr>
      <vt:lpstr>Aperçu du modèle SST - Suisse</vt:lpstr>
      <vt:lpstr>Introduction</vt:lpstr>
      <vt:lpstr>But</vt:lpstr>
      <vt:lpstr>Développement du Test suisse de solvabilité (SST) 20 ans en un coup d'oeuil</vt:lpstr>
      <vt:lpstr>Modèle standard ou modèle interne </vt:lpstr>
      <vt:lpstr>Le modèle SST</vt:lpstr>
      <vt:lpstr>Le SST suit des principes qui en font un régime de solvabilité basée sur les risques (SBR)</vt:lpstr>
      <vt:lpstr>Risques dans le régime SST</vt:lpstr>
      <vt:lpstr>Modèles standard SST: architecture</vt:lpstr>
      <vt:lpstr>Modèles standard SST: modèles stochastiques</vt:lpstr>
      <vt:lpstr>Modèles standard SST: descriptions techniques</vt:lpstr>
      <vt:lpstr>Approche des modèles standard SST: fondée et efficace</vt:lpstr>
      <vt:lpstr>Approche des modèles standard SST: trop compliquée?</vt:lpstr>
      <vt:lpstr>Les outils SST</vt:lpstr>
      <vt:lpstr>Outils SST</vt:lpstr>
      <vt:lpstr>Outils SST (suite)</vt:lpstr>
      <vt:lpstr>PowerPoint Presentation</vt:lpstr>
      <vt:lpstr>PowerPoint Presentation</vt:lpstr>
      <vt:lpstr>PowerPoint Presentation</vt:lpstr>
    </vt:vector>
  </TitlesOfParts>
  <Company>StÃ¤mpfli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de Rossi François-Xavier</dc:creator>
  <cp:lastModifiedBy>DEF</cp:lastModifiedBy>
  <cp:revision>77</cp:revision>
  <cp:lastPrinted>2024-01-24T07:25:26Z</cp:lastPrinted>
  <dcterms:created xsi:type="dcterms:W3CDTF">2020-02-21T13:56:50Z</dcterms:created>
  <dcterms:modified xsi:type="dcterms:W3CDTF">2024-04-03T11:32:04Z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resses">
    <vt:lpwstr/>
  </property>
  <property fmtid="{D5CDD505-2E9C-101B-9397-08002B2CF9AE}" pid="3" name="aktionsname">
    <vt:lpwstr/>
  </property>
  <property fmtid="{D5CDD505-2E9C-101B-9397-08002B2CF9AE}" pid="4" name="aktionswert">
    <vt:lpwstr/>
  </property>
  <property fmtid="{D5CDD505-2E9C-101B-9397-08002B2CF9AE}" pid="5" name="convertername">
    <vt:lpwstr/>
  </property>
  <property fmtid="{D5CDD505-2E9C-101B-9397-08002B2CF9AE}" pid="6" name="dginterfacecreated">
    <vt:lpwstr>1</vt:lpwstr>
  </property>
  <property fmtid="{D5CDD505-2E9C-101B-9397-08002B2CF9AE}" pid="7" name="dgworkflowid">
    <vt:lpwstr>cb8d6581-157a-4660-ace1-c0bc437c49c0</vt:lpwstr>
  </property>
  <property fmtid="{D5CDD505-2E9C-101B-9397-08002B2CF9AE}" pid="8" name="docugatedocumentcreationpath">
    <vt:lpwstr>C:\Users\f10260\AppData\Local\Temp\Docugate\Documents\5zqw53pm.pptx</vt:lpwstr>
  </property>
  <property fmtid="{D5CDD505-2E9C-101B-9397-08002B2CF9AE}" pid="9" name="docugatedocumenthasdatastore">
    <vt:lpwstr>True</vt:lpwstr>
  </property>
  <property fmtid="{D5CDD505-2E9C-101B-9397-08002B2CF9AE}" pid="10" name="docugatedocumentversion">
    <vt:lpwstr>5.17.10.1</vt:lpwstr>
  </property>
  <property fmtid="{D5CDD505-2E9C-101B-9397-08002B2CF9AE}" pid="11" name="dossier_aktenzeichen">
    <vt:lpwstr/>
  </property>
  <property fmtid="{D5CDD505-2E9C-101B-9397-08002B2CF9AE}" pid="12" name="dossier_id">
    <vt:lpwstr>G01458397</vt:lpwstr>
  </property>
  <property fmtid="{D5CDD505-2E9C-101B-9397-08002B2CF9AE}" pid="13" name="dossier_kategorie">
    <vt:lpwstr>Zusammenarbeit</vt:lpwstr>
  </property>
  <property fmtid="{D5CDD505-2E9C-101B-9397-08002B2CF9AE}" pid="14" name="dossier_osp_nr">
    <vt:lpwstr>069</vt:lpwstr>
  </property>
  <property fmtid="{D5CDD505-2E9C-101B-9397-08002B2CF9AE}" pid="15" name="dossier_titel">
    <vt:lpwstr>2024-01_GCAF</vt:lpwstr>
  </property>
  <property fmtid="{D5CDD505-2E9C-101B-9397-08002B2CF9AE}" pid="16" name="feld_titel">
    <vt:lpwstr>Aperçu du modèle SST - Suisse</vt:lpwstr>
  </property>
  <property fmtid="{D5CDD505-2E9C-101B-9397-08002B2CF9AE}" pid="17" name="feld_titelunformatted">
    <vt:lpwstr>Aperçu du modèle SST - Suisse</vt:lpwstr>
  </property>
  <property fmtid="{D5CDD505-2E9C-101B-9397-08002B2CF9AE}" pid="18" name="feld_untertitel">
    <vt:lpwstr>François-Xavier de Rossi, FINMA</vt:lpwstr>
  </property>
  <property fmtid="{D5CDD505-2E9C-101B-9397-08002B2CF9AE}" pid="19" name="feld_untertitelunformatted">
    <vt:lpwstr>François-Xavier de Rossi, FINMA</vt:lpwstr>
  </property>
  <property fmtid="{D5CDD505-2E9C-101B-9397-08002B2CF9AE}" pid="20" name="finmaobjekt_name">
    <vt:lpwstr>IAIS Risk-based Solvency Implementation Forum (RBSIF) (F01407069)</vt:lpwstr>
  </property>
  <property fmtid="{D5CDD505-2E9C-101B-9397-08002B2CF9AE}" pid="21" name="geschaeft_datum_eroeffnen">
    <vt:lpwstr>09.01.2024</vt:lpwstr>
  </property>
  <property fmtid="{D5CDD505-2E9C-101B-9397-08002B2CF9AE}" pid="22" name="geschaeft_federfuehrende_oe">
    <vt:lpwstr>S-INA</vt:lpwstr>
  </property>
  <property fmtid="{D5CDD505-2E9C-101B-9397-08002B2CF9AE}" pid="23" name="geschaeft_id">
    <vt:lpwstr>G01458397</vt:lpwstr>
  </property>
  <property fmtid="{D5CDD505-2E9C-101B-9397-08002B2CF9AE}" pid="24" name="geschaeft_url">
    <vt:lpwstr>https://gev.finma.ch/FINMA/main.aspx?etc=10058&amp;id=%7bc95488f8-10af-ee11-a38a-005056119d47%7d&amp;pagetype=entityrecord</vt:lpwstr>
  </property>
  <property fmtid="{D5CDD505-2E9C-101B-9397-08002B2CF9AE}" pid="25" name="interfacename">
    <vt:lpwstr/>
  </property>
  <property fmtid="{D5CDD505-2E9C-101B-9397-08002B2CF9AE}" pid="26" name="interfacetemplates">
    <vt:lpwstr>False</vt:lpwstr>
  </property>
  <property fmtid="{D5CDD505-2E9C-101B-9397-08002B2CF9AE}" pid="27" name="languagekey">
    <vt:lpwstr>FR</vt:lpwstr>
  </property>
  <property fmtid="{D5CDD505-2E9C-101B-9397-08002B2CF9AE}" pid="28" name="saveaslocation">
    <vt:lpwstr>https://gdok.finma.ch/container/1998/G01458397</vt:lpwstr>
  </property>
  <property fmtid="{D5CDD505-2E9C-101B-9397-08002B2CF9AE}" pid="29" name="taskpaneenablemanually">
    <vt:lpwstr>Manually</vt:lpwstr>
  </property>
  <property fmtid="{D5CDD505-2E9C-101B-9397-08002B2CF9AE}" pid="30" name="taskpaneguid">
    <vt:lpwstr>eb71d431-3935-4e53-8437-edbf83986bb9</vt:lpwstr>
  </property>
  <property fmtid="{D5CDD505-2E9C-101B-9397-08002B2CF9AE}" pid="31" name="templatedisplayname">
    <vt:lpwstr>FINMA Präsentation (4:3)</vt:lpwstr>
  </property>
  <property fmtid="{D5CDD505-2E9C-101B-9397-08002B2CF9AE}" pid="32" name="templateexternalid">
    <vt:lpwstr>cef96f21-4490-4fc0-9e5f-5a061d0d2f09</vt:lpwstr>
  </property>
  <property fmtid="{D5CDD505-2E9C-101B-9397-08002B2CF9AE}" pid="33" name="templateid">
    <vt:lpwstr>962471ed-7120-4345-935c-fe8054dd1d44</vt:lpwstr>
  </property>
  <property fmtid="{D5CDD505-2E9C-101B-9397-08002B2CF9AE}" pid="34" name="templatename">
    <vt:lpwstr>FINMA Präsentation (4:3)</vt:lpwstr>
  </property>
  <property fmtid="{D5CDD505-2E9C-101B-9397-08002B2CF9AE}" pid="35" name="ContentTypeId">
    <vt:lpwstr>0x0101003A499141982C43AFAF241BDE541C18D5009E1C48F2EE06044E8D5A70235D422C0F</vt:lpwstr>
  </property>
  <property fmtid="{D5CDD505-2E9C-101B-9397-08002B2CF9AE}" pid="36" name="_dlc_DocIdItemGuid">
    <vt:lpwstr>ce892351-dfc5-4e33-a2f0-aa3833f84844</vt:lpwstr>
  </property>
  <property fmtid="{D5CDD505-2E9C-101B-9397-08002B2CF9AE}" pid="37" name="FinmaCaseStatus">
    <vt:lpwstr>1;#Aktiv|7439e81f-a110-4e88-a7af-acf8d4806223</vt:lpwstr>
  </property>
  <property fmtid="{D5CDD505-2E9C-101B-9397-08002B2CF9AE}" pid="38" name="FinmaCrmEntityIDs">
    <vt:lpwstr/>
  </property>
  <property fmtid="{D5CDD505-2E9C-101B-9397-08002B2CF9AE}" pid="39" name="FinmaCategory">
    <vt:lpwstr/>
  </property>
  <property fmtid="{D5CDD505-2E9C-101B-9397-08002B2CF9AE}" pid="40" name="FinmaCatchphrases">
    <vt:lpwstr/>
  </property>
  <property fmtid="{D5CDD505-2E9C-101B-9397-08002B2CF9AE}" pid="41" name="Aktionswert_SPPSTextValue">
    <vt:lpwstr/>
  </property>
</Properties>
</file>