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301" r:id="rId6"/>
    <p:sldId id="329" r:id="rId7"/>
    <p:sldId id="365" r:id="rId8"/>
    <p:sldId id="367" r:id="rId9"/>
    <p:sldId id="369" r:id="rId10"/>
    <p:sldId id="368" r:id="rId11"/>
    <p:sldId id="370" r:id="rId12"/>
    <p:sldId id="372" r:id="rId13"/>
    <p:sldId id="373" r:id="rId14"/>
    <p:sldId id="374" r:id="rId15"/>
    <p:sldId id="376" r:id="rId16"/>
    <p:sldId id="378" r:id="rId17"/>
    <p:sldId id="386" r:id="rId18"/>
    <p:sldId id="379" r:id="rId19"/>
    <p:sldId id="380" r:id="rId20"/>
    <p:sldId id="382" r:id="rId21"/>
    <p:sldId id="331" r:id="rId22"/>
    <p:sldId id="383" r:id="rId23"/>
    <p:sldId id="385" r:id="rId24"/>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dan Granata (ACPR - FR)" initials="JG" lastIdx="1" clrIdx="0">
    <p:extLst>
      <p:ext uri="{19B8F6BF-5375-455C-9EA6-DF929625EA0E}">
        <p15:presenceInfo xmlns:p15="http://schemas.microsoft.com/office/powerpoint/2012/main" userId="Jordan Granata (ACPR - FR)" providerId="None"/>
      </p:ext>
    </p:extLst>
  </p:cmAuthor>
  <p:cmAuthor id="2" name="AMAND Cyrille (SGACPR DAI)" initials="AC(D" lastIdx="4" clrIdx="1">
    <p:extLst>
      <p:ext uri="{19B8F6BF-5375-455C-9EA6-DF929625EA0E}">
        <p15:presenceInfo xmlns:p15="http://schemas.microsoft.com/office/powerpoint/2012/main" userId="S-1-5-21-932784933-1916278750-2019186543-541526" providerId="AD"/>
      </p:ext>
    </p:extLst>
  </p:cmAuthor>
  <p:cmAuthor id="3" name="ACPR" initials="ACPR" lastIdx="2" clrIdx="2">
    <p:extLst>
      <p:ext uri="{19B8F6BF-5375-455C-9EA6-DF929625EA0E}">
        <p15:presenceInfo xmlns:p15="http://schemas.microsoft.com/office/powerpoint/2012/main" userId="ACPR" providerId="None"/>
      </p:ext>
    </p:extLst>
  </p:cmAuthor>
  <p:cmAuthor id="4" name="HADDAD Déborah (SGACPR DAI)" initials="HD(D" lastIdx="1" clrIdx="3">
    <p:extLst>
      <p:ext uri="{19B8F6BF-5375-455C-9EA6-DF929625EA0E}">
        <p15:presenceInfo xmlns:p15="http://schemas.microsoft.com/office/powerpoint/2012/main" userId="S-1-5-21-932784933-1916278750-2019186543-545538" providerId="AD"/>
      </p:ext>
    </p:extLst>
  </p:cmAuthor>
  <p:cmAuthor id="5" name="Pascal Jourdain" initials="PJ" lastIdx="1" clrIdx="4">
    <p:extLst>
      <p:ext uri="{19B8F6BF-5375-455C-9EA6-DF929625EA0E}">
        <p15:presenceInfo xmlns:p15="http://schemas.microsoft.com/office/powerpoint/2012/main" userId="Pascal Jourdain" providerId="None"/>
      </p:ext>
    </p:extLst>
  </p:cmAuthor>
  <p:cmAuthor id="6" name="RAFFEGEAU Arthur (SGACPR DAI)" initials="RA(D" lastIdx="1" clrIdx="5">
    <p:extLst>
      <p:ext uri="{19B8F6BF-5375-455C-9EA6-DF929625EA0E}">
        <p15:presenceInfo xmlns:p15="http://schemas.microsoft.com/office/powerpoint/2012/main" userId="S-1-5-21-2813002294-2535755234-2662097098-29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4AC"/>
    <a:srgbClr val="255EA9"/>
    <a:srgbClr val="205AA7"/>
    <a:srgbClr val="5783BD"/>
    <a:srgbClr val="5A9AD2"/>
    <a:srgbClr val="589AD4"/>
    <a:srgbClr val="5A9AD4"/>
    <a:srgbClr val="ED7C30"/>
    <a:srgbClr val="EF8B48"/>
    <a:srgbClr val="3E70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96" autoAdjust="0"/>
    <p:restoredTop sz="94673" autoAdjust="0"/>
  </p:normalViewPr>
  <p:slideViewPr>
    <p:cSldViewPr>
      <p:cViewPr varScale="1">
        <p:scale>
          <a:sx n="113" d="100"/>
          <a:sy n="113" d="100"/>
        </p:scale>
        <p:origin x="1306" y="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7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06FB5-A2B2-49C6-9AD1-55B6917CD944}" type="doc">
      <dgm:prSet loTypeId="urn:microsoft.com/office/officeart/2005/8/layout/cycle2" loCatId="cycle" qsTypeId="urn:microsoft.com/office/officeart/2005/8/quickstyle/simple2" qsCatId="simple" csTypeId="urn:microsoft.com/office/officeart/2005/8/colors/colorful4" csCatId="colorful" phldr="1"/>
      <dgm:spPr/>
      <dgm:t>
        <a:bodyPr/>
        <a:lstStyle/>
        <a:p>
          <a:endParaRPr lang="fr-FR"/>
        </a:p>
      </dgm:t>
    </dgm:pt>
    <dgm:pt modelId="{9DF4BBD3-25B6-419A-AB91-DE3ACD9C4242}">
      <dgm:prSet phldrT="[Texte]" phldr="1" custT="1"/>
      <dgm:spPr>
        <a:solidFill>
          <a:schemeClr val="accent2"/>
        </a:solidFill>
      </dgm:spPr>
      <dgm:t>
        <a:bodyPr/>
        <a:lstStyle/>
        <a:p>
          <a:endParaRPr lang="fr-FR" sz="2000" dirty="0"/>
        </a:p>
      </dgm:t>
    </dgm:pt>
    <dgm:pt modelId="{98CC9FE9-8325-4543-9BDF-A0D40F4BE211}" type="parTrans" cxnId="{7D1C661D-5452-4A24-A461-D1FDD661C07C}">
      <dgm:prSet/>
      <dgm:spPr/>
      <dgm:t>
        <a:bodyPr/>
        <a:lstStyle/>
        <a:p>
          <a:endParaRPr lang="fr-FR"/>
        </a:p>
      </dgm:t>
    </dgm:pt>
    <dgm:pt modelId="{51E61400-E8A1-4078-B0D1-05769AFE3FC2}" type="sibTrans" cxnId="{7D1C661D-5452-4A24-A461-D1FDD661C07C}">
      <dgm:prSet/>
      <dgm:spPr/>
      <dgm:t>
        <a:bodyPr/>
        <a:lstStyle/>
        <a:p>
          <a:endParaRPr lang="fr-FR" dirty="0"/>
        </a:p>
      </dgm:t>
    </dgm:pt>
    <dgm:pt modelId="{A16B7A32-C1AD-495A-A377-0B9A0A7FEC9F}">
      <dgm:prSet phldrT="[Texte]" phldr="1" custT="1"/>
      <dgm:spPr>
        <a:solidFill>
          <a:schemeClr val="accent3"/>
        </a:solidFill>
      </dgm:spPr>
      <dgm:t>
        <a:bodyPr/>
        <a:lstStyle/>
        <a:p>
          <a:endParaRPr lang="fr-FR" sz="2000" dirty="0"/>
        </a:p>
      </dgm:t>
    </dgm:pt>
    <dgm:pt modelId="{054EB8F3-687D-47C1-A8CA-AA8906B81A64}" type="parTrans" cxnId="{D39E6565-AB8E-4150-9AD1-F0C376D118EA}">
      <dgm:prSet/>
      <dgm:spPr/>
      <dgm:t>
        <a:bodyPr/>
        <a:lstStyle/>
        <a:p>
          <a:endParaRPr lang="fr-FR"/>
        </a:p>
      </dgm:t>
    </dgm:pt>
    <dgm:pt modelId="{D093C8A5-C38E-46B0-A43A-6E4799DBF5B8}" type="sibTrans" cxnId="{D39E6565-AB8E-4150-9AD1-F0C376D118EA}">
      <dgm:prSet/>
      <dgm:spPr/>
      <dgm:t>
        <a:bodyPr/>
        <a:lstStyle/>
        <a:p>
          <a:endParaRPr lang="fr-FR" dirty="0"/>
        </a:p>
      </dgm:t>
    </dgm:pt>
    <dgm:pt modelId="{2580DAD5-E4B5-4293-AB07-A4C506041096}">
      <dgm:prSet phldrT="[Texte]" phldr="1" custT="1"/>
      <dgm:spPr>
        <a:solidFill>
          <a:schemeClr val="accent5"/>
        </a:solidFill>
      </dgm:spPr>
      <dgm:t>
        <a:bodyPr/>
        <a:lstStyle/>
        <a:p>
          <a:endParaRPr lang="fr-FR" sz="2000" dirty="0"/>
        </a:p>
      </dgm:t>
    </dgm:pt>
    <dgm:pt modelId="{3872E00E-B2E4-4A20-9A82-F208316DB251}" type="parTrans" cxnId="{75528107-9022-476D-AE40-85E56DB393F3}">
      <dgm:prSet/>
      <dgm:spPr/>
      <dgm:t>
        <a:bodyPr/>
        <a:lstStyle/>
        <a:p>
          <a:endParaRPr lang="fr-FR"/>
        </a:p>
      </dgm:t>
    </dgm:pt>
    <dgm:pt modelId="{8828E4FD-4B51-4892-8A21-08016202413A}" type="sibTrans" cxnId="{75528107-9022-476D-AE40-85E56DB393F3}">
      <dgm:prSet/>
      <dgm:spPr/>
      <dgm:t>
        <a:bodyPr/>
        <a:lstStyle/>
        <a:p>
          <a:endParaRPr lang="fr-FR" dirty="0"/>
        </a:p>
      </dgm:t>
    </dgm:pt>
    <dgm:pt modelId="{8DF2A84E-9439-4676-B13B-880F92495483}">
      <dgm:prSet phldrT="[Texte]" phldr="1" custT="1"/>
      <dgm:spPr/>
      <dgm:t>
        <a:bodyPr/>
        <a:lstStyle/>
        <a:p>
          <a:endParaRPr lang="fr-FR" sz="2000" dirty="0"/>
        </a:p>
      </dgm:t>
    </dgm:pt>
    <dgm:pt modelId="{7051D416-35AC-401B-833F-A4F8C8DD6EA9}" type="parTrans" cxnId="{49A60ED3-5978-4CAC-A39A-F10C23E6AFF3}">
      <dgm:prSet/>
      <dgm:spPr/>
      <dgm:t>
        <a:bodyPr/>
        <a:lstStyle/>
        <a:p>
          <a:endParaRPr lang="fr-FR"/>
        </a:p>
      </dgm:t>
    </dgm:pt>
    <dgm:pt modelId="{C8218148-B48A-4CD5-B315-EB4E2CA794B6}" type="sibTrans" cxnId="{49A60ED3-5978-4CAC-A39A-F10C23E6AFF3}">
      <dgm:prSet/>
      <dgm:spPr/>
      <dgm:t>
        <a:bodyPr/>
        <a:lstStyle/>
        <a:p>
          <a:endParaRPr lang="fr-FR" dirty="0"/>
        </a:p>
      </dgm:t>
    </dgm:pt>
    <dgm:pt modelId="{435C8848-87CA-47E9-A5F7-99C1EC16E483}">
      <dgm:prSet phldrT="[Texte]" phldr="1" custT="1"/>
      <dgm:spPr>
        <a:solidFill>
          <a:srgbClr val="00B0F0"/>
        </a:solidFill>
      </dgm:spPr>
      <dgm:t>
        <a:bodyPr/>
        <a:lstStyle/>
        <a:p>
          <a:endParaRPr lang="fr-FR" sz="2000" dirty="0"/>
        </a:p>
      </dgm:t>
    </dgm:pt>
    <dgm:pt modelId="{A4708D6C-7804-40ED-AC27-D9D8D2A4430F}" type="parTrans" cxnId="{D75495CB-BD7C-4D1C-A798-9A39418CE5D5}">
      <dgm:prSet/>
      <dgm:spPr/>
      <dgm:t>
        <a:bodyPr/>
        <a:lstStyle/>
        <a:p>
          <a:endParaRPr lang="fr-FR"/>
        </a:p>
      </dgm:t>
    </dgm:pt>
    <dgm:pt modelId="{897A74CA-12E4-4886-9909-D0C39E0E9701}" type="sibTrans" cxnId="{D75495CB-BD7C-4D1C-A798-9A39418CE5D5}">
      <dgm:prSet/>
      <dgm:spPr>
        <a:solidFill>
          <a:srgbClr val="00B0F0"/>
        </a:solidFill>
      </dgm:spPr>
      <dgm:t>
        <a:bodyPr/>
        <a:lstStyle/>
        <a:p>
          <a:endParaRPr lang="fr-FR" dirty="0"/>
        </a:p>
      </dgm:t>
    </dgm:pt>
    <dgm:pt modelId="{2549E5CF-6BE3-4B25-97C4-0F3526604FDD}" type="pres">
      <dgm:prSet presAssocID="{87306FB5-A2B2-49C6-9AD1-55B6917CD944}" presName="cycle" presStyleCnt="0">
        <dgm:presLayoutVars>
          <dgm:dir/>
          <dgm:resizeHandles val="exact"/>
        </dgm:presLayoutVars>
      </dgm:prSet>
      <dgm:spPr/>
      <dgm:t>
        <a:bodyPr/>
        <a:lstStyle/>
        <a:p>
          <a:endParaRPr lang="fr-FR"/>
        </a:p>
      </dgm:t>
    </dgm:pt>
    <dgm:pt modelId="{12C7F52A-8E56-4217-BBC6-06CF6074755F}" type="pres">
      <dgm:prSet presAssocID="{9DF4BBD3-25B6-419A-AB91-DE3ACD9C4242}" presName="node" presStyleLbl="node1" presStyleIdx="0" presStyleCnt="5">
        <dgm:presLayoutVars>
          <dgm:bulletEnabled val="1"/>
        </dgm:presLayoutVars>
      </dgm:prSet>
      <dgm:spPr/>
      <dgm:t>
        <a:bodyPr/>
        <a:lstStyle/>
        <a:p>
          <a:endParaRPr lang="fr-FR"/>
        </a:p>
      </dgm:t>
    </dgm:pt>
    <dgm:pt modelId="{FB2D05D1-EBAC-45C1-9BC3-97903D6597E1}" type="pres">
      <dgm:prSet presAssocID="{51E61400-E8A1-4078-B0D1-05769AFE3FC2}" presName="sibTrans" presStyleLbl="sibTrans2D1" presStyleIdx="0" presStyleCnt="5"/>
      <dgm:spPr/>
      <dgm:t>
        <a:bodyPr/>
        <a:lstStyle/>
        <a:p>
          <a:endParaRPr lang="fr-FR"/>
        </a:p>
      </dgm:t>
    </dgm:pt>
    <dgm:pt modelId="{845E2A29-6F89-486D-8E56-8819FCE66F58}" type="pres">
      <dgm:prSet presAssocID="{51E61400-E8A1-4078-B0D1-05769AFE3FC2}" presName="connectorText" presStyleLbl="sibTrans2D1" presStyleIdx="0" presStyleCnt="5"/>
      <dgm:spPr/>
      <dgm:t>
        <a:bodyPr/>
        <a:lstStyle/>
        <a:p>
          <a:endParaRPr lang="fr-FR"/>
        </a:p>
      </dgm:t>
    </dgm:pt>
    <dgm:pt modelId="{DDDB76BB-D706-4697-96A1-8345580A3E0E}" type="pres">
      <dgm:prSet presAssocID="{A16B7A32-C1AD-495A-A377-0B9A0A7FEC9F}" presName="node" presStyleLbl="node1" presStyleIdx="1" presStyleCnt="5">
        <dgm:presLayoutVars>
          <dgm:bulletEnabled val="1"/>
        </dgm:presLayoutVars>
      </dgm:prSet>
      <dgm:spPr/>
      <dgm:t>
        <a:bodyPr/>
        <a:lstStyle/>
        <a:p>
          <a:endParaRPr lang="fr-FR"/>
        </a:p>
      </dgm:t>
    </dgm:pt>
    <dgm:pt modelId="{1023D39A-31F1-4A83-8AD8-96C1812B5FDF}" type="pres">
      <dgm:prSet presAssocID="{D093C8A5-C38E-46B0-A43A-6E4799DBF5B8}" presName="sibTrans" presStyleLbl="sibTrans2D1" presStyleIdx="1" presStyleCnt="5"/>
      <dgm:spPr/>
      <dgm:t>
        <a:bodyPr/>
        <a:lstStyle/>
        <a:p>
          <a:endParaRPr lang="fr-FR"/>
        </a:p>
      </dgm:t>
    </dgm:pt>
    <dgm:pt modelId="{6A16FD32-ED4C-4555-95E6-E17D53BD0E60}" type="pres">
      <dgm:prSet presAssocID="{D093C8A5-C38E-46B0-A43A-6E4799DBF5B8}" presName="connectorText" presStyleLbl="sibTrans2D1" presStyleIdx="1" presStyleCnt="5"/>
      <dgm:spPr/>
      <dgm:t>
        <a:bodyPr/>
        <a:lstStyle/>
        <a:p>
          <a:endParaRPr lang="fr-FR"/>
        </a:p>
      </dgm:t>
    </dgm:pt>
    <dgm:pt modelId="{6F524604-84AD-4D96-A7EE-EFC46B76EE8D}" type="pres">
      <dgm:prSet presAssocID="{2580DAD5-E4B5-4293-AB07-A4C506041096}" presName="node" presStyleLbl="node1" presStyleIdx="2" presStyleCnt="5">
        <dgm:presLayoutVars>
          <dgm:bulletEnabled val="1"/>
        </dgm:presLayoutVars>
      </dgm:prSet>
      <dgm:spPr/>
      <dgm:t>
        <a:bodyPr/>
        <a:lstStyle/>
        <a:p>
          <a:endParaRPr lang="fr-FR"/>
        </a:p>
      </dgm:t>
    </dgm:pt>
    <dgm:pt modelId="{EBD0885B-17D0-430C-A851-26B86F60960F}" type="pres">
      <dgm:prSet presAssocID="{8828E4FD-4B51-4892-8A21-08016202413A}" presName="sibTrans" presStyleLbl="sibTrans2D1" presStyleIdx="2" presStyleCnt="5"/>
      <dgm:spPr/>
      <dgm:t>
        <a:bodyPr/>
        <a:lstStyle/>
        <a:p>
          <a:endParaRPr lang="fr-FR"/>
        </a:p>
      </dgm:t>
    </dgm:pt>
    <dgm:pt modelId="{92DCAC41-0ABC-4ED1-88F9-CEBAA95A0C0F}" type="pres">
      <dgm:prSet presAssocID="{8828E4FD-4B51-4892-8A21-08016202413A}" presName="connectorText" presStyleLbl="sibTrans2D1" presStyleIdx="2" presStyleCnt="5"/>
      <dgm:spPr/>
      <dgm:t>
        <a:bodyPr/>
        <a:lstStyle/>
        <a:p>
          <a:endParaRPr lang="fr-FR"/>
        </a:p>
      </dgm:t>
    </dgm:pt>
    <dgm:pt modelId="{7460B5D4-3A36-4CF5-86DB-C1955EA6D52B}" type="pres">
      <dgm:prSet presAssocID="{8DF2A84E-9439-4676-B13B-880F92495483}" presName="node" presStyleLbl="node1" presStyleIdx="3" presStyleCnt="5">
        <dgm:presLayoutVars>
          <dgm:bulletEnabled val="1"/>
        </dgm:presLayoutVars>
      </dgm:prSet>
      <dgm:spPr/>
      <dgm:t>
        <a:bodyPr/>
        <a:lstStyle/>
        <a:p>
          <a:endParaRPr lang="fr-FR"/>
        </a:p>
      </dgm:t>
    </dgm:pt>
    <dgm:pt modelId="{16D4F65C-FD7E-454B-A435-01046A163639}" type="pres">
      <dgm:prSet presAssocID="{C8218148-B48A-4CD5-B315-EB4E2CA794B6}" presName="sibTrans" presStyleLbl="sibTrans2D1" presStyleIdx="3" presStyleCnt="5"/>
      <dgm:spPr/>
      <dgm:t>
        <a:bodyPr/>
        <a:lstStyle/>
        <a:p>
          <a:endParaRPr lang="fr-FR"/>
        </a:p>
      </dgm:t>
    </dgm:pt>
    <dgm:pt modelId="{E2292487-6927-48A3-9F9D-64DDE27F4EDD}" type="pres">
      <dgm:prSet presAssocID="{C8218148-B48A-4CD5-B315-EB4E2CA794B6}" presName="connectorText" presStyleLbl="sibTrans2D1" presStyleIdx="3" presStyleCnt="5"/>
      <dgm:spPr/>
      <dgm:t>
        <a:bodyPr/>
        <a:lstStyle/>
        <a:p>
          <a:endParaRPr lang="fr-FR"/>
        </a:p>
      </dgm:t>
    </dgm:pt>
    <dgm:pt modelId="{382240D4-C898-4910-84A6-839B8A331502}" type="pres">
      <dgm:prSet presAssocID="{435C8848-87CA-47E9-A5F7-99C1EC16E483}" presName="node" presStyleLbl="node1" presStyleIdx="4" presStyleCnt="5">
        <dgm:presLayoutVars>
          <dgm:bulletEnabled val="1"/>
        </dgm:presLayoutVars>
      </dgm:prSet>
      <dgm:spPr/>
      <dgm:t>
        <a:bodyPr/>
        <a:lstStyle/>
        <a:p>
          <a:endParaRPr lang="fr-FR"/>
        </a:p>
      </dgm:t>
    </dgm:pt>
    <dgm:pt modelId="{468A1386-0908-4400-80C2-60E7E204102D}" type="pres">
      <dgm:prSet presAssocID="{897A74CA-12E4-4886-9909-D0C39E0E9701}" presName="sibTrans" presStyleLbl="sibTrans2D1" presStyleIdx="4" presStyleCnt="5"/>
      <dgm:spPr/>
      <dgm:t>
        <a:bodyPr/>
        <a:lstStyle/>
        <a:p>
          <a:endParaRPr lang="fr-FR"/>
        </a:p>
      </dgm:t>
    </dgm:pt>
    <dgm:pt modelId="{3A775353-482E-4CE9-B20D-AA3100346260}" type="pres">
      <dgm:prSet presAssocID="{897A74CA-12E4-4886-9909-D0C39E0E9701}" presName="connectorText" presStyleLbl="sibTrans2D1" presStyleIdx="4" presStyleCnt="5"/>
      <dgm:spPr/>
      <dgm:t>
        <a:bodyPr/>
        <a:lstStyle/>
        <a:p>
          <a:endParaRPr lang="fr-FR"/>
        </a:p>
      </dgm:t>
    </dgm:pt>
  </dgm:ptLst>
  <dgm:cxnLst>
    <dgm:cxn modelId="{75528107-9022-476D-AE40-85E56DB393F3}" srcId="{87306FB5-A2B2-49C6-9AD1-55B6917CD944}" destId="{2580DAD5-E4B5-4293-AB07-A4C506041096}" srcOrd="2" destOrd="0" parTransId="{3872E00E-B2E4-4A20-9A82-F208316DB251}" sibTransId="{8828E4FD-4B51-4892-8A21-08016202413A}"/>
    <dgm:cxn modelId="{C4D7B048-BB71-4921-B939-DCA1F97BFDE0}" type="presOf" srcId="{A16B7A32-C1AD-495A-A377-0B9A0A7FEC9F}" destId="{DDDB76BB-D706-4697-96A1-8345580A3E0E}" srcOrd="0" destOrd="0" presId="urn:microsoft.com/office/officeart/2005/8/layout/cycle2"/>
    <dgm:cxn modelId="{F51860A6-8982-48AF-96C9-409F1A2BBE1D}" type="presOf" srcId="{51E61400-E8A1-4078-B0D1-05769AFE3FC2}" destId="{845E2A29-6F89-486D-8E56-8819FCE66F58}" srcOrd="1" destOrd="0" presId="urn:microsoft.com/office/officeart/2005/8/layout/cycle2"/>
    <dgm:cxn modelId="{60F5F165-1165-4592-8A79-674BBE2B70E5}" type="presOf" srcId="{87306FB5-A2B2-49C6-9AD1-55B6917CD944}" destId="{2549E5CF-6BE3-4B25-97C4-0F3526604FDD}" srcOrd="0" destOrd="0" presId="urn:microsoft.com/office/officeart/2005/8/layout/cycle2"/>
    <dgm:cxn modelId="{1518605F-1242-42B5-9396-E69156EC186B}" type="presOf" srcId="{C8218148-B48A-4CD5-B315-EB4E2CA794B6}" destId="{E2292487-6927-48A3-9F9D-64DDE27F4EDD}" srcOrd="1" destOrd="0" presId="urn:microsoft.com/office/officeart/2005/8/layout/cycle2"/>
    <dgm:cxn modelId="{D39E6565-AB8E-4150-9AD1-F0C376D118EA}" srcId="{87306FB5-A2B2-49C6-9AD1-55B6917CD944}" destId="{A16B7A32-C1AD-495A-A377-0B9A0A7FEC9F}" srcOrd="1" destOrd="0" parTransId="{054EB8F3-687D-47C1-A8CA-AA8906B81A64}" sibTransId="{D093C8A5-C38E-46B0-A43A-6E4799DBF5B8}"/>
    <dgm:cxn modelId="{49A60ED3-5978-4CAC-A39A-F10C23E6AFF3}" srcId="{87306FB5-A2B2-49C6-9AD1-55B6917CD944}" destId="{8DF2A84E-9439-4676-B13B-880F92495483}" srcOrd="3" destOrd="0" parTransId="{7051D416-35AC-401B-833F-A4F8C8DD6EA9}" sibTransId="{C8218148-B48A-4CD5-B315-EB4E2CA794B6}"/>
    <dgm:cxn modelId="{F09F3D24-1948-4AC1-A18C-EFF985ECD62E}" type="presOf" srcId="{9DF4BBD3-25B6-419A-AB91-DE3ACD9C4242}" destId="{12C7F52A-8E56-4217-BBC6-06CF6074755F}" srcOrd="0" destOrd="0" presId="urn:microsoft.com/office/officeart/2005/8/layout/cycle2"/>
    <dgm:cxn modelId="{F603A5E7-6B12-4C2E-B642-7E0D841F5EE0}" type="presOf" srcId="{8828E4FD-4B51-4892-8A21-08016202413A}" destId="{EBD0885B-17D0-430C-A851-26B86F60960F}" srcOrd="0" destOrd="0" presId="urn:microsoft.com/office/officeart/2005/8/layout/cycle2"/>
    <dgm:cxn modelId="{A97F1F63-6270-4C4C-B3C6-81CAD8B0236C}" type="presOf" srcId="{897A74CA-12E4-4886-9909-D0C39E0E9701}" destId="{468A1386-0908-4400-80C2-60E7E204102D}" srcOrd="0" destOrd="0" presId="urn:microsoft.com/office/officeart/2005/8/layout/cycle2"/>
    <dgm:cxn modelId="{E0EE0D67-7606-4AC5-A047-F9AC9B3D8910}" type="presOf" srcId="{897A74CA-12E4-4886-9909-D0C39E0E9701}" destId="{3A775353-482E-4CE9-B20D-AA3100346260}" srcOrd="1" destOrd="0" presId="urn:microsoft.com/office/officeart/2005/8/layout/cycle2"/>
    <dgm:cxn modelId="{7D1C661D-5452-4A24-A461-D1FDD661C07C}" srcId="{87306FB5-A2B2-49C6-9AD1-55B6917CD944}" destId="{9DF4BBD3-25B6-419A-AB91-DE3ACD9C4242}" srcOrd="0" destOrd="0" parTransId="{98CC9FE9-8325-4543-9BDF-A0D40F4BE211}" sibTransId="{51E61400-E8A1-4078-B0D1-05769AFE3FC2}"/>
    <dgm:cxn modelId="{6109A5B7-98DF-4CC6-9DE4-7AED1121F5E3}" type="presOf" srcId="{8DF2A84E-9439-4676-B13B-880F92495483}" destId="{7460B5D4-3A36-4CF5-86DB-C1955EA6D52B}" srcOrd="0" destOrd="0" presId="urn:microsoft.com/office/officeart/2005/8/layout/cycle2"/>
    <dgm:cxn modelId="{890F7F6A-DD89-49A1-B4B7-C70F6D786396}" type="presOf" srcId="{C8218148-B48A-4CD5-B315-EB4E2CA794B6}" destId="{16D4F65C-FD7E-454B-A435-01046A163639}" srcOrd="0" destOrd="0" presId="urn:microsoft.com/office/officeart/2005/8/layout/cycle2"/>
    <dgm:cxn modelId="{F248C62D-08D6-4448-AAF4-6B4C1A9C5AC9}" type="presOf" srcId="{D093C8A5-C38E-46B0-A43A-6E4799DBF5B8}" destId="{6A16FD32-ED4C-4555-95E6-E17D53BD0E60}" srcOrd="1" destOrd="0" presId="urn:microsoft.com/office/officeart/2005/8/layout/cycle2"/>
    <dgm:cxn modelId="{BC18C66A-A949-4BFE-820B-0EB9A79E441D}" type="presOf" srcId="{2580DAD5-E4B5-4293-AB07-A4C506041096}" destId="{6F524604-84AD-4D96-A7EE-EFC46B76EE8D}" srcOrd="0" destOrd="0" presId="urn:microsoft.com/office/officeart/2005/8/layout/cycle2"/>
    <dgm:cxn modelId="{D75495CB-BD7C-4D1C-A798-9A39418CE5D5}" srcId="{87306FB5-A2B2-49C6-9AD1-55B6917CD944}" destId="{435C8848-87CA-47E9-A5F7-99C1EC16E483}" srcOrd="4" destOrd="0" parTransId="{A4708D6C-7804-40ED-AC27-D9D8D2A4430F}" sibTransId="{897A74CA-12E4-4886-9909-D0C39E0E9701}"/>
    <dgm:cxn modelId="{09BB5B8E-44F9-4371-B997-1035CB4889D0}" type="presOf" srcId="{51E61400-E8A1-4078-B0D1-05769AFE3FC2}" destId="{FB2D05D1-EBAC-45C1-9BC3-97903D6597E1}" srcOrd="0" destOrd="0" presId="urn:microsoft.com/office/officeart/2005/8/layout/cycle2"/>
    <dgm:cxn modelId="{16C77CDD-D800-4138-88E0-89EC026BCB48}" type="presOf" srcId="{435C8848-87CA-47E9-A5F7-99C1EC16E483}" destId="{382240D4-C898-4910-84A6-839B8A331502}" srcOrd="0" destOrd="0" presId="urn:microsoft.com/office/officeart/2005/8/layout/cycle2"/>
    <dgm:cxn modelId="{82AA26D8-D355-4DF9-B9D7-60DF4FCC3725}" type="presOf" srcId="{8828E4FD-4B51-4892-8A21-08016202413A}" destId="{92DCAC41-0ABC-4ED1-88F9-CEBAA95A0C0F}" srcOrd="1" destOrd="0" presId="urn:microsoft.com/office/officeart/2005/8/layout/cycle2"/>
    <dgm:cxn modelId="{254BB73C-EB7B-4BC1-BB35-CDF9F81E1876}" type="presOf" srcId="{D093C8A5-C38E-46B0-A43A-6E4799DBF5B8}" destId="{1023D39A-31F1-4A83-8AD8-96C1812B5FDF}" srcOrd="0" destOrd="0" presId="urn:microsoft.com/office/officeart/2005/8/layout/cycle2"/>
    <dgm:cxn modelId="{8BC63270-C73D-4A33-AFA5-BE8D3EB1EA0E}" type="presParOf" srcId="{2549E5CF-6BE3-4B25-97C4-0F3526604FDD}" destId="{12C7F52A-8E56-4217-BBC6-06CF6074755F}" srcOrd="0" destOrd="0" presId="urn:microsoft.com/office/officeart/2005/8/layout/cycle2"/>
    <dgm:cxn modelId="{BF2D279C-461A-451C-9A32-658A66DD2C50}" type="presParOf" srcId="{2549E5CF-6BE3-4B25-97C4-0F3526604FDD}" destId="{FB2D05D1-EBAC-45C1-9BC3-97903D6597E1}" srcOrd="1" destOrd="0" presId="urn:microsoft.com/office/officeart/2005/8/layout/cycle2"/>
    <dgm:cxn modelId="{3CE18539-5CC8-4257-8E78-19AD97263672}" type="presParOf" srcId="{FB2D05D1-EBAC-45C1-9BC3-97903D6597E1}" destId="{845E2A29-6F89-486D-8E56-8819FCE66F58}" srcOrd="0" destOrd="0" presId="urn:microsoft.com/office/officeart/2005/8/layout/cycle2"/>
    <dgm:cxn modelId="{D0B63C1B-39D1-4D7A-B891-1CA359F4C91E}" type="presParOf" srcId="{2549E5CF-6BE3-4B25-97C4-0F3526604FDD}" destId="{DDDB76BB-D706-4697-96A1-8345580A3E0E}" srcOrd="2" destOrd="0" presId="urn:microsoft.com/office/officeart/2005/8/layout/cycle2"/>
    <dgm:cxn modelId="{17BCC936-E22A-45D3-AC30-1EFFCCAEA7F8}" type="presParOf" srcId="{2549E5CF-6BE3-4B25-97C4-0F3526604FDD}" destId="{1023D39A-31F1-4A83-8AD8-96C1812B5FDF}" srcOrd="3" destOrd="0" presId="urn:microsoft.com/office/officeart/2005/8/layout/cycle2"/>
    <dgm:cxn modelId="{34221E88-4227-463A-98C2-586B2BC9CB3D}" type="presParOf" srcId="{1023D39A-31F1-4A83-8AD8-96C1812B5FDF}" destId="{6A16FD32-ED4C-4555-95E6-E17D53BD0E60}" srcOrd="0" destOrd="0" presId="urn:microsoft.com/office/officeart/2005/8/layout/cycle2"/>
    <dgm:cxn modelId="{C18D64E6-3E41-44D2-85B1-E52BBEC2D7C4}" type="presParOf" srcId="{2549E5CF-6BE3-4B25-97C4-0F3526604FDD}" destId="{6F524604-84AD-4D96-A7EE-EFC46B76EE8D}" srcOrd="4" destOrd="0" presId="urn:microsoft.com/office/officeart/2005/8/layout/cycle2"/>
    <dgm:cxn modelId="{6B88546D-6A28-4EEE-BB7E-7FD5BA48422E}" type="presParOf" srcId="{2549E5CF-6BE3-4B25-97C4-0F3526604FDD}" destId="{EBD0885B-17D0-430C-A851-26B86F60960F}" srcOrd="5" destOrd="0" presId="urn:microsoft.com/office/officeart/2005/8/layout/cycle2"/>
    <dgm:cxn modelId="{86F83175-5EE2-4752-9E67-384F69C63F86}" type="presParOf" srcId="{EBD0885B-17D0-430C-A851-26B86F60960F}" destId="{92DCAC41-0ABC-4ED1-88F9-CEBAA95A0C0F}" srcOrd="0" destOrd="0" presId="urn:microsoft.com/office/officeart/2005/8/layout/cycle2"/>
    <dgm:cxn modelId="{772ACCC5-13E4-4D65-9B65-83CC4E32401A}" type="presParOf" srcId="{2549E5CF-6BE3-4B25-97C4-0F3526604FDD}" destId="{7460B5D4-3A36-4CF5-86DB-C1955EA6D52B}" srcOrd="6" destOrd="0" presId="urn:microsoft.com/office/officeart/2005/8/layout/cycle2"/>
    <dgm:cxn modelId="{17DBCD57-9E67-4A4C-A82B-BF530013E358}" type="presParOf" srcId="{2549E5CF-6BE3-4B25-97C4-0F3526604FDD}" destId="{16D4F65C-FD7E-454B-A435-01046A163639}" srcOrd="7" destOrd="0" presId="urn:microsoft.com/office/officeart/2005/8/layout/cycle2"/>
    <dgm:cxn modelId="{90CC98A4-C981-49CF-A7E3-649E896D6F02}" type="presParOf" srcId="{16D4F65C-FD7E-454B-A435-01046A163639}" destId="{E2292487-6927-48A3-9F9D-64DDE27F4EDD}" srcOrd="0" destOrd="0" presId="urn:microsoft.com/office/officeart/2005/8/layout/cycle2"/>
    <dgm:cxn modelId="{1528C34C-882D-4600-B27D-7000CA8C2852}" type="presParOf" srcId="{2549E5CF-6BE3-4B25-97C4-0F3526604FDD}" destId="{382240D4-C898-4910-84A6-839B8A331502}" srcOrd="8" destOrd="0" presId="urn:microsoft.com/office/officeart/2005/8/layout/cycle2"/>
    <dgm:cxn modelId="{1E80D24A-4E06-43D1-B571-4C1E6F653484}" type="presParOf" srcId="{2549E5CF-6BE3-4B25-97C4-0F3526604FDD}" destId="{468A1386-0908-4400-80C2-60E7E204102D}" srcOrd="9" destOrd="0" presId="urn:microsoft.com/office/officeart/2005/8/layout/cycle2"/>
    <dgm:cxn modelId="{9DD7D189-7463-4A50-8A2C-A97413661D45}" type="presParOf" srcId="{468A1386-0908-4400-80C2-60E7E204102D}" destId="{3A775353-482E-4CE9-B20D-AA31003462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52A-8E56-4217-BBC6-06CF6074755F}">
      <dsp:nvSpPr>
        <dsp:cNvPr id="0" name=""/>
        <dsp:cNvSpPr/>
      </dsp:nvSpPr>
      <dsp:spPr>
        <a:xfrm>
          <a:off x="2434828" y="401"/>
          <a:ext cx="1226343" cy="1226343"/>
        </a:xfrm>
        <a:prstGeom prst="ellipse">
          <a:avLst/>
        </a:prstGeom>
        <a:solidFill>
          <a:schemeClr val="accent2"/>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2614422" y="179995"/>
        <a:ext cx="867155" cy="867155"/>
      </dsp:txXfrm>
    </dsp:sp>
    <dsp:sp modelId="{FB2D05D1-EBAC-45C1-9BC3-97903D6597E1}">
      <dsp:nvSpPr>
        <dsp:cNvPr id="0" name=""/>
        <dsp:cNvSpPr/>
      </dsp:nvSpPr>
      <dsp:spPr>
        <a:xfrm rot="2160000">
          <a:off x="3622675" y="942976"/>
          <a:ext cx="327092" cy="413891"/>
        </a:xfrm>
        <a:prstGeom prst="rightArrow">
          <a:avLst>
            <a:gd name="adj1" fmla="val 60000"/>
            <a:gd name="adj2" fmla="val 50000"/>
          </a:avLst>
        </a:prstGeom>
        <a:solidFill>
          <a:schemeClr val="accent4">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a:off x="3632045" y="996915"/>
        <a:ext cx="228964" cy="248335"/>
      </dsp:txXfrm>
    </dsp:sp>
    <dsp:sp modelId="{DDDB76BB-D706-4697-96A1-8345580A3E0E}">
      <dsp:nvSpPr>
        <dsp:cNvPr id="0" name=""/>
        <dsp:cNvSpPr/>
      </dsp:nvSpPr>
      <dsp:spPr>
        <a:xfrm>
          <a:off x="3926250" y="1083982"/>
          <a:ext cx="1226343" cy="1226343"/>
        </a:xfrm>
        <a:prstGeom prst="ellipse">
          <a:avLst/>
        </a:prstGeom>
        <a:solidFill>
          <a:schemeClr val="accent3"/>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4105844" y="1263576"/>
        <a:ext cx="867155" cy="867155"/>
      </dsp:txXfrm>
    </dsp:sp>
    <dsp:sp modelId="{1023D39A-31F1-4A83-8AD8-96C1812B5FDF}">
      <dsp:nvSpPr>
        <dsp:cNvPr id="0" name=""/>
        <dsp:cNvSpPr/>
      </dsp:nvSpPr>
      <dsp:spPr>
        <a:xfrm rot="6480000">
          <a:off x="4093900" y="2358041"/>
          <a:ext cx="327092" cy="413891"/>
        </a:xfrm>
        <a:prstGeom prst="rightArrow">
          <a:avLst>
            <a:gd name="adj1" fmla="val 60000"/>
            <a:gd name="adj2" fmla="val 50000"/>
          </a:avLst>
        </a:prstGeom>
        <a:solidFill>
          <a:schemeClr val="accent4">
            <a:hueOff val="1287359"/>
            <a:satOff val="0"/>
            <a:lumOff val="-147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4158126" y="2394156"/>
        <a:ext cx="228964" cy="248335"/>
      </dsp:txXfrm>
    </dsp:sp>
    <dsp:sp modelId="{6F524604-84AD-4D96-A7EE-EFC46B76EE8D}">
      <dsp:nvSpPr>
        <dsp:cNvPr id="0" name=""/>
        <dsp:cNvSpPr/>
      </dsp:nvSpPr>
      <dsp:spPr>
        <a:xfrm>
          <a:off x="3356577" y="2837255"/>
          <a:ext cx="1226343" cy="1226343"/>
        </a:xfrm>
        <a:prstGeom prst="ellipse">
          <a:avLst/>
        </a:prstGeom>
        <a:solidFill>
          <a:schemeClr val="accent5"/>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3536171" y="3016849"/>
        <a:ext cx="867155" cy="867155"/>
      </dsp:txXfrm>
    </dsp:sp>
    <dsp:sp modelId="{EBD0885B-17D0-430C-A851-26B86F60960F}">
      <dsp:nvSpPr>
        <dsp:cNvPr id="0" name=""/>
        <dsp:cNvSpPr/>
      </dsp:nvSpPr>
      <dsp:spPr>
        <a:xfrm rot="10800000">
          <a:off x="2893711" y="3243481"/>
          <a:ext cx="327092" cy="413891"/>
        </a:xfrm>
        <a:prstGeom prst="rightArrow">
          <a:avLst>
            <a:gd name="adj1" fmla="val 60000"/>
            <a:gd name="adj2" fmla="val 50000"/>
          </a:avLst>
        </a:prstGeom>
        <a:solidFill>
          <a:schemeClr val="accent4">
            <a:hueOff val="2574719"/>
            <a:satOff val="0"/>
            <a:lumOff val="-294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2991839" y="3326259"/>
        <a:ext cx="228964" cy="248335"/>
      </dsp:txXfrm>
    </dsp:sp>
    <dsp:sp modelId="{7460B5D4-3A36-4CF5-86DB-C1955EA6D52B}">
      <dsp:nvSpPr>
        <dsp:cNvPr id="0" name=""/>
        <dsp:cNvSpPr/>
      </dsp:nvSpPr>
      <dsp:spPr>
        <a:xfrm>
          <a:off x="1513078" y="2837255"/>
          <a:ext cx="1226343" cy="1226343"/>
        </a:xfrm>
        <a:prstGeom prst="ellipse">
          <a:avLst/>
        </a:prstGeom>
        <a:solidFill>
          <a:schemeClr val="accent4">
            <a:hueOff val="3862078"/>
            <a:satOff val="0"/>
            <a:lumOff val="-4412"/>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692672" y="3016849"/>
        <a:ext cx="867155" cy="867155"/>
      </dsp:txXfrm>
    </dsp:sp>
    <dsp:sp modelId="{16D4F65C-FD7E-454B-A435-01046A163639}">
      <dsp:nvSpPr>
        <dsp:cNvPr id="0" name=""/>
        <dsp:cNvSpPr/>
      </dsp:nvSpPr>
      <dsp:spPr>
        <a:xfrm rot="15120000">
          <a:off x="1680728" y="2375649"/>
          <a:ext cx="327092" cy="413891"/>
        </a:xfrm>
        <a:prstGeom prst="rightArrow">
          <a:avLst>
            <a:gd name="adj1" fmla="val 60000"/>
            <a:gd name="adj2" fmla="val 50000"/>
          </a:avLst>
        </a:prstGeom>
        <a:solidFill>
          <a:schemeClr val="accent4">
            <a:hueOff val="3862078"/>
            <a:satOff val="0"/>
            <a:lumOff val="-4412"/>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1744954" y="2505090"/>
        <a:ext cx="228964" cy="248335"/>
      </dsp:txXfrm>
    </dsp:sp>
    <dsp:sp modelId="{382240D4-C898-4910-84A6-839B8A331502}">
      <dsp:nvSpPr>
        <dsp:cNvPr id="0" name=""/>
        <dsp:cNvSpPr/>
      </dsp:nvSpPr>
      <dsp:spPr>
        <a:xfrm>
          <a:off x="943405" y="1083982"/>
          <a:ext cx="1226343" cy="1226343"/>
        </a:xfrm>
        <a:prstGeom prst="ellipse">
          <a:avLst/>
        </a:prstGeom>
        <a:solidFill>
          <a:srgbClr val="00B0F0"/>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122999" y="1263576"/>
        <a:ext cx="867155" cy="867155"/>
      </dsp:txXfrm>
    </dsp:sp>
    <dsp:sp modelId="{468A1386-0908-4400-80C2-60E7E204102D}">
      <dsp:nvSpPr>
        <dsp:cNvPr id="0" name=""/>
        <dsp:cNvSpPr/>
      </dsp:nvSpPr>
      <dsp:spPr>
        <a:xfrm rot="19440000">
          <a:off x="2131253" y="953859"/>
          <a:ext cx="327092" cy="413891"/>
        </a:xfrm>
        <a:prstGeom prst="rightArrow">
          <a:avLst>
            <a:gd name="adj1" fmla="val 60000"/>
            <a:gd name="adj2" fmla="val 50000"/>
          </a:avLst>
        </a:prstGeom>
        <a:solidFill>
          <a:srgbClr val="00B0F0"/>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a:off x="2140623" y="1065476"/>
        <a:ext cx="228964"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703" cy="496491"/>
          </a:xfrm>
          <a:prstGeom prst="rect">
            <a:avLst/>
          </a:prstGeom>
        </p:spPr>
        <p:txBody>
          <a:bodyPr vert="horz" lIns="92437" tIns="46218" rIns="92437" bIns="46218" rtlCol="0"/>
          <a:lstStyle>
            <a:lvl1pPr algn="l">
              <a:defRPr sz="1200"/>
            </a:lvl1pPr>
          </a:lstStyle>
          <a:p>
            <a:endParaRPr lang="fr-FR" dirty="0"/>
          </a:p>
        </p:txBody>
      </p:sp>
      <p:sp>
        <p:nvSpPr>
          <p:cNvPr id="3" name="Espace réservé de la date 2"/>
          <p:cNvSpPr>
            <a:spLocks noGrp="1"/>
          </p:cNvSpPr>
          <p:nvPr>
            <p:ph type="dt" sz="quarter" idx="1"/>
          </p:nvPr>
        </p:nvSpPr>
        <p:spPr>
          <a:xfrm>
            <a:off x="3851951" y="0"/>
            <a:ext cx="2945703" cy="496491"/>
          </a:xfrm>
          <a:prstGeom prst="rect">
            <a:avLst/>
          </a:prstGeom>
        </p:spPr>
        <p:txBody>
          <a:bodyPr vert="horz" lIns="92437" tIns="46218" rIns="92437" bIns="46218" rtlCol="0"/>
          <a:lstStyle>
            <a:lvl1pPr algn="r">
              <a:defRPr sz="1200"/>
            </a:lvl1pPr>
          </a:lstStyle>
          <a:p>
            <a:fld id="{26DC60AF-0A4F-4C57-92D6-5F902025270D}" type="datetimeFigureOut">
              <a:rPr lang="fr-FR" smtClean="0"/>
              <a:t>29/01/2024</a:t>
            </a:fld>
            <a:endParaRPr lang="fr-FR" dirty="0"/>
          </a:p>
        </p:txBody>
      </p:sp>
      <p:sp>
        <p:nvSpPr>
          <p:cNvPr id="4" name="Espace réservé du pied de page 3"/>
          <p:cNvSpPr>
            <a:spLocks noGrp="1"/>
          </p:cNvSpPr>
          <p:nvPr>
            <p:ph type="ftr" sz="quarter" idx="2"/>
          </p:nvPr>
        </p:nvSpPr>
        <p:spPr>
          <a:xfrm>
            <a:off x="1" y="9431722"/>
            <a:ext cx="2945703" cy="496491"/>
          </a:xfrm>
          <a:prstGeom prst="rect">
            <a:avLst/>
          </a:prstGeom>
        </p:spPr>
        <p:txBody>
          <a:bodyPr vert="horz" lIns="92437" tIns="46218" rIns="92437" bIns="46218"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951" y="9431722"/>
            <a:ext cx="2945703" cy="496491"/>
          </a:xfrm>
          <a:prstGeom prst="rect">
            <a:avLst/>
          </a:prstGeom>
        </p:spPr>
        <p:txBody>
          <a:bodyPr vert="horz" lIns="92437" tIns="46218" rIns="92437" bIns="46218" rtlCol="0" anchor="b"/>
          <a:lstStyle>
            <a:lvl1pPr algn="r">
              <a:defRPr sz="1200"/>
            </a:lvl1pPr>
          </a:lstStyle>
          <a:p>
            <a:fld id="{3869DB70-4F8B-4451-827B-4E230DEDB586}" type="slidenum">
              <a:rPr lang="fr-FR" smtClean="0"/>
              <a:t>‹N°›</a:t>
            </a:fld>
            <a:endParaRPr lang="fr-FR" dirty="0"/>
          </a:p>
        </p:txBody>
      </p:sp>
    </p:spTree>
    <p:extLst>
      <p:ext uri="{BB962C8B-B14F-4D97-AF65-F5344CB8AC3E}">
        <p14:creationId xmlns:p14="http://schemas.microsoft.com/office/powerpoint/2010/main" val="400455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2437" tIns="46218" rIns="92437" bIns="46218" rtlCol="0"/>
          <a:lstStyle>
            <a:lvl1pPr algn="l">
              <a:defRPr sz="1200"/>
            </a:lvl1pPr>
          </a:lstStyle>
          <a:p>
            <a:endParaRPr lang="fr-FR" dirty="0"/>
          </a:p>
        </p:txBody>
      </p:sp>
      <p:sp>
        <p:nvSpPr>
          <p:cNvPr id="3" name="Espace réservé de la date 2"/>
          <p:cNvSpPr>
            <a:spLocks noGrp="1"/>
          </p:cNvSpPr>
          <p:nvPr>
            <p:ph type="dt" idx="1"/>
          </p:nvPr>
        </p:nvSpPr>
        <p:spPr>
          <a:xfrm>
            <a:off x="3851342" y="0"/>
            <a:ext cx="2946347" cy="496491"/>
          </a:xfrm>
          <a:prstGeom prst="rect">
            <a:avLst/>
          </a:prstGeom>
        </p:spPr>
        <p:txBody>
          <a:bodyPr vert="horz" lIns="92437" tIns="46218" rIns="92437" bIns="46218" rtlCol="0"/>
          <a:lstStyle>
            <a:lvl1pPr algn="r">
              <a:defRPr sz="1200"/>
            </a:lvl1pPr>
          </a:lstStyle>
          <a:p>
            <a:fld id="{4F4031FF-8E9A-455C-8EE0-B77D493128F8}" type="datetimeFigureOut">
              <a:rPr lang="fr-FR" smtClean="0"/>
              <a:t>29/01/2024</a:t>
            </a:fld>
            <a:endParaRPr lang="fr-FR" dirty="0"/>
          </a:p>
        </p:txBody>
      </p:sp>
      <p:sp>
        <p:nvSpPr>
          <p:cNvPr id="4" name="Espace réservé de l'image des diapositives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437" tIns="46218" rIns="92437" bIns="46218" rtlCol="0" anchor="ctr"/>
          <a:lstStyle/>
          <a:p>
            <a:endParaRPr lang="fr-FR" dirty="0"/>
          </a:p>
        </p:txBody>
      </p:sp>
      <p:sp>
        <p:nvSpPr>
          <p:cNvPr id="5" name="Espace réservé des commentaires 4"/>
          <p:cNvSpPr>
            <a:spLocks noGrp="1"/>
          </p:cNvSpPr>
          <p:nvPr>
            <p:ph type="body" sz="quarter" idx="3"/>
          </p:nvPr>
        </p:nvSpPr>
        <p:spPr>
          <a:xfrm>
            <a:off x="679927" y="4716662"/>
            <a:ext cx="5439410" cy="4468416"/>
          </a:xfrm>
          <a:prstGeom prst="rect">
            <a:avLst/>
          </a:prstGeom>
        </p:spPr>
        <p:txBody>
          <a:bodyPr vert="horz" lIns="92437" tIns="46218" rIns="92437" bIns="4621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6491"/>
          </a:xfrm>
          <a:prstGeom prst="rect">
            <a:avLst/>
          </a:prstGeom>
        </p:spPr>
        <p:txBody>
          <a:bodyPr vert="horz" lIns="92437" tIns="46218" rIns="92437" bIns="46218"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342" y="9431600"/>
            <a:ext cx="2946347" cy="496491"/>
          </a:xfrm>
          <a:prstGeom prst="rect">
            <a:avLst/>
          </a:prstGeom>
        </p:spPr>
        <p:txBody>
          <a:bodyPr vert="horz" lIns="92437" tIns="46218" rIns="92437" bIns="46218" rtlCol="0" anchor="b"/>
          <a:lstStyle>
            <a:lvl1pPr algn="r">
              <a:defRPr sz="1200"/>
            </a:lvl1pPr>
          </a:lstStyle>
          <a:p>
            <a:fld id="{BBC74DAE-AAB1-4623-A947-C513F3A67F3C}" type="slidenum">
              <a:rPr lang="fr-FR" smtClean="0"/>
              <a:t>‹N°›</a:t>
            </a:fld>
            <a:endParaRPr lang="fr-FR" dirty="0"/>
          </a:p>
        </p:txBody>
      </p:sp>
    </p:spTree>
    <p:extLst>
      <p:ext uri="{BB962C8B-B14F-4D97-AF65-F5344CB8AC3E}">
        <p14:creationId xmlns:p14="http://schemas.microsoft.com/office/powerpoint/2010/main" val="13548685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3267" indent="-173267">
              <a:buFont typeface="Arial" charset="0"/>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CA847FC7-ED1B-413F-A3A5-0C91D7A90603}"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8307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3267" indent="-173267">
              <a:buFont typeface="Arial" charset="0"/>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CA847FC7-ED1B-413F-A3A5-0C91D7A90603}"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53622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3267" indent="-173267">
              <a:buFont typeface="Arial" charset="0"/>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CA847FC7-ED1B-413F-A3A5-0C91D7A90603}"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1536478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20</a:t>
            </a:fld>
            <a:endParaRPr lang="fr-FR"/>
          </a:p>
        </p:txBody>
      </p:sp>
    </p:spTree>
    <p:extLst>
      <p:ext uri="{BB962C8B-B14F-4D97-AF65-F5344CB8AC3E}">
        <p14:creationId xmlns:p14="http://schemas.microsoft.com/office/powerpoint/2010/main" val="2888059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691680" y="2036417"/>
            <a:ext cx="5905010" cy="1260000"/>
          </a:xfrm>
        </p:spPr>
        <p:txBody>
          <a:bodyPr>
            <a:noAutofit/>
          </a:bodyPr>
          <a:lstStyle>
            <a:lvl1pPr algn="ctr">
              <a:defRPr sz="3000" b="1" cap="all" baseline="0">
                <a:solidFill>
                  <a:srgbClr val="31429C"/>
                </a:solidFill>
                <a:latin typeface="+mn-lt"/>
              </a:defRPr>
            </a:lvl1pPr>
          </a:lstStyle>
          <a:p>
            <a:r>
              <a:rPr lang="fr-FR" dirty="0"/>
              <a:t>MODIFIEZ LE STYLE DU TITRE</a:t>
            </a:r>
          </a:p>
        </p:txBody>
      </p:sp>
      <p:sp>
        <p:nvSpPr>
          <p:cNvPr id="6" name="Espace réservé du texte 5"/>
          <p:cNvSpPr>
            <a:spLocks noGrp="1"/>
          </p:cNvSpPr>
          <p:nvPr>
            <p:ph type="body" sz="quarter" idx="10" hasCustomPrompt="1"/>
          </p:nvPr>
        </p:nvSpPr>
        <p:spPr>
          <a:xfrm>
            <a:off x="5004048" y="5661248"/>
            <a:ext cx="3599284" cy="792088"/>
          </a:xfrm>
        </p:spPr>
        <p:txBody>
          <a:bodyPr>
            <a:noAutofit/>
          </a:bodyPr>
          <a:lstStyle>
            <a:lvl1pPr marL="0" indent="0" algn="r">
              <a:spcBef>
                <a:spcPts val="0"/>
              </a:spcBef>
              <a:buFontTx/>
              <a:buNone/>
              <a:defRPr sz="1200" cap="all" baseline="0">
                <a:solidFill>
                  <a:srgbClr val="205AA7"/>
                </a:solidFill>
              </a:defRPr>
            </a:lvl1pPr>
          </a:lstStyle>
          <a:p>
            <a:pPr lvl="0"/>
            <a:r>
              <a:rPr lang="fr-FR" dirty="0"/>
              <a:t>NOM, service</a:t>
            </a:r>
          </a:p>
        </p:txBody>
      </p:sp>
      <p:sp>
        <p:nvSpPr>
          <p:cNvPr id="7" name="Espace réservé du texte 6"/>
          <p:cNvSpPr>
            <a:spLocks noGrp="1"/>
          </p:cNvSpPr>
          <p:nvPr>
            <p:ph type="body" sz="quarter" idx="11" hasCustomPrompt="1"/>
          </p:nvPr>
        </p:nvSpPr>
        <p:spPr>
          <a:xfrm>
            <a:off x="7019156" y="6489248"/>
            <a:ext cx="1584176" cy="260350"/>
          </a:xfrm>
        </p:spPr>
        <p:txBody>
          <a:bodyPr>
            <a:normAutofit/>
          </a:bodyPr>
          <a:lstStyle>
            <a:lvl1pPr marL="0" indent="0" algn="r">
              <a:buFontTx/>
              <a:buNone/>
              <a:defRPr sz="900" b="1" cap="all" baseline="0">
                <a:solidFill>
                  <a:srgbClr val="205AA7"/>
                </a:solidFill>
              </a:defRPr>
            </a:lvl1pPr>
          </a:lstStyle>
          <a:p>
            <a:pPr lvl="0"/>
            <a:r>
              <a:rPr lang="fr-FR" dirty="0"/>
              <a:t>DATE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62549" y="65323"/>
            <a:ext cx="4763272" cy="1143002"/>
          </a:xfrm>
          <a:prstGeom prst="rect">
            <a:avLst/>
          </a:prstGeom>
        </p:spPr>
      </p:pic>
    </p:spTree>
    <p:extLst>
      <p:ext uri="{BB962C8B-B14F-4D97-AF65-F5344CB8AC3E}">
        <p14:creationId xmlns:p14="http://schemas.microsoft.com/office/powerpoint/2010/main" val="146094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3" name="Espace réservé du texte 2"/>
          <p:cNvSpPr>
            <a:spLocks noGrp="1"/>
          </p:cNvSpPr>
          <p:nvPr>
            <p:ph type="body" sz="quarter" idx="10"/>
          </p:nvPr>
        </p:nvSpPr>
        <p:spPr>
          <a:xfrm>
            <a:off x="1692000" y="1584000"/>
            <a:ext cx="7020000" cy="4500000"/>
          </a:xfrm>
        </p:spPr>
        <p:txBody>
          <a:bodyPr/>
          <a:lstStyle>
            <a:lvl1pPr marL="396000" indent="-396000">
              <a:buFont typeface="+mj-lt"/>
              <a:buAutoNum type="arabicPeriod"/>
              <a:defRPr cap="none" baseline="0"/>
            </a:lvl1pPr>
            <a:lvl2pPr marL="914400" indent="-45720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171700" indent="-342900">
              <a:buFont typeface="+mj-lt"/>
              <a:buAutoNum type="arabicPeriod"/>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95736" y="34120"/>
            <a:ext cx="4763272" cy="1143002"/>
          </a:xfrm>
          <a:prstGeom prst="rect">
            <a:avLst/>
          </a:prstGeom>
        </p:spPr>
      </p:pic>
    </p:spTree>
    <p:extLst>
      <p:ext uri="{BB962C8B-B14F-4D97-AF65-F5344CB8AC3E}">
        <p14:creationId xmlns:p14="http://schemas.microsoft.com/office/powerpoint/2010/main" val="153631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a:t>MODIFIEZ LE STYLE DU TITRE</a:t>
            </a:r>
          </a:p>
        </p:txBody>
      </p:sp>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texte 2"/>
          <p:cNvSpPr>
            <a:spLocks noGrp="1"/>
          </p:cNvSpPr>
          <p:nvPr>
            <p:ph idx="1"/>
          </p:nvPr>
        </p:nvSpPr>
        <p:spPr>
          <a:xfrm>
            <a:off x="468000" y="1440000"/>
            <a:ext cx="82296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376354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2"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28814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aphicFrame>
        <p:nvGraphicFramePr>
          <p:cNvPr id="9" name="Diagramme 8"/>
          <p:cNvGraphicFramePr/>
          <p:nvPr userDrawn="1">
            <p:extLst>
              <p:ext uri="{D42A27DB-BD31-4B8C-83A1-F6EECF244321}">
                <p14:modId xmlns:p14="http://schemas.microsoft.com/office/powerpoint/2010/main" val="1950391629"/>
              </p:ext>
            </p:extLst>
          </p:nvPr>
        </p:nvGraphicFramePr>
        <p:xfrm>
          <a:off x="1524000" y="169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14" name="Image 13"/>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72000" y="198000"/>
            <a:ext cx="406800" cy="756000"/>
          </a:xfrm>
          <a:prstGeom prst="rect">
            <a:avLst/>
          </a:prstGeom>
        </p:spPr>
      </p:pic>
      <p:sp>
        <p:nvSpPr>
          <p:cNvPr id="11"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2" name="Image 11"/>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3" name="Image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115054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200" y="1440000"/>
            <a:ext cx="3008313" cy="4680000"/>
          </a:xfrm>
          <a:solidFill>
            <a:schemeClr val="accent2"/>
          </a:solidFill>
        </p:spPr>
        <p:txBody>
          <a:bodyPr/>
          <a:lstStyle>
            <a:lvl1pPr marL="0" indent="0" algn="l">
              <a:lnSpc>
                <a:spcPct val="150000"/>
              </a:lnSpc>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contenu 2"/>
          <p:cNvSpPr>
            <a:spLocks noGrp="1"/>
          </p:cNvSpPr>
          <p:nvPr>
            <p:ph sz="half" idx="1"/>
          </p:nvPr>
        </p:nvSpPr>
        <p:spPr>
          <a:xfrm>
            <a:off x="3779912" y="1440000"/>
            <a:ext cx="4932000" cy="4680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0"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4138356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8000" y="0"/>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8000" y="1600200"/>
            <a:ext cx="8229600" cy="4525963"/>
          </a:xfrm>
          <a:prstGeom prst="rect">
            <a:avLst/>
          </a:prstGeom>
        </p:spPr>
        <p:txBody>
          <a:bodyPr vert="horz" lIns="91440" tIns="45720" rIns="91440" bIns="45720" rtlCol="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Tree>
    <p:extLst>
      <p:ext uri="{BB962C8B-B14F-4D97-AF65-F5344CB8AC3E}">
        <p14:creationId xmlns:p14="http://schemas.microsoft.com/office/powerpoint/2010/main" val="1024293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52" r:id="rId4"/>
    <p:sldLayoutId id="2147483655" r:id="rId5"/>
    <p:sldLayoutId id="2147483656" r:id="rId6"/>
  </p:sldLayoutIdLst>
  <p:hf hdr="0" dt="0"/>
  <p:txStyles>
    <p:titleStyle>
      <a:lvl1pPr algn="l" defTabSz="914400" rtl="0" eaLnBrk="1" latinLnBrk="0" hangingPunct="1">
        <a:spcBef>
          <a:spcPct val="0"/>
        </a:spcBef>
        <a:buNone/>
        <a:defRPr sz="2400" b="1" kern="1200">
          <a:solidFill>
            <a:schemeClr val="bg1"/>
          </a:solidFill>
          <a:latin typeface="+mn-lt"/>
          <a:ea typeface="+mj-ea"/>
          <a:cs typeface="+mj-cs"/>
        </a:defRPr>
      </a:lvl1pPr>
    </p:titleStyle>
    <p:body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036417"/>
            <a:ext cx="8279804" cy="1260000"/>
          </a:xfrm>
        </p:spPr>
        <p:txBody>
          <a:bodyPr/>
          <a:lstStyle/>
          <a:p>
            <a:r>
              <a:rPr lang="fr-FR" dirty="0"/>
              <a:t/>
            </a:r>
            <a:br>
              <a:rPr lang="fr-FR" dirty="0"/>
            </a:br>
            <a:r>
              <a:rPr lang="fr-FR" i="1" dirty="0" smtClean="0"/>
              <a:t>Modèle </a:t>
            </a:r>
            <a:r>
              <a:rPr lang="fr-FR" i="1" dirty="0" err="1" smtClean="0"/>
              <a:t>SOLVABILITé</a:t>
            </a:r>
            <a:r>
              <a:rPr lang="fr-FR" i="1" dirty="0" smtClean="0"/>
              <a:t> 2 et application en FRANCE</a:t>
            </a:r>
            <a:r>
              <a:rPr lang="fr-FR" dirty="0"/>
              <a:t/>
            </a:r>
            <a:br>
              <a:rPr lang="fr-FR" dirty="0"/>
            </a:br>
            <a:endParaRPr lang="fr-FR" dirty="0"/>
          </a:p>
        </p:txBody>
      </p:sp>
      <p:sp>
        <p:nvSpPr>
          <p:cNvPr id="6" name="ZoneTexte 5"/>
          <p:cNvSpPr txBox="1"/>
          <p:nvPr/>
        </p:nvSpPr>
        <p:spPr>
          <a:xfrm>
            <a:off x="971600" y="3284984"/>
            <a:ext cx="7200800" cy="461665"/>
          </a:xfrm>
          <a:prstGeom prst="rect">
            <a:avLst/>
          </a:prstGeom>
          <a:noFill/>
        </p:spPr>
        <p:txBody>
          <a:bodyPr wrap="square" rtlCol="0">
            <a:spAutoFit/>
          </a:bodyPr>
          <a:lstStyle/>
          <a:p>
            <a:pPr algn="ctr"/>
            <a:r>
              <a:rPr lang="fr-FR" sz="2400" b="1" dirty="0" smtClean="0">
                <a:solidFill>
                  <a:srgbClr val="31429C"/>
                </a:solidFill>
              </a:rPr>
              <a:t>Séminaire GCAF 30 janvier 2024, Paris</a:t>
            </a:r>
            <a:endParaRPr lang="fr-FR" sz="2400" b="1" dirty="0">
              <a:solidFill>
                <a:srgbClr val="31429C"/>
              </a:solidFill>
            </a:endParaRPr>
          </a:p>
        </p:txBody>
      </p:sp>
      <p:sp>
        <p:nvSpPr>
          <p:cNvPr id="7" name="Espace réservé du texte 2"/>
          <p:cNvSpPr txBox="1">
            <a:spLocks/>
          </p:cNvSpPr>
          <p:nvPr/>
        </p:nvSpPr>
        <p:spPr>
          <a:xfrm>
            <a:off x="2350008" y="4819611"/>
            <a:ext cx="5248656" cy="1089229"/>
          </a:xfrm>
          <a:prstGeom prst="rect">
            <a:avLst/>
          </a:prstGeom>
        </p:spPr>
        <p:txBody>
          <a:bodyPr vert="horz" lIns="91440" tIns="45720" rIns="91440" bIns="45720" rtlCol="0">
            <a:noAutofit/>
          </a:bodyPr>
          <a:lstStyle>
            <a:lvl1pPr marL="0" indent="0" algn="r" defTabSz="914400" rtl="0" eaLnBrk="1" latinLnBrk="0" hangingPunct="1">
              <a:spcBef>
                <a:spcPts val="0"/>
              </a:spcBef>
              <a:buFontTx/>
              <a:buNone/>
              <a:defRPr sz="1200" kern="1200" cap="all" baseline="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fr-FR" sz="1400" b="1" dirty="0" smtClean="0"/>
              <a:t>Paul SCHERER</a:t>
            </a:r>
          </a:p>
          <a:p>
            <a:pPr algn="l"/>
            <a:r>
              <a:rPr lang="fr-FR" sz="1400" b="1" dirty="0" err="1" smtClean="0"/>
              <a:t>AUTORITé</a:t>
            </a:r>
            <a:r>
              <a:rPr lang="fr-FR" sz="1400" b="1" dirty="0" smtClean="0"/>
              <a:t> de </a:t>
            </a:r>
            <a:r>
              <a:rPr lang="fr-FR" sz="1400" b="1" dirty="0" err="1" smtClean="0"/>
              <a:t>contrÔLE</a:t>
            </a:r>
            <a:r>
              <a:rPr lang="fr-FR" sz="1400" b="1" dirty="0" smtClean="0"/>
              <a:t> PRUDENTIEL ET DE </a:t>
            </a:r>
            <a:r>
              <a:rPr lang="fr-FR" sz="1400" b="1" dirty="0" err="1" smtClean="0"/>
              <a:t>RéSOLUTION</a:t>
            </a:r>
            <a:endParaRPr lang="fr-FR" sz="1400" b="1" dirty="0" smtClean="0"/>
          </a:p>
          <a:p>
            <a:pPr algn="l"/>
            <a:r>
              <a:rPr lang="fr-FR" sz="1400" b="1" dirty="0" smtClean="0"/>
              <a:t>Direction </a:t>
            </a:r>
            <a:r>
              <a:rPr lang="fr-FR" sz="1400" b="1" dirty="0"/>
              <a:t>des affaires internationales</a:t>
            </a:r>
          </a:p>
          <a:p>
            <a:pPr algn="l"/>
            <a:r>
              <a:rPr lang="fr-FR" sz="1400" b="1" dirty="0"/>
              <a:t>Service des affaires internationales </a:t>
            </a:r>
            <a:r>
              <a:rPr lang="fr-FR" sz="1400" b="1" dirty="0" smtClean="0"/>
              <a:t>Assurance</a:t>
            </a:r>
            <a:endParaRPr lang="fr-FR" sz="1400" b="1" dirty="0"/>
          </a:p>
        </p:txBody>
      </p:sp>
      <p:sp>
        <p:nvSpPr>
          <p:cNvPr id="10" name="Espace réservé du texte 3"/>
          <p:cNvSpPr>
            <a:spLocks noGrp="1"/>
          </p:cNvSpPr>
          <p:nvPr>
            <p:ph type="body" sz="quarter" idx="11"/>
          </p:nvPr>
        </p:nvSpPr>
        <p:spPr>
          <a:xfrm>
            <a:off x="7311765" y="6359072"/>
            <a:ext cx="1584176" cy="260350"/>
          </a:xfrm>
          <a:solidFill>
            <a:schemeClr val="bg1"/>
          </a:solidFill>
        </p:spPr>
        <p:txBody>
          <a:bodyPr>
            <a:normAutofit lnSpcReduction="10000"/>
          </a:bodyPr>
          <a:lstStyle/>
          <a:p>
            <a:r>
              <a:rPr lang="fr-FR" sz="1200" dirty="0" smtClean="0"/>
              <a:t>30 JANVIER 2024</a:t>
            </a:r>
            <a:endParaRPr lang="fr-FR" sz="1200" dirty="0"/>
          </a:p>
        </p:txBody>
      </p:sp>
    </p:spTree>
    <p:extLst>
      <p:ext uri="{BB962C8B-B14F-4D97-AF65-F5344CB8AC3E}">
        <p14:creationId xmlns:p14="http://schemas.microsoft.com/office/powerpoint/2010/main" val="362202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1"/>
            <a:ext cx="8229600" cy="764704"/>
          </a:xfrm>
        </p:spPr>
        <p:txBody>
          <a:bodyPr>
            <a:normAutofit/>
          </a:bodyPr>
          <a:lstStyle/>
          <a:p>
            <a:r>
              <a:rPr lang="fr-FR" sz="2000" dirty="0" smtClean="0"/>
              <a:t>EXIGENCES QUANTITATIVES – CALCUL DU </a:t>
            </a:r>
            <a:r>
              <a:rPr lang="fr-FR" sz="2000" dirty="0" err="1" smtClean="0"/>
              <a:t>scr</a:t>
            </a:r>
            <a:r>
              <a:rPr lang="fr-FR" sz="2000" dirty="0" smtClean="0"/>
              <a:t> EN Formule standard</a:t>
            </a:r>
            <a:endParaRPr lang="fr-FR" sz="2000"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10</a:t>
            </a:fld>
            <a:endParaRPr lang="fr-FR" dirty="0"/>
          </a:p>
        </p:txBody>
      </p:sp>
      <p:sp>
        <p:nvSpPr>
          <p:cNvPr id="5" name="Espace réservé du contenu 4"/>
          <p:cNvSpPr>
            <a:spLocks noGrp="1"/>
          </p:cNvSpPr>
          <p:nvPr>
            <p:ph idx="1"/>
          </p:nvPr>
        </p:nvSpPr>
        <p:spPr>
          <a:xfrm>
            <a:off x="468000" y="824066"/>
            <a:ext cx="8229600" cy="4913227"/>
          </a:xfrm>
        </p:spPr>
        <p:txBody>
          <a:bodyPr>
            <a:normAutofit/>
          </a:bodyPr>
          <a:lstStyle/>
          <a:p>
            <a:pPr>
              <a:buFont typeface="Wingdings" panose="05000000000000000000" pitchFamily="2" charset="2"/>
              <a:buChar char="q"/>
            </a:pPr>
            <a:r>
              <a:rPr lang="fr-FR" sz="2000" b="1" dirty="0" smtClean="0"/>
              <a:t> Principes de calcul : formule modulaire et diversification des risques</a:t>
            </a:r>
          </a:p>
          <a:p>
            <a:pPr marL="0" indent="0">
              <a:buNone/>
            </a:pPr>
            <a:r>
              <a:rPr lang="fr-FR" sz="2000" b="1" dirty="0" smtClean="0"/>
              <a:t>-</a:t>
            </a:r>
            <a:r>
              <a:rPr lang="fr-FR" sz="1800" dirty="0" smtClean="0"/>
              <a:t>permet de regarder </a:t>
            </a:r>
            <a:r>
              <a:rPr lang="fr-FR" sz="1800" dirty="0"/>
              <a:t>indépendamment les uns des autres, l’impact de tous les risques quantifiables auxquels est soumis un assureur</a:t>
            </a:r>
          </a:p>
          <a:p>
            <a:pPr marL="0" indent="0">
              <a:buNone/>
            </a:pPr>
            <a:r>
              <a:rPr lang="fr-FR" sz="1800" dirty="0"/>
              <a:t>-puis, les effets de diversification (+ ou ─ grande corrélation / indépendance) sont captés par l’utilisation de matrices de corrélations pour agréger le SCR de chaque module</a:t>
            </a:r>
          </a:p>
          <a:p>
            <a:pPr marL="0" indent="0">
              <a:buNone/>
            </a:pPr>
            <a:endParaRPr lang="fr-FR" sz="2000" dirty="0" smtClean="0"/>
          </a:p>
          <a:p>
            <a:pPr marL="0" indent="0">
              <a:buNone/>
            </a:pPr>
            <a:endParaRPr lang="fr-FR" sz="2000" dirty="0"/>
          </a:p>
        </p:txBody>
      </p:sp>
      <p:pic>
        <p:nvPicPr>
          <p:cNvPr id="7" name="Image 6"/>
          <p:cNvPicPr>
            <a:picLocks noChangeAspect="1"/>
          </p:cNvPicPr>
          <p:nvPr/>
        </p:nvPicPr>
        <p:blipFill>
          <a:blip r:embed="rId2"/>
          <a:stretch>
            <a:fillRect/>
          </a:stretch>
        </p:blipFill>
        <p:spPr>
          <a:xfrm>
            <a:off x="1259632" y="2492896"/>
            <a:ext cx="6984776" cy="4272241"/>
          </a:xfrm>
          <a:prstGeom prst="rect">
            <a:avLst/>
          </a:prstGeom>
        </p:spPr>
      </p:pic>
    </p:spTree>
    <p:extLst>
      <p:ext uri="{BB962C8B-B14F-4D97-AF65-F5344CB8AC3E}">
        <p14:creationId xmlns:p14="http://schemas.microsoft.com/office/powerpoint/2010/main" val="2677983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EXIGENCES QUANTITATIVES – CALCUL DU </a:t>
            </a:r>
            <a:r>
              <a:rPr lang="fr-FR" dirty="0" err="1"/>
              <a:t>scr</a:t>
            </a:r>
            <a:r>
              <a:rPr lang="fr-FR" dirty="0"/>
              <a:t> EN Formule standard</a:t>
            </a:r>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11</a:t>
            </a:fld>
            <a:endParaRPr lang="fr-FR" dirty="0"/>
          </a:p>
        </p:txBody>
      </p:sp>
      <p:sp>
        <p:nvSpPr>
          <p:cNvPr id="5" name="Espace réservé du contenu 4"/>
          <p:cNvSpPr>
            <a:spLocks noGrp="1"/>
          </p:cNvSpPr>
          <p:nvPr>
            <p:ph idx="1"/>
          </p:nvPr>
        </p:nvSpPr>
        <p:spPr>
          <a:xfrm>
            <a:off x="468000" y="980728"/>
            <a:ext cx="8229600" cy="4985235"/>
          </a:xfrm>
        </p:spPr>
        <p:txBody>
          <a:bodyPr/>
          <a:lstStyle/>
          <a:p>
            <a:pPr>
              <a:buFont typeface="Wingdings" panose="05000000000000000000" pitchFamily="2" charset="2"/>
              <a:buChar char="q"/>
            </a:pPr>
            <a:r>
              <a:rPr lang="fr-FR" sz="1800" dirty="0" smtClean="0"/>
              <a:t>Exemple : matrice de corrélation du risque de souscription en non-vie</a:t>
            </a:r>
          </a:p>
          <a:p>
            <a:pPr marL="0" indent="0">
              <a:buNone/>
            </a:pPr>
            <a:endParaRPr lang="fr-FR" sz="1800" dirty="0" smtClean="0"/>
          </a:p>
          <a:p>
            <a:pPr marL="0" indent="0">
              <a:buNone/>
            </a:pPr>
            <a:endParaRPr lang="fr-FR" sz="1800" dirty="0" smtClean="0"/>
          </a:p>
          <a:p>
            <a:pPr marL="0" indent="0">
              <a:buNone/>
            </a:pPr>
            <a:endParaRPr lang="fr-FR" sz="1800" dirty="0"/>
          </a:p>
        </p:txBody>
      </p:sp>
      <p:pic>
        <p:nvPicPr>
          <p:cNvPr id="7" name="Image 6"/>
          <p:cNvPicPr>
            <a:picLocks noChangeAspect="1"/>
          </p:cNvPicPr>
          <p:nvPr/>
        </p:nvPicPr>
        <p:blipFill>
          <a:blip r:embed="rId2"/>
          <a:stretch>
            <a:fillRect/>
          </a:stretch>
        </p:blipFill>
        <p:spPr>
          <a:xfrm>
            <a:off x="1475656" y="1313104"/>
            <a:ext cx="5813742" cy="2675219"/>
          </a:xfrm>
          <a:prstGeom prst="rect">
            <a:avLst/>
          </a:prstGeom>
        </p:spPr>
      </p:pic>
      <p:sp>
        <p:nvSpPr>
          <p:cNvPr id="9" name="ZoneTexte 8"/>
          <p:cNvSpPr txBox="1"/>
          <p:nvPr/>
        </p:nvSpPr>
        <p:spPr>
          <a:xfrm>
            <a:off x="466381" y="3341993"/>
            <a:ext cx="7632848" cy="646331"/>
          </a:xfrm>
          <a:prstGeom prst="rect">
            <a:avLst/>
          </a:prstGeom>
          <a:noFill/>
        </p:spPr>
        <p:txBody>
          <a:bodyPr wrap="square" rtlCol="0">
            <a:spAutoFit/>
          </a:bodyPr>
          <a:lstStyle/>
          <a:p>
            <a:endParaRPr lang="fr-FR" dirty="0">
              <a:solidFill>
                <a:srgbClr val="205AA7"/>
              </a:solidFill>
            </a:endParaRPr>
          </a:p>
          <a:p>
            <a:endParaRPr lang="fr-FR" dirty="0">
              <a:solidFill>
                <a:srgbClr val="205AA7"/>
              </a:solidFill>
            </a:endParaRPr>
          </a:p>
        </p:txBody>
      </p:sp>
    </p:spTree>
    <p:extLst>
      <p:ext uri="{BB962C8B-B14F-4D97-AF65-F5344CB8AC3E}">
        <p14:creationId xmlns:p14="http://schemas.microsoft.com/office/powerpoint/2010/main" val="288518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QUANTITATIVES – CALCUL DU SCR en formule standard</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468000" y="980728"/>
            <a:ext cx="8229600" cy="5256584"/>
          </a:xfrm>
        </p:spPr>
        <p:txBody>
          <a:bodyPr vert="horz" lIns="91440" tIns="45720" rIns="91440" bIns="45720" rtlCol="0" anchor="t">
            <a:normAutofit/>
          </a:bodyPr>
          <a:lstStyle/>
          <a:p>
            <a:pPr marL="0" indent="0">
              <a:buNone/>
            </a:pPr>
            <a:endParaRPr lang="fr-FR" sz="2000" dirty="0"/>
          </a:p>
          <a:p>
            <a:pPr marL="285750" indent="-285750">
              <a:buFont typeface="Wingdings" panose="05000000000000000000" pitchFamily="2" charset="2"/>
              <a:buChar char="q"/>
            </a:pPr>
            <a:r>
              <a:rPr lang="fr-FR" sz="2000" dirty="0" smtClean="0"/>
              <a:t>Le </a:t>
            </a:r>
            <a:r>
              <a:rPr lang="fr-FR" sz="2000" dirty="0"/>
              <a:t>SCR est immédiatement recalculé si le profil de risque de </a:t>
            </a:r>
            <a:r>
              <a:rPr lang="fr-FR" sz="2000" dirty="0" smtClean="0"/>
              <a:t>l’assureur </a:t>
            </a:r>
            <a:r>
              <a:rPr lang="fr-FR" sz="2000" dirty="0"/>
              <a:t>est modifié de façon </a:t>
            </a:r>
            <a:r>
              <a:rPr lang="fr-FR" sz="2000" dirty="0" smtClean="0"/>
              <a:t>significative</a:t>
            </a:r>
          </a:p>
          <a:p>
            <a:pPr marL="0" indent="0">
              <a:buNone/>
            </a:pPr>
            <a:endParaRPr lang="fr-FR" sz="2000" dirty="0"/>
          </a:p>
          <a:p>
            <a:pPr marL="285750" indent="-285750">
              <a:buFont typeface="Wingdings" panose="05000000000000000000" pitchFamily="2" charset="2"/>
              <a:buChar char="q"/>
            </a:pPr>
            <a:r>
              <a:rPr lang="fr-FR" sz="2000" dirty="0"/>
              <a:t>Le superviseur peut exiger un nouveau </a:t>
            </a:r>
            <a:r>
              <a:rPr lang="fr-FR" sz="2000" dirty="0" smtClean="0"/>
              <a:t>calcul</a:t>
            </a:r>
          </a:p>
          <a:p>
            <a:pPr marL="0" indent="0">
              <a:buNone/>
            </a:pPr>
            <a:endParaRPr lang="fr-FR" sz="2000" dirty="0"/>
          </a:p>
          <a:p>
            <a:pPr marL="285750" indent="-285750">
              <a:buFont typeface="Wingdings" panose="05000000000000000000" pitchFamily="2" charset="2"/>
              <a:buChar char="q"/>
            </a:pPr>
            <a:r>
              <a:rPr lang="fr-FR" sz="2000" dirty="0"/>
              <a:t>Le superviseur peut imposer la méthode de calcul (paramètres propres, modèles internes) la plus à même de refléter le profil de risque </a:t>
            </a:r>
            <a:endParaRPr lang="fr-FR" sz="2000" dirty="0" smtClean="0"/>
          </a:p>
          <a:p>
            <a:pPr marL="0" indent="0">
              <a:buNone/>
            </a:pPr>
            <a:endParaRPr lang="fr-FR" sz="2000" dirty="0"/>
          </a:p>
          <a:p>
            <a:pPr>
              <a:buSzPct val="80000"/>
              <a:buFont typeface="Wingdings" panose="05000000000000000000" pitchFamily="2" charset="2"/>
              <a:buChar char="q"/>
            </a:pPr>
            <a:r>
              <a:rPr lang="fr-FR" sz="2000" dirty="0" smtClean="0"/>
              <a:t> Réciproquement, les assureurs peuvent solliciter d’eux-mêmes l’approbation du superviseur pour le calcul du SCR avec les paramètres propres ou en modèle interne sous respect de conditions réglementaires, qui portent à la fois sur le calcul des exigences de capital et sur la qualité des données</a:t>
            </a:r>
          </a:p>
        </p:txBody>
      </p:sp>
    </p:spTree>
    <p:extLst>
      <p:ext uri="{BB962C8B-B14F-4D97-AF65-F5344CB8AC3E}">
        <p14:creationId xmlns:p14="http://schemas.microsoft.com/office/powerpoint/2010/main" val="3227170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205AA7"/>
                </a:solidFill>
              </a:rPr>
              <a:t>SCR – </a:t>
            </a:r>
            <a:r>
              <a:rPr lang="fr-FR" dirty="0" err="1" smtClean="0">
                <a:solidFill>
                  <a:srgbClr val="205AA7"/>
                </a:solidFill>
              </a:rPr>
              <a:t>PARAMèTRES</a:t>
            </a:r>
            <a:r>
              <a:rPr lang="fr-FR" dirty="0" smtClean="0">
                <a:solidFill>
                  <a:srgbClr val="205AA7"/>
                </a:solidFill>
              </a:rPr>
              <a:t> PROPRES (USP) et </a:t>
            </a:r>
            <a:r>
              <a:rPr lang="fr-FR" dirty="0" err="1" smtClean="0">
                <a:solidFill>
                  <a:srgbClr val="205AA7"/>
                </a:solidFill>
              </a:rPr>
              <a:t>MODèLES</a:t>
            </a:r>
            <a:r>
              <a:rPr lang="fr-FR" dirty="0" smtClean="0">
                <a:solidFill>
                  <a:srgbClr val="205AA7"/>
                </a:solidFill>
              </a:rPr>
              <a:t> INTERNES</a:t>
            </a:r>
            <a:endParaRPr lang="fr-FR" dirty="0">
              <a:solidFill>
                <a:srgbClr val="205AA7"/>
              </a:solidFill>
            </a:endParaRPr>
          </a:p>
        </p:txBody>
      </p:sp>
      <p:sp>
        <p:nvSpPr>
          <p:cNvPr id="4" name="Espace réservé du numéro de diapositive 3"/>
          <p:cNvSpPr>
            <a:spLocks noGrp="1"/>
          </p:cNvSpPr>
          <p:nvPr>
            <p:ph type="sldNum" sz="quarter" idx="4"/>
          </p:nvPr>
        </p:nvSpPr>
        <p:spPr/>
        <p:txBody>
          <a:bodyPr/>
          <a:lstStyle/>
          <a:p>
            <a:fld id="{DB9BCE53-E5A9-400B-B968-A5E0ED0431FF}" type="slidenum">
              <a:rPr lang="fr-FR" smtClean="0"/>
              <a:pPr/>
              <a:t>13</a:t>
            </a:fld>
            <a:endParaRPr lang="fr-FR" dirty="0"/>
          </a:p>
        </p:txBody>
      </p:sp>
      <p:sp>
        <p:nvSpPr>
          <p:cNvPr id="3" name="Espace réservé du contenu 2"/>
          <p:cNvSpPr>
            <a:spLocks noGrp="1"/>
          </p:cNvSpPr>
          <p:nvPr>
            <p:ph idx="1"/>
          </p:nvPr>
        </p:nvSpPr>
        <p:spPr>
          <a:solidFill>
            <a:schemeClr val="bg1"/>
          </a:solidFill>
        </p:spPr>
        <p:txBody>
          <a:bodyPr/>
          <a:lstStyle/>
          <a:p>
            <a:pPr>
              <a:buFont typeface="Wingdings" panose="05000000000000000000" pitchFamily="2" charset="2"/>
              <a:buChar char="q"/>
            </a:pPr>
            <a:r>
              <a:rPr lang="fr-FR" altLang="fr-FR" sz="2000" dirty="0" smtClean="0"/>
              <a:t> USP  : Recalibrage </a:t>
            </a:r>
            <a:r>
              <a:rPr lang="fr-FR" altLang="fr-FR" sz="2000" dirty="0"/>
              <a:t>de la formule standard avec les données de </a:t>
            </a:r>
            <a:r>
              <a:rPr lang="fr-FR" altLang="fr-FR" sz="2000" dirty="0" smtClean="0"/>
              <a:t>l’assureur</a:t>
            </a:r>
          </a:p>
          <a:p>
            <a:pPr lvl="1" fontAlgn="base">
              <a:spcAft>
                <a:spcPct val="0"/>
              </a:spcAft>
            </a:pPr>
            <a:r>
              <a:rPr lang="fr-FR" altLang="fr-FR" sz="1800" dirty="0"/>
              <a:t>Remplacement des paramètres de la formule standard pour certains sous-modules non-vie et santé </a:t>
            </a:r>
            <a:r>
              <a:rPr lang="fr-FR" altLang="fr-FR" sz="1800" dirty="0" smtClean="0"/>
              <a:t>non-vie.</a:t>
            </a:r>
          </a:p>
          <a:p>
            <a:pPr lvl="1" fontAlgn="base">
              <a:spcAft>
                <a:spcPct val="0"/>
              </a:spcAft>
            </a:pPr>
            <a:r>
              <a:rPr lang="fr-FR" altLang="fr-FR" sz="1800" dirty="0" smtClean="0"/>
              <a:t>Les </a:t>
            </a:r>
            <a:r>
              <a:rPr lang="fr-FR" altLang="fr-FR" sz="1800" dirty="0"/>
              <a:t>USP sont supposés représenter de manière satisfaisante le profil de risque de </a:t>
            </a:r>
            <a:r>
              <a:rPr lang="fr-FR" altLang="fr-FR" sz="1800" dirty="0" smtClean="0"/>
              <a:t>l’assureur, </a:t>
            </a:r>
            <a:r>
              <a:rPr lang="fr-FR" altLang="fr-FR" sz="1800" dirty="0"/>
              <a:t>comparativement à la formule </a:t>
            </a:r>
            <a:r>
              <a:rPr lang="fr-FR" altLang="fr-FR" sz="1800" dirty="0" smtClean="0"/>
              <a:t>standard.</a:t>
            </a:r>
            <a:endParaRPr lang="fr-FR" altLang="fr-FR" sz="1800" dirty="0"/>
          </a:p>
          <a:p>
            <a:pPr lvl="1" fontAlgn="base">
              <a:spcAft>
                <a:spcPct val="0"/>
              </a:spcAft>
            </a:pPr>
            <a:r>
              <a:rPr lang="fr-FR" altLang="fr-FR" sz="1800" dirty="0"/>
              <a:t>Le recours aux USP peut être demandé indépendamment pour chaque segment d’activité</a:t>
            </a:r>
            <a:r>
              <a:rPr lang="fr-FR" altLang="fr-FR" sz="1800" dirty="0" smtClean="0"/>
              <a:t>.</a:t>
            </a:r>
            <a:endParaRPr lang="fr-FR" altLang="fr-FR" sz="1800" dirty="0"/>
          </a:p>
          <a:p>
            <a:pPr>
              <a:buFont typeface="Wingdings" panose="05000000000000000000" pitchFamily="2" charset="2"/>
              <a:buChar char="q"/>
            </a:pPr>
            <a:r>
              <a:rPr lang="fr-FR" altLang="fr-FR" sz="2000" dirty="0" smtClean="0"/>
              <a:t> Modèles internes : </a:t>
            </a:r>
            <a:r>
              <a:rPr lang="fr-FR" altLang="fr-FR" sz="2000" dirty="0" err="1" smtClean="0"/>
              <a:t>recalcul</a:t>
            </a:r>
            <a:r>
              <a:rPr lang="fr-FR" altLang="fr-FR" sz="2000" dirty="0" smtClean="0"/>
              <a:t> complet du SCR</a:t>
            </a:r>
            <a:endParaRPr lang="fr-FR" altLang="fr-FR" sz="2000" dirty="0"/>
          </a:p>
          <a:p>
            <a:pPr lvl="1" fontAlgn="base">
              <a:spcAft>
                <a:spcPct val="0"/>
              </a:spcAft>
            </a:pPr>
            <a:r>
              <a:rPr lang="fr-FR" altLang="fr-FR" sz="1800" dirty="0" smtClean="0"/>
              <a:t>Méthode et structure libres, tant que le SCR représente bien le risque 1 sur 200</a:t>
            </a:r>
          </a:p>
          <a:p>
            <a:pPr lvl="1" fontAlgn="base">
              <a:spcAft>
                <a:spcPct val="0"/>
              </a:spcAft>
            </a:pPr>
            <a:r>
              <a:rPr lang="fr-FR" altLang="fr-FR" sz="1800" dirty="0" smtClean="0"/>
              <a:t>Exigences d’approbation lourdes, qualitativement comme quantitativement</a:t>
            </a:r>
          </a:p>
          <a:p>
            <a:pPr lvl="1" fontAlgn="base">
              <a:spcAft>
                <a:spcPct val="0"/>
              </a:spcAft>
            </a:pPr>
            <a:endParaRPr lang="fr-FR" altLang="fr-FR" sz="2200" dirty="0" smtClean="0"/>
          </a:p>
          <a:p>
            <a:pPr marL="0" indent="0">
              <a:buNone/>
            </a:pPr>
            <a:endParaRPr lang="fr-FR" dirty="0" smtClean="0"/>
          </a:p>
          <a:p>
            <a:pPr marL="534987" lvl="1" indent="0">
              <a:buNone/>
            </a:pPr>
            <a:endParaRPr lang="fr-FR" dirty="0" smtClean="0"/>
          </a:p>
          <a:p>
            <a:pPr lvl="1"/>
            <a:endParaRPr lang="fr-FR" dirty="0"/>
          </a:p>
        </p:txBody>
      </p:sp>
    </p:spTree>
    <p:extLst>
      <p:ext uri="{BB962C8B-B14F-4D97-AF65-F5344CB8AC3E}">
        <p14:creationId xmlns:p14="http://schemas.microsoft.com/office/powerpoint/2010/main" val="1996138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GOUVERNANCE – SYSTÈME DE GESTION DES RISQUES</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14</a:t>
            </a:fld>
            <a:endParaRPr lang="fr-FR" dirty="0"/>
          </a:p>
        </p:txBody>
      </p:sp>
      <p:sp>
        <p:nvSpPr>
          <p:cNvPr id="5" name="Espace réservé du contenu 4"/>
          <p:cNvSpPr>
            <a:spLocks noGrp="1"/>
          </p:cNvSpPr>
          <p:nvPr>
            <p:ph idx="1"/>
          </p:nvPr>
        </p:nvSpPr>
        <p:spPr>
          <a:xfrm>
            <a:off x="468000" y="908720"/>
            <a:ext cx="8229600" cy="5400600"/>
          </a:xfrm>
        </p:spPr>
        <p:txBody>
          <a:bodyPr>
            <a:normAutofit/>
          </a:bodyPr>
          <a:lstStyle/>
          <a:p>
            <a:pPr>
              <a:buFont typeface="Wingdings" panose="05000000000000000000" pitchFamily="2" charset="2"/>
              <a:buChar char="q"/>
            </a:pPr>
            <a:r>
              <a:rPr lang="fr-FR" sz="1800" dirty="0" smtClean="0"/>
              <a:t> </a:t>
            </a:r>
            <a:r>
              <a:rPr lang="fr-FR" sz="1800" b="1" dirty="0" smtClean="0"/>
              <a:t>La directive Solvabilité 2 (et ses textes d’application) imposent aux assureurs de mettre en œuvre un système de gestion des risques efficace</a:t>
            </a:r>
          </a:p>
          <a:p>
            <a:pPr lvl="1">
              <a:buFont typeface="Wingdings" panose="05000000000000000000" pitchFamily="2" charset="2"/>
              <a:buChar char="§"/>
            </a:pPr>
            <a:r>
              <a:rPr lang="fr-FR" sz="1600" dirty="0" smtClean="0"/>
              <a:t>Ce système doit permettre de déceler, mesurer et contrôler les risques auxquels l’assureur est exposé, et leurs interdépendances</a:t>
            </a:r>
          </a:p>
          <a:p>
            <a:pPr lvl="1">
              <a:buFont typeface="Wingdings" panose="05000000000000000000" pitchFamily="2" charset="2"/>
              <a:buChar char="§"/>
            </a:pPr>
            <a:r>
              <a:rPr lang="fr-FR" sz="1600" dirty="0" smtClean="0"/>
              <a:t>Il doit couvrir au moins les domaines suivants (souscription et provisionnement, gestion actif-passif, investissements, gestion du risque de liquidité et de concentration, gestion du risque opérationnel, réassurance et autres techniques d’atténuation du risque)</a:t>
            </a:r>
          </a:p>
          <a:p>
            <a:pPr marL="457200" lvl="1" indent="0">
              <a:buNone/>
            </a:pPr>
            <a:endParaRPr lang="fr-FR" sz="1600" dirty="0" smtClean="0"/>
          </a:p>
          <a:p>
            <a:pPr lvl="1">
              <a:buFont typeface="Wingdings" panose="05000000000000000000" pitchFamily="2" charset="2"/>
              <a:buChar char="q"/>
            </a:pPr>
            <a:r>
              <a:rPr lang="fr-FR" sz="1600" dirty="0"/>
              <a:t> </a:t>
            </a:r>
            <a:r>
              <a:rPr lang="fr-FR" sz="1600" b="1" dirty="0" smtClean="0"/>
              <a:t>Une politique écrite de gestion des risques doit être validée par le conseil d’administration et revue de façon annuelle afin de s’adapter à l’évolution des risques</a:t>
            </a:r>
          </a:p>
          <a:p>
            <a:pPr lvl="1">
              <a:buFont typeface="Wingdings" panose="05000000000000000000" pitchFamily="2" charset="2"/>
              <a:buChar char="§"/>
            </a:pPr>
            <a:r>
              <a:rPr lang="fr-FR" sz="1600" dirty="0" smtClean="0"/>
              <a:t> Elle doit comporter notamment la </a:t>
            </a:r>
            <a:r>
              <a:rPr lang="fr-FR" sz="1600" dirty="0"/>
              <a:t>définition du cadre d’appétence au risque de l’assureur, avec les limites de tolérance au risque. </a:t>
            </a:r>
          </a:p>
          <a:p>
            <a:pPr lvl="1">
              <a:buFont typeface="Wingdings" panose="05000000000000000000" pitchFamily="2" charset="2"/>
              <a:buChar char="§"/>
            </a:pPr>
            <a:r>
              <a:rPr lang="fr-FR" sz="1600" dirty="0"/>
              <a:t>Cette politique doit être intégrée dans l’ensemble du processus de prise de décision de l’assureur. Ainsi, les décisions stratégiques de l’assureur (notamment ses placements) doivent être conforme à ce cadre appétence au risque</a:t>
            </a:r>
          </a:p>
          <a:p>
            <a:pPr marL="457200" lvl="1" indent="0">
              <a:buNone/>
            </a:pPr>
            <a:endParaRPr lang="fr-FR" sz="1600" dirty="0"/>
          </a:p>
          <a:p>
            <a:pPr lvl="1">
              <a:buFont typeface="Wingdings" panose="05000000000000000000" pitchFamily="2" charset="2"/>
              <a:buChar char="q"/>
            </a:pPr>
            <a:r>
              <a:rPr lang="fr-FR" sz="1600" b="1" dirty="0" smtClean="0"/>
              <a:t> La fonction clé gestion des risques est chargée de piloter le suivi du profil de risque. A ce titre, elle rend compte au conseil d’administration de l’évolution des expositions au risque (</a:t>
            </a:r>
            <a:r>
              <a:rPr lang="fr-FR" sz="1600" b="1" dirty="0"/>
              <a:t>notamment sur les </a:t>
            </a:r>
            <a:r>
              <a:rPr lang="fr-FR" sz="1600" b="1" dirty="0" smtClean="0"/>
              <a:t>risques émergents et de durabilité)</a:t>
            </a:r>
          </a:p>
          <a:p>
            <a:pPr marL="457200" lvl="1" indent="0">
              <a:buNone/>
            </a:pPr>
            <a:endParaRPr lang="fr-FR" sz="1600" dirty="0" smtClean="0"/>
          </a:p>
        </p:txBody>
      </p:sp>
    </p:spTree>
    <p:extLst>
      <p:ext uri="{BB962C8B-B14F-4D97-AF65-F5344CB8AC3E}">
        <p14:creationId xmlns:p14="http://schemas.microsoft.com/office/powerpoint/2010/main" val="2206171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GOUVERNANCE – ORSA</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15</a:t>
            </a:fld>
            <a:endParaRPr lang="fr-FR" dirty="0"/>
          </a:p>
        </p:txBody>
      </p:sp>
      <p:sp>
        <p:nvSpPr>
          <p:cNvPr id="5" name="Espace réservé du contenu 4"/>
          <p:cNvSpPr>
            <a:spLocks noGrp="1"/>
          </p:cNvSpPr>
          <p:nvPr>
            <p:ph idx="1"/>
          </p:nvPr>
        </p:nvSpPr>
        <p:spPr>
          <a:xfrm>
            <a:off x="468000" y="908720"/>
            <a:ext cx="8229600" cy="5400600"/>
          </a:xfrm>
        </p:spPr>
        <p:txBody>
          <a:bodyPr>
            <a:normAutofit/>
          </a:bodyPr>
          <a:lstStyle/>
          <a:p>
            <a:pPr algn="just">
              <a:buSzPct val="80000"/>
              <a:buFont typeface="Wingdings" panose="05000000000000000000" pitchFamily="2" charset="2"/>
              <a:buChar char="q"/>
            </a:pPr>
            <a:r>
              <a:rPr lang="fr-FR" sz="1800" b="1" dirty="0"/>
              <a:t> </a:t>
            </a:r>
            <a:r>
              <a:rPr lang="fr-FR" sz="1800" b="1" dirty="0" smtClean="0"/>
              <a:t>Dans le cadre du système de gestion des risques, chaque assureur procède à une évaluation internes des risques et de la solvabilité (processus ORSA)</a:t>
            </a:r>
          </a:p>
          <a:p>
            <a:pPr lvl="1" algn="just">
              <a:buSzPct val="80000"/>
              <a:buFont typeface="Wingdings" panose="05000000000000000000" pitchFamily="2" charset="2"/>
              <a:buChar char="§"/>
            </a:pPr>
            <a:r>
              <a:rPr lang="fr-FR" sz="1800" b="1" dirty="0"/>
              <a:t> </a:t>
            </a:r>
            <a:r>
              <a:rPr lang="fr-FR" sz="1800" dirty="0" smtClean="0"/>
              <a:t>Le processus ORSA s’appuie sur une auto-évaluation du </a:t>
            </a:r>
            <a:r>
              <a:rPr lang="fr-FR" sz="1800" u="sng" dirty="0" smtClean="0"/>
              <a:t>besoin global de solvabilité (BGS).</a:t>
            </a:r>
            <a:r>
              <a:rPr lang="fr-FR" sz="1800" dirty="0" smtClean="0"/>
              <a:t> Le BGS doit couvrir l’ensemble des risques auxquels l’assureur est exposé (périmètre plus large que les seuls risques captés dans la formule standard)</a:t>
            </a:r>
          </a:p>
          <a:p>
            <a:pPr lvl="1" algn="just">
              <a:buSzPct val="80000"/>
              <a:buFont typeface="Wingdings" panose="05000000000000000000" pitchFamily="2" charset="2"/>
              <a:buChar char="§"/>
            </a:pPr>
            <a:r>
              <a:rPr lang="fr-FR" sz="1800" b="1" dirty="0">
                <a:solidFill>
                  <a:schemeClr val="accent3"/>
                </a:solidFill>
              </a:rPr>
              <a:t> </a:t>
            </a:r>
            <a:r>
              <a:rPr lang="fr-FR" sz="1800" dirty="0" smtClean="0">
                <a:solidFill>
                  <a:schemeClr val="accent3"/>
                </a:solidFill>
              </a:rPr>
              <a:t>Il doit rendre compte du respect permanent par l’assureur des exigences de capital et des exigences concernant les provisions techniques</a:t>
            </a:r>
          </a:p>
          <a:p>
            <a:pPr lvl="1" algn="just">
              <a:buSzPct val="80000"/>
              <a:buFont typeface="Wingdings" panose="05000000000000000000" pitchFamily="2" charset="2"/>
              <a:buChar char="§"/>
            </a:pPr>
            <a:r>
              <a:rPr lang="fr-FR" sz="1800" dirty="0" smtClean="0">
                <a:solidFill>
                  <a:schemeClr val="accent3"/>
                </a:solidFill>
              </a:rPr>
              <a:t> Enfin, il assure un </a:t>
            </a:r>
            <a:r>
              <a:rPr lang="fr-FR" sz="1800" u="sng" dirty="0" smtClean="0">
                <a:solidFill>
                  <a:schemeClr val="accent3"/>
                </a:solidFill>
              </a:rPr>
              <a:t>suivi de l’évolution du profil de risque </a:t>
            </a:r>
            <a:r>
              <a:rPr lang="fr-FR" sz="1800" dirty="0" smtClean="0">
                <a:solidFill>
                  <a:schemeClr val="accent3"/>
                </a:solidFill>
              </a:rPr>
              <a:t>de l’assureur, qui sert à détecter si ce profil de risque s’écarte des hypothèses de la formule standard</a:t>
            </a:r>
          </a:p>
          <a:p>
            <a:pPr algn="just">
              <a:buSzPct val="80000"/>
              <a:buFont typeface="Wingdings" panose="05000000000000000000" pitchFamily="2" charset="2"/>
              <a:buChar char="q"/>
            </a:pPr>
            <a:r>
              <a:rPr lang="fr-FR" sz="1800" b="1" dirty="0" smtClean="0">
                <a:solidFill>
                  <a:schemeClr val="accent3"/>
                </a:solidFill>
              </a:rPr>
              <a:t> Ce processus est sous la responsabilité du conseil d’administration, qui valide le rapport ORSA</a:t>
            </a:r>
          </a:p>
          <a:p>
            <a:pPr lvl="1" algn="just">
              <a:buSzPct val="80000"/>
              <a:buFont typeface="Wingdings" panose="05000000000000000000" pitchFamily="2" charset="2"/>
              <a:buChar char="§"/>
            </a:pPr>
            <a:r>
              <a:rPr lang="fr-FR" sz="1600" b="1" dirty="0">
                <a:solidFill>
                  <a:schemeClr val="accent3"/>
                </a:solidFill>
              </a:rPr>
              <a:t> </a:t>
            </a:r>
            <a:r>
              <a:rPr lang="fr-FR" sz="1800" dirty="0" smtClean="0">
                <a:solidFill>
                  <a:schemeClr val="accent3"/>
                </a:solidFill>
              </a:rPr>
              <a:t>Ce rapport </a:t>
            </a:r>
            <a:r>
              <a:rPr lang="fr-FR" sz="1800" dirty="0">
                <a:solidFill>
                  <a:schemeClr val="accent3"/>
                </a:solidFill>
              </a:rPr>
              <a:t>doit être validé au moins une fois par an, plus souvent en cas d’évolution du profil de risque de l’assureur</a:t>
            </a:r>
          </a:p>
          <a:p>
            <a:pPr lvl="1" algn="just">
              <a:buSzPct val="80000"/>
              <a:buFont typeface="Wingdings" panose="05000000000000000000" pitchFamily="2" charset="2"/>
              <a:buChar char="§"/>
            </a:pPr>
            <a:r>
              <a:rPr lang="fr-FR" sz="1600" b="1" dirty="0" smtClean="0">
                <a:solidFill>
                  <a:schemeClr val="accent3"/>
                </a:solidFill>
              </a:rPr>
              <a:t> </a:t>
            </a:r>
            <a:r>
              <a:rPr lang="fr-FR" sz="1800" dirty="0" smtClean="0">
                <a:solidFill>
                  <a:schemeClr val="accent3"/>
                </a:solidFill>
              </a:rPr>
              <a:t>La remise de ce rapport au superviseur se fait dans un cadre proportionné en fonction de la taille de l’assureur) (fréquence et contenu allégés)</a:t>
            </a:r>
            <a:endParaRPr lang="fr-FR" sz="1800" b="1" dirty="0" smtClean="0">
              <a:solidFill>
                <a:schemeClr val="accent3"/>
              </a:solidFill>
            </a:endParaRPr>
          </a:p>
          <a:p>
            <a:pPr marL="457200" lvl="1" indent="0" algn="just">
              <a:buSzPct val="80000"/>
              <a:buNone/>
            </a:pPr>
            <a:endParaRPr lang="fr-FR" sz="1600" dirty="0">
              <a:solidFill>
                <a:schemeClr val="accent3"/>
              </a:solidFill>
            </a:endParaRPr>
          </a:p>
        </p:txBody>
      </p:sp>
    </p:spTree>
    <p:extLst>
      <p:ext uri="{BB962C8B-B14F-4D97-AF65-F5344CB8AC3E}">
        <p14:creationId xmlns:p14="http://schemas.microsoft.com/office/powerpoint/2010/main" val="352114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942024" cy="908720"/>
          </a:xfrm>
        </p:spPr>
        <p:txBody>
          <a:bodyPr/>
          <a:lstStyle/>
          <a:p>
            <a:r>
              <a:rPr lang="fr-FR" dirty="0" smtClean="0"/>
              <a:t>GOUVERNANCE – Proportionnalité</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16</a:t>
            </a:fld>
            <a:endParaRPr lang="fr-FR" dirty="0"/>
          </a:p>
        </p:txBody>
      </p:sp>
      <p:sp>
        <p:nvSpPr>
          <p:cNvPr id="5" name="Espace réservé du contenu 4"/>
          <p:cNvSpPr>
            <a:spLocks noGrp="1"/>
          </p:cNvSpPr>
          <p:nvPr>
            <p:ph idx="1"/>
          </p:nvPr>
        </p:nvSpPr>
        <p:spPr>
          <a:xfrm>
            <a:off x="468000" y="908720"/>
            <a:ext cx="8229600" cy="5400600"/>
          </a:xfrm>
        </p:spPr>
        <p:txBody>
          <a:bodyPr>
            <a:normAutofit/>
          </a:bodyPr>
          <a:lstStyle/>
          <a:p>
            <a:pPr algn="just">
              <a:buSzPct val="80000"/>
              <a:buFont typeface="Wingdings" panose="05000000000000000000" pitchFamily="2" charset="2"/>
              <a:buChar char="q"/>
            </a:pPr>
            <a:r>
              <a:rPr lang="fr-FR" sz="1800" b="1" dirty="0"/>
              <a:t> </a:t>
            </a:r>
            <a:r>
              <a:rPr lang="fr-FR" sz="1800" b="1" dirty="0" smtClean="0"/>
              <a:t>Principes généraux</a:t>
            </a:r>
          </a:p>
          <a:p>
            <a:pPr lvl="1" algn="just">
              <a:buSzPct val="80000"/>
              <a:buFont typeface="Wingdings" panose="05000000000000000000" pitchFamily="2" charset="2"/>
              <a:buChar char="§"/>
            </a:pPr>
            <a:r>
              <a:rPr lang="fr-FR" sz="1600" b="1" dirty="0" smtClean="0"/>
              <a:t> </a:t>
            </a:r>
            <a:r>
              <a:rPr lang="fr-FR" sz="1800" dirty="0" smtClean="0"/>
              <a:t>La directive Solvabilité 2 repose sur un principe de proportionnalité dont l’application est contrôlée par le superviseur</a:t>
            </a:r>
          </a:p>
          <a:p>
            <a:pPr lvl="1" algn="just">
              <a:buSzPct val="80000"/>
              <a:buFont typeface="Wingdings" panose="05000000000000000000" pitchFamily="2" charset="2"/>
              <a:buChar char="§"/>
            </a:pPr>
            <a:r>
              <a:rPr lang="fr-FR" sz="1800" dirty="0"/>
              <a:t>Ce principe repose sur des conditions (critères de taille, de complexité de l’activité de l’assureur </a:t>
            </a:r>
            <a:r>
              <a:rPr lang="fr-FR" sz="1800" dirty="0" smtClean="0"/>
              <a:t>notamment) amendées </a:t>
            </a:r>
            <a:r>
              <a:rPr lang="fr-FR" sz="1800" dirty="0"/>
              <a:t>dans </a:t>
            </a:r>
            <a:r>
              <a:rPr lang="fr-FR" sz="1800" dirty="0" smtClean="0"/>
              <a:t>le cadre de la revue de la </a:t>
            </a:r>
            <a:r>
              <a:rPr lang="fr-FR" sz="1800" dirty="0" smtClean="0"/>
              <a:t>directive S2 </a:t>
            </a:r>
            <a:r>
              <a:rPr lang="fr-FR" sz="1800" dirty="0"/>
              <a:t>(accord du 13 décembre 2023 ―cf. diapo 4)</a:t>
            </a:r>
          </a:p>
          <a:p>
            <a:pPr lvl="1" algn="just">
              <a:buSzPct val="80000"/>
              <a:buFont typeface="Wingdings" panose="05000000000000000000" pitchFamily="2" charset="2"/>
              <a:buChar char="§"/>
            </a:pPr>
            <a:r>
              <a:rPr lang="fr-FR" sz="1800" dirty="0"/>
              <a:t> </a:t>
            </a:r>
            <a:r>
              <a:rPr lang="fr-FR" sz="1800" dirty="0" smtClean="0"/>
              <a:t>Tous les assureurs doivent être en mesure de comprendre les risques auxquels ils sont exposés, et de suivre l’évolution de leur profil de risque</a:t>
            </a:r>
          </a:p>
          <a:p>
            <a:pPr lvl="1" algn="just">
              <a:buSzPct val="80000"/>
              <a:buFont typeface="Wingdings" panose="05000000000000000000" pitchFamily="2" charset="2"/>
              <a:buChar char="§"/>
            </a:pPr>
            <a:r>
              <a:rPr lang="fr-FR" sz="1800" dirty="0"/>
              <a:t> </a:t>
            </a:r>
            <a:r>
              <a:rPr lang="fr-FR" sz="1800" dirty="0" smtClean="0"/>
              <a:t>L’application de ce principe de proportionnalité comporte des garde-fous : il ne doit pas conduire par exemple à une moindre maitrise de risques, à une qualité des données insuffisante ou à des situations de conflits d’intérêts</a:t>
            </a:r>
          </a:p>
          <a:p>
            <a:pPr marL="457200" lvl="1" indent="0" algn="just">
              <a:buSzPct val="80000"/>
              <a:buNone/>
            </a:pPr>
            <a:endParaRPr lang="fr-FR" sz="1800" dirty="0" smtClean="0"/>
          </a:p>
          <a:p>
            <a:pPr lvl="1" algn="just">
              <a:buSzPct val="80000"/>
              <a:buFont typeface="Wingdings" panose="05000000000000000000" pitchFamily="2" charset="2"/>
              <a:buChar char="q"/>
            </a:pPr>
            <a:r>
              <a:rPr lang="fr-FR" sz="1800" b="1" dirty="0" smtClean="0"/>
              <a:t>Exemples</a:t>
            </a:r>
          </a:p>
          <a:p>
            <a:pPr lvl="1">
              <a:buSzPct val="80000"/>
              <a:buFont typeface="Wingdings" panose="05000000000000000000" pitchFamily="2" charset="2"/>
              <a:buChar char="§"/>
            </a:pPr>
            <a:r>
              <a:rPr lang="fr-FR" sz="1800" dirty="0" smtClean="0"/>
              <a:t>Cumul </a:t>
            </a:r>
            <a:r>
              <a:rPr lang="fr-FR" sz="1800" dirty="0"/>
              <a:t>parfois autorisé </a:t>
            </a:r>
            <a:r>
              <a:rPr lang="fr-FR" sz="1800" dirty="0" smtClean="0"/>
              <a:t>entre les fonctions de dirigeants effectifs et de fonctions clés</a:t>
            </a:r>
          </a:p>
          <a:p>
            <a:pPr lvl="1" algn="just">
              <a:buSzPct val="80000"/>
              <a:buFont typeface="Wingdings" panose="05000000000000000000" pitchFamily="2" charset="2"/>
              <a:buChar char="§"/>
            </a:pPr>
            <a:r>
              <a:rPr lang="fr-FR" sz="1800" dirty="0" smtClean="0"/>
              <a:t>Exemption de certains </a:t>
            </a:r>
            <a:r>
              <a:rPr lang="fr-FR" sz="1800" dirty="0" err="1" smtClean="0"/>
              <a:t>reportings</a:t>
            </a:r>
            <a:endParaRPr lang="fr-FR" sz="1800" dirty="0" smtClean="0"/>
          </a:p>
          <a:p>
            <a:pPr lvl="1" algn="just">
              <a:buSzPct val="80000"/>
              <a:buFont typeface="Wingdings" panose="05000000000000000000" pitchFamily="2" charset="2"/>
              <a:buChar char="§"/>
            </a:pPr>
            <a:r>
              <a:rPr lang="fr-FR" sz="1800" dirty="0" smtClean="0"/>
              <a:t>Calculs simplifiés d’exigence de capital requis </a:t>
            </a:r>
            <a:endParaRPr lang="fr-FR" sz="1800" dirty="0"/>
          </a:p>
          <a:p>
            <a:pPr marL="457200" lvl="1" indent="0" algn="just">
              <a:buSzPct val="80000"/>
              <a:buNone/>
            </a:pPr>
            <a:endParaRPr lang="fr-FR" sz="1800" dirty="0" smtClean="0"/>
          </a:p>
        </p:txBody>
      </p:sp>
    </p:spTree>
    <p:extLst>
      <p:ext uri="{BB962C8B-B14F-4D97-AF65-F5344CB8AC3E}">
        <p14:creationId xmlns:p14="http://schemas.microsoft.com/office/powerpoint/2010/main" val="3045460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GOUVERNANCE – PRINCIPE DE LA PERSONNE PRUDENTE</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17</a:t>
            </a:fld>
            <a:endParaRPr lang="fr-FR" dirty="0"/>
          </a:p>
        </p:txBody>
      </p:sp>
      <p:sp>
        <p:nvSpPr>
          <p:cNvPr id="5" name="Espace réservé du contenu 4"/>
          <p:cNvSpPr>
            <a:spLocks noGrp="1"/>
          </p:cNvSpPr>
          <p:nvPr>
            <p:ph idx="1"/>
          </p:nvPr>
        </p:nvSpPr>
        <p:spPr>
          <a:xfrm>
            <a:off x="395536" y="1143000"/>
            <a:ext cx="8229600" cy="4824536"/>
          </a:xfrm>
        </p:spPr>
        <p:txBody>
          <a:bodyPr>
            <a:normAutofit lnSpcReduction="10000"/>
          </a:bodyPr>
          <a:lstStyle/>
          <a:p>
            <a:pPr algn="just">
              <a:buSzPct val="80000"/>
              <a:buFont typeface="Wingdings" panose="05000000000000000000" pitchFamily="2" charset="2"/>
              <a:buChar char="q"/>
            </a:pPr>
            <a:r>
              <a:rPr lang="fr-FR" sz="1800" dirty="0" smtClean="0"/>
              <a:t>La </a:t>
            </a:r>
            <a:r>
              <a:rPr lang="fr-FR" sz="1900" dirty="0" smtClean="0"/>
              <a:t>directive Solvabilité 2 consacre le </a:t>
            </a:r>
            <a:r>
              <a:rPr lang="fr-FR" sz="1900" b="1" dirty="0" smtClean="0"/>
              <a:t>principe de liberté d’investissement </a:t>
            </a:r>
            <a:r>
              <a:rPr lang="fr-FR" sz="1900" dirty="0" smtClean="0"/>
              <a:t>: les assureurs ne sont pas tenus d’investir </a:t>
            </a:r>
            <a:r>
              <a:rPr lang="fr-FR" sz="1900" dirty="0"/>
              <a:t>dans des catégories d'actifs </a:t>
            </a:r>
            <a:r>
              <a:rPr lang="fr-FR" sz="1900" dirty="0" smtClean="0"/>
              <a:t>déterminées</a:t>
            </a:r>
          </a:p>
          <a:p>
            <a:pPr marL="0" indent="0" algn="just">
              <a:buSzPct val="80000"/>
              <a:buNone/>
            </a:pPr>
            <a:endParaRPr lang="fr-FR" sz="1900" b="1" dirty="0" smtClean="0"/>
          </a:p>
          <a:p>
            <a:pPr algn="just">
              <a:buSzPct val="80000"/>
              <a:buFont typeface="Wingdings" panose="05000000000000000000" pitchFamily="2" charset="2"/>
              <a:buChar char="q"/>
            </a:pPr>
            <a:r>
              <a:rPr lang="fr-FR" sz="1900" dirty="0"/>
              <a:t>La contrepartie de cette liberté est </a:t>
            </a:r>
            <a:r>
              <a:rPr lang="fr-FR" sz="1900" b="1" dirty="0" smtClean="0"/>
              <a:t>un renforcement de la responsabilité des assureurs (principe de la personne prudente)</a:t>
            </a:r>
          </a:p>
          <a:p>
            <a:pPr algn="just">
              <a:buSzPct val="80000"/>
            </a:pPr>
            <a:r>
              <a:rPr lang="fr-FR" sz="1900" dirty="0" smtClean="0"/>
              <a:t>L’assureur </a:t>
            </a:r>
            <a:r>
              <a:rPr lang="fr-FR" sz="1900" dirty="0"/>
              <a:t>n’acquiert q</a:t>
            </a:r>
            <a:r>
              <a:rPr lang="fr-FR" sz="1900" dirty="0" smtClean="0"/>
              <a:t>ue des actifs présentant des risques qu’il est capable de maitriser, en lien avec le processus ORSA et son cadre d’appétence aux risques</a:t>
            </a:r>
          </a:p>
          <a:p>
            <a:pPr marL="0" indent="0" algn="just">
              <a:buSzPct val="80000"/>
              <a:buNone/>
            </a:pPr>
            <a:endParaRPr lang="fr-FR" sz="1900" dirty="0" smtClean="0"/>
          </a:p>
          <a:p>
            <a:pPr algn="just">
              <a:buSzPct val="80000"/>
            </a:pPr>
            <a:r>
              <a:rPr lang="fr-FR" sz="1900" dirty="0" smtClean="0"/>
              <a:t>Tous les actifs, en particulier les actifs couvrant le MCR </a:t>
            </a:r>
            <a:r>
              <a:rPr lang="fr-FR" sz="1900" dirty="0"/>
              <a:t>(minimum de capital requis) et le SCR (capital de solvabilité requis), sont investis </a:t>
            </a:r>
            <a:r>
              <a:rPr lang="fr-FR" sz="1900" dirty="0" smtClean="0"/>
              <a:t>de façon à </a:t>
            </a:r>
            <a:r>
              <a:rPr lang="fr-FR" sz="1900" u="sng" dirty="0" smtClean="0"/>
              <a:t>garantir la sécurité, la qualité, la liquidité et la rentabilité de l’ensemble du portefeuille</a:t>
            </a:r>
          </a:p>
          <a:p>
            <a:pPr algn="just">
              <a:buSzPct val="80000"/>
            </a:pPr>
            <a:endParaRPr lang="fr-FR" sz="1900" u="sng" dirty="0" smtClean="0"/>
          </a:p>
          <a:p>
            <a:pPr algn="just">
              <a:buSzPct val="80000"/>
            </a:pPr>
            <a:r>
              <a:rPr lang="fr-FR" sz="1900" dirty="0"/>
              <a:t> </a:t>
            </a:r>
            <a:r>
              <a:rPr lang="fr-FR" sz="1900" dirty="0" smtClean="0"/>
              <a:t>La localisation des actifs doit garantir leur disponibilité</a:t>
            </a:r>
          </a:p>
          <a:p>
            <a:pPr algn="just">
              <a:buSzPct val="80000"/>
            </a:pPr>
            <a:endParaRPr lang="fr-FR" sz="1900" u="sng" dirty="0" smtClean="0"/>
          </a:p>
          <a:p>
            <a:pPr algn="just">
              <a:buSzPct val="80000"/>
            </a:pPr>
            <a:r>
              <a:rPr lang="fr-FR" sz="1900" dirty="0" smtClean="0"/>
              <a:t>La gestion du portefeuille doit tenir compte de la duration des </a:t>
            </a:r>
            <a:r>
              <a:rPr lang="fr-FR" sz="1900" dirty="0"/>
              <a:t>passifs</a:t>
            </a:r>
          </a:p>
          <a:p>
            <a:pPr algn="just">
              <a:buSzPct val="80000"/>
            </a:pPr>
            <a:endParaRPr lang="fr-FR" sz="1600" dirty="0">
              <a:solidFill>
                <a:schemeClr val="accent3"/>
              </a:solidFill>
            </a:endParaRPr>
          </a:p>
        </p:txBody>
      </p:sp>
    </p:spTree>
    <p:extLst>
      <p:ext uri="{BB962C8B-B14F-4D97-AF65-F5344CB8AC3E}">
        <p14:creationId xmlns:p14="http://schemas.microsoft.com/office/powerpoint/2010/main" val="3434076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942024" cy="1143000"/>
          </a:xfrm>
        </p:spPr>
        <p:txBody>
          <a:bodyPr/>
          <a:lstStyle/>
          <a:p>
            <a:r>
              <a:rPr lang="fr-FR" dirty="0" smtClean="0"/>
              <a:t>OUTIL DE SUIVI DES RISQUES DANS LE CADRE </a:t>
            </a:r>
            <a:r>
              <a:rPr lang="fr-FR" dirty="0"/>
              <a:t>du</a:t>
            </a:r>
            <a:r>
              <a:rPr lang="fr-FR" dirty="0" smtClean="0">
                <a:solidFill>
                  <a:srgbClr val="FF0000"/>
                </a:solidFill>
              </a:rPr>
              <a:t> </a:t>
            </a:r>
            <a:r>
              <a:rPr lang="fr-FR" dirty="0" smtClean="0"/>
              <a:t>CONTRÔLE PERMANENT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18</a:t>
            </a:fld>
            <a:endParaRPr lang="fr-FR" dirty="0"/>
          </a:p>
        </p:txBody>
      </p:sp>
      <p:sp>
        <p:nvSpPr>
          <p:cNvPr id="5" name="Espace réservé du contenu 4"/>
          <p:cNvSpPr>
            <a:spLocks noGrp="1"/>
          </p:cNvSpPr>
          <p:nvPr>
            <p:ph idx="1"/>
          </p:nvPr>
        </p:nvSpPr>
        <p:spPr>
          <a:xfrm>
            <a:off x="456695" y="1108554"/>
            <a:ext cx="8229600" cy="5400600"/>
          </a:xfrm>
        </p:spPr>
        <p:txBody>
          <a:bodyPr>
            <a:normAutofit/>
          </a:bodyPr>
          <a:lstStyle/>
          <a:p>
            <a:pPr algn="just">
              <a:buSzPct val="80000"/>
              <a:buFont typeface="Wingdings" panose="05000000000000000000" pitchFamily="2" charset="2"/>
              <a:buChar char="q"/>
            </a:pPr>
            <a:r>
              <a:rPr lang="fr-FR" sz="1800" b="1" dirty="0"/>
              <a:t> </a:t>
            </a:r>
            <a:r>
              <a:rPr lang="fr-FR" sz="1800" b="1" dirty="0" smtClean="0"/>
              <a:t>Un outil de notation des assureurs est utilisé dans le cadre </a:t>
            </a:r>
            <a:r>
              <a:rPr lang="fr-FR" sz="1800" b="1" dirty="0"/>
              <a:t>du</a:t>
            </a:r>
            <a:r>
              <a:rPr lang="fr-FR" sz="1800" b="1" dirty="0" smtClean="0">
                <a:solidFill>
                  <a:srgbClr val="FF0000"/>
                </a:solidFill>
              </a:rPr>
              <a:t> </a:t>
            </a:r>
            <a:r>
              <a:rPr lang="fr-FR" sz="1800" b="1" dirty="0" smtClean="0"/>
              <a:t>contrôle permanent. Il suit une approche par les risques </a:t>
            </a:r>
          </a:p>
          <a:p>
            <a:pPr lvl="1" algn="just">
              <a:buSzPct val="80000"/>
              <a:buFont typeface="Wingdings" panose="05000000000000000000" pitchFamily="2" charset="2"/>
              <a:buChar char="§"/>
            </a:pPr>
            <a:r>
              <a:rPr lang="fr-FR" sz="1600" dirty="0" smtClean="0">
                <a:solidFill>
                  <a:schemeClr val="accent3"/>
                </a:solidFill>
              </a:rPr>
              <a:t>La méthodologie d’utilisation </a:t>
            </a:r>
            <a:r>
              <a:rPr lang="fr-FR" sz="1600" dirty="0">
                <a:solidFill>
                  <a:schemeClr val="accent3"/>
                </a:solidFill>
              </a:rPr>
              <a:t>de cet outil est définie à l’échelle de l’UE, afin d’harmoniser les pratiques de </a:t>
            </a:r>
            <a:r>
              <a:rPr lang="fr-FR" sz="1600" dirty="0" smtClean="0">
                <a:solidFill>
                  <a:schemeClr val="accent3"/>
                </a:solidFill>
              </a:rPr>
              <a:t>contrôle. Elle </a:t>
            </a:r>
            <a:r>
              <a:rPr lang="fr-FR" sz="1600" dirty="0">
                <a:solidFill>
                  <a:schemeClr val="accent3"/>
                </a:solidFill>
              </a:rPr>
              <a:t>déclinée par chaque autorité sur son marché national. </a:t>
            </a:r>
          </a:p>
          <a:p>
            <a:pPr lvl="1" algn="just">
              <a:buSzPct val="80000"/>
              <a:buFont typeface="Wingdings" panose="05000000000000000000" pitchFamily="2" charset="2"/>
              <a:buChar char="§"/>
            </a:pPr>
            <a:r>
              <a:rPr lang="fr-FR" sz="1600" dirty="0">
                <a:solidFill>
                  <a:schemeClr val="accent3"/>
                </a:solidFill>
              </a:rPr>
              <a:t>La structure de la notation couvre l’ensemble de l’assureur (ex : provisions techniques et autres éléments du bilan, placements et principe de la personne prudente, solvabilité). Pour chaque thème, une note est attribuée annuellement </a:t>
            </a:r>
            <a:r>
              <a:rPr lang="fr-FR" sz="1600" dirty="0" smtClean="0">
                <a:solidFill>
                  <a:schemeClr val="accent3"/>
                </a:solidFill>
              </a:rPr>
              <a:t>en fonction du caractère risqué estimé par le superviseur. Pour fonder son jugement, différents ratios de suivi des risques sont à la disposition du superviseur.</a:t>
            </a:r>
          </a:p>
          <a:p>
            <a:pPr marL="457200" lvl="1" indent="0" algn="just">
              <a:buSzPct val="80000"/>
              <a:buNone/>
            </a:pPr>
            <a:endParaRPr lang="fr-FR" sz="1600" dirty="0" smtClean="0">
              <a:solidFill>
                <a:schemeClr val="accent3"/>
              </a:solidFill>
            </a:endParaRPr>
          </a:p>
          <a:p>
            <a:pPr lvl="1" algn="just">
              <a:buSzPct val="80000"/>
              <a:buFont typeface="Wingdings" panose="05000000000000000000" pitchFamily="2" charset="2"/>
              <a:buChar char="§"/>
            </a:pPr>
            <a:endParaRPr lang="fr-FR" sz="1600" dirty="0">
              <a:solidFill>
                <a:schemeClr val="accent3"/>
              </a:solidFill>
            </a:endParaRPr>
          </a:p>
          <a:p>
            <a:pPr marL="457200" lvl="1" indent="0" algn="just">
              <a:buSzPct val="80000"/>
              <a:buNone/>
            </a:pPr>
            <a:endParaRPr lang="fr-FR" sz="1600" dirty="0" smtClean="0">
              <a:solidFill>
                <a:schemeClr val="accent3"/>
              </a:solidFill>
            </a:endParaRPr>
          </a:p>
          <a:p>
            <a:pPr marL="457200" lvl="1" indent="0" algn="just">
              <a:buSzPct val="80000"/>
              <a:buNone/>
            </a:pPr>
            <a:endParaRPr lang="fr-FR" sz="1600" dirty="0">
              <a:solidFill>
                <a:schemeClr val="accent3"/>
              </a:solidFill>
            </a:endParaRPr>
          </a:p>
          <a:p>
            <a:pPr marL="457200" lvl="1" indent="0" algn="just">
              <a:buSzPct val="80000"/>
              <a:buNone/>
            </a:pPr>
            <a:endParaRPr lang="fr-FR" sz="1600" dirty="0" smtClean="0">
              <a:solidFill>
                <a:schemeClr val="accent3"/>
              </a:solidFill>
            </a:endParaRPr>
          </a:p>
          <a:p>
            <a:pPr marL="457200" lvl="1" indent="0" algn="just">
              <a:buSzPct val="80000"/>
              <a:buNone/>
            </a:pPr>
            <a:endParaRPr lang="fr-FR" sz="1600" dirty="0">
              <a:solidFill>
                <a:schemeClr val="accent3"/>
              </a:solidFill>
            </a:endParaRPr>
          </a:p>
          <a:p>
            <a:pPr lvl="1" algn="just">
              <a:buSzPct val="80000"/>
              <a:buFont typeface="Wingdings" panose="05000000000000000000" pitchFamily="2" charset="2"/>
              <a:buChar char="§"/>
            </a:pPr>
            <a:r>
              <a:rPr lang="fr-FR" sz="1600" dirty="0" smtClean="0">
                <a:solidFill>
                  <a:schemeClr val="accent3"/>
                </a:solidFill>
              </a:rPr>
              <a:t> Les résultats obtenus à la suite de ce processus d’évaluation alimente</a:t>
            </a:r>
            <a:r>
              <a:rPr lang="fr-FR" sz="1600" dirty="0">
                <a:solidFill>
                  <a:schemeClr val="accent3"/>
                </a:solidFill>
              </a:rPr>
              <a:t>nt </a:t>
            </a:r>
            <a:r>
              <a:rPr lang="fr-FR" sz="1600" dirty="0" smtClean="0">
                <a:solidFill>
                  <a:schemeClr val="accent3"/>
                </a:solidFill>
              </a:rPr>
              <a:t>le </a:t>
            </a:r>
            <a:r>
              <a:rPr lang="fr-FR" sz="1600" u="sng" dirty="0" smtClean="0">
                <a:solidFill>
                  <a:schemeClr val="accent3"/>
                </a:solidFill>
              </a:rPr>
              <a:t>programme de contrôle sur place </a:t>
            </a:r>
            <a:r>
              <a:rPr lang="fr-FR" sz="1600" dirty="0" smtClean="0">
                <a:solidFill>
                  <a:schemeClr val="accent3"/>
                </a:solidFill>
              </a:rPr>
              <a:t>de l’année suivante.</a:t>
            </a:r>
            <a:endParaRPr lang="fr-FR" sz="1600" dirty="0">
              <a:solidFill>
                <a:schemeClr val="accent3"/>
              </a:solidFill>
            </a:endParaRPr>
          </a:p>
        </p:txBody>
      </p:sp>
      <p:pic>
        <p:nvPicPr>
          <p:cNvPr id="6" name="Image 5"/>
          <p:cNvPicPr>
            <a:picLocks noChangeAspect="1"/>
          </p:cNvPicPr>
          <p:nvPr/>
        </p:nvPicPr>
        <p:blipFill>
          <a:blip r:embed="rId2"/>
          <a:stretch>
            <a:fillRect/>
          </a:stretch>
        </p:blipFill>
        <p:spPr>
          <a:xfrm>
            <a:off x="851314" y="4005064"/>
            <a:ext cx="7255067" cy="1584176"/>
          </a:xfrm>
          <a:prstGeom prst="rect">
            <a:avLst/>
          </a:prstGeom>
        </p:spPr>
      </p:pic>
    </p:spTree>
    <p:extLst>
      <p:ext uri="{BB962C8B-B14F-4D97-AF65-F5344CB8AC3E}">
        <p14:creationId xmlns:p14="http://schemas.microsoft.com/office/powerpoint/2010/main" val="1737576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942024" cy="1143000"/>
          </a:xfrm>
        </p:spPr>
        <p:txBody>
          <a:bodyPr/>
          <a:lstStyle/>
          <a:p>
            <a:r>
              <a:rPr lang="fr-FR" dirty="0" smtClean="0"/>
              <a:t>OUTIL DE SUIVI DES RISQUES DANS LE CADRE DES Activités DE CONTRÔLE PERMANENT</a:t>
            </a:r>
            <a:endParaRPr lang="fr-FR" dirty="0"/>
          </a:p>
        </p:txBody>
      </p:sp>
      <p:sp>
        <p:nvSpPr>
          <p:cNvPr id="3" name="Espace réservé du pied de page 2"/>
          <p:cNvSpPr>
            <a:spLocks noGrp="1"/>
          </p:cNvSpPr>
          <p:nvPr>
            <p:ph type="ftr" sz="quarter" idx="3"/>
          </p:nvPr>
        </p:nvSpPr>
        <p:spPr/>
        <p:txBody>
          <a:bodyPr/>
          <a:lstStyle/>
          <a:p>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19</a:t>
            </a:fld>
            <a:endParaRPr lang="fr-FR" dirty="0"/>
          </a:p>
        </p:txBody>
      </p:sp>
      <p:sp>
        <p:nvSpPr>
          <p:cNvPr id="5" name="Espace réservé du contenu 4"/>
          <p:cNvSpPr>
            <a:spLocks noGrp="1"/>
          </p:cNvSpPr>
          <p:nvPr>
            <p:ph idx="1"/>
          </p:nvPr>
        </p:nvSpPr>
        <p:spPr>
          <a:xfrm>
            <a:off x="456695" y="1484784"/>
            <a:ext cx="8229600" cy="5024370"/>
          </a:xfrm>
        </p:spPr>
        <p:txBody>
          <a:bodyPr>
            <a:normAutofit/>
          </a:bodyPr>
          <a:lstStyle/>
          <a:p>
            <a:pPr algn="just">
              <a:buSzPct val="80000"/>
              <a:buFont typeface="Wingdings" panose="05000000000000000000" pitchFamily="2" charset="2"/>
              <a:buChar char="q"/>
            </a:pPr>
            <a:r>
              <a:rPr lang="fr-FR" sz="1800" b="1" dirty="0"/>
              <a:t> </a:t>
            </a:r>
            <a:r>
              <a:rPr lang="fr-FR" sz="1800" b="1" dirty="0" smtClean="0"/>
              <a:t>Afin de s’adapter à l’évolution des risques, la méthodologie d’utilisation de cet outil est en cours de refonte</a:t>
            </a:r>
          </a:p>
          <a:p>
            <a:pPr lvl="1" algn="just">
              <a:buSzPct val="80000"/>
              <a:buFont typeface="Wingdings" panose="05000000000000000000" pitchFamily="2" charset="2"/>
              <a:buChar char="§"/>
            </a:pPr>
            <a:r>
              <a:rPr lang="fr-FR" sz="1600" dirty="0">
                <a:solidFill>
                  <a:schemeClr val="accent3"/>
                </a:solidFill>
              </a:rPr>
              <a:t>La méthodologie d’utilisation de cet outil cherche à capter de nouveaux risques et de nouvelles structures d’activités  :</a:t>
            </a:r>
          </a:p>
          <a:p>
            <a:pPr marL="457200" lvl="1" indent="0" algn="just">
              <a:buSzPct val="80000"/>
              <a:buNone/>
            </a:pPr>
            <a:r>
              <a:rPr lang="fr-FR" sz="1600" dirty="0">
                <a:solidFill>
                  <a:schemeClr val="accent3"/>
                </a:solidFill>
              </a:rPr>
              <a:t>-risques émergents (cyber, climatique)</a:t>
            </a:r>
          </a:p>
          <a:p>
            <a:pPr marL="457200" lvl="1" indent="0" algn="just">
              <a:buSzPct val="80000"/>
              <a:buNone/>
            </a:pPr>
            <a:r>
              <a:rPr lang="fr-FR" sz="1600" dirty="0">
                <a:solidFill>
                  <a:schemeClr val="accent3"/>
                </a:solidFill>
              </a:rPr>
              <a:t>-business-modèles numériques</a:t>
            </a:r>
          </a:p>
          <a:p>
            <a:pPr lvl="1" algn="just">
              <a:buSzPct val="80000"/>
              <a:buFont typeface="Wingdings" panose="05000000000000000000" pitchFamily="2" charset="2"/>
              <a:buChar char="§"/>
            </a:pPr>
            <a:r>
              <a:rPr lang="fr-FR" sz="1600" dirty="0">
                <a:solidFill>
                  <a:schemeClr val="accent3"/>
                </a:solidFill>
              </a:rPr>
              <a:t> </a:t>
            </a:r>
            <a:r>
              <a:rPr lang="fr-FR" sz="1600" dirty="0" smtClean="0">
                <a:solidFill>
                  <a:schemeClr val="accent3"/>
                </a:solidFill>
              </a:rPr>
              <a:t>La prise en compte de la proportionnalité dans le cadre de cette évaluation des risques est renforcée</a:t>
            </a:r>
            <a:endParaRPr lang="fr-FR" sz="1600" dirty="0">
              <a:solidFill>
                <a:schemeClr val="accent3"/>
              </a:solidFill>
            </a:endParaRPr>
          </a:p>
        </p:txBody>
      </p:sp>
    </p:spTree>
    <p:extLst>
      <p:ext uri="{BB962C8B-B14F-4D97-AF65-F5344CB8AC3E}">
        <p14:creationId xmlns:p14="http://schemas.microsoft.com/office/powerpoint/2010/main" val="20637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A5612AF6-3794-417C-8315-010C3BB3AD18}" type="slidenum">
              <a:rPr lang="fr-FR" smtClean="0"/>
              <a:pPr/>
              <a:t>2</a:t>
            </a:fld>
            <a:endParaRPr lang="fr-FR" dirty="0"/>
          </a:p>
        </p:txBody>
      </p:sp>
      <p:sp>
        <p:nvSpPr>
          <p:cNvPr id="4" name="Espace réservé du texte 3"/>
          <p:cNvSpPr>
            <a:spLocks noGrp="1"/>
          </p:cNvSpPr>
          <p:nvPr>
            <p:ph type="body" sz="quarter" idx="10"/>
          </p:nvPr>
        </p:nvSpPr>
        <p:spPr>
          <a:xfrm>
            <a:off x="1979712" y="1916832"/>
            <a:ext cx="6192688" cy="4167168"/>
          </a:xfrm>
        </p:spPr>
        <p:txBody>
          <a:bodyPr>
            <a:noAutofit/>
          </a:bodyPr>
          <a:lstStyle/>
          <a:p>
            <a:pPr marL="571500" indent="-571500">
              <a:buFontTx/>
              <a:buChar char="-"/>
            </a:pPr>
            <a:r>
              <a:rPr lang="fr-FR" sz="2000" dirty="0"/>
              <a:t>Cadre général</a:t>
            </a:r>
          </a:p>
          <a:p>
            <a:pPr marL="571500" indent="-571500">
              <a:buFontTx/>
              <a:buChar char="-"/>
            </a:pPr>
            <a:r>
              <a:rPr lang="fr-FR" sz="2000" dirty="0"/>
              <a:t>Exigences quantitatives</a:t>
            </a:r>
          </a:p>
          <a:p>
            <a:pPr marL="571500" indent="-571500">
              <a:buFontTx/>
              <a:buChar char="-"/>
            </a:pPr>
            <a:r>
              <a:rPr lang="fr-FR" sz="2000" dirty="0" smtClean="0"/>
              <a:t>Gouvernance</a:t>
            </a:r>
            <a:endParaRPr lang="fr-FR" sz="2000" dirty="0"/>
          </a:p>
          <a:p>
            <a:pPr marL="571500" indent="-571500">
              <a:buFontTx/>
              <a:buChar char="-"/>
            </a:pPr>
            <a:r>
              <a:rPr lang="fr-FR" sz="2000" dirty="0" smtClean="0"/>
              <a:t>Outil de suivi des risques dans le cadre du contrôle permanent</a:t>
            </a:r>
            <a:endParaRPr lang="fr-FR" sz="2000" dirty="0"/>
          </a:p>
        </p:txBody>
      </p:sp>
    </p:spTree>
    <p:extLst>
      <p:ext uri="{BB962C8B-B14F-4D97-AF65-F5344CB8AC3E}">
        <p14:creationId xmlns:p14="http://schemas.microsoft.com/office/powerpoint/2010/main" val="138086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r>
              <a:rPr lang="fr-FR" dirty="0" smtClean="0"/>
              <a:t>RESTREINT</a:t>
            </a:r>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20</a:t>
            </a:fld>
            <a:endParaRPr lang="fr-FR" dirty="0"/>
          </a:p>
        </p:txBody>
      </p:sp>
      <p:sp>
        <p:nvSpPr>
          <p:cNvPr id="4" name="Espace réservé du texte 3"/>
          <p:cNvSpPr>
            <a:spLocks noGrp="1"/>
          </p:cNvSpPr>
          <p:nvPr>
            <p:ph type="body" sz="quarter" idx="10"/>
          </p:nvPr>
        </p:nvSpPr>
        <p:spPr>
          <a:xfrm>
            <a:off x="2339752" y="1628800"/>
            <a:ext cx="5544616" cy="4104456"/>
          </a:xfrm>
        </p:spPr>
        <p:txBody>
          <a:bodyPr/>
          <a:lstStyle/>
          <a:p>
            <a:pPr marL="0" indent="0" algn="ctr">
              <a:buNone/>
            </a:pPr>
            <a:endParaRPr lang="fr-FR" b="1" dirty="0" smtClean="0"/>
          </a:p>
          <a:p>
            <a:pPr marL="0" indent="0" algn="ctr">
              <a:buNone/>
            </a:pPr>
            <a:endParaRPr lang="fr-FR" b="1" dirty="0"/>
          </a:p>
          <a:p>
            <a:pPr marL="0" indent="0" algn="ctr">
              <a:buNone/>
            </a:pPr>
            <a:r>
              <a:rPr lang="fr-FR" b="1" dirty="0" smtClean="0"/>
              <a:t>Questions ?</a:t>
            </a:r>
          </a:p>
          <a:p>
            <a:pPr marL="0" indent="0" algn="ctr">
              <a:buNone/>
            </a:pPr>
            <a:endParaRPr lang="fr-FR" b="1" dirty="0" smtClean="0"/>
          </a:p>
          <a:p>
            <a:pPr marL="0" indent="0" algn="ctr">
              <a:buNone/>
            </a:pPr>
            <a:r>
              <a:rPr lang="fr-FR" b="1" dirty="0" smtClean="0"/>
              <a:t>Merci pour votre attention!</a:t>
            </a:r>
          </a:p>
          <a:p>
            <a:pPr marL="0" indent="0" algn="ctr">
              <a:buNone/>
            </a:pPr>
            <a:endParaRPr lang="fr-FR" dirty="0"/>
          </a:p>
          <a:p>
            <a:pPr marL="0" indent="0" algn="ctr">
              <a:buNone/>
            </a:pPr>
            <a:r>
              <a:rPr lang="fr-FR" dirty="0" smtClean="0"/>
              <a:t>Paul.scherer@acpr.banque-france.fr</a:t>
            </a:r>
          </a:p>
        </p:txBody>
      </p:sp>
    </p:spTree>
    <p:extLst>
      <p:ext uri="{BB962C8B-B14F-4D97-AF65-F5344CB8AC3E}">
        <p14:creationId xmlns:p14="http://schemas.microsoft.com/office/powerpoint/2010/main" val="1509172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Cadre général </a:t>
            </a:r>
            <a:r>
              <a:rPr lang="fr-FR" dirty="0" smtClean="0"/>
              <a:t>– OBJECTIFS et périmètre</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1440000"/>
            <a:ext cx="8374072" cy="4797312"/>
          </a:xfrm>
        </p:spPr>
        <p:txBody>
          <a:bodyPr vert="horz" lIns="91440" tIns="45720" rIns="91440" bIns="45720" rtlCol="0" anchor="t">
            <a:normAutofit fontScale="85000" lnSpcReduction="10000"/>
          </a:bodyPr>
          <a:lstStyle/>
          <a:p>
            <a:pPr>
              <a:lnSpc>
                <a:spcPct val="120000"/>
              </a:lnSpc>
              <a:buSzPct val="80000"/>
              <a:buFont typeface="Wingdings" panose="05000000000000000000" pitchFamily="2" charset="2"/>
              <a:buChar char="q"/>
            </a:pPr>
            <a:r>
              <a:rPr lang="fr-FR" sz="2000" b="1" dirty="0" smtClean="0"/>
              <a:t>Facteurs déclencheurs </a:t>
            </a:r>
            <a:r>
              <a:rPr lang="fr-FR" sz="2000" dirty="0" smtClean="0"/>
              <a:t>(</a:t>
            </a:r>
            <a:r>
              <a:rPr lang="fr-FR" sz="2000" dirty="0" err="1" smtClean="0"/>
              <a:t>cf</a:t>
            </a:r>
            <a:r>
              <a:rPr lang="fr-FR" sz="2000" dirty="0" smtClean="0"/>
              <a:t> discussions atelier RBS) : création d’un marché unique européen </a:t>
            </a:r>
            <a:r>
              <a:rPr lang="fr-FR" sz="2000" dirty="0"/>
              <a:t>au 01.01.1994 </a:t>
            </a:r>
            <a:r>
              <a:rPr lang="fr-FR" sz="2000" dirty="0" smtClean="0"/>
              <a:t>et rôle catalyseur de la crise financière de 2007-2008</a:t>
            </a:r>
            <a:endParaRPr lang="fr-FR" sz="2000" dirty="0"/>
          </a:p>
          <a:p>
            <a:pPr>
              <a:lnSpc>
                <a:spcPct val="120000"/>
              </a:lnSpc>
              <a:buSzPct val="80000"/>
              <a:buFont typeface="Wingdings" panose="05000000000000000000" pitchFamily="2" charset="2"/>
              <a:buChar char="q"/>
            </a:pPr>
            <a:r>
              <a:rPr lang="fr-FR" sz="2000" b="1" dirty="0" smtClean="0"/>
              <a:t>Objectifs : </a:t>
            </a:r>
            <a:r>
              <a:rPr lang="fr-FR" sz="2000" dirty="0" smtClean="0"/>
              <a:t>renforcer l’intégration du marché de l’assurance à l’échelle de </a:t>
            </a:r>
            <a:r>
              <a:rPr lang="fr-FR" sz="2000" dirty="0"/>
              <a:t>l’UE</a:t>
            </a:r>
            <a:r>
              <a:rPr lang="fr-FR" sz="2000" dirty="0" smtClean="0">
                <a:solidFill>
                  <a:srgbClr val="FF0000"/>
                </a:solidFill>
              </a:rPr>
              <a:t> </a:t>
            </a:r>
            <a:r>
              <a:rPr lang="fr-FR" sz="2000" dirty="0" smtClean="0"/>
              <a:t>; améliorer la prise en compte des effets de diversification ; meilleure adaptation des exigences de capital et des pratiques de contrôle au profil de risque des assureurs</a:t>
            </a:r>
            <a:endParaRPr lang="fr-FR" sz="2000" dirty="0"/>
          </a:p>
          <a:p>
            <a:pPr>
              <a:lnSpc>
                <a:spcPct val="120000"/>
              </a:lnSpc>
              <a:buSzPct val="80000"/>
              <a:buFont typeface="Wingdings" panose="05000000000000000000" pitchFamily="2" charset="2"/>
              <a:buChar char="q"/>
            </a:pPr>
            <a:r>
              <a:rPr lang="fr-FR" sz="2000" b="1" dirty="0"/>
              <a:t> </a:t>
            </a:r>
            <a:r>
              <a:rPr lang="fr-FR" sz="2000" b="1" dirty="0" smtClean="0"/>
              <a:t>Approche fondée sur les principes </a:t>
            </a:r>
            <a:r>
              <a:rPr lang="fr-FR" sz="2000" dirty="0" smtClean="0"/>
              <a:t> : vision économique du bilan prudentiel, harmonisation </a:t>
            </a:r>
            <a:r>
              <a:rPr lang="fr-FR" sz="2000" dirty="0"/>
              <a:t>UE </a:t>
            </a:r>
            <a:r>
              <a:rPr lang="fr-FR" sz="2000" dirty="0" smtClean="0"/>
              <a:t>des normes et pratiques de contrôle, renforcement de la gestion des risques, principe de proportionnalité </a:t>
            </a:r>
            <a:r>
              <a:rPr lang="fr-FR" sz="2200" dirty="0" smtClean="0"/>
              <a:t> </a:t>
            </a:r>
          </a:p>
          <a:p>
            <a:pPr>
              <a:lnSpc>
                <a:spcPct val="120000"/>
              </a:lnSpc>
              <a:buSzPct val="80000"/>
              <a:buFont typeface="Wingdings" panose="05000000000000000000" pitchFamily="2" charset="2"/>
              <a:buChar char="q"/>
            </a:pPr>
            <a:r>
              <a:rPr lang="fr-FR" sz="2800" b="1" dirty="0"/>
              <a:t> </a:t>
            </a:r>
            <a:r>
              <a:rPr lang="fr-FR" sz="2000" b="1" dirty="0" smtClean="0"/>
              <a:t>Périmètre : </a:t>
            </a:r>
            <a:r>
              <a:rPr lang="fr-FR" sz="2000" dirty="0" smtClean="0"/>
              <a:t>assureurs </a:t>
            </a:r>
            <a:r>
              <a:rPr lang="fr-FR" sz="2000" dirty="0"/>
              <a:t>et réassureurs établis dans un pays de l’UE, au niveau solo et au niveau groupes (avec dispositif de contrôle de groupe adapté pour les groupes de pays tiers en fonction de l’équivalence de leur régime à Solvabilité 2). </a:t>
            </a:r>
            <a:r>
              <a:rPr lang="fr-FR" sz="2000" dirty="0" smtClean="0"/>
              <a:t>Options d’exclusion : </a:t>
            </a:r>
            <a:r>
              <a:rPr lang="fr-FR" sz="2000" dirty="0"/>
              <a:t>en-dessous de certains seuils (notamment volume des primes et niveau des provisions techniques) et selon les branches </a:t>
            </a:r>
            <a:r>
              <a:rPr lang="fr-FR" sz="2000" dirty="0" smtClean="0"/>
              <a:t>pratiquées, </a:t>
            </a:r>
            <a:r>
              <a:rPr lang="fr-FR" sz="2000" dirty="0"/>
              <a:t>les États Membres peuvent laisser les assureurs en-dehors de S2 (ils restent assujettis à un système de type Solvabilité 1) </a:t>
            </a:r>
          </a:p>
          <a:p>
            <a:pPr>
              <a:buSzPct val="80000"/>
              <a:buFont typeface="Wingdings" panose="05000000000000000000" pitchFamily="2" charset="2"/>
              <a:buChar char="q"/>
            </a:pPr>
            <a:endParaRPr lang="fr-FR" sz="2800" dirty="0" smtClean="0"/>
          </a:p>
          <a:p>
            <a:endParaRPr lang="fr-FR" dirty="0"/>
          </a:p>
        </p:txBody>
      </p:sp>
    </p:spTree>
    <p:extLst>
      <p:ext uri="{BB962C8B-B14F-4D97-AF65-F5344CB8AC3E}">
        <p14:creationId xmlns:p14="http://schemas.microsoft.com/office/powerpoint/2010/main" val="111489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Cadre général </a:t>
            </a:r>
            <a:r>
              <a:rPr lang="fr-FR" dirty="0" smtClean="0"/>
              <a:t>– CALENDRIER ET STRUCTURE</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468000" y="1052736"/>
            <a:ext cx="8229600" cy="5184576"/>
          </a:xfrm>
        </p:spPr>
        <p:txBody>
          <a:bodyPr vert="horz" lIns="91440" tIns="45720" rIns="91440" bIns="45720" rtlCol="0" anchor="t">
            <a:normAutofit fontScale="85000" lnSpcReduction="20000"/>
          </a:bodyPr>
          <a:lstStyle/>
          <a:p>
            <a:pPr>
              <a:lnSpc>
                <a:spcPct val="130000"/>
              </a:lnSpc>
              <a:buSzPct val="80000"/>
              <a:buFont typeface="Wingdings" panose="05000000000000000000" pitchFamily="2" charset="2"/>
              <a:buChar char="q"/>
            </a:pPr>
            <a:r>
              <a:rPr lang="fr-FR" sz="2000" b="1" dirty="0" smtClean="0"/>
              <a:t>Calendrier </a:t>
            </a:r>
            <a:r>
              <a:rPr lang="fr-FR" sz="2000" dirty="0" smtClean="0"/>
              <a:t>: directive Solvabilité 2 </a:t>
            </a:r>
            <a:r>
              <a:rPr lang="fr-FR" sz="2000" dirty="0"/>
              <a:t>du 25 novembre 2009, d’application obligatoire à compter du 1er janvier 2016 (Obligation de transposition dans le droit national).</a:t>
            </a:r>
          </a:p>
          <a:p>
            <a:pPr>
              <a:lnSpc>
                <a:spcPct val="130000"/>
              </a:lnSpc>
              <a:buSzPct val="80000"/>
              <a:buFont typeface="Wingdings" panose="05000000000000000000" pitchFamily="2" charset="2"/>
              <a:buChar char="q"/>
            </a:pPr>
            <a:r>
              <a:rPr lang="fr-FR" sz="2000" dirty="0"/>
              <a:t> Architecture juridique du régime : niveau 1 (directive), niveau 2 (règlement délégué et normes techniques réglementaires, directement applicables), niveau 3 (normes techniques d’exécution, directement applicables / orientations de l’AEAPP ; s’y conformer ou expliquer)</a:t>
            </a:r>
          </a:p>
          <a:p>
            <a:pPr>
              <a:lnSpc>
                <a:spcPct val="130000"/>
              </a:lnSpc>
              <a:buSzPct val="80000"/>
              <a:buFont typeface="Wingdings" panose="05000000000000000000" pitchFamily="2" charset="2"/>
              <a:buChar char="q"/>
            </a:pPr>
            <a:r>
              <a:rPr lang="fr-FR" sz="2000" dirty="0"/>
              <a:t> Trois piliers (</a:t>
            </a:r>
            <a:r>
              <a:rPr lang="fr-FR" sz="2000" dirty="0" err="1"/>
              <a:t>cf</a:t>
            </a:r>
            <a:r>
              <a:rPr lang="fr-FR" sz="2000" dirty="0"/>
              <a:t> diapo suivante) : quantitatif, qualitatif et </a:t>
            </a:r>
            <a:r>
              <a:rPr lang="fr-FR" sz="2000" dirty="0" err="1"/>
              <a:t>reporting</a:t>
            </a:r>
            <a:endParaRPr lang="fr-FR" sz="2000" dirty="0"/>
          </a:p>
          <a:p>
            <a:pPr>
              <a:lnSpc>
                <a:spcPct val="130000"/>
              </a:lnSpc>
              <a:buSzPct val="80000"/>
              <a:buFont typeface="Wingdings" panose="05000000000000000000" pitchFamily="2" charset="2"/>
              <a:buChar char="q"/>
            </a:pPr>
            <a:r>
              <a:rPr lang="fr-FR" sz="2000" dirty="0"/>
              <a:t> Un cadre qui évolue pour s’adapter aux risques : la directive Solvabilité 2 de 2009 a été amendée par 9 directives successives entre 2011 et 2019</a:t>
            </a:r>
          </a:p>
          <a:p>
            <a:pPr>
              <a:lnSpc>
                <a:spcPct val="130000"/>
              </a:lnSpc>
              <a:buSzPct val="80000"/>
              <a:buFont typeface="Wingdings" panose="05000000000000000000" pitchFamily="2" charset="2"/>
              <a:buChar char="q"/>
            </a:pPr>
            <a:r>
              <a:rPr lang="fr-FR" sz="2000" dirty="0"/>
              <a:t> Revue Solvabilité 2 lancée en 2020 : clause de revue intégrée dans la directive initiale. L’évolution de l’environnement macroéconomique (en particulier l’apparition de taux d’intérêt négatifs) a obligé à réviser la « formule standard » du « SCR ». </a:t>
            </a:r>
          </a:p>
          <a:p>
            <a:pPr>
              <a:lnSpc>
                <a:spcPct val="130000"/>
              </a:lnSpc>
              <a:buSzPct val="80000"/>
              <a:buFont typeface="Wingdings" panose="05000000000000000000" pitchFamily="2" charset="2"/>
              <a:buChar char="q"/>
            </a:pPr>
            <a:r>
              <a:rPr lang="fr-FR" sz="2000" dirty="0"/>
              <a:t>Compromis final sur la nouvelle version de la directive voté le 13 décembre 2023. Principaux apports : soutien à l’investissement durable et de long terme, introduction d’un volet </a:t>
            </a:r>
            <a:r>
              <a:rPr lang="fr-FR" sz="2000" dirty="0" err="1"/>
              <a:t>macroprudentiel</a:t>
            </a:r>
            <a:r>
              <a:rPr lang="fr-FR" sz="2000" dirty="0"/>
              <a:t>, prise en compte accrue du risque </a:t>
            </a:r>
            <a:r>
              <a:rPr lang="fr-FR" sz="2000" dirty="0" smtClean="0"/>
              <a:t>climatique </a:t>
            </a:r>
            <a:r>
              <a:rPr lang="fr-FR" sz="2000" dirty="0"/>
              <a:t>et de la proportionnalité</a:t>
            </a:r>
          </a:p>
        </p:txBody>
      </p:sp>
    </p:spTree>
    <p:extLst>
      <p:ext uri="{BB962C8B-B14F-4D97-AF65-F5344CB8AC3E}">
        <p14:creationId xmlns:p14="http://schemas.microsoft.com/office/powerpoint/2010/main" val="233748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600" dirty="0" smtClean="0"/>
              <a:t>CADRE GENERAL </a:t>
            </a:r>
            <a:r>
              <a:rPr lang="fr-FR" sz="2600" dirty="0" smtClean="0">
                <a:solidFill>
                  <a:srgbClr val="205AA7"/>
                </a:solidFill>
              </a:rPr>
              <a:t>: les trois piliers DE </a:t>
            </a:r>
            <a:r>
              <a:rPr lang="fr-FR" sz="2600" dirty="0" err="1" smtClean="0">
                <a:solidFill>
                  <a:srgbClr val="205AA7"/>
                </a:solidFill>
              </a:rPr>
              <a:t>SOLVABILITé</a:t>
            </a:r>
            <a:r>
              <a:rPr lang="fr-FR" sz="2600" dirty="0" smtClean="0">
                <a:solidFill>
                  <a:srgbClr val="205AA7"/>
                </a:solidFill>
              </a:rPr>
              <a:t> ii</a:t>
            </a:r>
            <a:endParaRPr lang="fr-FR" sz="2600" dirty="0">
              <a:solidFill>
                <a:srgbClr val="205AA7"/>
              </a:solidFill>
            </a:endParaRPr>
          </a:p>
        </p:txBody>
      </p:sp>
      <p:sp>
        <p:nvSpPr>
          <p:cNvPr id="4" name="Espace réservé du numéro de diapositive 3"/>
          <p:cNvSpPr>
            <a:spLocks noGrp="1"/>
          </p:cNvSpPr>
          <p:nvPr>
            <p:ph type="sldNum" sz="quarter" idx="4"/>
          </p:nvPr>
        </p:nvSpPr>
        <p:spPr>
          <a:xfrm>
            <a:off x="8377111" y="6197967"/>
            <a:ext cx="540000" cy="360000"/>
          </a:xfrm>
        </p:spPr>
        <p:txBody>
          <a:bodyPr/>
          <a:lstStyle/>
          <a:p>
            <a:fld id="{DB9BCE53-E5A9-400B-B968-A5E0ED0431FF}" type="slidenum">
              <a:rPr lang="fr-FR" smtClean="0"/>
              <a:pPr/>
              <a:t>5</a:t>
            </a:fld>
            <a:endParaRPr lang="fr-FR" dirty="0"/>
          </a:p>
        </p:txBody>
      </p:sp>
      <p:sp>
        <p:nvSpPr>
          <p:cNvPr id="3" name="Espace réservé du contenu 2"/>
          <p:cNvSpPr>
            <a:spLocks noGrp="1"/>
          </p:cNvSpPr>
          <p:nvPr>
            <p:ph idx="1"/>
          </p:nvPr>
        </p:nvSpPr>
        <p:spPr>
          <a:xfrm>
            <a:off x="672711" y="1157967"/>
            <a:ext cx="8229600" cy="4525963"/>
          </a:xfrm>
        </p:spPr>
        <p:txBody>
          <a:bodyPr/>
          <a:lstStyle/>
          <a:p>
            <a:pPr marL="534987" lvl="1" indent="0">
              <a:buNone/>
            </a:pPr>
            <a:endParaRPr lang="fr-FR" sz="1600" dirty="0" smtClean="0"/>
          </a:p>
          <a:p>
            <a:pPr marL="534987" lvl="1" indent="0">
              <a:buNone/>
            </a:pPr>
            <a:endParaRPr lang="fr-FR" dirty="0" smtClean="0"/>
          </a:p>
          <a:p>
            <a:pPr lvl="1"/>
            <a:endParaRPr lang="fr-FR" dirty="0"/>
          </a:p>
        </p:txBody>
      </p:sp>
      <p:sp>
        <p:nvSpPr>
          <p:cNvPr id="6" name="AutoShape 6"/>
          <p:cNvSpPr>
            <a:spLocks noChangeArrowheads="1"/>
          </p:cNvSpPr>
          <p:nvPr/>
        </p:nvSpPr>
        <p:spPr bwMode="auto">
          <a:xfrm>
            <a:off x="926787" y="980728"/>
            <a:ext cx="7770813" cy="1922462"/>
          </a:xfrm>
          <a:prstGeom prst="triangle">
            <a:avLst>
              <a:gd name="adj" fmla="val 50000"/>
            </a:avLst>
          </a:prstGeom>
          <a:ln>
            <a:headEnd/>
            <a:tailEnd/>
          </a:ln>
        </p:spPr>
        <p:style>
          <a:lnRef idx="3">
            <a:schemeClr val="lt1"/>
          </a:lnRef>
          <a:fillRef idx="1">
            <a:schemeClr val="accent1"/>
          </a:fillRef>
          <a:effectRef idx="1">
            <a:schemeClr val="accent1"/>
          </a:effectRef>
          <a:fontRef idx="minor">
            <a:schemeClr val="lt1"/>
          </a:fontRef>
        </p:style>
        <p:txBody>
          <a:bodyPr anchor="b"/>
          <a:lstStyle>
            <a:lvl1pPr eaLnBrk="0" hangingPunct="0">
              <a:defRPr sz="3300">
                <a:solidFill>
                  <a:srgbClr val="8F4369"/>
                </a:solidFill>
                <a:latin typeface="Arial" charset="0"/>
                <a:ea typeface="ＭＳ Ｐゴシック" pitchFamily="34" charset="-128"/>
              </a:defRPr>
            </a:lvl1pPr>
            <a:lvl2pPr marL="742950" indent="-285750" eaLnBrk="0" hangingPunct="0">
              <a:defRPr sz="3300">
                <a:solidFill>
                  <a:srgbClr val="8F4369"/>
                </a:solidFill>
                <a:latin typeface="Arial" charset="0"/>
                <a:ea typeface="ＭＳ Ｐゴシック" pitchFamily="34" charset="-128"/>
              </a:defRPr>
            </a:lvl2pPr>
            <a:lvl3pPr marL="1143000" indent="-228600" eaLnBrk="0" hangingPunct="0">
              <a:defRPr sz="3300">
                <a:solidFill>
                  <a:srgbClr val="8F4369"/>
                </a:solidFill>
                <a:latin typeface="Arial" charset="0"/>
                <a:ea typeface="ＭＳ Ｐゴシック" pitchFamily="34" charset="-128"/>
              </a:defRPr>
            </a:lvl3pPr>
            <a:lvl4pPr marL="1600200" indent="-228600" eaLnBrk="0" hangingPunct="0">
              <a:defRPr sz="3300">
                <a:solidFill>
                  <a:srgbClr val="8F4369"/>
                </a:solidFill>
                <a:latin typeface="Arial" charset="0"/>
                <a:ea typeface="ＭＳ Ｐゴシック" pitchFamily="34" charset="-128"/>
              </a:defRPr>
            </a:lvl4pPr>
            <a:lvl5pPr marL="2057400" indent="-228600" eaLnBrk="0" hangingPunct="0">
              <a:defRPr sz="3300">
                <a:solidFill>
                  <a:srgbClr val="8F4369"/>
                </a:solidFill>
                <a:latin typeface="Arial" charset="0"/>
                <a:ea typeface="ＭＳ Ｐゴシック" pitchFamily="34" charset="-128"/>
              </a:defRPr>
            </a:lvl5pPr>
            <a:lvl6pPr marL="2514600" indent="-228600" eaLnBrk="0" fontAlgn="base" hangingPunct="0">
              <a:spcBef>
                <a:spcPct val="0"/>
              </a:spcBef>
              <a:spcAft>
                <a:spcPct val="0"/>
              </a:spcAft>
              <a:defRPr sz="3300">
                <a:solidFill>
                  <a:srgbClr val="8F4369"/>
                </a:solidFill>
                <a:latin typeface="Arial" charset="0"/>
                <a:ea typeface="ＭＳ Ｐゴシック" pitchFamily="34" charset="-128"/>
              </a:defRPr>
            </a:lvl6pPr>
            <a:lvl7pPr marL="2971800" indent="-228600" eaLnBrk="0" fontAlgn="base" hangingPunct="0">
              <a:spcBef>
                <a:spcPct val="0"/>
              </a:spcBef>
              <a:spcAft>
                <a:spcPct val="0"/>
              </a:spcAft>
              <a:defRPr sz="3300">
                <a:solidFill>
                  <a:srgbClr val="8F4369"/>
                </a:solidFill>
                <a:latin typeface="Arial" charset="0"/>
                <a:ea typeface="ＭＳ Ｐゴシック" pitchFamily="34" charset="-128"/>
              </a:defRPr>
            </a:lvl7pPr>
            <a:lvl8pPr marL="3429000" indent="-228600" eaLnBrk="0" fontAlgn="base" hangingPunct="0">
              <a:spcBef>
                <a:spcPct val="0"/>
              </a:spcBef>
              <a:spcAft>
                <a:spcPct val="0"/>
              </a:spcAft>
              <a:defRPr sz="3300">
                <a:solidFill>
                  <a:srgbClr val="8F4369"/>
                </a:solidFill>
                <a:latin typeface="Arial" charset="0"/>
                <a:ea typeface="ＭＳ Ｐゴシック" pitchFamily="34" charset="-128"/>
              </a:defRPr>
            </a:lvl8pPr>
            <a:lvl9pPr marL="3886200" indent="-228600" eaLnBrk="0" fontAlgn="base" hangingPunct="0">
              <a:spcBef>
                <a:spcPct val="0"/>
              </a:spcBef>
              <a:spcAft>
                <a:spcPct val="0"/>
              </a:spcAft>
              <a:defRPr sz="3300">
                <a:solidFill>
                  <a:srgbClr val="8F4369"/>
                </a:solidFill>
                <a:latin typeface="Arial" charset="0"/>
                <a:ea typeface="ＭＳ Ｐゴシック" pitchFamily="34" charset="-128"/>
              </a:defRPr>
            </a:lvl9pPr>
          </a:lstStyle>
          <a:p>
            <a:pPr algn="ctr" eaLnBrk="1" hangingPunct="1">
              <a:defRPr/>
            </a:pPr>
            <a:r>
              <a:rPr lang="fr-BE" altLang="fr-FR" sz="1400" b="1" dirty="0" smtClean="0">
                <a:solidFill>
                  <a:schemeClr val="bg1"/>
                </a:solidFill>
              </a:rPr>
              <a:t>Contrôle des groupes</a:t>
            </a:r>
          </a:p>
          <a:p>
            <a:pPr algn="ctr" eaLnBrk="1" hangingPunct="1">
              <a:defRPr/>
            </a:pPr>
            <a:r>
              <a:rPr lang="fr-BE" altLang="fr-FR" sz="1400" b="1" dirty="0" smtClean="0">
                <a:solidFill>
                  <a:schemeClr val="bg1"/>
                </a:solidFill>
              </a:rPr>
              <a:t>et convergence entre les </a:t>
            </a:r>
          </a:p>
          <a:p>
            <a:pPr algn="ctr" eaLnBrk="1" hangingPunct="1">
              <a:defRPr/>
            </a:pPr>
            <a:r>
              <a:rPr lang="fr-BE" altLang="fr-FR" sz="1400" b="1" dirty="0" smtClean="0">
                <a:solidFill>
                  <a:schemeClr val="bg1"/>
                </a:solidFill>
              </a:rPr>
              <a:t>différents secteurs financiers</a:t>
            </a:r>
            <a:endParaRPr lang="fr-BE" altLang="fr-FR" sz="500" b="1" dirty="0" smtClean="0">
              <a:solidFill>
                <a:schemeClr val="bg1"/>
              </a:solidFill>
            </a:endParaRPr>
          </a:p>
          <a:p>
            <a:pPr eaLnBrk="1" hangingPunct="1">
              <a:spcBef>
                <a:spcPct val="20000"/>
              </a:spcBef>
              <a:buFont typeface="Wingdings" pitchFamily="2" charset="2"/>
              <a:buNone/>
              <a:defRPr/>
            </a:pPr>
            <a:r>
              <a:rPr lang="fr-BE" altLang="fr-FR" sz="1100" dirty="0" smtClean="0">
                <a:solidFill>
                  <a:schemeClr val="bg1"/>
                </a:solidFill>
              </a:rPr>
              <a:t>Prise en compte de l’environnement groupe de l’assureur </a:t>
            </a:r>
          </a:p>
          <a:p>
            <a:pPr eaLnBrk="1" hangingPunct="1">
              <a:spcBef>
                <a:spcPct val="20000"/>
              </a:spcBef>
              <a:defRPr/>
            </a:pPr>
            <a:r>
              <a:rPr lang="fr-BE" altLang="fr-FR" sz="1100" dirty="0" smtClean="0">
                <a:solidFill>
                  <a:schemeClr val="bg1"/>
                </a:solidFill>
              </a:rPr>
              <a:t>→ contrôle sur base consolidée par un contrôleur groupe</a:t>
            </a:r>
          </a:p>
          <a:p>
            <a:pPr eaLnBrk="1" hangingPunct="1">
              <a:spcBef>
                <a:spcPct val="20000"/>
              </a:spcBef>
              <a:defRPr/>
            </a:pPr>
            <a:r>
              <a:rPr lang="fr-BE" altLang="fr-FR" sz="1100" dirty="0" smtClean="0">
                <a:solidFill>
                  <a:schemeClr val="bg1"/>
                </a:solidFill>
              </a:rPr>
              <a:t>(effets de diversification, risques de contagion, transactions intra-groupe)</a:t>
            </a:r>
            <a:endParaRPr lang="fr-FR" altLang="fr-FR" sz="1100" dirty="0" smtClean="0">
              <a:solidFill>
                <a:schemeClr val="bg1"/>
              </a:solidFill>
            </a:endParaRPr>
          </a:p>
        </p:txBody>
      </p:sp>
      <p:sp>
        <p:nvSpPr>
          <p:cNvPr id="7" name="Text Box 7"/>
          <p:cNvSpPr txBox="1">
            <a:spLocks noChangeArrowheads="1"/>
          </p:cNvSpPr>
          <p:nvPr/>
        </p:nvSpPr>
        <p:spPr bwMode="auto">
          <a:xfrm>
            <a:off x="1109721" y="2925520"/>
            <a:ext cx="2239475" cy="33837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lvl1pPr marL="331788" indent="-331788" defTabSz="885825" eaLnBrk="0" hangingPunct="0">
              <a:defRPr sz="3300">
                <a:solidFill>
                  <a:srgbClr val="8F4369"/>
                </a:solidFill>
                <a:latin typeface="Arial" charset="0"/>
                <a:ea typeface="ＭＳ Ｐゴシック" pitchFamily="34" charset="-128"/>
              </a:defRPr>
            </a:lvl1pPr>
            <a:lvl2pPr marL="742950" indent="-285750" defTabSz="885825" eaLnBrk="0" hangingPunct="0">
              <a:defRPr sz="3300">
                <a:solidFill>
                  <a:srgbClr val="8F4369"/>
                </a:solidFill>
                <a:latin typeface="Arial" charset="0"/>
                <a:ea typeface="ＭＳ Ｐゴシック" pitchFamily="34" charset="-128"/>
              </a:defRPr>
            </a:lvl2pPr>
            <a:lvl3pPr marL="1143000" indent="-228600" defTabSz="885825" eaLnBrk="0" hangingPunct="0">
              <a:defRPr sz="3300">
                <a:solidFill>
                  <a:srgbClr val="8F4369"/>
                </a:solidFill>
                <a:latin typeface="Arial" charset="0"/>
                <a:ea typeface="ＭＳ Ｐゴシック" pitchFamily="34" charset="-128"/>
              </a:defRPr>
            </a:lvl3pPr>
            <a:lvl4pPr marL="1600200" indent="-228600" defTabSz="885825" eaLnBrk="0" hangingPunct="0">
              <a:defRPr sz="3300">
                <a:solidFill>
                  <a:srgbClr val="8F4369"/>
                </a:solidFill>
                <a:latin typeface="Arial" charset="0"/>
                <a:ea typeface="ＭＳ Ｐゴシック" pitchFamily="34" charset="-128"/>
              </a:defRPr>
            </a:lvl4pPr>
            <a:lvl5pPr marL="2057400" indent="-228600" defTabSz="885825" eaLnBrk="0" hangingPunct="0">
              <a:defRPr sz="3300">
                <a:solidFill>
                  <a:srgbClr val="8F4369"/>
                </a:solidFill>
                <a:latin typeface="Arial" charset="0"/>
                <a:ea typeface="ＭＳ Ｐゴシック" pitchFamily="34" charset="-128"/>
              </a:defRPr>
            </a:lvl5pPr>
            <a:lvl6pPr marL="25146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6pPr>
            <a:lvl7pPr marL="29718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7pPr>
            <a:lvl8pPr marL="34290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8pPr>
            <a:lvl9pPr marL="38862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9pPr>
          </a:lstStyle>
          <a:p>
            <a:pPr algn="ctr" eaLnBrk="1" hangingPunct="1">
              <a:spcBef>
                <a:spcPct val="20000"/>
              </a:spcBef>
              <a:defRPr/>
            </a:pPr>
            <a:r>
              <a:rPr lang="fr-BE" altLang="fr-FR" sz="1400" b="1" u="sng" dirty="0" smtClean="0">
                <a:solidFill>
                  <a:schemeClr val="tx1"/>
                </a:solidFill>
              </a:rPr>
              <a:t>Pilier 1</a:t>
            </a:r>
            <a:endParaRPr lang="fr-BE" altLang="fr-FR" sz="1400" b="1" u="sng" dirty="0">
              <a:solidFill>
                <a:schemeClr val="tx1"/>
              </a:solidFill>
            </a:endParaRPr>
          </a:p>
          <a:p>
            <a:pPr algn="ctr" eaLnBrk="1" hangingPunct="1">
              <a:spcBef>
                <a:spcPct val="20000"/>
              </a:spcBef>
              <a:defRPr/>
            </a:pPr>
            <a:r>
              <a:rPr lang="fr-BE" altLang="fr-FR" sz="1400" b="1" dirty="0" smtClean="0">
                <a:solidFill>
                  <a:schemeClr val="tx1"/>
                </a:solidFill>
              </a:rPr>
              <a:t>exigences  quantitatives</a:t>
            </a:r>
          </a:p>
          <a:p>
            <a:pPr marL="191112" indent="-342900" eaLnBrk="1" hangingPunct="1">
              <a:spcBef>
                <a:spcPts val="500"/>
              </a:spcBef>
              <a:buFont typeface="+mj-lt"/>
              <a:buAutoNum type="arabicPeriod"/>
              <a:defRPr/>
            </a:pPr>
            <a:r>
              <a:rPr lang="fr-BE" altLang="fr-FR" sz="1300" dirty="0" smtClean="0">
                <a:solidFill>
                  <a:schemeClr val="tx1"/>
                </a:solidFill>
              </a:rPr>
              <a:t>Évaluation </a:t>
            </a:r>
            <a:r>
              <a:rPr lang="fr-BE" altLang="fr-FR" sz="1300" i="1" dirty="0" smtClean="0">
                <a:solidFill>
                  <a:schemeClr val="tx1"/>
                </a:solidFill>
              </a:rPr>
              <a:t>market consistent</a:t>
            </a:r>
            <a:r>
              <a:rPr lang="fr-BE" altLang="fr-FR" sz="1300" dirty="0" smtClean="0">
                <a:solidFill>
                  <a:schemeClr val="tx1"/>
                </a:solidFill>
              </a:rPr>
              <a:t> des actifs et des passifs : </a:t>
            </a:r>
            <a:r>
              <a:rPr lang="fr-BE" altLang="fr-FR" sz="1300" i="1" dirty="0" smtClean="0">
                <a:solidFill>
                  <a:schemeClr val="tx1"/>
                </a:solidFill>
              </a:rPr>
              <a:t>Best Estimate </a:t>
            </a:r>
            <a:r>
              <a:rPr lang="fr-BE" altLang="fr-FR" sz="1300" dirty="0" smtClean="0">
                <a:solidFill>
                  <a:schemeClr val="tx1"/>
                </a:solidFill>
              </a:rPr>
              <a:t>pour les provisions techniques</a:t>
            </a:r>
          </a:p>
          <a:p>
            <a:pPr marL="191112" indent="-342900" eaLnBrk="1" hangingPunct="1">
              <a:spcBef>
                <a:spcPts val="900"/>
              </a:spcBef>
              <a:buFont typeface="+mj-lt"/>
              <a:buAutoNum type="arabicPeriod"/>
              <a:defRPr/>
            </a:pPr>
            <a:r>
              <a:rPr lang="fr-BE" altLang="fr-FR" sz="1300" dirty="0" smtClean="0">
                <a:solidFill>
                  <a:schemeClr val="tx1"/>
                </a:solidFill>
              </a:rPr>
              <a:t>Deux exigences de capital: </a:t>
            </a:r>
            <a:r>
              <a:rPr lang="fr-BE" altLang="fr-FR" sz="1300" i="1" dirty="0" smtClean="0">
                <a:solidFill>
                  <a:schemeClr val="tx1"/>
                </a:solidFill>
              </a:rPr>
              <a:t>Solvency Capital Requirement </a:t>
            </a:r>
            <a:r>
              <a:rPr lang="fr-BE" altLang="fr-FR" sz="1300" dirty="0" smtClean="0">
                <a:solidFill>
                  <a:schemeClr val="tx1"/>
                </a:solidFill>
              </a:rPr>
              <a:t>(SCR) et </a:t>
            </a:r>
            <a:r>
              <a:rPr lang="fr-BE" altLang="fr-FR" sz="1300" i="1" dirty="0" smtClean="0">
                <a:solidFill>
                  <a:schemeClr val="tx1"/>
                </a:solidFill>
              </a:rPr>
              <a:t>Minimum Capital Requirement </a:t>
            </a:r>
            <a:r>
              <a:rPr lang="fr-BE" altLang="fr-FR" sz="1300" dirty="0" smtClean="0">
                <a:solidFill>
                  <a:schemeClr val="tx1"/>
                </a:solidFill>
              </a:rPr>
              <a:t>(MCR)</a:t>
            </a:r>
          </a:p>
          <a:p>
            <a:pPr marL="191112" indent="-342900" eaLnBrk="1" hangingPunct="1">
              <a:spcBef>
                <a:spcPts val="900"/>
              </a:spcBef>
              <a:buFont typeface="+mj-lt"/>
              <a:buAutoNum type="arabicPeriod"/>
              <a:defRPr/>
            </a:pPr>
            <a:r>
              <a:rPr lang="fr-BE" altLang="fr-FR" sz="1300" dirty="0" smtClean="0">
                <a:solidFill>
                  <a:schemeClr val="tx1"/>
                </a:solidFill>
              </a:rPr>
              <a:t>Possibilité d’utiliser des modèles internes pour le SCR</a:t>
            </a:r>
            <a:endParaRPr lang="en-GB" altLang="fr-FR" sz="1300" dirty="0" smtClean="0">
              <a:solidFill>
                <a:schemeClr val="tx1"/>
              </a:solidFill>
            </a:endParaRPr>
          </a:p>
        </p:txBody>
      </p:sp>
      <p:sp>
        <p:nvSpPr>
          <p:cNvPr id="8" name="Text Box 8"/>
          <p:cNvSpPr txBox="1">
            <a:spLocks noChangeArrowheads="1"/>
          </p:cNvSpPr>
          <p:nvPr/>
        </p:nvSpPr>
        <p:spPr bwMode="auto">
          <a:xfrm>
            <a:off x="3540605" y="2941877"/>
            <a:ext cx="2543175" cy="336744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lvl1pPr marL="331788" indent="-331788" defTabSz="885825" eaLnBrk="0" hangingPunct="0">
              <a:defRPr sz="3300">
                <a:solidFill>
                  <a:srgbClr val="8F4369"/>
                </a:solidFill>
                <a:latin typeface="Arial" charset="0"/>
                <a:ea typeface="ＭＳ Ｐゴシック" pitchFamily="34" charset="-128"/>
              </a:defRPr>
            </a:lvl1pPr>
            <a:lvl2pPr marL="742950" indent="-285750" defTabSz="885825" eaLnBrk="0" hangingPunct="0">
              <a:defRPr sz="3300">
                <a:solidFill>
                  <a:srgbClr val="8F4369"/>
                </a:solidFill>
                <a:latin typeface="Arial" charset="0"/>
                <a:ea typeface="ＭＳ Ｐゴシック" pitchFamily="34" charset="-128"/>
              </a:defRPr>
            </a:lvl2pPr>
            <a:lvl3pPr marL="1143000" indent="-228600" defTabSz="885825" eaLnBrk="0" hangingPunct="0">
              <a:defRPr sz="3300">
                <a:solidFill>
                  <a:srgbClr val="8F4369"/>
                </a:solidFill>
                <a:latin typeface="Arial" charset="0"/>
                <a:ea typeface="ＭＳ Ｐゴシック" pitchFamily="34" charset="-128"/>
              </a:defRPr>
            </a:lvl3pPr>
            <a:lvl4pPr marL="1600200" indent="-228600" defTabSz="885825" eaLnBrk="0" hangingPunct="0">
              <a:defRPr sz="3300">
                <a:solidFill>
                  <a:srgbClr val="8F4369"/>
                </a:solidFill>
                <a:latin typeface="Arial" charset="0"/>
                <a:ea typeface="ＭＳ Ｐゴシック" pitchFamily="34" charset="-128"/>
              </a:defRPr>
            </a:lvl4pPr>
            <a:lvl5pPr marL="2057400" indent="-228600" defTabSz="885825" eaLnBrk="0" hangingPunct="0">
              <a:defRPr sz="3300">
                <a:solidFill>
                  <a:srgbClr val="8F4369"/>
                </a:solidFill>
                <a:latin typeface="Arial" charset="0"/>
                <a:ea typeface="ＭＳ Ｐゴシック" pitchFamily="34" charset="-128"/>
              </a:defRPr>
            </a:lvl5pPr>
            <a:lvl6pPr marL="25146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6pPr>
            <a:lvl7pPr marL="29718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7pPr>
            <a:lvl8pPr marL="34290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8pPr>
            <a:lvl9pPr marL="38862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9pPr>
          </a:lstStyle>
          <a:p>
            <a:pPr algn="ctr" eaLnBrk="1" hangingPunct="1">
              <a:spcBef>
                <a:spcPct val="20000"/>
              </a:spcBef>
              <a:defRPr/>
            </a:pPr>
            <a:r>
              <a:rPr lang="fr-BE" altLang="fr-FR" sz="1400" b="1" u="sng" dirty="0" smtClean="0">
                <a:solidFill>
                  <a:schemeClr val="tx1"/>
                </a:solidFill>
              </a:rPr>
              <a:t>Pilier 2</a:t>
            </a:r>
            <a:endParaRPr lang="fr-BE" altLang="fr-FR" sz="1400" b="1" u="sng" dirty="0">
              <a:solidFill>
                <a:schemeClr val="tx1"/>
              </a:solidFill>
            </a:endParaRPr>
          </a:p>
          <a:p>
            <a:pPr algn="ctr" eaLnBrk="1" hangingPunct="1">
              <a:spcBef>
                <a:spcPct val="20000"/>
              </a:spcBef>
              <a:defRPr/>
            </a:pPr>
            <a:r>
              <a:rPr lang="fr-BE" altLang="fr-FR" sz="1400" b="1" dirty="0" smtClean="0">
                <a:solidFill>
                  <a:schemeClr val="tx1"/>
                </a:solidFill>
              </a:rPr>
              <a:t>exigences qualitatives</a:t>
            </a:r>
          </a:p>
          <a:p>
            <a:pPr eaLnBrk="1" hangingPunct="1">
              <a:spcBef>
                <a:spcPct val="20000"/>
              </a:spcBef>
              <a:defRPr/>
            </a:pPr>
            <a:endParaRPr lang="fr-BE" altLang="fr-FR" sz="200" dirty="0" smtClean="0">
              <a:solidFill>
                <a:schemeClr val="tx1"/>
              </a:solidFill>
            </a:endParaRPr>
          </a:p>
          <a:p>
            <a:pPr marL="191112" indent="-342900" eaLnBrk="1" hangingPunct="1">
              <a:spcBef>
                <a:spcPct val="20000"/>
              </a:spcBef>
              <a:buFont typeface="+mj-lt"/>
              <a:buAutoNum type="arabicPeriod"/>
              <a:defRPr/>
            </a:pPr>
            <a:r>
              <a:rPr lang="fr-BE" altLang="fr-FR" sz="1300" dirty="0" smtClean="0">
                <a:solidFill>
                  <a:schemeClr val="tx1"/>
                </a:solidFill>
              </a:rPr>
              <a:t>Renforcement de la </a:t>
            </a:r>
            <a:r>
              <a:rPr lang="fr-BE" altLang="fr-FR" sz="1300" dirty="0">
                <a:solidFill>
                  <a:schemeClr val="tx1"/>
                </a:solidFill>
              </a:rPr>
              <a:t>gouvernance (fonctions clés, « honorable et compétent »)</a:t>
            </a:r>
          </a:p>
          <a:p>
            <a:pPr marL="191112" indent="-342900" eaLnBrk="1" hangingPunct="1">
              <a:spcBef>
                <a:spcPts val="900"/>
              </a:spcBef>
              <a:buFont typeface="+mj-lt"/>
              <a:buAutoNum type="arabicPeriod"/>
              <a:defRPr/>
            </a:pPr>
            <a:r>
              <a:rPr lang="fr-BE" altLang="fr-FR" sz="1300" dirty="0">
                <a:solidFill>
                  <a:schemeClr val="tx1"/>
                </a:solidFill>
              </a:rPr>
              <a:t>Renforcement du contrôle interne et de la gestion des risques au sein de l’assureur et auto-évaluation des besoins de capital (ORSA)</a:t>
            </a:r>
          </a:p>
          <a:p>
            <a:pPr marL="191112" indent="-342900" eaLnBrk="1" hangingPunct="1">
              <a:spcBef>
                <a:spcPts val="900"/>
              </a:spcBef>
              <a:buFont typeface="+mj-lt"/>
              <a:buAutoNum type="arabicPeriod"/>
              <a:defRPr/>
            </a:pPr>
            <a:r>
              <a:rPr lang="fr-BE" altLang="fr-FR" sz="1300" dirty="0">
                <a:solidFill>
                  <a:schemeClr val="tx1"/>
                </a:solidFill>
              </a:rPr>
              <a:t>Le « principe de personne prudente » remplace les limitations d’actif</a:t>
            </a:r>
            <a:endParaRPr lang="en-GB" altLang="fr-FR" sz="1300" dirty="0">
              <a:solidFill>
                <a:schemeClr val="tx1"/>
              </a:solidFill>
            </a:endParaRPr>
          </a:p>
        </p:txBody>
      </p:sp>
      <p:sp>
        <p:nvSpPr>
          <p:cNvPr id="9" name="Text Box 9"/>
          <p:cNvSpPr txBox="1">
            <a:spLocks noChangeArrowheads="1"/>
          </p:cNvSpPr>
          <p:nvPr/>
        </p:nvSpPr>
        <p:spPr bwMode="auto">
          <a:xfrm>
            <a:off x="6197287" y="2941877"/>
            <a:ext cx="2500313" cy="336744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lvl1pPr marL="331788" indent="-331788" defTabSz="885825" eaLnBrk="0" hangingPunct="0">
              <a:defRPr sz="3300">
                <a:solidFill>
                  <a:srgbClr val="8F4369"/>
                </a:solidFill>
                <a:latin typeface="Arial" charset="0"/>
                <a:ea typeface="ＭＳ Ｐゴシック" pitchFamily="34" charset="-128"/>
              </a:defRPr>
            </a:lvl1pPr>
            <a:lvl2pPr marL="742950" indent="-285750" defTabSz="885825" eaLnBrk="0" hangingPunct="0">
              <a:defRPr sz="3300">
                <a:solidFill>
                  <a:srgbClr val="8F4369"/>
                </a:solidFill>
                <a:latin typeface="Arial" charset="0"/>
                <a:ea typeface="ＭＳ Ｐゴシック" pitchFamily="34" charset="-128"/>
              </a:defRPr>
            </a:lvl2pPr>
            <a:lvl3pPr marL="1143000" indent="-228600" defTabSz="885825" eaLnBrk="0" hangingPunct="0">
              <a:defRPr sz="3300">
                <a:solidFill>
                  <a:srgbClr val="8F4369"/>
                </a:solidFill>
                <a:latin typeface="Arial" charset="0"/>
                <a:ea typeface="ＭＳ Ｐゴシック" pitchFamily="34" charset="-128"/>
              </a:defRPr>
            </a:lvl3pPr>
            <a:lvl4pPr marL="1600200" indent="-228600" defTabSz="885825" eaLnBrk="0" hangingPunct="0">
              <a:defRPr sz="3300">
                <a:solidFill>
                  <a:srgbClr val="8F4369"/>
                </a:solidFill>
                <a:latin typeface="Arial" charset="0"/>
                <a:ea typeface="ＭＳ Ｐゴシック" pitchFamily="34" charset="-128"/>
              </a:defRPr>
            </a:lvl4pPr>
            <a:lvl5pPr marL="2057400" indent="-228600" defTabSz="885825" eaLnBrk="0" hangingPunct="0">
              <a:defRPr sz="3300">
                <a:solidFill>
                  <a:srgbClr val="8F4369"/>
                </a:solidFill>
                <a:latin typeface="Arial" charset="0"/>
                <a:ea typeface="ＭＳ Ｐゴシック" pitchFamily="34" charset="-128"/>
              </a:defRPr>
            </a:lvl5pPr>
            <a:lvl6pPr marL="25146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6pPr>
            <a:lvl7pPr marL="29718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7pPr>
            <a:lvl8pPr marL="34290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8pPr>
            <a:lvl9pPr marL="3886200" indent="-228600" defTabSz="885825" eaLnBrk="0" fontAlgn="base" hangingPunct="0">
              <a:spcBef>
                <a:spcPct val="0"/>
              </a:spcBef>
              <a:spcAft>
                <a:spcPct val="0"/>
              </a:spcAft>
              <a:defRPr sz="3300">
                <a:solidFill>
                  <a:srgbClr val="8F4369"/>
                </a:solidFill>
                <a:latin typeface="Arial" charset="0"/>
                <a:ea typeface="ＭＳ Ｐゴシック" pitchFamily="34" charset="-128"/>
              </a:defRPr>
            </a:lvl9pPr>
          </a:lstStyle>
          <a:p>
            <a:pPr marL="180000" algn="ctr" eaLnBrk="1" hangingPunct="1">
              <a:spcBef>
                <a:spcPct val="20000"/>
              </a:spcBef>
              <a:defRPr/>
            </a:pPr>
            <a:r>
              <a:rPr lang="fr-BE" altLang="fr-FR" sz="1400" b="1" u="sng" dirty="0" smtClean="0">
                <a:solidFill>
                  <a:schemeClr val="tx1"/>
                </a:solidFill>
              </a:rPr>
              <a:t>Pilier 3 </a:t>
            </a:r>
            <a:endParaRPr lang="fr-BE" altLang="fr-FR" sz="1400" b="1" u="sng" dirty="0">
              <a:solidFill>
                <a:schemeClr val="tx1"/>
              </a:solidFill>
            </a:endParaRPr>
          </a:p>
          <a:p>
            <a:pPr marL="180000" algn="ctr" eaLnBrk="1" hangingPunct="1">
              <a:spcBef>
                <a:spcPct val="20000"/>
              </a:spcBef>
              <a:defRPr/>
            </a:pPr>
            <a:r>
              <a:rPr lang="fr-BE" altLang="fr-FR" sz="1400" b="1" dirty="0" err="1" smtClean="0">
                <a:solidFill>
                  <a:schemeClr val="tx1"/>
                </a:solidFill>
              </a:rPr>
              <a:t>Reporting</a:t>
            </a:r>
            <a:r>
              <a:rPr lang="fr-BE" altLang="fr-FR" sz="1400" b="1" dirty="0" smtClean="0">
                <a:solidFill>
                  <a:schemeClr val="tx1"/>
                </a:solidFill>
              </a:rPr>
              <a:t> à l’autorité de contrôle et information du public</a:t>
            </a:r>
          </a:p>
          <a:p>
            <a:pPr eaLnBrk="1" hangingPunct="1">
              <a:spcBef>
                <a:spcPct val="20000"/>
              </a:spcBef>
              <a:defRPr/>
            </a:pPr>
            <a:endParaRPr lang="fr-BE" altLang="fr-FR" sz="200" dirty="0" smtClean="0">
              <a:solidFill>
                <a:schemeClr val="tx1"/>
              </a:solidFill>
            </a:endParaRPr>
          </a:p>
          <a:p>
            <a:pPr marL="180000" eaLnBrk="1" hangingPunct="1">
              <a:spcBef>
                <a:spcPct val="20000"/>
              </a:spcBef>
              <a:buFont typeface="+mj-lt"/>
              <a:buAutoNum type="arabicPeriod"/>
              <a:defRPr/>
            </a:pPr>
            <a:r>
              <a:rPr lang="fr-BE" altLang="fr-FR" sz="1300" dirty="0" smtClean="0">
                <a:solidFill>
                  <a:schemeClr val="tx1"/>
                </a:solidFill>
              </a:rPr>
              <a:t>Définition </a:t>
            </a:r>
            <a:r>
              <a:rPr lang="fr-BE" altLang="fr-FR" sz="1300" dirty="0">
                <a:solidFill>
                  <a:schemeClr val="tx1"/>
                </a:solidFill>
              </a:rPr>
              <a:t>d’états prudentiels communs à l’ensemble des contrôleurs </a:t>
            </a:r>
            <a:r>
              <a:rPr lang="fr-BE" altLang="fr-FR" sz="1300" dirty="0" smtClean="0">
                <a:solidFill>
                  <a:schemeClr val="tx1"/>
                </a:solidFill>
              </a:rPr>
              <a:t>européens</a:t>
            </a:r>
          </a:p>
          <a:p>
            <a:pPr marL="180000" eaLnBrk="1" hangingPunct="1">
              <a:spcBef>
                <a:spcPct val="20000"/>
              </a:spcBef>
              <a:buFont typeface="+mj-lt"/>
              <a:buAutoNum type="arabicPeriod"/>
              <a:defRPr/>
            </a:pPr>
            <a:r>
              <a:rPr lang="fr-BE" altLang="fr-FR" sz="1300" dirty="0">
                <a:solidFill>
                  <a:schemeClr val="tx1"/>
                </a:solidFill>
              </a:rPr>
              <a:t>Mise à la disposition du grand public de davantage d’informations afin de renforcer la transparence et la discipline de marché </a:t>
            </a:r>
          </a:p>
        </p:txBody>
      </p:sp>
    </p:spTree>
    <p:extLst>
      <p:ext uri="{BB962C8B-B14F-4D97-AF65-F5344CB8AC3E}">
        <p14:creationId xmlns:p14="http://schemas.microsoft.com/office/powerpoint/2010/main" val="329469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00" y="0"/>
            <a:ext cx="8229600" cy="1124744"/>
          </a:xfrm>
        </p:spPr>
        <p:txBody>
          <a:bodyPr>
            <a:normAutofit/>
          </a:bodyPr>
          <a:lstStyle/>
          <a:p>
            <a:r>
              <a:rPr lang="fr-FR" sz="2600" dirty="0" smtClean="0">
                <a:solidFill>
                  <a:srgbClr val="205AA7"/>
                </a:solidFill>
              </a:rPr>
              <a:t>exigences quantitatives - STRUCTURE</a:t>
            </a:r>
            <a:endParaRPr lang="fr-FR" sz="2600" dirty="0">
              <a:solidFill>
                <a:srgbClr val="205AA7"/>
              </a:solidFill>
            </a:endParaRPr>
          </a:p>
        </p:txBody>
      </p:sp>
      <p:sp>
        <p:nvSpPr>
          <p:cNvPr id="4" name="Espace réservé du numéro de diapositive 3"/>
          <p:cNvSpPr>
            <a:spLocks noGrp="1"/>
          </p:cNvSpPr>
          <p:nvPr>
            <p:ph type="sldNum" sz="quarter" idx="4"/>
          </p:nvPr>
        </p:nvSpPr>
        <p:spPr/>
        <p:txBody>
          <a:bodyPr/>
          <a:lstStyle/>
          <a:p>
            <a:fld id="{DB9BCE53-E5A9-400B-B968-A5E0ED0431FF}" type="slidenum">
              <a:rPr lang="fr-FR" smtClean="0"/>
              <a:pPr/>
              <a:t>6</a:t>
            </a:fld>
            <a:endParaRPr lang="fr-FR" dirty="0"/>
          </a:p>
        </p:txBody>
      </p:sp>
      <p:sp>
        <p:nvSpPr>
          <p:cNvPr id="3" name="Espace réservé du contenu 2"/>
          <p:cNvSpPr>
            <a:spLocks noGrp="1"/>
          </p:cNvSpPr>
          <p:nvPr>
            <p:ph idx="1"/>
          </p:nvPr>
        </p:nvSpPr>
        <p:spPr>
          <a:xfrm>
            <a:off x="482800" y="908720"/>
            <a:ext cx="8229600" cy="5201259"/>
          </a:xfrm>
        </p:spPr>
        <p:txBody>
          <a:bodyPr/>
          <a:lstStyle/>
          <a:p>
            <a:pPr marL="534987" lvl="1" indent="0">
              <a:buNone/>
            </a:pPr>
            <a:r>
              <a:rPr lang="fr-FR" dirty="0" smtClean="0"/>
              <a:t>Structure </a:t>
            </a:r>
            <a:r>
              <a:rPr lang="fr-FR" dirty="0"/>
              <a:t>d’un bilan dans le cadre Solvabilité 2</a:t>
            </a:r>
          </a:p>
          <a:p>
            <a:pPr marL="534987" lvl="1" indent="0">
              <a:buNone/>
            </a:pPr>
            <a:endParaRPr lang="fr-FR" dirty="0" smtClean="0"/>
          </a:p>
          <a:p>
            <a:pPr marL="457200" lvl="1" indent="0">
              <a:buNone/>
            </a:pPr>
            <a:endParaRPr lang="fr-FR" dirty="0"/>
          </a:p>
        </p:txBody>
      </p:sp>
      <p:sp>
        <p:nvSpPr>
          <p:cNvPr id="5" name="Rectangle 4"/>
          <p:cNvSpPr/>
          <p:nvPr/>
        </p:nvSpPr>
        <p:spPr bwMode="auto">
          <a:xfrm>
            <a:off x="2051720" y="1772817"/>
            <a:ext cx="1368226" cy="396061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t>Actif</a:t>
            </a:r>
          </a:p>
          <a:p>
            <a:pPr algn="ctr">
              <a:defRPr/>
            </a:pPr>
            <a:endParaRPr lang="fr-FR" sz="1600" dirty="0"/>
          </a:p>
        </p:txBody>
      </p:sp>
      <p:sp>
        <p:nvSpPr>
          <p:cNvPr id="7" name="Rectangle 6"/>
          <p:cNvSpPr/>
          <p:nvPr/>
        </p:nvSpPr>
        <p:spPr>
          <a:xfrm>
            <a:off x="6568384" y="2275472"/>
            <a:ext cx="1368000" cy="431800"/>
          </a:xfrm>
          <a:prstGeom prst="rect">
            <a:avLst/>
          </a:prstGeom>
          <a:ln>
            <a:prstDash val="sysDash"/>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sz="1600" dirty="0">
              <a:solidFill>
                <a:schemeClr val="tx1"/>
              </a:solidFill>
              <a:latin typeface="Arial" charset="0"/>
            </a:endParaRPr>
          </a:p>
          <a:p>
            <a:pPr algn="ctr">
              <a:defRPr/>
            </a:pPr>
            <a:r>
              <a:rPr lang="fr-FR" sz="1600" dirty="0">
                <a:solidFill>
                  <a:schemeClr val="tx1"/>
                </a:solidFill>
                <a:latin typeface="Arial" charset="0"/>
              </a:rPr>
              <a:t>MCR</a:t>
            </a:r>
          </a:p>
          <a:p>
            <a:pPr algn="ctr">
              <a:defRPr/>
            </a:pPr>
            <a:endParaRPr lang="fr-FR" sz="1600" dirty="0">
              <a:solidFill>
                <a:schemeClr val="tx1"/>
              </a:solidFill>
              <a:latin typeface="Arial" charset="0"/>
            </a:endParaRPr>
          </a:p>
        </p:txBody>
      </p:sp>
      <p:sp>
        <p:nvSpPr>
          <p:cNvPr id="11" name="Rectangle 10"/>
          <p:cNvSpPr/>
          <p:nvPr/>
        </p:nvSpPr>
        <p:spPr bwMode="auto">
          <a:xfrm>
            <a:off x="5066213" y="2067648"/>
            <a:ext cx="1368000" cy="64770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fr-FR" dirty="0"/>
          </a:p>
          <a:p>
            <a:pPr algn="ctr">
              <a:defRPr/>
            </a:pPr>
            <a:r>
              <a:rPr lang="fr-FR" sz="2000" dirty="0"/>
              <a:t>SCR</a:t>
            </a:r>
          </a:p>
          <a:p>
            <a:pPr algn="ctr">
              <a:defRPr/>
            </a:pPr>
            <a:endParaRPr lang="fr-FR" dirty="0"/>
          </a:p>
        </p:txBody>
      </p:sp>
      <p:sp>
        <p:nvSpPr>
          <p:cNvPr id="12" name="Rectangle 11"/>
          <p:cNvSpPr/>
          <p:nvPr/>
        </p:nvSpPr>
        <p:spPr bwMode="auto">
          <a:xfrm>
            <a:off x="3563888" y="1772817"/>
            <a:ext cx="1368152" cy="94771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fr-FR" sz="2000" dirty="0" smtClean="0"/>
              <a:t>Fonds</a:t>
            </a:r>
          </a:p>
          <a:p>
            <a:pPr algn="ctr">
              <a:defRPr/>
            </a:pPr>
            <a:r>
              <a:rPr lang="fr-FR" sz="2000" dirty="0" smtClean="0"/>
              <a:t>Propres</a:t>
            </a:r>
            <a:endParaRPr lang="fr-FR" sz="2000" dirty="0"/>
          </a:p>
        </p:txBody>
      </p:sp>
      <p:sp>
        <p:nvSpPr>
          <p:cNvPr id="13" name="Rectangle 12"/>
          <p:cNvSpPr/>
          <p:nvPr/>
        </p:nvSpPr>
        <p:spPr bwMode="auto">
          <a:xfrm>
            <a:off x="3563888" y="2793141"/>
            <a:ext cx="1368152" cy="214802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smtClean="0"/>
              <a:t>Provisions</a:t>
            </a:r>
          </a:p>
          <a:p>
            <a:pPr algn="ctr">
              <a:defRPr/>
            </a:pPr>
            <a:r>
              <a:rPr lang="fr-FR" sz="2000" dirty="0" smtClean="0"/>
              <a:t>Techniques</a:t>
            </a:r>
            <a:endParaRPr lang="fr-FR" sz="2000" dirty="0"/>
          </a:p>
        </p:txBody>
      </p:sp>
      <p:sp>
        <p:nvSpPr>
          <p:cNvPr id="14" name="Rectangle 13"/>
          <p:cNvSpPr/>
          <p:nvPr/>
        </p:nvSpPr>
        <p:spPr bwMode="auto">
          <a:xfrm>
            <a:off x="3563888" y="5012887"/>
            <a:ext cx="1368152" cy="72054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smtClean="0"/>
              <a:t>Autres passifs</a:t>
            </a:r>
            <a:endParaRPr lang="fr-FR" sz="2000" dirty="0"/>
          </a:p>
        </p:txBody>
      </p:sp>
    </p:spTree>
    <p:extLst>
      <p:ext uri="{BB962C8B-B14F-4D97-AF65-F5344CB8AC3E}">
        <p14:creationId xmlns:p14="http://schemas.microsoft.com/office/powerpoint/2010/main" val="289139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80">
                                          <p:stCondLst>
                                            <p:cond delay="0"/>
                                          </p:stCondLst>
                                        </p:cTn>
                                        <p:tgtEl>
                                          <p:spTgt spid="7"/>
                                        </p:tgtEl>
                                      </p:cBhvr>
                                    </p:animEffect>
                                    <p:anim calcmode="lin" valueType="num">
                                      <p:cBhvr>
                                        <p:cTn id="1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6" dur="26">
                                          <p:stCondLst>
                                            <p:cond delay="650"/>
                                          </p:stCondLst>
                                        </p:cTn>
                                        <p:tgtEl>
                                          <p:spTgt spid="7"/>
                                        </p:tgtEl>
                                      </p:cBhvr>
                                      <p:to x="100000" y="60000"/>
                                    </p:animScale>
                                    <p:animScale>
                                      <p:cBhvr>
                                        <p:cTn id="17" dur="166" decel="50000">
                                          <p:stCondLst>
                                            <p:cond delay="676"/>
                                          </p:stCondLst>
                                        </p:cTn>
                                        <p:tgtEl>
                                          <p:spTgt spid="7"/>
                                        </p:tgtEl>
                                      </p:cBhvr>
                                      <p:to x="100000" y="100000"/>
                                    </p:animScale>
                                    <p:animScale>
                                      <p:cBhvr>
                                        <p:cTn id="18" dur="26">
                                          <p:stCondLst>
                                            <p:cond delay="1312"/>
                                          </p:stCondLst>
                                        </p:cTn>
                                        <p:tgtEl>
                                          <p:spTgt spid="7"/>
                                        </p:tgtEl>
                                      </p:cBhvr>
                                      <p:to x="100000" y="80000"/>
                                    </p:animScale>
                                    <p:animScale>
                                      <p:cBhvr>
                                        <p:cTn id="19" dur="166" decel="50000">
                                          <p:stCondLst>
                                            <p:cond delay="1338"/>
                                          </p:stCondLst>
                                        </p:cTn>
                                        <p:tgtEl>
                                          <p:spTgt spid="7"/>
                                        </p:tgtEl>
                                      </p:cBhvr>
                                      <p:to x="100000" y="100000"/>
                                    </p:animScale>
                                    <p:animScale>
                                      <p:cBhvr>
                                        <p:cTn id="20" dur="26">
                                          <p:stCondLst>
                                            <p:cond delay="1642"/>
                                          </p:stCondLst>
                                        </p:cTn>
                                        <p:tgtEl>
                                          <p:spTgt spid="7"/>
                                        </p:tgtEl>
                                      </p:cBhvr>
                                      <p:to x="100000" y="90000"/>
                                    </p:animScale>
                                    <p:animScale>
                                      <p:cBhvr>
                                        <p:cTn id="21" dur="166" decel="50000">
                                          <p:stCondLst>
                                            <p:cond delay="1668"/>
                                          </p:stCondLst>
                                        </p:cTn>
                                        <p:tgtEl>
                                          <p:spTgt spid="7"/>
                                        </p:tgtEl>
                                      </p:cBhvr>
                                      <p:to x="100000" y="100000"/>
                                    </p:animScale>
                                    <p:animScale>
                                      <p:cBhvr>
                                        <p:cTn id="22" dur="26">
                                          <p:stCondLst>
                                            <p:cond delay="1808"/>
                                          </p:stCondLst>
                                        </p:cTn>
                                        <p:tgtEl>
                                          <p:spTgt spid="7"/>
                                        </p:tgtEl>
                                      </p:cBhvr>
                                      <p:to x="100000" y="95000"/>
                                    </p:animScale>
                                    <p:animScale>
                                      <p:cBhvr>
                                        <p:cTn id="23" dur="166" decel="50000">
                                          <p:stCondLst>
                                            <p:cond delay="1834"/>
                                          </p:stCondLst>
                                        </p:cTn>
                                        <p:tgtEl>
                                          <p:spTgt spid="7"/>
                                        </p:tgtEl>
                                      </p:cBhvr>
                                      <p:to x="100000" y="100000"/>
                                    </p:animScale>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80">
                                          <p:stCondLst>
                                            <p:cond delay="0"/>
                                          </p:stCondLst>
                                        </p:cTn>
                                        <p:tgtEl>
                                          <p:spTgt spid="11"/>
                                        </p:tgtEl>
                                      </p:cBhvr>
                                    </p:animEffect>
                                    <p:anim calcmode="lin" valueType="num">
                                      <p:cBhvr>
                                        <p:cTn id="2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4" dur="26">
                                          <p:stCondLst>
                                            <p:cond delay="650"/>
                                          </p:stCondLst>
                                        </p:cTn>
                                        <p:tgtEl>
                                          <p:spTgt spid="11"/>
                                        </p:tgtEl>
                                      </p:cBhvr>
                                      <p:to x="100000" y="60000"/>
                                    </p:animScale>
                                    <p:animScale>
                                      <p:cBhvr>
                                        <p:cTn id="35" dur="166" decel="50000">
                                          <p:stCondLst>
                                            <p:cond delay="676"/>
                                          </p:stCondLst>
                                        </p:cTn>
                                        <p:tgtEl>
                                          <p:spTgt spid="11"/>
                                        </p:tgtEl>
                                      </p:cBhvr>
                                      <p:to x="100000" y="100000"/>
                                    </p:animScale>
                                    <p:animScale>
                                      <p:cBhvr>
                                        <p:cTn id="36" dur="26">
                                          <p:stCondLst>
                                            <p:cond delay="1312"/>
                                          </p:stCondLst>
                                        </p:cTn>
                                        <p:tgtEl>
                                          <p:spTgt spid="11"/>
                                        </p:tgtEl>
                                      </p:cBhvr>
                                      <p:to x="100000" y="80000"/>
                                    </p:animScale>
                                    <p:animScale>
                                      <p:cBhvr>
                                        <p:cTn id="37" dur="166" decel="50000">
                                          <p:stCondLst>
                                            <p:cond delay="1338"/>
                                          </p:stCondLst>
                                        </p:cTn>
                                        <p:tgtEl>
                                          <p:spTgt spid="11"/>
                                        </p:tgtEl>
                                      </p:cBhvr>
                                      <p:to x="100000" y="100000"/>
                                    </p:animScale>
                                    <p:animScale>
                                      <p:cBhvr>
                                        <p:cTn id="38" dur="26">
                                          <p:stCondLst>
                                            <p:cond delay="1642"/>
                                          </p:stCondLst>
                                        </p:cTn>
                                        <p:tgtEl>
                                          <p:spTgt spid="11"/>
                                        </p:tgtEl>
                                      </p:cBhvr>
                                      <p:to x="100000" y="90000"/>
                                    </p:animScale>
                                    <p:animScale>
                                      <p:cBhvr>
                                        <p:cTn id="39" dur="166" decel="50000">
                                          <p:stCondLst>
                                            <p:cond delay="1668"/>
                                          </p:stCondLst>
                                        </p:cTn>
                                        <p:tgtEl>
                                          <p:spTgt spid="11"/>
                                        </p:tgtEl>
                                      </p:cBhvr>
                                      <p:to x="100000" y="100000"/>
                                    </p:animScale>
                                    <p:animScale>
                                      <p:cBhvr>
                                        <p:cTn id="40" dur="26">
                                          <p:stCondLst>
                                            <p:cond delay="1808"/>
                                          </p:stCondLst>
                                        </p:cTn>
                                        <p:tgtEl>
                                          <p:spTgt spid="11"/>
                                        </p:tgtEl>
                                      </p:cBhvr>
                                      <p:to x="100000" y="95000"/>
                                    </p:animScale>
                                    <p:animScale>
                                      <p:cBhvr>
                                        <p:cTn id="41" dur="166" decel="50000">
                                          <p:stCondLst>
                                            <p:cond delay="1834"/>
                                          </p:stCondLst>
                                        </p:cTn>
                                        <p:tgtEl>
                                          <p:spTgt spid="11"/>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QUANTITATIVES – PRINCIPES </a:t>
            </a:r>
            <a:r>
              <a:rPr lang="fr-FR" dirty="0" err="1" smtClean="0"/>
              <a:t>GéNéraux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468000" y="980728"/>
            <a:ext cx="8229600" cy="5256584"/>
          </a:xfrm>
        </p:spPr>
        <p:txBody>
          <a:bodyPr vert="horz" lIns="91440" tIns="45720" rIns="91440" bIns="45720" rtlCol="0" anchor="t">
            <a:normAutofit fontScale="92500" lnSpcReduction="10000"/>
          </a:bodyPr>
          <a:lstStyle/>
          <a:p>
            <a:pPr>
              <a:buSzPct val="80000"/>
              <a:buFont typeface="Wingdings" panose="05000000000000000000" pitchFamily="2" charset="2"/>
              <a:buChar char="q"/>
            </a:pPr>
            <a:r>
              <a:rPr lang="fr-FR" sz="2000" b="1" dirty="0" smtClean="0"/>
              <a:t>Actifs</a:t>
            </a:r>
            <a:r>
              <a:rPr lang="fr-FR" sz="2000" b="1" dirty="0"/>
              <a:t> </a:t>
            </a:r>
            <a:r>
              <a:rPr lang="fr-FR" sz="2000" dirty="0" smtClean="0"/>
              <a:t>: valorisés à leur valeur d’échange</a:t>
            </a:r>
          </a:p>
          <a:p>
            <a:pPr marL="0" indent="0">
              <a:buSzPct val="80000"/>
              <a:buNone/>
            </a:pPr>
            <a:endParaRPr lang="fr-FR" sz="2000" dirty="0" smtClean="0"/>
          </a:p>
          <a:p>
            <a:pPr>
              <a:buSzPct val="80000"/>
              <a:buFont typeface="Wingdings" panose="05000000000000000000" pitchFamily="2" charset="2"/>
              <a:buChar char="q"/>
            </a:pPr>
            <a:r>
              <a:rPr lang="fr-FR" sz="2000" dirty="0"/>
              <a:t> </a:t>
            </a:r>
            <a:r>
              <a:rPr lang="fr-FR" sz="2000" b="1" dirty="0" smtClean="0"/>
              <a:t>Provisions techniques</a:t>
            </a:r>
            <a:r>
              <a:rPr lang="fr-FR" sz="2000" dirty="0" smtClean="0"/>
              <a:t> = Meilleure estimation + marge de risque</a:t>
            </a:r>
          </a:p>
          <a:p>
            <a:pPr marL="0" indent="0">
              <a:buSzPct val="80000"/>
              <a:buNone/>
            </a:pPr>
            <a:r>
              <a:rPr lang="fr-FR" sz="2000" dirty="0" smtClean="0"/>
              <a:t> </a:t>
            </a:r>
            <a:r>
              <a:rPr lang="fr-FR" sz="2000" dirty="0" smtClean="0">
                <a:sym typeface="Wingdings" panose="05000000000000000000" pitchFamily="2" charset="2"/>
              </a:rPr>
              <a:t> </a:t>
            </a:r>
            <a:r>
              <a:rPr lang="fr-FR" sz="2000" u="sng" dirty="0" smtClean="0">
                <a:sym typeface="Wingdings" panose="05000000000000000000" pitchFamily="2" charset="2"/>
              </a:rPr>
              <a:t>Meilleure estimation </a:t>
            </a:r>
            <a:r>
              <a:rPr lang="fr-FR" sz="2000" dirty="0" smtClean="0">
                <a:sym typeface="Wingdings" panose="05000000000000000000" pitchFamily="2" charset="2"/>
              </a:rPr>
              <a:t>: valeur actuelle attendue des flux de trésorerie futurs. Actualisation par la courbe des taux sans risque fournie </a:t>
            </a:r>
            <a:r>
              <a:rPr lang="fr-FR" sz="2000" smtClean="0">
                <a:sym typeface="Wingdings" panose="05000000000000000000" pitchFamily="2" charset="2"/>
              </a:rPr>
              <a:t>par l’AEAPP</a:t>
            </a:r>
            <a:endParaRPr lang="fr-FR" sz="2000" dirty="0" smtClean="0">
              <a:sym typeface="Wingdings" panose="05000000000000000000" pitchFamily="2" charset="2"/>
            </a:endParaRPr>
          </a:p>
          <a:p>
            <a:pPr marL="0" indent="0">
              <a:buSzPct val="80000"/>
              <a:buNone/>
            </a:pPr>
            <a:r>
              <a:rPr lang="fr-FR" sz="2000" dirty="0" smtClean="0">
                <a:sym typeface="Wingdings" panose="05000000000000000000" pitchFamily="2" charset="2"/>
              </a:rPr>
              <a:t> </a:t>
            </a:r>
            <a:r>
              <a:rPr lang="fr-FR" sz="2000" u="sng" dirty="0" smtClean="0">
                <a:sym typeface="Wingdings" panose="05000000000000000000" pitchFamily="2" charset="2"/>
              </a:rPr>
              <a:t>Marge de risque</a:t>
            </a:r>
            <a:r>
              <a:rPr lang="fr-FR" sz="2000" dirty="0">
                <a:sym typeface="Wingdings" panose="05000000000000000000" pitchFamily="2" charset="2"/>
              </a:rPr>
              <a:t> </a:t>
            </a:r>
            <a:r>
              <a:rPr lang="fr-FR" sz="2000" dirty="0" smtClean="0">
                <a:sym typeface="Wingdings" panose="05000000000000000000" pitchFamily="2" charset="2"/>
              </a:rPr>
              <a:t>: représente le coût en capital d’un repreneur éventuel (en cas de faillite de l’assureur)</a:t>
            </a:r>
            <a:endParaRPr lang="fr-FR" sz="2000" dirty="0">
              <a:sym typeface="Wingdings" panose="05000000000000000000" pitchFamily="2" charset="2"/>
            </a:endParaRPr>
          </a:p>
          <a:p>
            <a:pPr marL="0" indent="0">
              <a:buSzPct val="80000"/>
              <a:buNone/>
            </a:pPr>
            <a:endParaRPr lang="fr-FR" sz="2000" dirty="0" smtClean="0">
              <a:sym typeface="Wingdings" panose="05000000000000000000" pitchFamily="2" charset="2"/>
            </a:endParaRPr>
          </a:p>
          <a:p>
            <a:pPr>
              <a:buSzPct val="80000"/>
              <a:buFont typeface="Wingdings" panose="05000000000000000000" pitchFamily="2" charset="2"/>
              <a:buChar char="q"/>
            </a:pPr>
            <a:r>
              <a:rPr lang="fr-FR" sz="2000" dirty="0">
                <a:sym typeface="Wingdings" panose="05000000000000000000" pitchFamily="2" charset="2"/>
              </a:rPr>
              <a:t> </a:t>
            </a:r>
            <a:r>
              <a:rPr lang="fr-FR" sz="2000" b="1" dirty="0" smtClean="0">
                <a:sym typeface="Wingdings" panose="05000000000000000000" pitchFamily="2" charset="2"/>
              </a:rPr>
              <a:t>Fonds propres :</a:t>
            </a:r>
            <a:r>
              <a:rPr lang="fr-FR" sz="2000" dirty="0" smtClean="0">
                <a:sym typeface="Wingdings" panose="05000000000000000000" pitchFamily="2" charset="2"/>
              </a:rPr>
              <a:t> objectifs et structure</a:t>
            </a:r>
            <a:endParaRPr lang="fr-FR" sz="2000" dirty="0">
              <a:sym typeface="Wingdings" panose="05000000000000000000" pitchFamily="2" charset="2"/>
            </a:endParaRPr>
          </a:p>
          <a:p>
            <a:pPr marL="0" indent="0">
              <a:buSzPct val="80000"/>
              <a:buNone/>
            </a:pPr>
            <a:r>
              <a:rPr lang="fr-FR" sz="2000" dirty="0"/>
              <a:t> </a:t>
            </a:r>
            <a:r>
              <a:rPr lang="fr-FR" sz="2000" dirty="0" smtClean="0">
                <a:sym typeface="Wingdings" panose="05000000000000000000" pitchFamily="2" charset="2"/>
              </a:rPr>
              <a:t> Objectif : les assureurs doivent détenir des fonds propres de qualité pour couvrir le risque de pertes inattendues</a:t>
            </a:r>
          </a:p>
          <a:p>
            <a:pPr marL="0" indent="0">
              <a:buSzPct val="80000"/>
              <a:buNone/>
            </a:pPr>
            <a:r>
              <a:rPr lang="fr-FR" sz="2000" dirty="0" smtClean="0">
                <a:sym typeface="Wingdings" panose="05000000000000000000" pitchFamily="2" charset="2"/>
              </a:rPr>
              <a:t> Deux types de fonds propres sont distingués : </a:t>
            </a:r>
          </a:p>
          <a:p>
            <a:pPr marL="0" indent="0">
              <a:buSzPct val="80000"/>
              <a:buNone/>
            </a:pPr>
            <a:r>
              <a:rPr lang="fr-FR" sz="2000" dirty="0" smtClean="0">
                <a:sym typeface="Wingdings" panose="05000000000000000000" pitchFamily="2" charset="2"/>
              </a:rPr>
              <a:t>--</a:t>
            </a:r>
            <a:r>
              <a:rPr lang="fr-FR" sz="2000" u="sng" dirty="0" smtClean="0">
                <a:sym typeface="Wingdings" panose="05000000000000000000" pitchFamily="2" charset="2"/>
              </a:rPr>
              <a:t>les fonds propres de base </a:t>
            </a:r>
            <a:r>
              <a:rPr lang="fr-FR" sz="2000" dirty="0" smtClean="0">
                <a:sym typeface="Wingdings" panose="05000000000000000000" pitchFamily="2" charset="2"/>
              </a:rPr>
              <a:t>: excédent des actifs par rapport aux passifs, passifs subordonnés</a:t>
            </a:r>
          </a:p>
          <a:p>
            <a:pPr marL="0" indent="0">
              <a:buSzPct val="80000"/>
              <a:buNone/>
            </a:pPr>
            <a:r>
              <a:rPr lang="fr-FR" sz="2000" dirty="0" smtClean="0">
                <a:sym typeface="Wingdings" panose="05000000000000000000" pitchFamily="2" charset="2"/>
              </a:rPr>
              <a:t>-- </a:t>
            </a:r>
            <a:r>
              <a:rPr lang="fr-FR" sz="2000" u="sng" dirty="0" smtClean="0">
                <a:sym typeface="Wingdings" panose="05000000000000000000" pitchFamily="2" charset="2"/>
              </a:rPr>
              <a:t>les fonds propres auxiliaires </a:t>
            </a:r>
            <a:r>
              <a:rPr lang="fr-FR" sz="2000" dirty="0" smtClean="0">
                <a:sym typeface="Wingdings" panose="05000000000000000000" pitchFamily="2" charset="2"/>
              </a:rPr>
              <a:t>: peuvent être appelés pour absorber les pertes, leur montant doit être approuvé par l’ACPR</a:t>
            </a:r>
          </a:p>
          <a:p>
            <a:pPr marL="0" indent="0">
              <a:buSzPct val="80000"/>
              <a:buNone/>
            </a:pPr>
            <a:r>
              <a:rPr lang="fr-FR" sz="2000" dirty="0" smtClean="0">
                <a:sym typeface="Wingdings" panose="05000000000000000000" pitchFamily="2" charset="2"/>
              </a:rPr>
              <a:t>Exemple : instruments hors bilan dont lettres de crédit</a:t>
            </a:r>
          </a:p>
        </p:txBody>
      </p:sp>
    </p:spTree>
    <p:extLst>
      <p:ext uri="{BB962C8B-B14F-4D97-AF65-F5344CB8AC3E}">
        <p14:creationId xmlns:p14="http://schemas.microsoft.com/office/powerpoint/2010/main" val="3156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QUANTITATIVES – PRINCIPES </a:t>
            </a:r>
            <a:r>
              <a:rPr lang="fr-FR" dirty="0" err="1" smtClean="0"/>
              <a:t>GéNéRAUX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468000" y="980728"/>
            <a:ext cx="8229600" cy="5256584"/>
          </a:xfrm>
        </p:spPr>
        <p:txBody>
          <a:bodyPr vert="horz" lIns="91440" tIns="45720" rIns="91440" bIns="45720" rtlCol="0" anchor="t">
            <a:normAutofit/>
          </a:bodyPr>
          <a:lstStyle/>
          <a:p>
            <a:pPr marL="0" indent="0">
              <a:buSzPct val="80000"/>
              <a:buNone/>
            </a:pPr>
            <a:endParaRPr lang="fr-FR" sz="2000" dirty="0" smtClean="0">
              <a:sym typeface="Wingdings" panose="05000000000000000000" pitchFamily="2" charset="2"/>
            </a:endParaRPr>
          </a:p>
          <a:p>
            <a:pPr>
              <a:buSzPct val="80000"/>
              <a:buFont typeface="Wingdings" panose="05000000000000000000" pitchFamily="2" charset="2"/>
              <a:buChar char="q"/>
            </a:pPr>
            <a:r>
              <a:rPr lang="fr-FR" sz="2000" dirty="0">
                <a:sym typeface="Wingdings" panose="05000000000000000000" pitchFamily="2" charset="2"/>
              </a:rPr>
              <a:t> </a:t>
            </a:r>
            <a:r>
              <a:rPr lang="fr-FR" sz="2000" b="1" dirty="0" smtClean="0">
                <a:sym typeface="Wingdings" panose="05000000000000000000" pitchFamily="2" charset="2"/>
              </a:rPr>
              <a:t>Fonds propres : </a:t>
            </a:r>
            <a:r>
              <a:rPr lang="fr-FR" sz="2000" dirty="0" smtClean="0">
                <a:sym typeface="Wingdings" panose="05000000000000000000" pitchFamily="2" charset="2"/>
              </a:rPr>
              <a:t>classification et limites quantitatives</a:t>
            </a:r>
          </a:p>
          <a:p>
            <a:pPr marL="0" indent="0">
              <a:buSzPct val="80000"/>
              <a:buNone/>
            </a:pPr>
            <a:endParaRPr lang="fr-FR" sz="2000" dirty="0" smtClean="0">
              <a:sym typeface="Wingdings" panose="05000000000000000000" pitchFamily="2" charset="2"/>
            </a:endParaRPr>
          </a:p>
          <a:p>
            <a:r>
              <a:rPr lang="fr-FR" altLang="fr-FR" sz="1800" dirty="0" smtClean="0"/>
              <a:t>Les </a:t>
            </a:r>
            <a:r>
              <a:rPr lang="fr-FR" altLang="fr-FR" sz="1800" dirty="0"/>
              <a:t>fonds propres sont répartis en 3 </a:t>
            </a:r>
            <a:r>
              <a:rPr lang="fr-FR" altLang="fr-FR" sz="1800" dirty="0" smtClean="0"/>
              <a:t>niveaux </a:t>
            </a:r>
            <a:r>
              <a:rPr lang="fr-FR" altLang="fr-FR" sz="1800" dirty="0"/>
              <a:t>selon 5</a:t>
            </a:r>
            <a:r>
              <a:rPr lang="fr-FR" altLang="fr-FR" sz="1800" dirty="0" smtClean="0"/>
              <a:t> critères </a:t>
            </a:r>
            <a:r>
              <a:rPr lang="fr-FR" altLang="fr-FR" sz="1800" dirty="0"/>
              <a:t>de qualité : </a:t>
            </a:r>
          </a:p>
          <a:p>
            <a:pPr lvl="1"/>
            <a:r>
              <a:rPr lang="fr-FR" altLang="fr-FR" sz="1600" dirty="0"/>
              <a:t>Disponibilité permanente pour absorber les pertes</a:t>
            </a:r>
          </a:p>
          <a:p>
            <a:pPr lvl="1"/>
            <a:r>
              <a:rPr lang="fr-FR" altLang="fr-FR" sz="1600" dirty="0"/>
              <a:t>Subordination en cas de liquidation</a:t>
            </a:r>
          </a:p>
          <a:p>
            <a:pPr lvl="1"/>
            <a:r>
              <a:rPr lang="fr-FR" altLang="fr-FR" sz="1600" dirty="0"/>
              <a:t>Absence d’obligation ou d’incitation à rembourser le titre avant son échéance normale</a:t>
            </a:r>
          </a:p>
          <a:p>
            <a:pPr lvl="1"/>
            <a:r>
              <a:rPr lang="fr-FR" altLang="fr-FR" sz="1600" dirty="0"/>
              <a:t>Absence d’obligations de rémunération fixes </a:t>
            </a:r>
          </a:p>
          <a:p>
            <a:pPr lvl="1"/>
            <a:r>
              <a:rPr lang="fr-FR" altLang="fr-FR" sz="1600" dirty="0"/>
              <a:t>Absence d’autres contraintes qui pourraient remettre en cause la classification de l’élément de fonds propres dans un niveau</a:t>
            </a:r>
          </a:p>
          <a:p>
            <a:endParaRPr lang="fr-FR" altLang="fr-FR" sz="1600" dirty="0"/>
          </a:p>
          <a:p>
            <a:r>
              <a:rPr lang="fr-FR" altLang="fr-FR" sz="1600" dirty="0"/>
              <a:t>Limites quantitatives à couverture du MCR : </a:t>
            </a:r>
          </a:p>
          <a:p>
            <a:pPr lvl="1"/>
            <a:r>
              <a:rPr lang="fr-FR" altLang="fr-FR" sz="1600" dirty="0"/>
              <a:t>Au moins 80% de niveau 1,</a:t>
            </a:r>
          </a:p>
          <a:p>
            <a:pPr lvl="1"/>
            <a:r>
              <a:rPr lang="fr-FR" altLang="fr-FR" sz="1600" dirty="0"/>
              <a:t>Aucun élément de niveau 3</a:t>
            </a:r>
          </a:p>
          <a:p>
            <a:r>
              <a:rPr lang="fr-FR" altLang="fr-FR" sz="1600" dirty="0"/>
              <a:t>Limites quantitatives à couverture du SCR : </a:t>
            </a:r>
          </a:p>
          <a:p>
            <a:pPr lvl="1"/>
            <a:r>
              <a:rPr lang="fr-FR" altLang="fr-FR" sz="1600" dirty="0"/>
              <a:t>Maximum 50% de {niveau 2 + niveau 3},</a:t>
            </a:r>
          </a:p>
          <a:p>
            <a:pPr lvl="1"/>
            <a:r>
              <a:rPr lang="fr-FR" altLang="fr-FR" sz="1600" dirty="0"/>
              <a:t>Maximum 15% de niveau 3</a:t>
            </a:r>
          </a:p>
          <a:p>
            <a:pPr marL="0" indent="0">
              <a:buNone/>
            </a:pPr>
            <a:endParaRPr lang="fr-FR" altLang="fr-FR" sz="2200" dirty="0"/>
          </a:p>
          <a:p>
            <a:pPr marL="0" indent="0">
              <a:buNone/>
            </a:pPr>
            <a:endParaRPr lang="fr-FR" dirty="0"/>
          </a:p>
          <a:p>
            <a:pPr marL="0" indent="0">
              <a:buSzPct val="80000"/>
              <a:buNone/>
            </a:pPr>
            <a:endParaRPr lang="fr-FR" sz="2000" dirty="0">
              <a:sym typeface="Wingdings" panose="05000000000000000000" pitchFamily="2" charset="2"/>
            </a:endParaRPr>
          </a:p>
        </p:txBody>
      </p:sp>
    </p:spTree>
    <p:extLst>
      <p:ext uri="{BB962C8B-B14F-4D97-AF65-F5344CB8AC3E}">
        <p14:creationId xmlns:p14="http://schemas.microsoft.com/office/powerpoint/2010/main" val="2804859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EXIGENCES QUANTITATIVES – PRINCIPES </a:t>
            </a:r>
            <a:r>
              <a:rPr lang="fr-FR" dirty="0" err="1" smtClean="0"/>
              <a:t>GéNéraux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477750" y="764704"/>
            <a:ext cx="8229600" cy="5449684"/>
          </a:xfrm>
        </p:spPr>
        <p:txBody>
          <a:bodyPr vert="horz" lIns="91440" tIns="45720" rIns="91440" bIns="45720" rtlCol="0" anchor="t">
            <a:normAutofit/>
          </a:bodyPr>
          <a:lstStyle/>
          <a:p>
            <a:pPr>
              <a:buSzPct val="80000"/>
              <a:buFont typeface="Wingdings" panose="05000000000000000000" pitchFamily="2" charset="2"/>
              <a:buChar char="q"/>
            </a:pPr>
            <a:r>
              <a:rPr lang="fr-FR" sz="2000" b="1" dirty="0" smtClean="0"/>
              <a:t>Exigences en capital : MCR et SCR</a:t>
            </a:r>
          </a:p>
          <a:p>
            <a:pPr marL="0" indent="0">
              <a:buSzPct val="80000"/>
              <a:buNone/>
            </a:pPr>
            <a:r>
              <a:rPr lang="fr-FR" sz="1800" b="1" dirty="0" smtClean="0"/>
              <a:t>MCR (</a:t>
            </a:r>
            <a:r>
              <a:rPr lang="fr-FR" sz="1800" b="1" i="1" dirty="0" smtClean="0"/>
              <a:t>Minimum </a:t>
            </a:r>
            <a:r>
              <a:rPr lang="fr-FR" sz="1800" b="1" i="1" dirty="0" smtClean="0">
                <a:sym typeface="Wingdings" panose="05000000000000000000" pitchFamily="2" charset="2"/>
              </a:rPr>
              <a:t>Capital </a:t>
            </a:r>
            <a:r>
              <a:rPr lang="fr-FR" sz="1800" b="1" i="1" dirty="0" err="1">
                <a:sym typeface="Wingdings" panose="05000000000000000000" pitchFamily="2" charset="2"/>
              </a:rPr>
              <a:t>Requirement</a:t>
            </a:r>
            <a:r>
              <a:rPr lang="fr-FR" sz="1800" b="1" i="1" dirty="0">
                <a:sym typeface="Wingdings" panose="05000000000000000000" pitchFamily="2" charset="2"/>
              </a:rPr>
              <a:t> </a:t>
            </a:r>
            <a:r>
              <a:rPr lang="fr-FR" sz="1800" b="1" dirty="0">
                <a:sym typeface="Wingdings" panose="05000000000000000000" pitchFamily="2" charset="2"/>
              </a:rPr>
              <a:t>= </a:t>
            </a:r>
            <a:r>
              <a:rPr lang="fr-FR" sz="1800" b="1" dirty="0" smtClean="0"/>
              <a:t>Minimum de Capital Requis)</a:t>
            </a:r>
          </a:p>
          <a:p>
            <a:pPr marL="0" indent="0">
              <a:buSzPct val="80000"/>
              <a:buNone/>
            </a:pPr>
            <a:r>
              <a:rPr lang="fr-FR" altLang="fr-FR" sz="1600" dirty="0" smtClean="0"/>
              <a:t>-Niveau </a:t>
            </a:r>
            <a:r>
              <a:rPr lang="fr-FR" altLang="fr-FR" sz="1600" dirty="0"/>
              <a:t>minimum </a:t>
            </a:r>
            <a:r>
              <a:rPr lang="fr-FR" altLang="fr-FR" sz="1600" dirty="0" smtClean="0"/>
              <a:t>de </a:t>
            </a:r>
            <a:r>
              <a:rPr lang="fr-FR" altLang="fr-FR" sz="1600" dirty="0"/>
              <a:t>capital à détenir pour que l’assureur soit autorisé à continuer son </a:t>
            </a:r>
            <a:r>
              <a:rPr lang="fr-FR" altLang="fr-FR" sz="1600" dirty="0" smtClean="0"/>
              <a:t>activité. La non-couverture du MCR conduit l’autorité de contrôle à prendre les mesures les plus extrêmes, à priori le </a:t>
            </a:r>
            <a:r>
              <a:rPr lang="fr-FR" altLang="fr-FR" sz="1600" b="1" dirty="0" smtClean="0"/>
              <a:t>retrait d’agrément </a:t>
            </a:r>
            <a:r>
              <a:rPr lang="fr-FR" altLang="fr-FR" sz="1600" dirty="0" smtClean="0"/>
              <a:t>de l’assureur.</a:t>
            </a:r>
          </a:p>
          <a:p>
            <a:pPr marL="0" indent="0">
              <a:buSzPct val="80000"/>
              <a:buNone/>
            </a:pPr>
            <a:endParaRPr lang="fr-FR" sz="1600" b="1" dirty="0" smtClean="0"/>
          </a:p>
          <a:p>
            <a:pPr marL="0" indent="0">
              <a:buSzPct val="80000"/>
              <a:buNone/>
            </a:pPr>
            <a:r>
              <a:rPr lang="fr-FR" sz="1800" b="1" dirty="0" smtClean="0">
                <a:sym typeface="Wingdings" panose="05000000000000000000" pitchFamily="2" charset="2"/>
              </a:rPr>
              <a:t>SCR (</a:t>
            </a:r>
            <a:r>
              <a:rPr lang="fr-FR" sz="1800" b="1" i="1" dirty="0" err="1" smtClean="0">
                <a:sym typeface="Wingdings" panose="05000000000000000000" pitchFamily="2" charset="2"/>
              </a:rPr>
              <a:t>Solvency</a:t>
            </a:r>
            <a:r>
              <a:rPr lang="fr-FR" sz="1800" b="1" i="1" dirty="0" smtClean="0">
                <a:sym typeface="Wingdings" panose="05000000000000000000" pitchFamily="2" charset="2"/>
              </a:rPr>
              <a:t> Capital </a:t>
            </a:r>
            <a:r>
              <a:rPr lang="fr-FR" sz="1800" b="1" i="1" dirty="0" err="1" smtClean="0">
                <a:sym typeface="Wingdings" panose="05000000000000000000" pitchFamily="2" charset="2"/>
              </a:rPr>
              <a:t>Requirement</a:t>
            </a:r>
            <a:r>
              <a:rPr lang="fr-FR" sz="1800" b="1" i="1" dirty="0" smtClean="0">
                <a:sym typeface="Wingdings" panose="05000000000000000000" pitchFamily="2" charset="2"/>
              </a:rPr>
              <a:t> </a:t>
            </a:r>
            <a:r>
              <a:rPr lang="fr-FR" sz="1800" b="1" dirty="0" smtClean="0">
                <a:sym typeface="Wingdings" panose="05000000000000000000" pitchFamily="2" charset="2"/>
              </a:rPr>
              <a:t>= Capital de Solvabilité Requis) </a:t>
            </a:r>
            <a:r>
              <a:rPr lang="fr-FR" sz="1800" dirty="0" smtClean="0">
                <a:sym typeface="Wingdings" panose="05000000000000000000" pitchFamily="2" charset="2"/>
              </a:rPr>
              <a:t> </a:t>
            </a:r>
          </a:p>
          <a:p>
            <a:pPr marL="0" indent="0">
              <a:buSzPct val="80000"/>
              <a:buNone/>
            </a:pPr>
            <a:r>
              <a:rPr lang="fr-FR" sz="1600" dirty="0" smtClean="0">
                <a:sym typeface="Wingdings" panose="05000000000000000000" pitchFamily="2" charset="2"/>
              </a:rPr>
              <a:t>-Niveau </a:t>
            </a:r>
            <a:r>
              <a:rPr lang="fr-FR" sz="1600" dirty="0">
                <a:sym typeface="Wingdings" panose="05000000000000000000" pitchFamily="2" charset="2"/>
              </a:rPr>
              <a:t>minimum à couvrir pour continuer son activité sans intervention directe du superviseur</a:t>
            </a:r>
          </a:p>
          <a:p>
            <a:pPr marL="0" indent="0">
              <a:buSzPct val="80000"/>
              <a:buNone/>
            </a:pPr>
            <a:r>
              <a:rPr lang="fr-FR" sz="1600" dirty="0">
                <a:sym typeface="Wingdings" panose="05000000000000000000" pitchFamily="2" charset="2"/>
              </a:rPr>
              <a:t>-Principe : fréquence de survenance de la ruine égale à 1/200 (</a:t>
            </a:r>
            <a:r>
              <a:rPr lang="fr-FR" sz="1600" dirty="0" err="1">
                <a:sym typeface="Wingdings" panose="05000000000000000000" pitchFamily="2" charset="2"/>
              </a:rPr>
              <a:t>VaR</a:t>
            </a:r>
            <a:r>
              <a:rPr lang="fr-FR" sz="1600" dirty="0">
                <a:sym typeface="Wingdings" panose="05000000000000000000" pitchFamily="2" charset="2"/>
              </a:rPr>
              <a:t> égale à 99,5%)</a:t>
            </a:r>
          </a:p>
          <a:p>
            <a:pPr marL="0" indent="0">
              <a:buSzPct val="80000"/>
              <a:buNone/>
            </a:pPr>
            <a:r>
              <a:rPr lang="fr-FR" sz="1600" dirty="0">
                <a:sym typeface="Wingdings" panose="05000000000000000000" pitchFamily="2" charset="2"/>
              </a:rPr>
              <a:t>-Calculé au moins une fois par an, plan de rétablissement sous 6+3 mois en cas de non-respect</a:t>
            </a:r>
          </a:p>
          <a:p>
            <a:pPr marL="0" indent="0">
              <a:buSzPct val="80000"/>
              <a:buNone/>
            </a:pPr>
            <a:r>
              <a:rPr lang="fr-FR" sz="1600" dirty="0">
                <a:sym typeface="Wingdings" panose="05000000000000000000" pitchFamily="2" charset="2"/>
              </a:rPr>
              <a:t>-Différents niveaux de modélisation</a:t>
            </a:r>
          </a:p>
          <a:p>
            <a:pPr marL="0" indent="0">
              <a:buSzPct val="80000"/>
              <a:buNone/>
            </a:pPr>
            <a:endParaRPr lang="fr-FR" sz="2000" dirty="0" smtClean="0">
              <a:sym typeface="Wingdings" panose="05000000000000000000" pitchFamily="2" charset="2"/>
            </a:endParaRPr>
          </a:p>
          <a:p>
            <a:pPr marL="0" indent="0">
              <a:buSzPct val="80000"/>
              <a:buNone/>
            </a:pPr>
            <a:endParaRPr lang="fr-FR" sz="2000" dirty="0" smtClean="0">
              <a:sym typeface="Wingdings" panose="05000000000000000000" pitchFamily="2" charset="2"/>
            </a:endParaRPr>
          </a:p>
          <a:p>
            <a:pPr marL="0" indent="0">
              <a:buSzPct val="80000"/>
              <a:buNone/>
            </a:pPr>
            <a:endParaRPr lang="fr-FR" sz="2000" dirty="0"/>
          </a:p>
          <a:p>
            <a:pPr marL="0" indent="0">
              <a:buSzPct val="80000"/>
              <a:buNone/>
            </a:pPr>
            <a:endParaRPr lang="fr-FR" sz="2000" dirty="0" smtClean="0"/>
          </a:p>
          <a:p>
            <a:pPr marL="0" indent="0">
              <a:buSzPct val="80000"/>
              <a:buNone/>
            </a:pPr>
            <a:endParaRPr lang="fr-FR" sz="2000" dirty="0" smtClean="0"/>
          </a:p>
        </p:txBody>
      </p:sp>
      <p:pic>
        <p:nvPicPr>
          <p:cNvPr id="3" name="Image 2"/>
          <p:cNvPicPr>
            <a:picLocks noChangeAspect="1"/>
          </p:cNvPicPr>
          <p:nvPr/>
        </p:nvPicPr>
        <p:blipFill>
          <a:blip r:embed="rId2"/>
          <a:stretch>
            <a:fillRect/>
          </a:stretch>
        </p:blipFill>
        <p:spPr>
          <a:xfrm>
            <a:off x="755576" y="4091665"/>
            <a:ext cx="6124352" cy="2541980"/>
          </a:xfrm>
          <a:prstGeom prst="rect">
            <a:avLst/>
          </a:prstGeom>
        </p:spPr>
      </p:pic>
    </p:spTree>
    <p:extLst>
      <p:ext uri="{BB962C8B-B14F-4D97-AF65-F5344CB8AC3E}">
        <p14:creationId xmlns:p14="http://schemas.microsoft.com/office/powerpoint/2010/main" val="3075573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BARIT-BDF-PPT-1">
  <a:themeElements>
    <a:clrScheme name="Personnalisé 1">
      <a:dk1>
        <a:sysClr val="windowText" lastClr="000000"/>
      </a:dk1>
      <a:lt1>
        <a:sysClr val="window" lastClr="FFFFFF"/>
      </a:lt1>
      <a:dk2>
        <a:srgbClr val="666666"/>
      </a:dk2>
      <a:lt2>
        <a:srgbClr val="D2D2D2"/>
      </a:lt2>
      <a:accent1>
        <a:srgbClr val="205AA7"/>
      </a:accent1>
      <a:accent2>
        <a:srgbClr val="005BD3"/>
      </a:accent2>
      <a:accent3>
        <a:srgbClr val="00449E"/>
      </a:accent3>
      <a:accent4>
        <a:srgbClr val="00449E"/>
      </a:accent4>
      <a:accent5>
        <a:srgbClr val="800080"/>
      </a:accent5>
      <a:accent6>
        <a:srgbClr val="D60093"/>
      </a:accent6>
      <a:hlink>
        <a:srgbClr val="A0006E"/>
      </a:hlink>
      <a:folHlink>
        <a:srgbClr val="FE19FF"/>
      </a:folHlink>
    </a:clrScheme>
    <a:fontScheme name="Personnalisé 1">
      <a:majorFont>
        <a:latin typeface="Calibri"/>
        <a:ea typeface=""/>
        <a:cs typeface=""/>
      </a:majorFont>
      <a:minorFont>
        <a:latin typeface="Calibri"/>
        <a:ea typeface=""/>
        <a:cs typeface=""/>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F973F394-0715-403B-82D5-A5974724CDCB}" vid="{99DE3248-B40E-4EFD-A9DE-0427E23B653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42EE5F983E6E4995B63FBCA11237F7" ma:contentTypeVersion="0" ma:contentTypeDescription="Crée un document." ma:contentTypeScope="" ma:versionID="3c6e52d591d4aca9e787d432b3c7f611">
  <xsd:schema xmlns:xsd="http://www.w3.org/2001/XMLSchema" xmlns:xs="http://www.w3.org/2001/XMLSchema" xmlns:p="http://schemas.microsoft.com/office/2006/metadata/properties" targetNamespace="http://schemas.microsoft.com/office/2006/metadata/properties" ma:root="true" ma:fieldsID="8dc2724ea5eeb8e9e423cfa8c225edd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A83E5F-44E3-438F-AE02-A31D24D91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1323C1A-603D-4890-99D6-2670B78F61AD}">
  <ds:schemaRefs>
    <ds:schemaRef ds:uri="http://schemas.microsoft.com/sharepoint/v3/contenttype/forms"/>
  </ds:schemaRefs>
</ds:datastoreItem>
</file>

<file path=customXml/itemProps3.xml><?xml version="1.0" encoding="utf-8"?>
<ds:datastoreItem xmlns:ds="http://schemas.openxmlformats.org/officeDocument/2006/customXml" ds:itemID="{22FDDFE8-55E5-4F72-9917-6DF7276A2EF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Modele_PPT_PSF</Template>
  <TotalTime>30283</TotalTime>
  <Words>2342</Words>
  <Application>Microsoft Office PowerPoint</Application>
  <PresentationFormat>Affichage à l'écran (4:3)</PresentationFormat>
  <Paragraphs>217</Paragraphs>
  <Slides>20</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ＭＳ Ｐゴシック</vt:lpstr>
      <vt:lpstr>Arial</vt:lpstr>
      <vt:lpstr>Calibri</vt:lpstr>
      <vt:lpstr>Wingdings</vt:lpstr>
      <vt:lpstr>GABARIT-BDF-PPT-1</vt:lpstr>
      <vt:lpstr> Modèle SOLVABILITé 2 et application en FRANCE </vt:lpstr>
      <vt:lpstr>Présentation PowerPoint</vt:lpstr>
      <vt:lpstr>Cadre général – OBJECTIFS et périmètre</vt:lpstr>
      <vt:lpstr>Cadre général – CALENDRIER ET STRUCTURE</vt:lpstr>
      <vt:lpstr>CADRE GENERAL : les trois piliers DE SOLVABILITé ii</vt:lpstr>
      <vt:lpstr>exigences quantitatives - STRUCTURE</vt:lpstr>
      <vt:lpstr>EXIGENCES QUANTITATIVES – PRINCIPES GéNéraux</vt:lpstr>
      <vt:lpstr>EXIGENCES QUANTITATIVES – PRINCIPES GéNéRAUX</vt:lpstr>
      <vt:lpstr>EXIGENCES QUANTITATIVES – PRINCIPES GéNéraux</vt:lpstr>
      <vt:lpstr>EXIGENCES QUANTITATIVES – CALCUL DU scr EN Formule standard</vt:lpstr>
      <vt:lpstr>EXIGENCES QUANTITATIVES – CALCUL DU scr EN Formule standard</vt:lpstr>
      <vt:lpstr>EXIGENCES QUANTITATIVES – CALCUL DU SCR en formule standard</vt:lpstr>
      <vt:lpstr>SCR – PARAMèTRES PROPRES (USP) et MODèLES INTERNES</vt:lpstr>
      <vt:lpstr>GOUVERNANCE – SYSTÈME DE GESTION DES RISQUES</vt:lpstr>
      <vt:lpstr>GOUVERNANCE – ORSA</vt:lpstr>
      <vt:lpstr>GOUVERNANCE – Proportionnalité</vt:lpstr>
      <vt:lpstr>GOUVERNANCE – PRINCIPE DE LA PERSONNE PRUDENTE</vt:lpstr>
      <vt:lpstr>OUTIL DE SUIVI DES RISQUES DANS LE CADRE du CONTRÔLE PERMANENT</vt:lpstr>
      <vt:lpstr>OUTIL DE SUIVI DES RISQUES DANS LE CADRE DES Activités DE CONTRÔLE PERMANENT</vt:lpstr>
      <vt:lpstr>Présentation PowerPoint</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Aziza HALILEM</dc:creator>
  <cp:lastModifiedBy>SCHERER Paul (SGACPR DAI)</cp:lastModifiedBy>
  <cp:revision>372</cp:revision>
  <cp:lastPrinted>2024-01-26T19:41:36Z</cp:lastPrinted>
  <dcterms:created xsi:type="dcterms:W3CDTF">2022-10-18T12:07:45Z</dcterms:created>
  <dcterms:modified xsi:type="dcterms:W3CDTF">2024-01-29T11:27:29Z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0x010100E742EE5F983E6E4995B63FBCA11237F7</vt:lpwstr>
  </property>
</Properties>
</file>