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34" r:id="rId1"/>
    <p:sldMasterId id="2147483660" r:id="rId2"/>
    <p:sldMasterId id="2147483698" r:id="rId3"/>
    <p:sldMasterId id="2147483710" r:id="rId4"/>
    <p:sldMasterId id="2147483722" r:id="rId5"/>
    <p:sldMasterId id="2147483749" r:id="rId6"/>
    <p:sldMasterId id="2147483746" r:id="rId7"/>
    <p:sldMasterId id="2147483753" r:id="rId8"/>
  </p:sldMasterIdLst>
  <p:notesMasterIdLst>
    <p:notesMasterId r:id="rId30"/>
  </p:notesMasterIdLst>
  <p:handoutMasterIdLst>
    <p:handoutMasterId r:id="rId31"/>
  </p:handoutMasterIdLst>
  <p:sldIdLst>
    <p:sldId id="1164" r:id="rId9"/>
    <p:sldId id="1165" r:id="rId10"/>
    <p:sldId id="1166" r:id="rId11"/>
    <p:sldId id="1187" r:id="rId12"/>
    <p:sldId id="1181" r:id="rId13"/>
    <p:sldId id="1182" r:id="rId14"/>
    <p:sldId id="1171" r:id="rId15"/>
    <p:sldId id="1172" r:id="rId16"/>
    <p:sldId id="1178" r:id="rId17"/>
    <p:sldId id="1186" r:id="rId18"/>
    <p:sldId id="1198" r:id="rId19"/>
    <p:sldId id="319" r:id="rId20"/>
    <p:sldId id="1197" r:id="rId21"/>
    <p:sldId id="1190" r:id="rId22"/>
    <p:sldId id="1191" r:id="rId23"/>
    <p:sldId id="1192" r:id="rId24"/>
    <p:sldId id="1195" r:id="rId25"/>
    <p:sldId id="1196" r:id="rId26"/>
    <p:sldId id="325" r:id="rId27"/>
    <p:sldId id="785" r:id="rId28"/>
    <p:sldId id="26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20" userDrawn="1">
          <p15:clr>
            <a:srgbClr val="A4A3A4"/>
          </p15:clr>
        </p15:guide>
        <p15:guide id="2" pos="6827" userDrawn="1">
          <p15:clr>
            <a:srgbClr val="A4A3A4"/>
          </p15:clr>
        </p15:guide>
        <p15:guide id="3" orient="horz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777978"/>
    <a:srgbClr val="000000"/>
    <a:srgbClr val="9D7D96"/>
    <a:srgbClr val="FFFFFF"/>
    <a:srgbClr val="C00000"/>
    <a:srgbClr val="D12820"/>
    <a:srgbClr val="9F231D"/>
    <a:srgbClr val="8AB44F"/>
    <a:srgbClr val="C4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40" autoAdjust="0"/>
  </p:normalViewPr>
  <p:slideViewPr>
    <p:cSldViewPr snapToGrid="0">
      <p:cViewPr>
        <p:scale>
          <a:sx n="70" d="100"/>
          <a:sy n="70" d="100"/>
        </p:scale>
        <p:origin x="197" y="-936"/>
      </p:cViewPr>
      <p:guideLst>
        <p:guide orient="horz" pos="5120"/>
        <p:guide pos="6827"/>
        <p:guide orient="horz"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6E8C5-A3C4-4D79-801D-A9904477198D}" type="doc">
      <dgm:prSet loTypeId="urn:microsoft.com/office/officeart/2005/8/layout/gear1" loCatId="cycle" qsTypeId="urn:microsoft.com/office/officeart/2005/8/quickstyle/simple1" qsCatId="simple" csTypeId="urn:microsoft.com/office/officeart/2005/8/colors/accent0_1" csCatId="mainScheme" phldr="1"/>
      <dgm:spPr/>
    </dgm:pt>
    <dgm:pt modelId="{3FBEC1CB-2A52-4DD9-A51D-46EE2DAD60DF}">
      <dgm:prSet phldrT="[Text]" custT="1"/>
      <dgm:spPr>
        <a:ln>
          <a:solidFill>
            <a:srgbClr val="CC3300"/>
          </a:solidFill>
        </a:ln>
      </dgm:spPr>
      <dgm:t>
        <a:bodyPr/>
        <a:lstStyle/>
        <a:p>
          <a:endParaRPr lang="en-US" sz="1600"/>
        </a:p>
      </dgm:t>
    </dgm:pt>
    <dgm:pt modelId="{A5D23A66-0265-4EA4-986B-56FF01DF8941}" type="parTrans" cxnId="{F97D3061-3B0B-475A-ADAC-5AF94A3C039F}">
      <dgm:prSet/>
      <dgm:spPr/>
      <dgm:t>
        <a:bodyPr/>
        <a:lstStyle/>
        <a:p>
          <a:endParaRPr lang="en-US"/>
        </a:p>
      </dgm:t>
    </dgm:pt>
    <dgm:pt modelId="{2D86B0D8-C9FB-4989-8AFD-C803DCB2B730}" type="sibTrans" cxnId="{F97D3061-3B0B-475A-ADAC-5AF94A3C039F}">
      <dgm:prSet/>
      <dgm:spPr/>
      <dgm:t>
        <a:bodyPr/>
        <a:lstStyle/>
        <a:p>
          <a:endParaRPr lang="en-US"/>
        </a:p>
      </dgm:t>
    </dgm:pt>
    <dgm:pt modelId="{BE44BFC5-277D-43E8-92D6-E00025506257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rgbClr val="CC3300"/>
          </a:solidFill>
        </a:ln>
      </dgm:spPr>
      <dgm:t>
        <a:bodyPr/>
        <a:lstStyle/>
        <a:p>
          <a:r>
            <a:rPr lang="en-US" sz="600" b="1" err="1"/>
            <a:t>Contrôleurs</a:t>
          </a:r>
          <a:endParaRPr lang="en-US" sz="600" b="1"/>
        </a:p>
      </dgm:t>
    </dgm:pt>
    <dgm:pt modelId="{01C2BDDD-317A-41C9-BA2D-CDED6D5E0931}" type="parTrans" cxnId="{698E5E9A-B9EB-4D89-AC87-030D4D0A1997}">
      <dgm:prSet/>
      <dgm:spPr/>
      <dgm:t>
        <a:bodyPr/>
        <a:lstStyle/>
        <a:p>
          <a:endParaRPr lang="en-US"/>
        </a:p>
      </dgm:t>
    </dgm:pt>
    <dgm:pt modelId="{86E24C16-B80A-4736-8376-7C064DAA20D3}" type="sibTrans" cxnId="{698E5E9A-B9EB-4D89-AC87-030D4D0A1997}">
      <dgm:prSet/>
      <dgm:spPr/>
      <dgm:t>
        <a:bodyPr/>
        <a:lstStyle/>
        <a:p>
          <a:endParaRPr lang="en-US"/>
        </a:p>
      </dgm:t>
    </dgm:pt>
    <dgm:pt modelId="{D9D51394-95D2-4E9B-B273-8A353ABAC4B9}">
      <dgm:prSet phldrT="[Text]"/>
      <dgm:spPr>
        <a:ln>
          <a:solidFill>
            <a:srgbClr val="CC3300"/>
          </a:solidFill>
        </a:ln>
      </dgm:spPr>
      <dgm:t>
        <a:bodyPr/>
        <a:lstStyle/>
        <a:p>
          <a:endParaRPr lang="en-US"/>
        </a:p>
      </dgm:t>
    </dgm:pt>
    <dgm:pt modelId="{0FB95097-D796-46EA-9BB5-889CC0A990BF}" type="parTrans" cxnId="{375752F0-1A35-4039-BF4F-F2AE4F506991}">
      <dgm:prSet/>
      <dgm:spPr/>
      <dgm:t>
        <a:bodyPr/>
        <a:lstStyle/>
        <a:p>
          <a:endParaRPr lang="en-US"/>
        </a:p>
      </dgm:t>
    </dgm:pt>
    <dgm:pt modelId="{08DCE11E-E2C7-4FE1-AFE5-B1099D0771F1}" type="sibTrans" cxnId="{375752F0-1A35-4039-BF4F-F2AE4F506991}">
      <dgm:prSet/>
      <dgm:spPr/>
      <dgm:t>
        <a:bodyPr/>
        <a:lstStyle/>
        <a:p>
          <a:endParaRPr lang="en-US"/>
        </a:p>
      </dgm:t>
    </dgm:pt>
    <dgm:pt modelId="{DA4875E9-0232-462A-A5ED-ECC0443AECB2}" type="pres">
      <dgm:prSet presAssocID="{49F6E8C5-A3C4-4D79-801D-A9904477198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6A21375-90CC-4919-94A4-39F71E442518}" type="pres">
      <dgm:prSet presAssocID="{3FBEC1CB-2A52-4DD9-A51D-46EE2DAD60DF}" presName="gear1" presStyleLbl="node1" presStyleIdx="0" presStyleCnt="3" custScaleX="52713" custScaleY="49753" custLinFactNeighborX="-19260" custLinFactNeighborY="-2649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C15D56-F22E-44BF-A58E-AC1971480394}" type="pres">
      <dgm:prSet presAssocID="{3FBEC1CB-2A52-4DD9-A51D-46EE2DAD60DF}" presName="gear1srcNode" presStyleLbl="node1" presStyleIdx="0" presStyleCnt="3"/>
      <dgm:spPr/>
      <dgm:t>
        <a:bodyPr/>
        <a:lstStyle/>
        <a:p>
          <a:endParaRPr lang="fr-FR"/>
        </a:p>
      </dgm:t>
    </dgm:pt>
    <dgm:pt modelId="{B11CC75A-2FCE-464A-8115-D9CDD8E10049}" type="pres">
      <dgm:prSet presAssocID="{3FBEC1CB-2A52-4DD9-A51D-46EE2DAD60DF}" presName="gear1dstNode" presStyleLbl="node1" presStyleIdx="0" presStyleCnt="3"/>
      <dgm:spPr/>
      <dgm:t>
        <a:bodyPr/>
        <a:lstStyle/>
        <a:p>
          <a:endParaRPr lang="fr-FR"/>
        </a:p>
      </dgm:t>
    </dgm:pt>
    <dgm:pt modelId="{2DFAF5BD-5EA4-4297-A23C-4BB203FF73E6}" type="pres">
      <dgm:prSet presAssocID="{BE44BFC5-277D-43E8-92D6-E00025506257}" presName="gear2" presStyleLbl="node1" presStyleIdx="1" presStyleCnt="3" custScaleX="80060" custScaleY="84199" custLinFactNeighborX="7232" custLinFactNeighborY="-1912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3D648E-DB22-45A5-8FD2-418AED31FA06}" type="pres">
      <dgm:prSet presAssocID="{BE44BFC5-277D-43E8-92D6-E00025506257}" presName="gear2srcNode" presStyleLbl="node1" presStyleIdx="1" presStyleCnt="3"/>
      <dgm:spPr/>
      <dgm:t>
        <a:bodyPr/>
        <a:lstStyle/>
        <a:p>
          <a:endParaRPr lang="fr-FR"/>
        </a:p>
      </dgm:t>
    </dgm:pt>
    <dgm:pt modelId="{063FAB8E-9B72-4DDB-9ED7-39FA30F3DD6C}" type="pres">
      <dgm:prSet presAssocID="{BE44BFC5-277D-43E8-92D6-E00025506257}" presName="gear2dstNode" presStyleLbl="node1" presStyleIdx="1" presStyleCnt="3"/>
      <dgm:spPr/>
      <dgm:t>
        <a:bodyPr/>
        <a:lstStyle/>
        <a:p>
          <a:endParaRPr lang="fr-FR"/>
        </a:p>
      </dgm:t>
    </dgm:pt>
    <dgm:pt modelId="{D9AF5AE0-11A6-44DB-A8FB-86239117E7FF}" type="pres">
      <dgm:prSet presAssocID="{D9D51394-95D2-4E9B-B273-8A353ABAC4B9}" presName="gear3" presStyleLbl="node1" presStyleIdx="2" presStyleCnt="3" custScaleX="71853" custScaleY="71246"/>
      <dgm:spPr/>
      <dgm:t>
        <a:bodyPr/>
        <a:lstStyle/>
        <a:p>
          <a:endParaRPr lang="fr-FR"/>
        </a:p>
      </dgm:t>
    </dgm:pt>
    <dgm:pt modelId="{D57B3BB1-050D-45BB-8247-74A020FC93D0}" type="pres">
      <dgm:prSet presAssocID="{D9D51394-95D2-4E9B-B273-8A353ABAC4B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8327D8B-24E7-45D8-8055-8B814F42BB5E}" type="pres">
      <dgm:prSet presAssocID="{D9D51394-95D2-4E9B-B273-8A353ABAC4B9}" presName="gear3srcNode" presStyleLbl="node1" presStyleIdx="2" presStyleCnt="3"/>
      <dgm:spPr/>
      <dgm:t>
        <a:bodyPr/>
        <a:lstStyle/>
        <a:p>
          <a:endParaRPr lang="fr-FR"/>
        </a:p>
      </dgm:t>
    </dgm:pt>
    <dgm:pt modelId="{6F838AB9-4F57-4379-A36F-408124CF22F0}" type="pres">
      <dgm:prSet presAssocID="{D9D51394-95D2-4E9B-B273-8A353ABAC4B9}" presName="gear3dstNode" presStyleLbl="node1" presStyleIdx="2" presStyleCnt="3"/>
      <dgm:spPr/>
      <dgm:t>
        <a:bodyPr/>
        <a:lstStyle/>
        <a:p>
          <a:endParaRPr lang="fr-FR"/>
        </a:p>
      </dgm:t>
    </dgm:pt>
    <dgm:pt modelId="{260D30B4-D8C0-4C53-9B0C-6191565E1529}" type="pres">
      <dgm:prSet presAssocID="{2D86B0D8-C9FB-4989-8AFD-C803DCB2B730}" presName="connector1" presStyleLbl="sibTrans2D1" presStyleIdx="0" presStyleCnt="3" custAng="3222779" custScaleX="54425" custScaleY="60962" custLinFactNeighborX="-18289" custLinFactNeighborY="-14099"/>
      <dgm:spPr/>
      <dgm:t>
        <a:bodyPr/>
        <a:lstStyle/>
        <a:p>
          <a:endParaRPr lang="fr-FR"/>
        </a:p>
      </dgm:t>
    </dgm:pt>
    <dgm:pt modelId="{5FDD2A44-28BF-4BA9-9031-C47BB069FF30}" type="pres">
      <dgm:prSet presAssocID="{86E24C16-B80A-4736-8376-7C064DAA20D3}" presName="connector2" presStyleLbl="sibTrans2D1" presStyleIdx="1" presStyleCnt="3" custAng="18079856" custLinFactNeighborX="9902" custLinFactNeighborY="-11726"/>
      <dgm:spPr/>
      <dgm:t>
        <a:bodyPr/>
        <a:lstStyle/>
        <a:p>
          <a:endParaRPr lang="fr-FR"/>
        </a:p>
      </dgm:t>
    </dgm:pt>
    <dgm:pt modelId="{A38530C0-27AF-4050-B41D-A68361A192E8}" type="pres">
      <dgm:prSet presAssocID="{08DCE11E-E2C7-4FE1-AFE5-B1099D0771F1}" presName="connector3" presStyleLbl="sibTrans2D1" presStyleIdx="2" presStyleCnt="3" custAng="4183446" custLinFactNeighborX="-1165" custLinFactNeighborY="11127"/>
      <dgm:spPr/>
      <dgm:t>
        <a:bodyPr/>
        <a:lstStyle/>
        <a:p>
          <a:endParaRPr lang="fr-FR"/>
        </a:p>
      </dgm:t>
    </dgm:pt>
  </dgm:ptLst>
  <dgm:cxnLst>
    <dgm:cxn modelId="{1AE044DE-0A9A-4156-8BD7-4D98BFC63503}" type="presOf" srcId="{BE44BFC5-277D-43E8-92D6-E00025506257}" destId="{063FAB8E-9B72-4DDB-9ED7-39FA30F3DD6C}" srcOrd="2" destOrd="0" presId="urn:microsoft.com/office/officeart/2005/8/layout/gear1"/>
    <dgm:cxn modelId="{D94963E3-91B7-46A8-9D9C-3475797F88D2}" type="presOf" srcId="{2D86B0D8-C9FB-4989-8AFD-C803DCB2B730}" destId="{260D30B4-D8C0-4C53-9B0C-6191565E1529}" srcOrd="0" destOrd="0" presId="urn:microsoft.com/office/officeart/2005/8/layout/gear1"/>
    <dgm:cxn modelId="{F91F5315-40DF-4FD6-B099-576C7C1E5D9E}" type="presOf" srcId="{49F6E8C5-A3C4-4D79-801D-A9904477198D}" destId="{DA4875E9-0232-462A-A5ED-ECC0443AECB2}" srcOrd="0" destOrd="0" presId="urn:microsoft.com/office/officeart/2005/8/layout/gear1"/>
    <dgm:cxn modelId="{9C04F4B8-0F50-4EAE-9C9E-F0490022FDBC}" type="presOf" srcId="{3FBEC1CB-2A52-4DD9-A51D-46EE2DAD60DF}" destId="{10C15D56-F22E-44BF-A58E-AC1971480394}" srcOrd="1" destOrd="0" presId="urn:microsoft.com/office/officeart/2005/8/layout/gear1"/>
    <dgm:cxn modelId="{F97D3061-3B0B-475A-ADAC-5AF94A3C039F}" srcId="{49F6E8C5-A3C4-4D79-801D-A9904477198D}" destId="{3FBEC1CB-2A52-4DD9-A51D-46EE2DAD60DF}" srcOrd="0" destOrd="0" parTransId="{A5D23A66-0265-4EA4-986B-56FF01DF8941}" sibTransId="{2D86B0D8-C9FB-4989-8AFD-C803DCB2B730}"/>
    <dgm:cxn modelId="{FDC9B028-533F-4C83-8723-1C36CEBBFF4D}" type="presOf" srcId="{08DCE11E-E2C7-4FE1-AFE5-B1099D0771F1}" destId="{A38530C0-27AF-4050-B41D-A68361A192E8}" srcOrd="0" destOrd="0" presId="urn:microsoft.com/office/officeart/2005/8/layout/gear1"/>
    <dgm:cxn modelId="{12BDB822-ABEF-4CE9-B6EA-9E72FA884542}" type="presOf" srcId="{BE44BFC5-277D-43E8-92D6-E00025506257}" destId="{2DFAF5BD-5EA4-4297-A23C-4BB203FF73E6}" srcOrd="0" destOrd="0" presId="urn:microsoft.com/office/officeart/2005/8/layout/gear1"/>
    <dgm:cxn modelId="{22C6596F-85AD-4963-9827-7D3A4EEF89B0}" type="presOf" srcId="{D9D51394-95D2-4E9B-B273-8A353ABAC4B9}" destId="{D9AF5AE0-11A6-44DB-A8FB-86239117E7FF}" srcOrd="0" destOrd="0" presId="urn:microsoft.com/office/officeart/2005/8/layout/gear1"/>
    <dgm:cxn modelId="{375752F0-1A35-4039-BF4F-F2AE4F506991}" srcId="{49F6E8C5-A3C4-4D79-801D-A9904477198D}" destId="{D9D51394-95D2-4E9B-B273-8A353ABAC4B9}" srcOrd="2" destOrd="0" parTransId="{0FB95097-D796-46EA-9BB5-889CC0A990BF}" sibTransId="{08DCE11E-E2C7-4FE1-AFE5-B1099D0771F1}"/>
    <dgm:cxn modelId="{C05C79EA-7E07-4CA5-A193-70B7440A37B7}" type="presOf" srcId="{3FBEC1CB-2A52-4DD9-A51D-46EE2DAD60DF}" destId="{66A21375-90CC-4919-94A4-39F71E442518}" srcOrd="0" destOrd="0" presId="urn:microsoft.com/office/officeart/2005/8/layout/gear1"/>
    <dgm:cxn modelId="{34299D7A-FD2C-46DD-9534-7F46C40E0EE8}" type="presOf" srcId="{D9D51394-95D2-4E9B-B273-8A353ABAC4B9}" destId="{C8327D8B-24E7-45D8-8055-8B814F42BB5E}" srcOrd="2" destOrd="0" presId="urn:microsoft.com/office/officeart/2005/8/layout/gear1"/>
    <dgm:cxn modelId="{050E6F6B-94BD-467D-BA97-D088072FC602}" type="presOf" srcId="{86E24C16-B80A-4736-8376-7C064DAA20D3}" destId="{5FDD2A44-28BF-4BA9-9031-C47BB069FF30}" srcOrd="0" destOrd="0" presId="urn:microsoft.com/office/officeart/2005/8/layout/gear1"/>
    <dgm:cxn modelId="{9E257E19-E8EF-49EC-A118-D295DB054981}" type="presOf" srcId="{D9D51394-95D2-4E9B-B273-8A353ABAC4B9}" destId="{D57B3BB1-050D-45BB-8247-74A020FC93D0}" srcOrd="1" destOrd="0" presId="urn:microsoft.com/office/officeart/2005/8/layout/gear1"/>
    <dgm:cxn modelId="{DAAC9001-9E14-4CEA-BDDC-417A757129E8}" type="presOf" srcId="{D9D51394-95D2-4E9B-B273-8A353ABAC4B9}" destId="{6F838AB9-4F57-4379-A36F-408124CF22F0}" srcOrd="3" destOrd="0" presId="urn:microsoft.com/office/officeart/2005/8/layout/gear1"/>
    <dgm:cxn modelId="{C09B7416-0744-410C-ABA9-1A613AF8E645}" type="presOf" srcId="{3FBEC1CB-2A52-4DD9-A51D-46EE2DAD60DF}" destId="{B11CC75A-2FCE-464A-8115-D9CDD8E10049}" srcOrd="2" destOrd="0" presId="urn:microsoft.com/office/officeart/2005/8/layout/gear1"/>
    <dgm:cxn modelId="{D2FA61DF-D0F0-4687-9542-5BB39EB862CA}" type="presOf" srcId="{BE44BFC5-277D-43E8-92D6-E00025506257}" destId="{143D648E-DB22-45A5-8FD2-418AED31FA06}" srcOrd="1" destOrd="0" presId="urn:microsoft.com/office/officeart/2005/8/layout/gear1"/>
    <dgm:cxn modelId="{698E5E9A-B9EB-4D89-AC87-030D4D0A1997}" srcId="{49F6E8C5-A3C4-4D79-801D-A9904477198D}" destId="{BE44BFC5-277D-43E8-92D6-E00025506257}" srcOrd="1" destOrd="0" parTransId="{01C2BDDD-317A-41C9-BA2D-CDED6D5E0931}" sibTransId="{86E24C16-B80A-4736-8376-7C064DAA20D3}"/>
    <dgm:cxn modelId="{61AF503E-462F-480F-B021-3E975150A2C5}" type="presParOf" srcId="{DA4875E9-0232-462A-A5ED-ECC0443AECB2}" destId="{66A21375-90CC-4919-94A4-39F71E442518}" srcOrd="0" destOrd="0" presId="urn:microsoft.com/office/officeart/2005/8/layout/gear1"/>
    <dgm:cxn modelId="{9913B3B5-04BE-4626-AB03-4CF82EA8CBEB}" type="presParOf" srcId="{DA4875E9-0232-462A-A5ED-ECC0443AECB2}" destId="{10C15D56-F22E-44BF-A58E-AC1971480394}" srcOrd="1" destOrd="0" presId="urn:microsoft.com/office/officeart/2005/8/layout/gear1"/>
    <dgm:cxn modelId="{65D08FD7-8A58-4CEB-98AD-1F44B6B10E29}" type="presParOf" srcId="{DA4875E9-0232-462A-A5ED-ECC0443AECB2}" destId="{B11CC75A-2FCE-464A-8115-D9CDD8E10049}" srcOrd="2" destOrd="0" presId="urn:microsoft.com/office/officeart/2005/8/layout/gear1"/>
    <dgm:cxn modelId="{7DB4AF19-BAA9-43D4-9088-07B61AB0A5FC}" type="presParOf" srcId="{DA4875E9-0232-462A-A5ED-ECC0443AECB2}" destId="{2DFAF5BD-5EA4-4297-A23C-4BB203FF73E6}" srcOrd="3" destOrd="0" presId="urn:microsoft.com/office/officeart/2005/8/layout/gear1"/>
    <dgm:cxn modelId="{E33124B1-2C15-4FA8-8C3A-8C9094CE8E9B}" type="presParOf" srcId="{DA4875E9-0232-462A-A5ED-ECC0443AECB2}" destId="{143D648E-DB22-45A5-8FD2-418AED31FA06}" srcOrd="4" destOrd="0" presId="urn:microsoft.com/office/officeart/2005/8/layout/gear1"/>
    <dgm:cxn modelId="{0CC446FB-594F-4AB1-96E6-C4BC2B7F8233}" type="presParOf" srcId="{DA4875E9-0232-462A-A5ED-ECC0443AECB2}" destId="{063FAB8E-9B72-4DDB-9ED7-39FA30F3DD6C}" srcOrd="5" destOrd="0" presId="urn:microsoft.com/office/officeart/2005/8/layout/gear1"/>
    <dgm:cxn modelId="{F68BCB17-BD70-4639-A38A-9B452889AD24}" type="presParOf" srcId="{DA4875E9-0232-462A-A5ED-ECC0443AECB2}" destId="{D9AF5AE0-11A6-44DB-A8FB-86239117E7FF}" srcOrd="6" destOrd="0" presId="urn:microsoft.com/office/officeart/2005/8/layout/gear1"/>
    <dgm:cxn modelId="{2FD6C715-D05C-42A4-9134-A3E377EE186F}" type="presParOf" srcId="{DA4875E9-0232-462A-A5ED-ECC0443AECB2}" destId="{D57B3BB1-050D-45BB-8247-74A020FC93D0}" srcOrd="7" destOrd="0" presId="urn:microsoft.com/office/officeart/2005/8/layout/gear1"/>
    <dgm:cxn modelId="{C07F65C0-BDEE-4D1F-899D-FA190BFF881F}" type="presParOf" srcId="{DA4875E9-0232-462A-A5ED-ECC0443AECB2}" destId="{C8327D8B-24E7-45D8-8055-8B814F42BB5E}" srcOrd="8" destOrd="0" presId="urn:microsoft.com/office/officeart/2005/8/layout/gear1"/>
    <dgm:cxn modelId="{5AD61E98-CA58-41DB-8F43-0B77EC732D38}" type="presParOf" srcId="{DA4875E9-0232-462A-A5ED-ECC0443AECB2}" destId="{6F838AB9-4F57-4379-A36F-408124CF22F0}" srcOrd="9" destOrd="0" presId="urn:microsoft.com/office/officeart/2005/8/layout/gear1"/>
    <dgm:cxn modelId="{D0338EE0-8007-44A3-A34F-5D10A053F4BE}" type="presParOf" srcId="{DA4875E9-0232-462A-A5ED-ECC0443AECB2}" destId="{260D30B4-D8C0-4C53-9B0C-6191565E1529}" srcOrd="10" destOrd="0" presId="urn:microsoft.com/office/officeart/2005/8/layout/gear1"/>
    <dgm:cxn modelId="{60E1369A-741B-4E7B-A3FB-A7D8C2A1B013}" type="presParOf" srcId="{DA4875E9-0232-462A-A5ED-ECC0443AECB2}" destId="{5FDD2A44-28BF-4BA9-9031-C47BB069FF30}" srcOrd="11" destOrd="0" presId="urn:microsoft.com/office/officeart/2005/8/layout/gear1"/>
    <dgm:cxn modelId="{76934F21-3C64-4B1B-A23C-07C74EE8A2BD}" type="presParOf" srcId="{DA4875E9-0232-462A-A5ED-ECC0443AECB2}" destId="{A38530C0-27AF-4050-B41D-A68361A192E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21375-90CC-4919-94A4-39F71E442518}">
      <dsp:nvSpPr>
        <dsp:cNvPr id="0" name=""/>
        <dsp:cNvSpPr/>
      </dsp:nvSpPr>
      <dsp:spPr>
        <a:xfrm>
          <a:off x="2326985" y="1439524"/>
          <a:ext cx="903993" cy="853231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2504934" y="1639389"/>
        <a:ext cx="548095" cy="438579"/>
      </dsp:txXfrm>
    </dsp:sp>
    <dsp:sp modelId="{2DFAF5BD-5EA4-4297-A23C-4BB203FF73E6}">
      <dsp:nvSpPr>
        <dsp:cNvPr id="0" name=""/>
        <dsp:cNvSpPr/>
      </dsp:nvSpPr>
      <dsp:spPr>
        <a:xfrm>
          <a:off x="1468579" y="917749"/>
          <a:ext cx="998528" cy="1050150"/>
        </a:xfrm>
        <a:prstGeom prst="gear6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err="1"/>
            <a:t>Contrôleurs</a:t>
          </a:r>
          <a:endParaRPr lang="en-US" sz="600" b="1" kern="1200"/>
        </a:p>
      </dsp:txBody>
      <dsp:txXfrm>
        <a:off x="1719961" y="1178267"/>
        <a:ext cx="495764" cy="529114"/>
      </dsp:txXfrm>
    </dsp:sp>
    <dsp:sp modelId="{D9AF5AE0-11A6-44DB-A8FB-86239117E7FF}">
      <dsp:nvSpPr>
        <dsp:cNvPr id="0" name=""/>
        <dsp:cNvSpPr/>
      </dsp:nvSpPr>
      <dsp:spPr>
        <a:xfrm rot="20700000">
          <a:off x="2123229" y="374321"/>
          <a:ext cx="880777" cy="867929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 rot="-20700000">
        <a:off x="2317171" y="563922"/>
        <a:ext cx="492892" cy="488728"/>
      </dsp:txXfrm>
    </dsp:sp>
    <dsp:sp modelId="{260D30B4-D8C0-4C53-9B0C-6191565E1529}">
      <dsp:nvSpPr>
        <dsp:cNvPr id="0" name=""/>
        <dsp:cNvSpPr/>
      </dsp:nvSpPr>
      <dsp:spPr>
        <a:xfrm rot="3222779">
          <a:off x="2207246" y="1329719"/>
          <a:ext cx="1194691" cy="1338186"/>
        </a:xfrm>
        <a:prstGeom prst="circularArrow">
          <a:avLst>
            <a:gd name="adj1" fmla="val 4688"/>
            <a:gd name="adj2" fmla="val 299029"/>
            <a:gd name="adj3" fmla="val 2483516"/>
            <a:gd name="adj4" fmla="val 15933491"/>
            <a:gd name="adj5" fmla="val 5469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D2A44-28BF-4BA9-9031-C47BB069FF30}">
      <dsp:nvSpPr>
        <dsp:cNvPr id="0" name=""/>
        <dsp:cNvSpPr/>
      </dsp:nvSpPr>
      <dsp:spPr>
        <a:xfrm rot="18079856">
          <a:off x="1191076" y="599369"/>
          <a:ext cx="1594888" cy="159488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530C0-27AF-4050-B41D-A68361A192E8}">
      <dsp:nvSpPr>
        <dsp:cNvPr id="0" name=""/>
        <dsp:cNvSpPr/>
      </dsp:nvSpPr>
      <dsp:spPr>
        <a:xfrm rot="4183446">
          <a:off x="1649904" y="125563"/>
          <a:ext cx="1719611" cy="17196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www.a2ii.org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0E325-D169-407A-81EF-0515FEADA6C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821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www.a2ii.org 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A9699-24F9-4822-A09D-18060F352DC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4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j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j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j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j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j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30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11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121916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A9699-24F9-4822-A09D-18060F352DC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60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31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255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91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C30E5-EFB1-421A-BB7E-E6D2C360328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29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0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66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A9699-24F9-4822-A09D-18060F352DC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36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A9699-24F9-4822-A09D-18060F352D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40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A9699-24F9-4822-A09D-18060F352D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Objectif principal : - </a:t>
            </a:r>
            <a:r>
              <a:rPr lang="en-GB" dirty="0" err="1"/>
              <a:t>reduire</a:t>
            </a:r>
            <a:r>
              <a:rPr lang="en-GB" dirty="0"/>
              <a:t> les </a:t>
            </a:r>
            <a:r>
              <a:rPr lang="en-GB" dirty="0" err="1"/>
              <a:t>ecarts</a:t>
            </a:r>
            <a:r>
              <a:rPr lang="en-GB" dirty="0"/>
              <a:t> de protection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83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09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9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the protection gap – SIGMA report and IAIS report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A9699-24F9-4822-A09D-18060F352D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1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35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A9699-24F9-4822-A09D-18060F35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6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8628" y="2572287"/>
            <a:ext cx="10363200" cy="1468967"/>
          </a:xfrm>
          <a:prstGeom prst="rect">
            <a:avLst/>
          </a:prstGeom>
        </p:spPr>
        <p:txBody>
          <a:bodyPr/>
          <a:lstStyle>
            <a:lvl1pPr>
              <a:defRPr>
                <a:latin typeface="Avenir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8628" y="4011910"/>
            <a:ext cx="8534400" cy="9385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FDFFA-D834-9B48-914D-2AB12A1FB3B6}" type="datetimeFigureOut">
              <a:rPr lang="de-DE" smtClean="0"/>
              <a:t>13.02.2024</a:t>
            </a:fld>
            <a:endParaRPr lang="de-DE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68629" y="4913291"/>
            <a:ext cx="5591204" cy="396875"/>
          </a:xfrm>
        </p:spPr>
        <p:txBody>
          <a:bodyPr>
            <a:noAutofit/>
          </a:bodyPr>
          <a:lstStyle>
            <a:lvl1pPr>
              <a:defRPr sz="1867">
                <a:solidFill>
                  <a:srgbClr val="666666"/>
                </a:solidFill>
                <a:latin typeface="Avenir"/>
                <a:cs typeface="Avenir"/>
              </a:defRPr>
            </a:lvl1pPr>
            <a:lvl2pPr>
              <a:defRPr sz="1867">
                <a:solidFill>
                  <a:srgbClr val="666666"/>
                </a:solidFill>
              </a:defRPr>
            </a:lvl2pPr>
            <a:lvl3pPr>
              <a:defRPr sz="1867">
                <a:solidFill>
                  <a:srgbClr val="666666"/>
                </a:solidFill>
              </a:defRPr>
            </a:lvl3pPr>
            <a:lvl4pPr>
              <a:defRPr sz="1867">
                <a:solidFill>
                  <a:srgbClr val="666666"/>
                </a:solidFill>
              </a:defRPr>
            </a:lvl4pPr>
            <a:lvl5pPr>
              <a:defRPr sz="1867">
                <a:solidFill>
                  <a:srgbClr val="66666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36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7055" y="207035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venir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21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 algn="l">
              <a:defRPr sz="4267"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3249"/>
          </a:xfrm>
          <a:prstGeom prst="wedgeRectCallout">
            <a:avLst/>
          </a:prstGeom>
          <a:ln>
            <a:solidFill>
              <a:srgbClr val="666666"/>
            </a:solidFill>
            <a:prstDash val="dash"/>
          </a:ln>
        </p:spPr>
        <p:txBody>
          <a:bodyPr>
            <a:normAutofit/>
          </a:bodyPr>
          <a:lstStyle>
            <a:lvl1pPr marL="685783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 marL="1295368" indent="-685783">
              <a:buFont typeface="Wingdings" panose="05000000000000000000" pitchFamily="2" charset="2"/>
              <a:buChar char="q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 marL="1904952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 marL="2514537" indent="-685783">
              <a:buFont typeface="+mj-lt"/>
              <a:buAutoNum type="arabicPeriod"/>
              <a:defRPr sz="3200">
                <a:solidFill>
                  <a:schemeClr val="tx1"/>
                </a:solidFill>
                <a:latin typeface="Avenir Book"/>
                <a:cs typeface="Avenir Book"/>
              </a:defRPr>
            </a:lvl4pPr>
            <a:lvl5pPr marL="3124122" indent="-685783">
              <a:buFont typeface="+mj-lt"/>
              <a:buAutoNum type="arabicPeriod"/>
              <a:defRPr sz="3200">
                <a:solidFill>
                  <a:schemeClr val="tx1"/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 algn="l">
              <a:defRPr sz="4267"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32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32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61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79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5165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808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34808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4808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885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B38-D680-4324-B4AF-254F22B5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7B6C7-6B8A-4D14-B5F5-86B80BD4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C91BF-281C-41FB-AF10-766C7EB4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A9E8-4BF8-4E0D-8841-7D3C3EA6AB6C}" type="datetimeFigureOut">
              <a:rPr lang="en-MY" smtClean="0"/>
              <a:t>13/2/2024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ABB44-6A3F-4A7A-A7AC-0DD30B1D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29124-7A3E-4745-B15A-94826446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A95-CF85-4388-B387-7D3FE74FC795}" type="slidenum">
              <a:rPr lang="en-MY" smtClean="0"/>
              <a:t>‹N°›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0636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6902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 u="none">
                <a:solidFill>
                  <a:srgbClr val="666666"/>
                </a:solidFill>
                <a:latin typeface="Avenir Next Demi Bold"/>
                <a:cs typeface="Avenir Next Demi Bold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2015821"/>
            <a:ext cx="10972800" cy="3853249"/>
          </a:xfrm>
          <a:prstGeom prst="wedgeRectCallout">
            <a:avLst/>
          </a:prstGeom>
          <a:ln>
            <a:solidFill>
              <a:srgbClr val="666666"/>
            </a:solidFill>
            <a:prstDash val="dash"/>
          </a:ln>
        </p:spPr>
        <p:txBody>
          <a:bodyPr>
            <a:normAutofit/>
          </a:bodyPr>
          <a:lstStyle>
            <a:lvl1pPr marL="685783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 marL="1295368" indent="-685783">
              <a:buFont typeface="Wingdings" panose="05000000000000000000" pitchFamily="2" charset="2"/>
              <a:buChar char="q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 marL="1904952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 marL="2514537" indent="-685783">
              <a:buFont typeface="+mj-lt"/>
              <a:buAutoNum type="arabicPeriod"/>
              <a:defRPr sz="3200">
                <a:solidFill>
                  <a:schemeClr val="tx1"/>
                </a:solidFill>
                <a:latin typeface="Avenir Book"/>
                <a:cs typeface="Avenir Book"/>
              </a:defRPr>
            </a:lvl4pPr>
            <a:lvl5pPr marL="3124122" indent="-685783">
              <a:buFont typeface="+mj-lt"/>
              <a:buAutoNum type="arabicPeriod"/>
              <a:defRPr sz="3200">
                <a:solidFill>
                  <a:schemeClr val="tx1"/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C2B5AF26-0CDC-4A20-ABE0-39459FFE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algn="r"/>
            <a:fld id="{0B440CDF-CA11-1342-BB6D-DE1F76E6C37C}" type="slidenum">
              <a:rPr lang="de-DE" smtClean="0"/>
              <a:pPr algn="r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6215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43965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u="none">
                <a:solidFill>
                  <a:srgbClr val="666666"/>
                </a:solidFill>
                <a:latin typeface="Avenir Next Demi Bold"/>
                <a:cs typeface="Avenir Next Demi Bold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69528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40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40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69528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40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40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1AB042-A25D-4E41-8366-0CE57D10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algn="r"/>
            <a:fld id="{0B440CDF-CA11-1342-BB6D-DE1F76E6C37C}" type="slidenum">
              <a:rPr lang="de-DE" smtClean="0"/>
              <a:pPr algn="r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409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5224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algn="r"/>
            <a:fld id="{0B440CDF-CA11-1342-BB6D-DE1F76E6C37C}" type="slidenum">
              <a:rPr lang="de-DE" smtClean="0"/>
              <a:pPr algn="r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56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885" y="2654661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defRPr sz="4267">
                <a:solidFill>
                  <a:srgbClr val="C00000"/>
                </a:solidFill>
                <a:latin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885" y="4105003"/>
            <a:ext cx="8534400" cy="5985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>
                <a:solidFill>
                  <a:srgbClr val="666666"/>
                </a:solidFill>
                <a:latin typeface="Avenir"/>
                <a:cs typeface="Avenir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subtitle</a:t>
            </a:r>
            <a:r>
              <a:rPr lang="de-DE"/>
              <a:t>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553886" y="5046511"/>
            <a:ext cx="5591204" cy="396875"/>
          </a:xfrm>
        </p:spPr>
        <p:txBody>
          <a:bodyPr>
            <a:noAutofit/>
          </a:bodyPr>
          <a:lstStyle>
            <a:lvl1pPr>
              <a:defRPr sz="1867">
                <a:solidFill>
                  <a:srgbClr val="666666"/>
                </a:solidFill>
                <a:latin typeface="Avenir"/>
                <a:cs typeface="Avenir"/>
              </a:defRPr>
            </a:lvl1pPr>
            <a:lvl2pPr>
              <a:defRPr sz="1867">
                <a:solidFill>
                  <a:srgbClr val="666666"/>
                </a:solidFill>
              </a:defRPr>
            </a:lvl2pPr>
            <a:lvl3pPr>
              <a:defRPr sz="1867">
                <a:solidFill>
                  <a:srgbClr val="666666"/>
                </a:solidFill>
              </a:defRPr>
            </a:lvl3pPr>
            <a:lvl4pPr>
              <a:defRPr sz="1867">
                <a:solidFill>
                  <a:srgbClr val="666666"/>
                </a:solidFill>
              </a:defRPr>
            </a:lvl4pPr>
            <a:lvl5pPr>
              <a:defRPr sz="1867">
                <a:solidFill>
                  <a:srgbClr val="66666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61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B440CDF-CA11-1342-BB6D-DE1F76E6C37C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53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7348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734851"/>
            <a:ext cx="6815667" cy="5621500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896900"/>
            <a:ext cx="4011084" cy="4459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B440CDF-CA11-1342-BB6D-DE1F76E6C37C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27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016107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9600" y="829340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5583374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D55B73-97EF-48BB-9B54-197E710AA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algn="r"/>
            <a:fld id="{0B440CDF-CA11-1342-BB6D-DE1F76E6C37C}" type="slidenum">
              <a:rPr lang="de-DE" smtClean="0"/>
              <a:pPr algn="r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367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1411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98427"/>
            <a:ext cx="109728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923461"/>
            <a:ext cx="10972800" cy="45254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8133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05539"/>
            <a:ext cx="10972800" cy="1143000"/>
          </a:xfrm>
        </p:spPr>
        <p:txBody>
          <a:bodyPr>
            <a:normAutofit/>
          </a:bodyPr>
          <a:lstStyle>
            <a:lvl1pPr algn="r">
              <a:defRPr sz="4267"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311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311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6180"/>
            <a:ext cx="10972800" cy="1143000"/>
          </a:xfrm>
        </p:spPr>
        <p:txBody>
          <a:bodyPr>
            <a:normAutofit/>
          </a:bodyPr>
          <a:lstStyle>
            <a:lvl1pPr>
              <a:defRPr sz="4267">
                <a:latin typeface="Avenir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7973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816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996538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996538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2158587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00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7960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57960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7960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295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>
              <a:defRPr sz="4267"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3249"/>
          </a:xfrm>
          <a:prstGeom prst="wedgeRectCallout">
            <a:avLst/>
          </a:prstGeom>
          <a:ln>
            <a:solidFill>
              <a:srgbClr val="666666"/>
            </a:solidFill>
            <a:prstDash val="dash"/>
          </a:ln>
        </p:spPr>
        <p:txBody>
          <a:bodyPr>
            <a:normAutofit/>
          </a:bodyPr>
          <a:lstStyle>
            <a:lvl1pPr marL="685783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 marL="1295368" indent="-685783">
              <a:buFont typeface="Wingdings" panose="05000000000000000000" pitchFamily="2" charset="2"/>
              <a:buChar char="q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 marL="1904952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 marL="2514537" indent="-685783">
              <a:buFont typeface="+mj-lt"/>
              <a:buAutoNum type="arabicPeriod"/>
              <a:defRPr sz="3200">
                <a:solidFill>
                  <a:schemeClr val="tx1"/>
                </a:solidFill>
                <a:latin typeface="Avenir Book"/>
                <a:cs typeface="Avenir Book"/>
              </a:defRPr>
            </a:lvl4pPr>
            <a:lvl5pPr marL="3124122" indent="-685783">
              <a:buFont typeface="+mj-lt"/>
              <a:buAutoNum type="arabicPeriod"/>
              <a:defRPr sz="3200">
                <a:solidFill>
                  <a:schemeClr val="tx1"/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72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799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B440CDF-CA11-1342-BB6D-DE1F76E6C37C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531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267" b="0" i="0" u="none">
                <a:solidFill>
                  <a:srgbClr val="666666"/>
                </a:solidFill>
                <a:latin typeface="Work Sans" pitchFamily="2" charset="77"/>
                <a:cs typeface="Work Sans" pitchFamily="2" charset="77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3249"/>
          </a:xfrm>
          <a:prstGeom prst="wedgeRectCallout">
            <a:avLst/>
          </a:prstGeom>
          <a:ln>
            <a:solidFill>
              <a:srgbClr val="666666"/>
            </a:solidFill>
            <a:prstDash val="dash"/>
          </a:ln>
        </p:spPr>
        <p:txBody>
          <a:bodyPr>
            <a:normAutofit/>
          </a:bodyPr>
          <a:lstStyle>
            <a:lvl1pPr marL="685783" indent="-685783">
              <a:buFont typeface="+mj-lt"/>
              <a:buAutoNum type="arabicPeriod"/>
              <a:defRPr sz="3733">
                <a:solidFill>
                  <a:srgbClr val="C00000"/>
                </a:solidFill>
                <a:latin typeface="+mn-lt"/>
                <a:cs typeface="Work Sans" pitchFamily="2" charset="77"/>
              </a:defRPr>
            </a:lvl1pPr>
            <a:lvl2pPr marL="1126039" indent="-516454" defTabSz="268193">
              <a:buClr>
                <a:srgbClr val="C00000"/>
              </a:buClr>
              <a:buFont typeface="Wingdings" pitchFamily="2" charset="2"/>
              <a:buChar char="§"/>
              <a:tabLst/>
              <a:defRPr sz="4000">
                <a:solidFill>
                  <a:schemeClr val="tx1"/>
                </a:solidFill>
                <a:latin typeface="+mn-lt"/>
                <a:cs typeface="Work Sans" pitchFamily="2" charset="77"/>
              </a:defRPr>
            </a:lvl2pPr>
            <a:lvl3pPr marL="1718690" indent="-499521">
              <a:buFont typeface="+mj-lt"/>
              <a:buAutoNum type="arabicPeriod"/>
              <a:tabLst/>
              <a:defRPr sz="3733">
                <a:solidFill>
                  <a:schemeClr val="tx1"/>
                </a:solidFill>
                <a:latin typeface="+mn-lt"/>
                <a:cs typeface="Work Sans" pitchFamily="2" charset="77"/>
              </a:defRPr>
            </a:lvl3pPr>
            <a:lvl4pPr marL="2311342" indent="-482588">
              <a:buFont typeface="+mj-lt"/>
              <a:buAutoNum type="arabicPeriod"/>
              <a:tabLst/>
              <a:defRPr sz="3200" b="0" i="0">
                <a:solidFill>
                  <a:schemeClr val="tx1"/>
                </a:solidFill>
                <a:latin typeface="+mn-lt"/>
                <a:cs typeface="Work Sans Light" pitchFamily="2" charset="77"/>
              </a:defRPr>
            </a:lvl4pPr>
            <a:lvl5pPr marL="2844729" indent="-406390">
              <a:buFont typeface="+mj-lt"/>
              <a:buAutoNum type="arabicPeriod"/>
              <a:tabLst/>
              <a:defRPr sz="2667" b="0" i="0">
                <a:solidFill>
                  <a:schemeClr val="tx1"/>
                </a:solidFill>
                <a:latin typeface="+mn-lt"/>
                <a:cs typeface="Work Sans Light" pitchFamily="2" charset="77"/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1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 u="none">
                <a:solidFill>
                  <a:srgbClr val="666666"/>
                </a:solidFill>
                <a:latin typeface="Work Sans" pitchFamily="2" charset="77"/>
                <a:cs typeface="Work Sans" pitchFamily="2" charset="77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u="none">
                <a:solidFill>
                  <a:srgbClr val="666666"/>
                </a:solidFill>
                <a:latin typeface="+mj-lt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3249"/>
          </a:xfrm>
          <a:prstGeom prst="rect">
            <a:avLst/>
          </a:prstGeom>
          <a:ln>
            <a:noFill/>
            <a:prstDash val="dash"/>
          </a:ln>
        </p:spPr>
        <p:txBody>
          <a:bodyPr>
            <a:normAutofit/>
          </a:bodyPr>
          <a:lstStyle>
            <a:lvl1pPr marL="685783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+mn-lt"/>
                <a:cs typeface="Avenir Medium"/>
              </a:defRPr>
            </a:lvl1pPr>
            <a:lvl2pPr marL="1295368" indent="-685783">
              <a:buFont typeface="Wingdings" panose="05000000000000000000" pitchFamily="2" charset="2"/>
              <a:buChar char="q"/>
              <a:defRPr sz="4000">
                <a:solidFill>
                  <a:srgbClr val="C00000"/>
                </a:solidFill>
                <a:latin typeface="+mn-lt"/>
                <a:cs typeface="Avenir Medium"/>
              </a:defRPr>
            </a:lvl2pPr>
            <a:lvl3pPr marL="1904952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+mn-lt"/>
                <a:cs typeface="Avenir Medium"/>
              </a:defRPr>
            </a:lvl3pPr>
            <a:lvl4pPr marL="2514537" indent="-685783">
              <a:buFont typeface="+mj-lt"/>
              <a:buAutoNum type="arabicPeriod"/>
              <a:defRPr sz="3200">
                <a:solidFill>
                  <a:srgbClr val="000000"/>
                </a:solidFill>
                <a:latin typeface="+mn-lt"/>
                <a:cs typeface="Avenir Book"/>
              </a:defRPr>
            </a:lvl4pPr>
            <a:lvl5pPr marL="3124122" indent="-685783">
              <a:buFont typeface="+mj-lt"/>
              <a:buAutoNum type="arabicPeriod"/>
              <a:defRPr sz="3200">
                <a:solidFill>
                  <a:srgbClr val="000000"/>
                </a:solidFill>
                <a:latin typeface="+mn-lt"/>
                <a:cs typeface="Avenir Book"/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68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u="none">
                <a:solidFill>
                  <a:srgbClr val="666666"/>
                </a:solidFill>
                <a:latin typeface="+mj-lt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n-lt"/>
                <a:cs typeface="Avenir Medium"/>
              </a:defRPr>
            </a:lvl1pPr>
            <a:lvl2pPr>
              <a:defRPr sz="4000">
                <a:solidFill>
                  <a:schemeClr val="tx1"/>
                </a:solidFill>
                <a:latin typeface="+mn-lt"/>
                <a:cs typeface="Avenir Medium"/>
              </a:defRPr>
            </a:lvl2pPr>
            <a:lvl3pPr>
              <a:defRPr sz="3200">
                <a:solidFill>
                  <a:schemeClr val="tx1"/>
                </a:solidFill>
                <a:latin typeface="+mn-lt"/>
                <a:cs typeface="Avenir Medium"/>
              </a:defRPr>
            </a:lvl3pPr>
            <a:lvl4pPr>
              <a:defRPr sz="3200">
                <a:solidFill>
                  <a:schemeClr val="tx1"/>
                </a:solidFill>
                <a:latin typeface="+mn-lt"/>
                <a:cs typeface="Avenir Book"/>
              </a:defRPr>
            </a:lvl4pPr>
            <a:lvl5pPr>
              <a:defRPr sz="3200">
                <a:solidFill>
                  <a:schemeClr val="tx1"/>
                </a:solidFill>
                <a:latin typeface="+mn-lt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n-lt"/>
                <a:cs typeface="Avenir Medium"/>
              </a:defRPr>
            </a:lvl1pPr>
            <a:lvl2pPr>
              <a:defRPr sz="4000">
                <a:solidFill>
                  <a:schemeClr val="tx1"/>
                </a:solidFill>
                <a:latin typeface="+mn-lt"/>
                <a:cs typeface="Avenir Medium"/>
              </a:defRPr>
            </a:lvl2pPr>
            <a:lvl3pPr>
              <a:defRPr sz="4000">
                <a:solidFill>
                  <a:schemeClr val="tx1"/>
                </a:solidFill>
                <a:latin typeface="+mn-lt"/>
                <a:cs typeface="Avenir Medium"/>
              </a:defRPr>
            </a:lvl3pPr>
            <a:lvl4pPr>
              <a:defRPr sz="3200">
                <a:solidFill>
                  <a:schemeClr val="tx1"/>
                </a:solidFill>
                <a:latin typeface="+mn-lt"/>
                <a:cs typeface="Avenir Book"/>
              </a:defRPr>
            </a:lvl4pPr>
            <a:lvl5pPr>
              <a:defRPr sz="3200">
                <a:solidFill>
                  <a:schemeClr val="tx1"/>
                </a:solidFill>
                <a:latin typeface="+mn-lt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3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0" i="0" u="none">
                <a:solidFill>
                  <a:srgbClr val="666666"/>
                </a:solidFill>
                <a:latin typeface="Work Sans" pitchFamily="2" charset="77"/>
                <a:cs typeface="Work Sans" pitchFamily="2" charset="77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6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32" y="4800600"/>
            <a:ext cx="7315200" cy="566739"/>
          </a:xfrm>
        </p:spPr>
        <p:txBody>
          <a:bodyPr anchor="b">
            <a:normAutofit/>
          </a:bodyPr>
          <a:lstStyle>
            <a:lvl1pPr algn="l">
              <a:defRPr sz="2667" b="0">
                <a:solidFill>
                  <a:srgbClr val="666666"/>
                </a:solidFill>
                <a:latin typeface="+mn-lt"/>
                <a:cs typeface="Avenir Next Demi Bold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3232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232" y="5367338"/>
            <a:ext cx="7315200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C00000"/>
                </a:solidFill>
                <a:latin typeface="+mn-lt"/>
                <a:cs typeface="Avenir Medium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37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840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77"/>
                <a:cs typeface="Work Sans" pitchFamily="2" charset="77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80B1D-95B9-4006-91EF-6C3CCB7962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989667"/>
            <a:ext cx="10972800" cy="3551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90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81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7AC2B-8316-433B-9126-82ADEA2B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13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53249"/>
          </a:xfrm>
          <a:prstGeom prst="rect">
            <a:avLst/>
          </a:prstGeom>
          <a:ln>
            <a:noFill/>
            <a:prstDash val="dash"/>
          </a:ln>
        </p:spPr>
        <p:txBody>
          <a:bodyPr>
            <a:normAutofit/>
          </a:bodyPr>
          <a:lstStyle>
            <a:lvl1pPr marL="685783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 marL="1295368" indent="-685783">
              <a:buFont typeface="Wingdings" panose="05000000000000000000" pitchFamily="2" charset="2"/>
              <a:buChar char="q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 marL="1904952" indent="-685783">
              <a:buFont typeface="+mj-lt"/>
              <a:buAutoNum type="arabicPeriod"/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 marL="2514537" indent="-685783">
              <a:buFont typeface="+mj-lt"/>
              <a:buAutoNum type="arabicPeriod"/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 marL="3124122" indent="-685783">
              <a:buFont typeface="+mj-lt"/>
              <a:buAutoNum type="arabicPeriod"/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4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32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2pPr>
            <a:lvl3pPr>
              <a:defRPr sz="4000">
                <a:solidFill>
                  <a:srgbClr val="C00000"/>
                </a:solidFill>
                <a:latin typeface="Avenir Medium"/>
                <a:cs typeface="Avenir Medium"/>
              </a:defRPr>
            </a:lvl3pPr>
            <a:lvl4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4pPr>
            <a:lvl5pPr>
              <a:defRPr sz="3200">
                <a:solidFill>
                  <a:srgbClr val="000000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5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 u="none">
                <a:solidFill>
                  <a:srgbClr val="666666"/>
                </a:solidFill>
                <a:latin typeface="Avenir"/>
                <a:cs typeface="Avenir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5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32" y="4800600"/>
            <a:ext cx="7315200" cy="566739"/>
          </a:xfrm>
        </p:spPr>
        <p:txBody>
          <a:bodyPr anchor="b">
            <a:normAutofit/>
          </a:bodyPr>
          <a:lstStyle>
            <a:lvl1pPr algn="l">
              <a:defRPr sz="2667" b="0">
                <a:solidFill>
                  <a:srgbClr val="666666"/>
                </a:solidFill>
                <a:latin typeface="Avenir Next Demi Bold"/>
                <a:cs typeface="Avenir Next Demi Bold"/>
              </a:defRPr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3232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232" y="5367338"/>
            <a:ext cx="7315200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C00000"/>
                </a:solidFill>
                <a:latin typeface="Avenir Medium"/>
                <a:cs typeface="Avenir Medium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29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96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4"/>
          <a:srcRect l="4280" t="34866" r="26271" b="11407"/>
          <a:stretch/>
        </p:blipFill>
        <p:spPr>
          <a:xfrm>
            <a:off x="1" y="19695"/>
            <a:ext cx="12192000" cy="68580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095272" y="63322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FDFFA-D834-9B48-914D-2AB12A1FB3B6}" type="datetimeFigureOut">
              <a:rPr lang="de-DE" smtClean="0"/>
              <a:t>13.02.2024</a:t>
            </a:fld>
            <a:endParaRPr lang="de-DE"/>
          </a:p>
        </p:txBody>
      </p:sp>
      <p:pic>
        <p:nvPicPr>
          <p:cNvPr id="8" name="Bild 7" descr="a2ii_Logo.eps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6" t="-13920" r="-10503" b="-15402"/>
          <a:stretch/>
        </p:blipFill>
        <p:spPr>
          <a:xfrm>
            <a:off x="514847" y="406813"/>
            <a:ext cx="3016007" cy="1270000"/>
          </a:xfrm>
          <a:prstGeom prst="rect">
            <a:avLst/>
          </a:prstGeom>
        </p:spPr>
      </p:pic>
      <p:sp>
        <p:nvSpPr>
          <p:cNvPr id="9" name="Title Placeholder 5"/>
          <p:cNvSpPr>
            <a:spLocks noGrp="1"/>
          </p:cNvSpPr>
          <p:nvPr>
            <p:ph type="title"/>
          </p:nvPr>
        </p:nvSpPr>
        <p:spPr>
          <a:xfrm>
            <a:off x="514847" y="3125947"/>
            <a:ext cx="10134599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511297" y="4187964"/>
            <a:ext cx="8948352" cy="733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06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4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D12820"/>
          </a:solidFill>
          <a:latin typeface="Avenir Medium"/>
          <a:ea typeface="+mj-ea"/>
          <a:cs typeface="Avenir Medium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D12820"/>
          </a:solidFill>
          <a:latin typeface="Avenir"/>
          <a:ea typeface="+mn-ea"/>
          <a:cs typeface="Aveni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inside_template.pd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 </a:t>
            </a:r>
            <a:r>
              <a:rPr lang="de-DE" err="1"/>
              <a:t>slide</a:t>
            </a:r>
            <a:r>
              <a:rPr lang="de-DE"/>
              <a:t> </a:t>
            </a:r>
            <a:r>
              <a:rPr lang="de-DE" err="1"/>
              <a:t>inside</a:t>
            </a:r>
            <a:r>
              <a:rPr lang="de-DE"/>
              <a:t> </a:t>
            </a:r>
            <a:r>
              <a:rPr lang="de-DE" err="1"/>
              <a:t>pages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fld id="{E75AD7CC-5678-4613-BC4E-1E5E23DFFF91}" type="slidenum">
              <a:rPr lang="de-DE" smtClean="0"/>
              <a:t>‹#›</a:t>
            </a:fld>
            <a:fld id="{67D3300A-7F94-49E2-8CB7-281F48994E14}" type="slidenum">
              <a:rPr lang="de-DE" smtClean="0"/>
              <a:t>‹#›</a:t>
            </a:fld>
            <a:fld id="{76A2C27D-E5CF-47D8-BF9A-BC1BEA18A344}" type="slidenum">
              <a:rPr lang="de-DE" smtClean="0"/>
              <a:t>‹#›</a:t>
            </a:fld>
            <a:fld id="{1EB9F8A0-FC4C-418D-83F6-CBF4E98769A7}" type="slidenum">
              <a:rPr lang="de-DE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81162-583E-4386-833F-D551CBCB451F}"/>
              </a:ext>
            </a:extLst>
          </p:cNvPr>
          <p:cNvSpPr/>
          <p:nvPr userDrawn="1"/>
        </p:nvSpPr>
        <p:spPr>
          <a:xfrm>
            <a:off x="11582400" y="6339841"/>
            <a:ext cx="489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D320480F-9132-4A95-91B1-2A0C578A629B}" type="slidenum">
              <a:rPr lang="en-GB" sz="1600" smtClean="0">
                <a:solidFill>
                  <a:schemeClr val="bg1"/>
                </a:solidFill>
                <a:latin typeface="Avenir"/>
              </a:rPr>
              <a:t>‹N°›</a:t>
            </a:fld>
            <a:endParaRPr lang="en-GB" sz="1600">
              <a:solidFill>
                <a:schemeClr val="bg1"/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78552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7" r:id="rId2"/>
    <p:sldLayoutId id="2147483696" r:id="rId3"/>
    <p:sldLayoutId id="2147483664" r:id="rId4"/>
    <p:sldLayoutId id="2147483666" r:id="rId5"/>
    <p:sldLayoutId id="2147483669" r:id="rId6"/>
    <p:sldLayoutId id="2147483751" r:id="rId7"/>
    <p:sldLayoutId id="2147483752" r:id="rId8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sz="3200" kern="1200" baseline="0">
          <a:solidFill>
            <a:srgbClr val="D12820"/>
          </a:solidFill>
          <a:latin typeface="Avenir"/>
          <a:ea typeface="+mj-ea"/>
          <a:cs typeface="Aveni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Medium"/>
          <a:ea typeface="+mn-ea"/>
          <a:cs typeface="Avenir Medium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Medium"/>
          <a:ea typeface="+mn-ea"/>
          <a:cs typeface="Avenir 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8"/>
          <a:srcRect l="698" r="3998" b="47653"/>
          <a:stretch/>
        </p:blipFill>
        <p:spPr>
          <a:xfrm>
            <a:off x="0" y="4806882"/>
            <a:ext cx="12192000" cy="2051119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65892" y="38389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 </a:t>
            </a:r>
            <a:r>
              <a:rPr lang="de-DE" err="1"/>
              <a:t>slide</a:t>
            </a:r>
            <a:r>
              <a:rPr lang="de-DE"/>
              <a:t> </a:t>
            </a:r>
            <a:r>
              <a:rPr lang="de-DE" err="1"/>
              <a:t>inside</a:t>
            </a:r>
            <a:r>
              <a:rPr lang="de-DE"/>
              <a:t> </a:t>
            </a:r>
            <a:r>
              <a:rPr lang="de-DE" err="1"/>
              <a:t>pages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65892" y="171465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fld id="{E75AD7CC-5678-4613-BC4E-1E5E23DFFF91}" type="slidenum">
              <a:rPr lang="de-DE" smtClean="0"/>
              <a:t>‹#›</a:t>
            </a:fld>
            <a:fld id="{67D3300A-7F94-49E2-8CB7-281F48994E14}" type="slidenum">
              <a:rPr lang="de-DE" smtClean="0"/>
              <a:t>‹#›</a:t>
            </a:fld>
            <a:fld id="{76A2C27D-E5CF-47D8-BF9A-BC1BEA18A344}" type="slidenum">
              <a:rPr lang="de-DE" smtClean="0"/>
              <a:t>‹#›</a:t>
            </a:fld>
            <a:fld id="{1EB9F8A0-FC4C-418D-83F6-CBF4E98769A7}" type="slidenum">
              <a:rPr lang="de-DE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82C45-B8D6-4D2D-82C7-D4FB5159E411}"/>
              </a:ext>
            </a:extLst>
          </p:cNvPr>
          <p:cNvSpPr/>
          <p:nvPr userDrawn="1"/>
        </p:nvSpPr>
        <p:spPr>
          <a:xfrm>
            <a:off x="11218207" y="6395285"/>
            <a:ext cx="489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F13B0E9-D745-41ED-8598-783196D39377}" type="slidenum">
              <a:rPr lang="en-GB" sz="1600" smtClean="0">
                <a:solidFill>
                  <a:schemeClr val="bg1"/>
                </a:solidFill>
              </a:rPr>
              <a:pPr/>
              <a:t>‹N°›</a:t>
            </a:fld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3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5" r:id="rId3"/>
    <p:sldLayoutId id="2147483706" r:id="rId4"/>
    <p:sldLayoutId id="2147483707" r:id="rId5"/>
    <p:sldLayoutId id="2147483743" r:id="rId6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venir"/>
          <a:ea typeface="+mj-ea"/>
          <a:cs typeface="Aveni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8"/>
          <a:srcRect l="10753" t="80826"/>
          <a:stretch/>
        </p:blipFill>
        <p:spPr>
          <a:xfrm>
            <a:off x="-1" y="1"/>
            <a:ext cx="10881033" cy="1177791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65892" y="6609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 </a:t>
            </a:r>
            <a:r>
              <a:rPr lang="de-DE" err="1"/>
              <a:t>slide</a:t>
            </a:r>
            <a:r>
              <a:rPr lang="de-DE"/>
              <a:t> </a:t>
            </a:r>
            <a:r>
              <a:rPr lang="de-DE" err="1"/>
              <a:t>inside</a:t>
            </a:r>
            <a:r>
              <a:rPr lang="de-DE"/>
              <a:t> </a:t>
            </a:r>
            <a:r>
              <a:rPr lang="de-DE" err="1"/>
              <a:t>pages</a:t>
            </a: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65892" y="199173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fld id="{E75AD7CC-5678-4613-BC4E-1E5E23DFFF91}" type="slidenum">
              <a:rPr lang="de-DE" smtClean="0"/>
              <a:t>‹#›</a:t>
            </a:fld>
            <a:fld id="{67D3300A-7F94-49E2-8CB7-281F48994E14}" type="slidenum">
              <a:rPr lang="de-DE" smtClean="0"/>
              <a:t>‹#›</a:t>
            </a:fld>
            <a:fld id="{76A2C27D-E5CF-47D8-BF9A-BC1BEA18A344}" type="slidenum">
              <a:rPr lang="de-DE" smtClean="0"/>
              <a:t>‹#›</a:t>
            </a:fld>
            <a:fld id="{1EB9F8A0-FC4C-418D-83F6-CBF4E98769A7}" type="slidenum">
              <a:rPr lang="de-DE" smtClean="0"/>
              <a:t>‹#›</a:t>
            </a:fld>
            <a:endParaRPr lang="en-US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0D8DF370-D732-4BC3-B245-CAFCA1C0F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fld id="{0B440CDF-CA11-1342-BB6D-DE1F76E6C37C}" type="slidenum">
              <a:rPr lang="de-DE" smtClean="0"/>
              <a:pPr algn="r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1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6" r:id="rId3"/>
    <p:sldLayoutId id="2147483717" r:id="rId4"/>
    <p:sldLayoutId id="2147483718" r:id="rId5"/>
    <p:sldLayoutId id="2147483719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Avenir Next Demi Bold"/>
          <a:ea typeface="+mj-ea"/>
          <a:cs typeface="Avenir Next Demi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9"/>
          <a:srcRect l="13975" t="35184" r="4037" b="14481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7985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2123574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1E866-503A-447C-B04B-72BEF4FE0BAD}"/>
              </a:ext>
            </a:extLst>
          </p:cNvPr>
          <p:cNvSpPr/>
          <p:nvPr userDrawn="1"/>
        </p:nvSpPr>
        <p:spPr>
          <a:xfrm>
            <a:off x="11582400" y="6339841"/>
            <a:ext cx="489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F13B0E9-D745-41ED-8598-783196D39377}" type="slidenum">
              <a:rPr lang="en-GB" sz="1600" smtClean="0">
                <a:solidFill>
                  <a:schemeClr val="bg1"/>
                </a:solidFill>
                <a:latin typeface="Avenir"/>
              </a:rPr>
              <a:pPr/>
              <a:t>‹N°›</a:t>
            </a:fld>
            <a:endParaRPr lang="en-GB" sz="1600">
              <a:solidFill>
                <a:schemeClr val="bg1"/>
              </a:solidFill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93786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8" r:id="rId4"/>
    <p:sldLayoutId id="2147483729" r:id="rId5"/>
    <p:sldLayoutId id="2147483730" r:id="rId6"/>
    <p:sldLayoutId id="2147483731" r:id="rId7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Avenir Next Demi Bold"/>
          <a:ea typeface="+mj-ea"/>
          <a:cs typeface="Avenir Next Demi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3"/>
          <a:srcRect l="698" r="3998" b="47653"/>
          <a:stretch/>
        </p:blipFill>
        <p:spPr>
          <a:xfrm>
            <a:off x="0" y="4806882"/>
            <a:ext cx="12192000" cy="2051119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65892" y="38389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 </a:t>
            </a:r>
            <a:r>
              <a:rPr lang="de-DE" err="1"/>
              <a:t>slideinsidepages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65892" y="171465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toedit</a:t>
            </a:r>
            <a:r>
              <a:rPr lang="de-DE"/>
              <a:t> Master </a:t>
            </a:r>
            <a:r>
              <a:rPr lang="de-DE" err="1"/>
              <a:t>textstyles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Fourthlevel</a:t>
            </a:r>
            <a:endParaRPr lang="de-DE"/>
          </a:p>
          <a:p>
            <a:pPr lvl="4"/>
            <a:r>
              <a:rPr lang="de-DE" err="1"/>
              <a:t>Fifthlevel</a:t>
            </a:r>
            <a:fld id="{E75AD7CC-5678-4613-BC4E-1E5E23DFFF91}" type="slidenum">
              <a:rPr lang="de-DE" smtClean="0"/>
              <a:t>‹#›</a:t>
            </a:fld>
            <a:fld id="{67D3300A-7F94-49E2-8CB7-281F48994E14}" type="slidenum">
              <a:rPr lang="de-DE" smtClean="0"/>
              <a:t>‹#›</a:t>
            </a:fld>
            <a:fld id="{76A2C27D-E5CF-47D8-BF9A-BC1BEA18A344}" type="slidenum">
              <a:rPr lang="de-DE" smtClean="0"/>
              <a:t>‹#›</a:t>
            </a:fld>
            <a:fld id="{1EB9F8A0-FC4C-418D-83F6-CBF4E98769A7}" type="slidenum">
              <a:rPr lang="de-DE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82C45-B8D6-4D2D-82C7-D4FB5159E411}"/>
              </a:ext>
            </a:extLst>
          </p:cNvPr>
          <p:cNvSpPr/>
          <p:nvPr userDrawn="1"/>
        </p:nvSpPr>
        <p:spPr>
          <a:xfrm>
            <a:off x="11218207" y="6395285"/>
            <a:ext cx="489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F13B0E9-D745-41ED-8598-783196D39377}" type="slidenum">
              <a:rPr lang="en-GB" sz="1600" smtClean="0">
                <a:solidFill>
                  <a:schemeClr val="bg1"/>
                </a:solidFill>
              </a:rPr>
              <a:pPr/>
              <a:t>‹N°›</a:t>
            </a:fld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3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venir"/>
          <a:ea typeface="+mj-ea"/>
          <a:cs typeface="Aveni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3"/>
          <a:srcRect l="10753" t="80826"/>
          <a:stretch/>
        </p:blipFill>
        <p:spPr>
          <a:xfrm>
            <a:off x="-1" y="1"/>
            <a:ext cx="10881033" cy="1177791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65892" y="6609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 </a:t>
            </a:r>
            <a:r>
              <a:rPr lang="de-DE" err="1"/>
              <a:t>slideinsidepages</a:t>
            </a: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65892" y="199173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toedit</a:t>
            </a:r>
            <a:r>
              <a:rPr lang="de-DE"/>
              <a:t> Master </a:t>
            </a:r>
            <a:r>
              <a:rPr lang="de-DE" err="1"/>
              <a:t>textstyles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Fourthlevel</a:t>
            </a:r>
            <a:endParaRPr lang="de-DE"/>
          </a:p>
          <a:p>
            <a:pPr lvl="4"/>
            <a:r>
              <a:rPr lang="de-DE" err="1"/>
              <a:t>Fifthlevel</a:t>
            </a:r>
            <a:fld id="{E75AD7CC-5678-4613-BC4E-1E5E23DFFF91}" type="slidenum">
              <a:rPr lang="de-DE" smtClean="0"/>
              <a:t>‹#›</a:t>
            </a:fld>
            <a:fld id="{67D3300A-7F94-49E2-8CB7-281F48994E14}" type="slidenum">
              <a:rPr lang="de-DE" smtClean="0"/>
              <a:t>‹#›</a:t>
            </a:fld>
            <a:fld id="{76A2C27D-E5CF-47D8-BF9A-BC1BEA18A344}" type="slidenum">
              <a:rPr lang="de-DE" smtClean="0"/>
              <a:t>‹#›</a:t>
            </a:fld>
            <a:fld id="{1EB9F8A0-FC4C-418D-83F6-CBF4E98769A7}" type="slidenum">
              <a:rPr lang="de-DE" smtClean="0"/>
              <a:t>‹#›</a:t>
            </a:fld>
            <a:endParaRPr lang="en-US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0D8DF370-D732-4BC3-B245-CAFCA1C0F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/>
            <a:fld id="{0B440CDF-CA11-1342-BB6D-DE1F76E6C37C}" type="slidenum">
              <a:rPr lang="de-DE" smtClean="0"/>
              <a:pPr algn="r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1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Avenir Next Demi Bold"/>
          <a:ea typeface="+mj-ea"/>
          <a:cs typeface="Avenir Next Demi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inside_template.pd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 </a:t>
            </a:r>
            <a:r>
              <a:rPr lang="de-DE" err="1"/>
              <a:t>slide</a:t>
            </a:r>
            <a:r>
              <a:rPr lang="de-DE"/>
              <a:t> </a:t>
            </a:r>
            <a:r>
              <a:rPr lang="de-DE" err="1"/>
              <a:t>inside</a:t>
            </a:r>
            <a:r>
              <a:rPr lang="de-DE"/>
              <a:t> </a:t>
            </a:r>
            <a:r>
              <a:rPr lang="de-DE" err="1"/>
              <a:t>pages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styles</a:t>
            </a:r>
            <a:endParaRPr lang="de-DE"/>
          </a:p>
          <a:p>
            <a:pPr lvl="1"/>
            <a:r>
              <a:rPr lang="de-DE"/>
              <a:t>Second </a:t>
            </a:r>
            <a:r>
              <a:rPr lang="de-DE" err="1"/>
              <a:t>level</a:t>
            </a:r>
            <a:endParaRPr lang="de-DE"/>
          </a:p>
          <a:p>
            <a:pPr lvl="2"/>
            <a:r>
              <a:rPr lang="de-DE"/>
              <a:t>Third </a:t>
            </a:r>
            <a:r>
              <a:rPr lang="de-DE" err="1"/>
              <a:t>level</a:t>
            </a:r>
            <a:endParaRPr lang="de-DE"/>
          </a:p>
          <a:p>
            <a:pPr lvl="3"/>
            <a:r>
              <a:rPr lang="de-DE" err="1"/>
              <a:t>Fourth</a:t>
            </a:r>
            <a:r>
              <a:rPr lang="de-DE"/>
              <a:t> </a:t>
            </a:r>
            <a:r>
              <a:rPr lang="de-DE" err="1"/>
              <a:t>level</a:t>
            </a:r>
            <a:endParaRPr lang="de-DE"/>
          </a:p>
          <a:p>
            <a:pPr lvl="4"/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level</a:t>
            </a:r>
            <a:fld id="{E75AD7CC-5678-4613-BC4E-1E5E23DFFF91}" type="slidenum">
              <a:rPr lang="de-DE" smtClean="0"/>
              <a:t>‹#›</a:t>
            </a:fld>
            <a:fld id="{67D3300A-7F94-49E2-8CB7-281F48994E14}" type="slidenum">
              <a:rPr lang="de-DE" smtClean="0"/>
              <a:t>‹#›</a:t>
            </a:fld>
            <a:fld id="{76A2C27D-E5CF-47D8-BF9A-BC1BEA18A344}" type="slidenum">
              <a:rPr lang="de-DE" smtClean="0"/>
              <a:t>‹#›</a:t>
            </a:fld>
            <a:fld id="{1EB9F8A0-FC4C-418D-83F6-CBF4E98769A7}" type="slidenum">
              <a:rPr lang="de-DE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81162-583E-4386-833F-D551CBCB451F}"/>
              </a:ext>
            </a:extLst>
          </p:cNvPr>
          <p:cNvSpPr/>
          <p:nvPr userDrawn="1"/>
        </p:nvSpPr>
        <p:spPr>
          <a:xfrm>
            <a:off x="11582400" y="6339840"/>
            <a:ext cx="444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320480F-9132-4A95-91B1-2A0C578A629B}" type="slidenum">
              <a:rPr lang="en-GB" sz="1600" smtClean="0">
                <a:solidFill>
                  <a:schemeClr val="bg1"/>
                </a:solidFill>
                <a:latin typeface="Work Sans" pitchFamily="2" charset="77"/>
              </a:rPr>
              <a:t>‹N°›</a:t>
            </a:fld>
            <a:endParaRPr lang="en-GB" sz="1600">
              <a:solidFill>
                <a:schemeClr val="bg1"/>
              </a:solidFill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949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hf hdr="0" ftr="0" dt="0"/>
  <p:txStyles>
    <p:titleStyle>
      <a:lvl1pPr marL="0" indent="0" algn="l" defTabSz="609585" rtl="0" eaLnBrk="1" latinLnBrk="0" hangingPunct="1">
        <a:spcBef>
          <a:spcPct val="0"/>
        </a:spcBef>
        <a:buNone/>
        <a:defRPr sz="4267" kern="1200" baseline="0">
          <a:solidFill>
            <a:srgbClr val="D12820"/>
          </a:solidFill>
          <a:latin typeface="Work Sans" pitchFamily="2" charset="77"/>
          <a:ea typeface="+mj-ea"/>
          <a:cs typeface="Work Sans" pitchFamily="2" charset="77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Wingdings" pitchFamily="2" charset="2"/>
        <a:buChar char="§"/>
        <a:defRPr sz="3733" b="0" i="0" kern="1200">
          <a:solidFill>
            <a:schemeClr val="tx1"/>
          </a:solidFill>
          <a:latin typeface="+mn-lt"/>
          <a:ea typeface="+mn-ea"/>
          <a:cs typeface="Work Sans" pitchFamily="2" charset="77"/>
        </a:defRPr>
      </a:lvl1pPr>
      <a:lvl2pPr marL="990575" indent="-380990" algn="l" defTabSz="609585" rtl="0" eaLnBrk="1" latinLnBrk="0" hangingPunct="1">
        <a:spcBef>
          <a:spcPct val="20000"/>
        </a:spcBef>
        <a:buFont typeface="Symbol" pitchFamily="2" charset="2"/>
        <a:buChar char="-"/>
        <a:defRPr sz="3200" b="0" i="0" kern="1200">
          <a:solidFill>
            <a:schemeClr val="tx1"/>
          </a:solidFill>
          <a:latin typeface="+mn-lt"/>
          <a:ea typeface="+mn-ea"/>
          <a:cs typeface="Work Sans Light" pitchFamily="2" charset="77"/>
        </a:defRPr>
      </a:lvl2pPr>
      <a:lvl3pPr marL="1523962" indent="-304792" algn="l" defTabSz="609585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Work Sans" pitchFamily="2" charset="77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chemeClr val="tx1"/>
          </a:solidFill>
          <a:latin typeface="+mn-lt"/>
          <a:ea typeface="+mn-ea"/>
          <a:cs typeface="Work Sans Light" pitchFamily="2" charset="77"/>
        </a:defRPr>
      </a:lvl4pPr>
      <a:lvl5pPr marL="2743131" indent="-304792" algn="l" defTabSz="609585" rtl="0" eaLnBrk="1" latinLnBrk="0" hangingPunct="1">
        <a:spcBef>
          <a:spcPct val="20000"/>
        </a:spcBef>
        <a:buFont typeface="Symbol" pitchFamily="2" charset="2"/>
        <a:buChar char="-"/>
        <a:defRPr sz="2667" b="0" i="0" kern="1200">
          <a:solidFill>
            <a:schemeClr val="tx1"/>
          </a:solidFill>
          <a:latin typeface="+mn-lt"/>
          <a:ea typeface="+mn-ea"/>
          <a:cs typeface="Work Sans Light" pitchFamily="2" charset="77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3">
          <p15:clr>
            <a:srgbClr val="F26B43"/>
          </p15:clr>
        </p15:guide>
        <p15:guide id="2" orient="horz" pos="2913">
          <p15:clr>
            <a:srgbClr val="F26B43"/>
          </p15:clr>
        </p15:guide>
        <p15:guide id="3" pos="2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hyperlink" Target="https://www.bing.com/images/search?q=uncdf+logo&amp;id=D98AC24EDDCB3520061CA16CCF4DB81A8F750BB8&amp;FORM=IQFRBA" TargetMode="Externa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a2ii.org/en/knowledge-center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52.svg"/><Relationship Id="rId5" Type="http://schemas.openxmlformats.org/officeDocument/2006/relationships/hyperlink" Target="https://a2ii.org/en/knowledge-center/icp-self-assessment/icp-selfassessment-tool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a2ii.org/en/map" TargetMode="External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hyperlink" Target="https://a2ii.org/en/form/a2ii-mailing-list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linkedin.com/company/access-to-insurance-initiative/" TargetMode="External"/><Relationship Id="rId5" Type="http://schemas.openxmlformats.org/officeDocument/2006/relationships/hyperlink" Target="https://www.youtube.com/channel/UCrIN7Ay3kaUYggWvBOTXT2w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twitter.com/a2ii_org" TargetMode="Externa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5.png"/><Relationship Id="rId5" Type="http://schemas.openxmlformats.org/officeDocument/2006/relationships/image" Target="../media/image17.svg"/><Relationship Id="rId10" Type="http://schemas.microsoft.com/office/2007/relationships/diagramDrawing" Target="../diagrams/drawing1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63613" y="2693988"/>
            <a:ext cx="10363200" cy="147002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rgbClr val="C00000"/>
                </a:solidFill>
                <a:latin typeface="+mj-lt"/>
              </a:rPr>
              <a:t>Les  </a:t>
            </a:r>
            <a:r>
              <a:rPr lang="en-GB" sz="3600" dirty="0" err="1">
                <a:solidFill>
                  <a:srgbClr val="C00000"/>
                </a:solidFill>
                <a:latin typeface="+mj-lt"/>
              </a:rPr>
              <a:t>Écarts</a:t>
            </a:r>
            <a:r>
              <a:rPr lang="fr-MA" sz="3600" i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MA" sz="36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de Protection </a:t>
            </a:r>
            <a:endParaRPr lang="en-GB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3614" y="4069837"/>
            <a:ext cx="8110868" cy="832303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>
                <a:solidFill>
                  <a:srgbClr val="666666"/>
                </a:solidFill>
                <a:ea typeface="+mn-lt"/>
                <a:cs typeface="+mn-lt"/>
              </a:rPr>
              <a:t>Groupe des </a:t>
            </a:r>
            <a:r>
              <a:rPr lang="en-GB" dirty="0" err="1">
                <a:solidFill>
                  <a:srgbClr val="666666"/>
                </a:solidFill>
                <a:ea typeface="+mn-lt"/>
                <a:cs typeface="+mn-lt"/>
              </a:rPr>
              <a:t>contrôleurs</a:t>
            </a:r>
            <a:r>
              <a:rPr lang="en-GB" dirty="0">
                <a:solidFill>
                  <a:srgbClr val="666666"/>
                </a:solidFill>
                <a:ea typeface="+mn-lt"/>
                <a:cs typeface="+mn-lt"/>
              </a:rPr>
              <a:t> </a:t>
            </a:r>
            <a:r>
              <a:rPr lang="en-GB" dirty="0" err="1">
                <a:solidFill>
                  <a:srgbClr val="666666"/>
                </a:solidFill>
                <a:ea typeface="+mn-lt"/>
                <a:cs typeface="+mn-lt"/>
              </a:rPr>
              <a:t>d’assurance</a:t>
            </a:r>
            <a:r>
              <a:rPr lang="en-GB" dirty="0">
                <a:solidFill>
                  <a:srgbClr val="666666"/>
                </a:solidFill>
                <a:ea typeface="+mn-lt"/>
                <a:cs typeface="+mn-lt"/>
              </a:rPr>
              <a:t> </a:t>
            </a:r>
            <a:r>
              <a:rPr lang="en-GB" dirty="0" err="1">
                <a:solidFill>
                  <a:srgbClr val="666666"/>
                </a:solidFill>
                <a:ea typeface="+mn-lt"/>
                <a:cs typeface="+mn-lt"/>
              </a:rPr>
              <a:t>francophones</a:t>
            </a:r>
            <a:r>
              <a:rPr lang="en-GB" dirty="0">
                <a:solidFill>
                  <a:srgbClr val="666666"/>
                </a:solidFill>
                <a:ea typeface="+mn-lt"/>
                <a:cs typeface="+mn-lt"/>
              </a:rPr>
              <a:t> | 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1er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février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 2024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Pascale Lamb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5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none">
                <a:latin typeface="+mj-lt"/>
                <a:cs typeface="Helvetica" panose="020B0604020202020204" pitchFamily="34" charset="0"/>
              </a:rPr>
              <a:t>Agenda</a:t>
            </a:r>
            <a:endParaRPr lang="en-GB" sz="240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86" y="1828800"/>
            <a:ext cx="9641343" cy="3971504"/>
          </a:xfrm>
          <a:ln>
            <a:noFill/>
          </a:ln>
        </p:spPr>
        <p:txBody>
          <a:bodyPr vert="horz" lIns="121920" tIns="60960" rIns="121920" bIns="60960" rtlCol="0" anchor="t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>
                <a:solidFill>
                  <a:srgbClr val="666666"/>
                </a:solidFill>
                <a:latin typeface="+mj-lt"/>
              </a:rPr>
              <a:t>1|  </a:t>
            </a:r>
            <a:r>
              <a:rPr lang="en-US" sz="2800" i="0" dirty="0" err="1">
                <a:solidFill>
                  <a:srgbClr val="666666"/>
                </a:solidFill>
                <a:effectLst/>
                <a:latin typeface="+mj-lt"/>
              </a:rPr>
              <a:t>Rôle</a:t>
            </a:r>
            <a:r>
              <a:rPr lang="en-US" sz="2800" i="0" dirty="0">
                <a:solidFill>
                  <a:srgbClr val="666666"/>
                </a:solidFill>
                <a:effectLst/>
                <a:latin typeface="+mj-lt"/>
              </a:rPr>
              <a:t> de </a:t>
            </a:r>
            <a:r>
              <a:rPr lang="en-US" sz="2800" i="0" dirty="0" smtClean="0">
                <a:solidFill>
                  <a:srgbClr val="666666"/>
                </a:solidFill>
                <a:effectLst/>
                <a:latin typeface="+mj-lt"/>
              </a:rPr>
              <a:t>A2ii</a:t>
            </a:r>
            <a:endParaRPr lang="en-GB" sz="2800" dirty="0">
              <a:solidFill>
                <a:srgbClr val="666666"/>
              </a:solidFill>
              <a:latin typeface="+mj-lt"/>
            </a:endParaRPr>
          </a:p>
          <a:p>
            <a:pPr marL="0" indent="0">
              <a:buNone/>
            </a:pPr>
            <a:endParaRPr lang="en-GB" sz="2800" dirty="0">
              <a:latin typeface="+mj-lt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2| Les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Écarts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 Protection </a:t>
            </a:r>
          </a:p>
          <a:p>
            <a:pPr marL="0" indent="0">
              <a:buNone/>
            </a:pPr>
            <a:endParaRPr lang="en-GB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3| </a:t>
            </a:r>
            <a:r>
              <a:rPr lang="en-US" sz="2800" i="0" dirty="0">
                <a:solidFill>
                  <a:srgbClr val="C00000"/>
                </a:solidFill>
                <a:effectLst/>
                <a:latin typeface="+mj-lt"/>
              </a:rPr>
              <a:t>Initiatives de </a:t>
            </a:r>
            <a:r>
              <a:rPr lang="en-US" sz="2800" i="0" dirty="0" smtClean="0">
                <a:solidFill>
                  <a:srgbClr val="C00000"/>
                </a:solidFill>
                <a:effectLst/>
                <a:latin typeface="+mj-lt"/>
              </a:rPr>
              <a:t>A2ii  </a:t>
            </a:r>
            <a:endParaRPr lang="en-GB" sz="2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</a:t>
            </a:r>
          </a:p>
          <a:p>
            <a:pPr marL="0" indent="-685165">
              <a:buFont typeface="Avenir Next LT Pro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5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F82C2A6-EBFF-42FD-931F-1DE6EF795FFF}"/>
              </a:ext>
            </a:extLst>
          </p:cNvPr>
          <p:cNvSpPr/>
          <p:nvPr/>
        </p:nvSpPr>
        <p:spPr>
          <a:xfrm>
            <a:off x="1" y="0"/>
            <a:ext cx="619397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Work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8891A-420E-44EF-A413-76E4B80A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916" y="221919"/>
            <a:ext cx="6477973" cy="1143000"/>
          </a:xfrm>
        </p:spPr>
        <p:txBody>
          <a:bodyPr>
            <a:noAutofit/>
          </a:bodyPr>
          <a:lstStyle/>
          <a:p>
            <a:pPr algn="r">
              <a:spcAft>
                <a:spcPts val="800"/>
              </a:spcAft>
            </a:pPr>
            <a:r>
              <a:rPr lang="en-US" sz="2800" dirty="0" smtClean="0">
                <a:solidFill>
                  <a:srgbClr val="C00000"/>
                </a:solidFill>
                <a:latin typeface="Avenir"/>
              </a:rPr>
              <a:t>Formations A2ii</a:t>
            </a:r>
            <a:endParaRPr lang="en-GB" sz="2800" dirty="0">
              <a:solidFill>
                <a:srgbClr val="C00000"/>
              </a:solidFill>
              <a:latin typeface="Aveni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C9A95-01E5-436C-A919-FFBFE1A97487}"/>
              </a:ext>
            </a:extLst>
          </p:cNvPr>
          <p:cNvSpPr txBox="1"/>
          <p:nvPr/>
        </p:nvSpPr>
        <p:spPr>
          <a:xfrm>
            <a:off x="6689023" y="1822955"/>
            <a:ext cx="541686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GB" sz="2000" dirty="0">
                <a:solidFill>
                  <a:srgbClr val="C00000"/>
                </a:solidFill>
                <a:latin typeface="Avenir"/>
              </a:rPr>
              <a:t>FORMATION </a:t>
            </a:r>
          </a:p>
          <a:p>
            <a:pPr marL="228594" indent="-228594" defTabSz="609585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666666"/>
                </a:solidFill>
                <a:latin typeface="Avenir"/>
              </a:rPr>
              <a:t>Formation A2ii-TC </a:t>
            </a:r>
            <a:r>
              <a:rPr lang="en-US" sz="2000" dirty="0">
                <a:solidFill>
                  <a:srgbClr val="666666"/>
                </a:solidFill>
                <a:latin typeface="Avenir"/>
              </a:rPr>
              <a:t>training </a:t>
            </a:r>
            <a:r>
              <a:rPr lang="en-US" sz="2000" dirty="0" smtClean="0">
                <a:solidFill>
                  <a:srgbClr val="666666"/>
                </a:solidFill>
                <a:latin typeface="Avenir"/>
              </a:rPr>
              <a:t>sur </a:t>
            </a:r>
            <a:r>
              <a:rPr lang="en-US" sz="2000" dirty="0" err="1" smtClean="0">
                <a:solidFill>
                  <a:srgbClr val="666666"/>
                </a:solidFill>
                <a:latin typeface="Avenir"/>
              </a:rPr>
              <a:t>l’assurance</a:t>
            </a:r>
            <a:r>
              <a:rPr lang="en-US" sz="2000" dirty="0" smtClean="0">
                <a:solidFill>
                  <a:srgbClr val="666666"/>
                </a:solidFill>
                <a:latin typeface="Avenir"/>
              </a:rPr>
              <a:t> inclusive</a:t>
            </a:r>
            <a:endParaRPr lang="en-US" sz="2000" dirty="0">
              <a:solidFill>
                <a:srgbClr val="666666"/>
              </a:solidFill>
              <a:latin typeface="Avenir"/>
            </a:endParaRPr>
          </a:p>
          <a:p>
            <a:pPr marL="228594" indent="-228594" defTabSz="609585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666666"/>
                </a:solidFill>
                <a:latin typeface="Avenir"/>
              </a:rPr>
              <a:t>Formation AAI-AICA-A2ii </a:t>
            </a:r>
            <a:r>
              <a:rPr lang="en-US" sz="2000" dirty="0" err="1" smtClean="0">
                <a:solidFill>
                  <a:srgbClr val="666666"/>
                </a:solidFill>
                <a:latin typeface="Avenir"/>
              </a:rPr>
              <a:t>Tirer</a:t>
            </a:r>
            <a:r>
              <a:rPr lang="en-US" sz="2000" dirty="0" smtClean="0">
                <a:solidFill>
                  <a:srgbClr val="666666"/>
                </a:solidFill>
                <a:latin typeface="Avenir"/>
              </a:rPr>
              <a:t> </a:t>
            </a:r>
            <a:r>
              <a:rPr lang="en-US" sz="2000" dirty="0" err="1" smtClean="0">
                <a:solidFill>
                  <a:srgbClr val="666666"/>
                </a:solidFill>
                <a:latin typeface="Avenir"/>
              </a:rPr>
              <a:t>parti</a:t>
            </a:r>
            <a:r>
              <a:rPr lang="en-US" sz="2000" dirty="0" smtClean="0">
                <a:solidFill>
                  <a:srgbClr val="666666"/>
                </a:solidFill>
                <a:latin typeface="Avenir"/>
              </a:rPr>
              <a:t> des </a:t>
            </a:r>
            <a:r>
              <a:rPr lang="en-US" sz="2000" dirty="0" err="1" smtClean="0">
                <a:solidFill>
                  <a:srgbClr val="666666"/>
                </a:solidFill>
                <a:latin typeface="Avenir"/>
              </a:rPr>
              <a:t>compétences</a:t>
            </a:r>
            <a:r>
              <a:rPr lang="en-US" sz="2000" dirty="0" smtClean="0">
                <a:solidFill>
                  <a:srgbClr val="666666"/>
                </a:solidFill>
                <a:latin typeface="Avenir"/>
              </a:rPr>
              <a:t> </a:t>
            </a:r>
            <a:r>
              <a:rPr lang="en-US" sz="2000" dirty="0" err="1" smtClean="0">
                <a:solidFill>
                  <a:srgbClr val="666666"/>
                </a:solidFill>
                <a:latin typeface="Avenir"/>
              </a:rPr>
              <a:t>actuarielles</a:t>
            </a:r>
            <a:endParaRPr lang="en-US" sz="2000" dirty="0">
              <a:solidFill>
                <a:srgbClr val="666666"/>
              </a:solidFill>
              <a:latin typeface="Avenir"/>
            </a:endParaRPr>
          </a:p>
          <a:p>
            <a:pPr defTabSz="609585">
              <a:defRPr/>
            </a:pPr>
            <a:endParaRPr lang="en-GB" sz="2000" dirty="0">
              <a:solidFill>
                <a:srgbClr val="C00000"/>
              </a:solidFill>
              <a:latin typeface="Avenir"/>
            </a:endParaRPr>
          </a:p>
          <a:p>
            <a:pPr defTabSz="609585">
              <a:defRPr/>
            </a:pPr>
            <a:r>
              <a:rPr lang="fr-FR" sz="2000" dirty="0">
                <a:solidFill>
                  <a:srgbClr val="C00000"/>
                </a:solidFill>
                <a:latin typeface="Avenir"/>
              </a:rPr>
              <a:t>MODULES DE FORMATION À SON PROPRE RYTHME</a:t>
            </a:r>
          </a:p>
          <a:p>
            <a:pPr marL="228594" indent="-228594" defTabSz="60958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Assurance indicielle</a:t>
            </a:r>
          </a:p>
          <a:p>
            <a:pPr marL="228594" indent="-228594" defTabSz="60958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Genre</a:t>
            </a:r>
          </a:p>
          <a:p>
            <a:pPr marL="228594" indent="-228594" defTabSz="60958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Conduite et culture</a:t>
            </a:r>
          </a:p>
          <a:p>
            <a:pPr marL="228594" indent="-228594" defTabSz="60958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IFRS 17</a:t>
            </a:r>
          </a:p>
          <a:p>
            <a:pPr marL="228594" indent="-228594" defTabSz="60958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Surveillance des risques liés au climat dans le secteur de l'assurance</a:t>
            </a:r>
            <a:endParaRPr lang="en-GB" sz="2000" dirty="0">
              <a:solidFill>
                <a:prstClr val="white">
                  <a:lumMod val="50000"/>
                </a:prstClr>
              </a:solidFill>
              <a:latin typeface="Aveni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D912C-44E6-43F3-9718-AEF6A959A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68"/>
          <a:stretch/>
        </p:blipFill>
        <p:spPr>
          <a:xfrm>
            <a:off x="184085" y="305023"/>
            <a:ext cx="5911916" cy="328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59819-E327-4ED1-BFAC-1C38A0C6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68" y="3844016"/>
            <a:ext cx="4413432" cy="2007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5E6743-AB29-4DC2-ADF8-4E3176C2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162" y="1836832"/>
            <a:ext cx="4434657" cy="2007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983DF7-DC3C-4ECD-B5AE-11D0765E6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569" y="5851200"/>
            <a:ext cx="4434657" cy="997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54FFC0-D2F2-413A-8A91-1B8183BDA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59" y="3265932"/>
            <a:ext cx="1514303" cy="3287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6E6C1-F43E-431E-AC26-9F21B6123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6529" y="830033"/>
            <a:ext cx="4418839" cy="996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C2501-8651-42AD-BDED-A25E50E18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014" y="1835804"/>
            <a:ext cx="4430697" cy="9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5BFEE-87C9-4FB7-99F9-990F20E4B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811" y="0"/>
            <a:ext cx="278587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9A29C3-92F6-47BC-9136-A58101C5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 err="1">
                <a:latin typeface="+mj-lt"/>
              </a:rPr>
              <a:t>Soutien</a:t>
            </a:r>
            <a:r>
              <a:rPr lang="de-DE" sz="3200" dirty="0">
                <a:latin typeface="+mj-lt"/>
              </a:rPr>
              <a:t> au </a:t>
            </a:r>
            <a:r>
              <a:rPr lang="de-DE" sz="3200" dirty="0" err="1">
                <a:latin typeface="+mj-lt"/>
              </a:rPr>
              <a:t>niveau</a:t>
            </a:r>
            <a:r>
              <a:rPr lang="de-DE" sz="3200" dirty="0">
                <a:latin typeface="+mj-lt"/>
              </a:rPr>
              <a:t> national | </a:t>
            </a:r>
            <a:r>
              <a:rPr lang="de-DE" sz="3200" dirty="0" err="1" smtClean="0">
                <a:latin typeface="+mj-lt"/>
              </a:rPr>
              <a:t>L‘exemple</a:t>
            </a:r>
            <a:r>
              <a:rPr lang="de-DE" sz="3200" dirty="0" smtClean="0">
                <a:latin typeface="+mj-lt"/>
              </a:rPr>
              <a:t> du </a:t>
            </a:r>
            <a:r>
              <a:rPr lang="de-DE" sz="3200" b="1" dirty="0" err="1" smtClean="0">
                <a:latin typeface="+mj-lt"/>
              </a:rPr>
              <a:t>Népal</a:t>
            </a: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dirty="0"/>
          </a:p>
        </p:txBody>
      </p:sp>
      <p:sp>
        <p:nvSpPr>
          <p:cNvPr id="45" name="AutoShape 9">
            <a:extLst>
              <a:ext uri="{FF2B5EF4-FFF2-40B4-BE49-F238E27FC236}">
                <a16:creationId xmlns:a16="http://schemas.microsoft.com/office/drawing/2014/main" id="{317BE3AA-A140-474E-8842-8BB2A30A1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081" y="1798320"/>
            <a:ext cx="2060416" cy="35160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prstDash val="solid"/>
            <a:round/>
            <a:headEnd/>
            <a:tailEnd/>
          </a:ln>
        </p:spPr>
        <p:txBody>
          <a:bodyPr lIns="24000" tIns="24000" rIns="24000" bIns="24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en-US" sz="1800" dirty="0">
                <a:latin typeface="+mj-lt"/>
                <a:cs typeface="Arial" panose="020B0604020202020204" pitchFamily="34" charset="0"/>
              </a:rPr>
              <a:t>Un plus grand nombre de ménages vulnérables et de MPME au Népal</a:t>
            </a: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en-US" sz="1800" dirty="0">
                <a:latin typeface="+mj-lt"/>
                <a:cs typeface="Arial" panose="020B0604020202020204" pitchFamily="34" charset="0"/>
              </a:rPr>
              <a:t>ont accès à une assurance inclusive et </a:t>
            </a:r>
            <a:r>
              <a:rPr lang="fr-FR" altLang="en-US" sz="1800" dirty="0" smtClean="0">
                <a:latin typeface="+mj-lt"/>
                <a:cs typeface="Arial" panose="020B0604020202020204" pitchFamily="34" charset="0"/>
              </a:rPr>
              <a:t>numérique,</a:t>
            </a:r>
            <a:endParaRPr lang="fr-FR" altLang="en-US" sz="1800" dirty="0">
              <a:latin typeface="+mj-lt"/>
              <a:cs typeface="Arial" panose="020B0604020202020204" pitchFamily="34" charset="0"/>
            </a:endParaRP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en-US" sz="1800" dirty="0">
                <a:latin typeface="+mj-lt"/>
                <a:cs typeface="Arial" panose="020B0604020202020204" pitchFamily="34" charset="0"/>
              </a:rPr>
              <a:t>et sont résilients aux chocs financiers</a:t>
            </a:r>
            <a:endParaRPr lang="en-GB" altLang="en-US" sz="18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BEFFB72-0D57-42BD-B25B-8B73A939B592}"/>
              </a:ext>
            </a:extLst>
          </p:cNvPr>
          <p:cNvCxnSpPr>
            <a:cxnSpLocks/>
          </p:cNvCxnSpPr>
          <p:nvPr/>
        </p:nvCxnSpPr>
        <p:spPr>
          <a:xfrm>
            <a:off x="8374121" y="2270560"/>
            <a:ext cx="647960" cy="150187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5780FC1-8F62-4844-9A76-2DA2156E1704}"/>
              </a:ext>
            </a:extLst>
          </p:cNvPr>
          <p:cNvCxnSpPr>
            <a:cxnSpLocks/>
          </p:cNvCxnSpPr>
          <p:nvPr/>
        </p:nvCxnSpPr>
        <p:spPr>
          <a:xfrm flipV="1">
            <a:off x="8401734" y="4225780"/>
            <a:ext cx="620348" cy="276539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C9E6-A4DE-4C5D-9901-A0125984A65A}"/>
              </a:ext>
            </a:extLst>
          </p:cNvPr>
          <p:cNvCxnSpPr>
            <a:cxnSpLocks/>
          </p:cNvCxnSpPr>
          <p:nvPr/>
        </p:nvCxnSpPr>
        <p:spPr>
          <a:xfrm>
            <a:off x="8387927" y="3423985"/>
            <a:ext cx="647960" cy="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98796C76-1826-4F46-9039-FB29EF983B91}"/>
              </a:ext>
            </a:extLst>
          </p:cNvPr>
          <p:cNvSpPr/>
          <p:nvPr/>
        </p:nvSpPr>
        <p:spPr>
          <a:xfrm>
            <a:off x="2668936" y="3374138"/>
            <a:ext cx="589629" cy="393895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>
            <a:noFill/>
            <a:prstDash val="solid"/>
            <a:round/>
            <a:headEnd/>
            <a:tailEnd/>
          </a:ln>
        </p:spPr>
        <p:txBody>
          <a:bodyPr vert="horz" lIns="24000" tIns="24000" rIns="24000" bIns="24000" anchor="t" anchorCtr="0"/>
          <a:lstStyle/>
          <a:p>
            <a:pPr algn="ctr" defTabSz="121916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EF54BB5-E36E-45BB-9231-628092B569FF}"/>
              </a:ext>
            </a:extLst>
          </p:cNvPr>
          <p:cNvSpPr/>
          <p:nvPr/>
        </p:nvSpPr>
        <p:spPr>
          <a:xfrm>
            <a:off x="5930061" y="3374138"/>
            <a:ext cx="589629" cy="393895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>
            <a:noFill/>
            <a:prstDash val="solid"/>
            <a:round/>
            <a:headEnd/>
            <a:tailEnd/>
          </a:ln>
        </p:spPr>
        <p:txBody>
          <a:bodyPr vert="horz" lIns="24000" tIns="24000" rIns="24000" bIns="24000" anchor="t" anchorCtr="0"/>
          <a:lstStyle/>
          <a:p>
            <a:pPr algn="ctr" defTabSz="121916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AutoShape 9">
            <a:extLst>
              <a:ext uri="{FF2B5EF4-FFF2-40B4-BE49-F238E27FC236}">
                <a16:creationId xmlns:a16="http://schemas.microsoft.com/office/drawing/2014/main" id="{D300CE30-66D0-4DCB-9727-FE89538B8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32" y="1798320"/>
            <a:ext cx="2383851" cy="399826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prstDash val="solid"/>
            <a:round/>
            <a:headEnd/>
            <a:tailEnd/>
          </a:ln>
        </p:spPr>
        <p:txBody>
          <a:bodyPr vert="horz" lIns="24000" tIns="24000" rIns="24000" bIns="24000" anchor="t" anchorCtr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Un diagnostic rapide</a:t>
            </a: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+ </a:t>
            </a: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8 sessions d'ateliers </a:t>
            </a: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+ </a:t>
            </a: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Un plan d'action sur 1 an</a:t>
            </a: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+</a:t>
            </a: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Mise en </a:t>
            </a:r>
            <a:r>
              <a:rPr lang="fr-FR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œuvre</a:t>
            </a:r>
            <a:endParaRPr lang="en-US" sz="20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AutoShape 9">
            <a:extLst>
              <a:ext uri="{FF2B5EF4-FFF2-40B4-BE49-F238E27FC236}">
                <a16:creationId xmlns:a16="http://schemas.microsoft.com/office/drawing/2014/main" id="{C5AA90B7-BEEE-4EA5-B27B-00A98EE52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8461" y="2034863"/>
            <a:ext cx="2383851" cy="307244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noFill/>
            <a:prstDash val="solid"/>
            <a:round/>
            <a:headEnd/>
            <a:tailEnd/>
          </a:ln>
        </p:spPr>
        <p:txBody>
          <a:bodyPr vert="horz" lIns="24000" tIns="24000" rIns="24000" bIns="24000" anchor="t" anchorCtr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1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sz="2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Un environnement réglementaire plus favorable à l'assurance inclusive et </a:t>
            </a:r>
            <a:r>
              <a:rPr lang="fr-FR" altLang="en-US" sz="2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numérique</a:t>
            </a:r>
            <a:endParaRPr lang="en-GB" altLang="en-US" sz="20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AutoShape 9">
            <a:extLst>
              <a:ext uri="{FF2B5EF4-FFF2-40B4-BE49-F238E27FC236}">
                <a16:creationId xmlns:a16="http://schemas.microsoft.com/office/drawing/2014/main" id="{CC86CFA5-1A9E-45F3-ADAD-8E3839A3E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795" y="1401646"/>
            <a:ext cx="1894651" cy="13123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lIns="24000" tIns="24000" rIns="24000" bIns="24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en-US" sz="1800" dirty="0">
                <a:latin typeface="+mj-lt"/>
                <a:cs typeface="Arial" panose="020B0604020202020204" pitchFamily="34" charset="0"/>
              </a:rPr>
              <a:t>Nouveaux produits d'assurance </a:t>
            </a:r>
            <a:r>
              <a:rPr lang="fr-FR" altLang="en-US" sz="1800" dirty="0" smtClean="0">
                <a:latin typeface="+mj-lt"/>
                <a:cs typeface="Arial" panose="020B0604020202020204" pitchFamily="34" charset="0"/>
              </a:rPr>
              <a:t>numériques et </a:t>
            </a:r>
            <a:r>
              <a:rPr lang="fr-FR" altLang="en-US" sz="1800" dirty="0">
                <a:latin typeface="+mj-lt"/>
                <a:cs typeface="Arial" panose="020B0604020202020204" pitchFamily="34" charset="0"/>
              </a:rPr>
              <a:t>inclusifs </a:t>
            </a:r>
            <a:endParaRPr lang="en-GB" altLang="en-US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AutoShape 9">
            <a:extLst>
              <a:ext uri="{FF2B5EF4-FFF2-40B4-BE49-F238E27FC236}">
                <a16:creationId xmlns:a16="http://schemas.microsoft.com/office/drawing/2014/main" id="{8D875599-C0AA-4AA4-AFB4-6796B2360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795" y="4393472"/>
            <a:ext cx="1863546" cy="140310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lIns="24000" tIns="24000" rIns="24000" bIns="24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en-US" sz="1800" dirty="0">
                <a:latin typeface="+mj-lt"/>
                <a:cs typeface="Arial" panose="020B0604020202020204" pitchFamily="34" charset="0"/>
              </a:rPr>
              <a:t>Un marché népalais plus attractif pour les assureurs et les </a:t>
            </a:r>
            <a:r>
              <a:rPr lang="fr-FR" altLang="en-US" sz="1800" dirty="0" err="1" smtClean="0">
                <a:latin typeface="+mj-lt"/>
                <a:cs typeface="Arial" panose="020B0604020202020204" pitchFamily="34" charset="0"/>
              </a:rPr>
              <a:t>assurtechs</a:t>
            </a:r>
            <a:endParaRPr lang="en-GB" altLang="en-US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11C82608-7E51-4665-A982-070EA24FC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795" y="2931521"/>
            <a:ext cx="1863546" cy="11162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lIns="24000" tIns="24000" rIns="24000" bIns="240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6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altLang="en-US" sz="1800" dirty="0">
                <a:latin typeface="+mj-lt"/>
                <a:cs typeface="Arial" panose="020B0604020202020204" pitchFamily="34" charset="0"/>
              </a:rPr>
              <a:t>Des processus d'assurance améliorés et numérisés</a:t>
            </a:r>
            <a:endParaRPr lang="en-GB" altLang="en-US" sz="1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5" descr="See the source image">
            <a:extLst>
              <a:ext uri="{FF2B5EF4-FFF2-40B4-BE49-F238E27FC236}">
                <a16:creationId xmlns:a16="http://schemas.microsoft.com/office/drawing/2014/main" id="{BD11209C-E050-41C5-84B8-A14C596D6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4551"/>
            <a:ext cx="2216947" cy="50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Image result for UNCDF logo">
            <a:hlinkClick r:id="rId5"/>
            <a:extLst>
              <a:ext uri="{FF2B5EF4-FFF2-40B4-BE49-F238E27FC236}">
                <a16:creationId xmlns:a16="http://schemas.microsoft.com/office/drawing/2014/main" id="{0B1C7EB0-73D0-4634-B45D-AA57C399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939" y="6003269"/>
            <a:ext cx="711445" cy="81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8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518F69-BC0B-668A-7DED-B3CAD3EFE327}"/>
              </a:ext>
            </a:extLst>
          </p:cNvPr>
          <p:cNvGrpSpPr/>
          <p:nvPr/>
        </p:nvGrpSpPr>
        <p:grpSpPr>
          <a:xfrm>
            <a:off x="6684365" y="1779234"/>
            <a:ext cx="4412617" cy="1536600"/>
            <a:chOff x="6684365" y="1779234"/>
            <a:chExt cx="4412617" cy="1536600"/>
          </a:xfrm>
        </p:grpSpPr>
        <p:sp>
          <p:nvSpPr>
            <p:cNvPr id="31" name="Rounded Rectangle">
              <a:extLst>
                <a:ext uri="{FF2B5EF4-FFF2-40B4-BE49-F238E27FC236}">
                  <a16:creationId xmlns:a16="http://schemas.microsoft.com/office/drawing/2014/main" id="{3EE40FB0-4994-4538-BB8A-3E905BBE990B}"/>
                </a:ext>
              </a:extLst>
            </p:cNvPr>
            <p:cNvSpPr/>
            <p:nvPr/>
          </p:nvSpPr>
          <p:spPr>
            <a:xfrm>
              <a:off x="6885412" y="1881941"/>
              <a:ext cx="4010522" cy="1433893"/>
            </a:xfrm>
            <a:prstGeom prst="roundRect">
              <a:avLst>
                <a:gd name="adj" fmla="val 13535"/>
              </a:avLst>
            </a:prstGeom>
            <a:solidFill>
              <a:srgbClr val="FFFFFF">
                <a:alpha val="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2" name="Rounded Rectangle">
              <a:extLst>
                <a:ext uri="{FF2B5EF4-FFF2-40B4-BE49-F238E27FC236}">
                  <a16:creationId xmlns:a16="http://schemas.microsoft.com/office/drawing/2014/main" id="{C18927BA-ECFB-4834-97F5-744F75B0FEC0}"/>
                </a:ext>
              </a:extLst>
            </p:cNvPr>
            <p:cNvSpPr/>
            <p:nvPr/>
          </p:nvSpPr>
          <p:spPr>
            <a:xfrm>
              <a:off x="6684365" y="1779234"/>
              <a:ext cx="4412617" cy="1433893"/>
            </a:xfrm>
            <a:prstGeom prst="roundRect">
              <a:avLst>
                <a:gd name="adj" fmla="val 15535"/>
              </a:avLst>
            </a:prstGeom>
            <a:solidFill>
              <a:srgbClr val="FFFFFF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021E41C-D741-16D0-82DD-8F14B9D4A79E}"/>
              </a:ext>
            </a:extLst>
          </p:cNvPr>
          <p:cNvGrpSpPr/>
          <p:nvPr/>
        </p:nvGrpSpPr>
        <p:grpSpPr>
          <a:xfrm>
            <a:off x="6692201" y="4288676"/>
            <a:ext cx="4412617" cy="1536600"/>
            <a:chOff x="6684365" y="1779234"/>
            <a:chExt cx="4412617" cy="1536600"/>
          </a:xfrm>
        </p:grpSpPr>
        <p:sp>
          <p:nvSpPr>
            <p:cNvPr id="184" name="Rounded Rectangle">
              <a:extLst>
                <a:ext uri="{FF2B5EF4-FFF2-40B4-BE49-F238E27FC236}">
                  <a16:creationId xmlns:a16="http://schemas.microsoft.com/office/drawing/2014/main" id="{EF5E3214-7E3A-8D54-8D73-2E62FF3E72B1}"/>
                </a:ext>
              </a:extLst>
            </p:cNvPr>
            <p:cNvSpPr/>
            <p:nvPr/>
          </p:nvSpPr>
          <p:spPr>
            <a:xfrm>
              <a:off x="6885412" y="1881941"/>
              <a:ext cx="4010522" cy="1433893"/>
            </a:xfrm>
            <a:prstGeom prst="roundRect">
              <a:avLst>
                <a:gd name="adj" fmla="val 13535"/>
              </a:avLst>
            </a:prstGeom>
            <a:solidFill>
              <a:srgbClr val="FFFFFF">
                <a:alpha val="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5" name="Rounded Rectangle">
              <a:extLst>
                <a:ext uri="{FF2B5EF4-FFF2-40B4-BE49-F238E27FC236}">
                  <a16:creationId xmlns:a16="http://schemas.microsoft.com/office/drawing/2014/main" id="{F5C35CB5-2711-AADF-54D1-D7CA6EC318AE}"/>
                </a:ext>
              </a:extLst>
            </p:cNvPr>
            <p:cNvSpPr/>
            <p:nvPr/>
          </p:nvSpPr>
          <p:spPr>
            <a:xfrm>
              <a:off x="6684365" y="1779234"/>
              <a:ext cx="4412617" cy="1433893"/>
            </a:xfrm>
            <a:prstGeom prst="roundRect">
              <a:avLst>
                <a:gd name="adj" fmla="val 15535"/>
              </a:avLst>
            </a:prstGeom>
            <a:solidFill>
              <a:srgbClr val="FFFFFF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82" name="Rectangle: Rounded Corners 91">
            <a:extLst>
              <a:ext uri="{FF2B5EF4-FFF2-40B4-BE49-F238E27FC236}">
                <a16:creationId xmlns:a16="http://schemas.microsoft.com/office/drawing/2014/main" id="{D24E4774-1782-FBF7-0ABF-B634497BA029}"/>
              </a:ext>
            </a:extLst>
          </p:cNvPr>
          <p:cNvSpPr/>
          <p:nvPr/>
        </p:nvSpPr>
        <p:spPr>
          <a:xfrm>
            <a:off x="6193" y="-960"/>
            <a:ext cx="2789143" cy="685896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748DFD-979F-4444-BF98-CC9B25A16A60}"/>
              </a:ext>
            </a:extLst>
          </p:cNvPr>
          <p:cNvSpPr/>
          <p:nvPr/>
        </p:nvSpPr>
        <p:spPr>
          <a:xfrm>
            <a:off x="5726673" y="1163083"/>
            <a:ext cx="3708454" cy="4667062"/>
          </a:xfrm>
          <a:prstGeom prst="roundRect">
            <a:avLst>
              <a:gd name="adj" fmla="val 9836"/>
            </a:avLst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444500" dist="25400" dir="5400000" sx="96000" sy="96000" rotWithShape="0">
              <a:schemeClr val="tx2">
                <a:lumMod val="60000"/>
                <a:lumOff val="40000"/>
                <a:alpha val="30000"/>
              </a:schemeClr>
            </a:outerShdw>
          </a:effectLst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7C27E924-5612-4C13-A090-31D901E4F2FE}"/>
              </a:ext>
            </a:extLst>
          </p:cNvPr>
          <p:cNvSpPr/>
          <p:nvPr/>
        </p:nvSpPr>
        <p:spPr>
          <a:xfrm>
            <a:off x="6397825" y="1410215"/>
            <a:ext cx="4819569" cy="2054707"/>
          </a:xfrm>
          <a:prstGeom prst="roundRect">
            <a:avLst>
              <a:gd name="adj" fmla="val 12891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Enquête menée auprès de 47 acteurs du secteur de l'assurance pour étayer la publication</a:t>
            </a:r>
          </a:p>
          <a:p>
            <a:pPr marL="457189" marR="0" lvl="0" indent="-457189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 document explique comment le secteur de l'assurance peut contribuer à renforcer la résilience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25059D-421B-C9E2-60A0-8E7B6D91CFF7}"/>
              </a:ext>
            </a:extLst>
          </p:cNvPr>
          <p:cNvGrpSpPr/>
          <p:nvPr/>
        </p:nvGrpSpPr>
        <p:grpSpPr>
          <a:xfrm>
            <a:off x="5746934" y="1599165"/>
            <a:ext cx="1312650" cy="1309358"/>
            <a:chOff x="5746934" y="1599165"/>
            <a:chExt cx="1312650" cy="130935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2801EB9-CB5C-4879-A6BF-CFBD05BC2C46}"/>
                </a:ext>
              </a:extLst>
            </p:cNvPr>
            <p:cNvGrpSpPr/>
            <p:nvPr/>
          </p:nvGrpSpPr>
          <p:grpSpPr>
            <a:xfrm>
              <a:off x="5746934" y="1599165"/>
              <a:ext cx="1312650" cy="1309358"/>
              <a:chOff x="5896593" y="1373659"/>
              <a:chExt cx="992264" cy="989776"/>
            </a:xfrm>
          </p:grpSpPr>
          <p:sp>
            <p:nvSpPr>
              <p:cNvPr id="62" name="Circle">
                <a:extLst>
                  <a:ext uri="{FF2B5EF4-FFF2-40B4-BE49-F238E27FC236}">
                    <a16:creationId xmlns:a16="http://schemas.microsoft.com/office/drawing/2014/main" id="{24F95EBC-11FE-4623-80C0-6EF2A12948A3}"/>
                  </a:ext>
                </a:extLst>
              </p:cNvPr>
              <p:cNvSpPr/>
              <p:nvPr/>
            </p:nvSpPr>
            <p:spPr>
              <a:xfrm>
                <a:off x="5896593" y="1373659"/>
                <a:ext cx="989777" cy="989776"/>
              </a:xfrm>
              <a:prstGeom prst="ellipse">
                <a:avLst/>
              </a:prstGeom>
              <a:noFill/>
              <a:ln w="9525" cap="flat">
                <a:solidFill>
                  <a:schemeClr val="accent3">
                    <a:alpha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63" name="Circle">
                <a:extLst>
                  <a:ext uri="{FF2B5EF4-FFF2-40B4-BE49-F238E27FC236}">
                    <a16:creationId xmlns:a16="http://schemas.microsoft.com/office/drawing/2014/main" id="{04C4C5F9-6CE2-4777-8DDE-01F603419602}"/>
                  </a:ext>
                </a:extLst>
              </p:cNvPr>
              <p:cNvSpPr/>
              <p:nvPr/>
            </p:nvSpPr>
            <p:spPr>
              <a:xfrm>
                <a:off x="6797336" y="2022499"/>
                <a:ext cx="91521" cy="9152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27635D2-78EA-4B59-A66A-581C404B2EE4}"/>
                </a:ext>
              </a:extLst>
            </p:cNvPr>
            <p:cNvGrpSpPr/>
            <p:nvPr/>
          </p:nvGrpSpPr>
          <p:grpSpPr>
            <a:xfrm>
              <a:off x="5877452" y="1729685"/>
              <a:ext cx="1048322" cy="1048321"/>
              <a:chOff x="6031797" y="1508863"/>
              <a:chExt cx="719368" cy="719369"/>
            </a:xfrm>
          </p:grpSpPr>
          <p:sp>
            <p:nvSpPr>
              <p:cNvPr id="64" name="Circle">
                <a:extLst>
                  <a:ext uri="{FF2B5EF4-FFF2-40B4-BE49-F238E27FC236}">
                    <a16:creationId xmlns:a16="http://schemas.microsoft.com/office/drawing/2014/main" id="{7746620C-197C-419F-8E73-66CD968E312B}"/>
                  </a:ext>
                </a:extLst>
              </p:cNvPr>
              <p:cNvSpPr/>
              <p:nvPr/>
            </p:nvSpPr>
            <p:spPr>
              <a:xfrm>
                <a:off x="6031797" y="1508863"/>
                <a:ext cx="719368" cy="719369"/>
              </a:xfrm>
              <a:prstGeom prst="ellipse">
                <a:avLst/>
              </a:prstGeom>
              <a:noFill/>
              <a:ln w="6350" cap="flat">
                <a:solidFill>
                  <a:schemeClr val="accent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65" name="Circle">
                <a:extLst>
                  <a:ext uri="{FF2B5EF4-FFF2-40B4-BE49-F238E27FC236}">
                    <a16:creationId xmlns:a16="http://schemas.microsoft.com/office/drawing/2014/main" id="{A0354C4E-A9C0-4FA6-8274-3E8DF968F521}"/>
                  </a:ext>
                </a:extLst>
              </p:cNvPr>
              <p:cNvSpPr/>
              <p:nvPr/>
            </p:nvSpPr>
            <p:spPr>
              <a:xfrm>
                <a:off x="6131384" y="1574589"/>
                <a:ext cx="45879" cy="45879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sp>
        <p:nvSpPr>
          <p:cNvPr id="66" name="Circle">
            <a:extLst>
              <a:ext uri="{FF2B5EF4-FFF2-40B4-BE49-F238E27FC236}">
                <a16:creationId xmlns:a16="http://schemas.microsoft.com/office/drawing/2014/main" id="{EC476E08-790B-459D-AE95-33EA6258159F}"/>
              </a:ext>
            </a:extLst>
          </p:cNvPr>
          <p:cNvSpPr/>
          <p:nvPr/>
        </p:nvSpPr>
        <p:spPr>
          <a:xfrm>
            <a:off x="6017370" y="1869603"/>
            <a:ext cx="768484" cy="76848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66700" sx="102000" sy="102000" algn="ctr" rotWithShape="0">
              <a:schemeClr val="tx2">
                <a:lumMod val="60000"/>
                <a:lumOff val="40000"/>
                <a:alpha val="25000"/>
              </a:scheme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110" name="Rounded Rectangle">
            <a:extLst>
              <a:ext uri="{FF2B5EF4-FFF2-40B4-BE49-F238E27FC236}">
                <a16:creationId xmlns:a16="http://schemas.microsoft.com/office/drawing/2014/main" id="{A59882A9-E1AE-498C-A74C-67BB044491AE}"/>
              </a:ext>
            </a:extLst>
          </p:cNvPr>
          <p:cNvSpPr/>
          <p:nvPr/>
        </p:nvSpPr>
        <p:spPr>
          <a:xfrm>
            <a:off x="6398282" y="3890856"/>
            <a:ext cx="4819568" cy="1718589"/>
          </a:xfrm>
          <a:prstGeom prst="roundRect">
            <a:avLst>
              <a:gd name="adj" fmla="val 12891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457200" marR="0" lvl="2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Il comprend des idées et des études de cas sur comment les </a:t>
            </a:r>
            <a:r>
              <a:rPr lang="fr-F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venir Next LT Pro"/>
              </a:rPr>
              <a:t>contrôleurs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peuvent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aider à renforcer la résilience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74798E-9883-FE79-FF07-86FB15A94658}"/>
              </a:ext>
            </a:extLst>
          </p:cNvPr>
          <p:cNvGrpSpPr/>
          <p:nvPr/>
        </p:nvGrpSpPr>
        <p:grpSpPr>
          <a:xfrm rot="16200000">
            <a:off x="5746934" y="4100180"/>
            <a:ext cx="1312650" cy="1309358"/>
            <a:chOff x="5746934" y="4100180"/>
            <a:chExt cx="1312650" cy="130935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BD9B46A-776F-43DB-BF61-33132A393AA5}"/>
                </a:ext>
              </a:extLst>
            </p:cNvPr>
            <p:cNvGrpSpPr/>
            <p:nvPr/>
          </p:nvGrpSpPr>
          <p:grpSpPr>
            <a:xfrm>
              <a:off x="5746934" y="4100180"/>
              <a:ext cx="1312650" cy="1309358"/>
              <a:chOff x="5896593" y="1373659"/>
              <a:chExt cx="992264" cy="989776"/>
            </a:xfrm>
          </p:grpSpPr>
          <p:sp>
            <p:nvSpPr>
              <p:cNvPr id="103" name="Circle">
                <a:extLst>
                  <a:ext uri="{FF2B5EF4-FFF2-40B4-BE49-F238E27FC236}">
                    <a16:creationId xmlns:a16="http://schemas.microsoft.com/office/drawing/2014/main" id="{D1669D91-D5BC-415F-883F-E20B2B138E48}"/>
                  </a:ext>
                </a:extLst>
              </p:cNvPr>
              <p:cNvSpPr/>
              <p:nvPr/>
            </p:nvSpPr>
            <p:spPr>
              <a:xfrm>
                <a:off x="5896593" y="1373659"/>
                <a:ext cx="989777" cy="989776"/>
              </a:xfrm>
              <a:prstGeom prst="ellipse">
                <a:avLst/>
              </a:prstGeom>
              <a:noFill/>
              <a:ln w="9525" cap="flat">
                <a:solidFill>
                  <a:schemeClr val="accent3">
                    <a:alpha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4" name="Circle">
                <a:extLst>
                  <a:ext uri="{FF2B5EF4-FFF2-40B4-BE49-F238E27FC236}">
                    <a16:creationId xmlns:a16="http://schemas.microsoft.com/office/drawing/2014/main" id="{F0BBEBA3-A4A2-46B8-97BF-A64B9926071E}"/>
                  </a:ext>
                </a:extLst>
              </p:cNvPr>
              <p:cNvSpPr/>
              <p:nvPr/>
            </p:nvSpPr>
            <p:spPr>
              <a:xfrm>
                <a:off x="6797336" y="2022499"/>
                <a:ext cx="91521" cy="9152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F09F0B6-BA36-4852-A892-CBCA63EBA470}"/>
                </a:ext>
              </a:extLst>
            </p:cNvPr>
            <p:cNvGrpSpPr/>
            <p:nvPr/>
          </p:nvGrpSpPr>
          <p:grpSpPr>
            <a:xfrm>
              <a:off x="5877452" y="4230701"/>
              <a:ext cx="1048322" cy="1048321"/>
              <a:chOff x="6031797" y="1508864"/>
              <a:chExt cx="719368" cy="719369"/>
            </a:xfrm>
          </p:grpSpPr>
          <p:sp>
            <p:nvSpPr>
              <p:cNvPr id="101" name="Circle">
                <a:extLst>
                  <a:ext uri="{FF2B5EF4-FFF2-40B4-BE49-F238E27FC236}">
                    <a16:creationId xmlns:a16="http://schemas.microsoft.com/office/drawing/2014/main" id="{A0F677D1-53CA-4CF6-A5CE-84BDCA74E191}"/>
                  </a:ext>
                </a:extLst>
              </p:cNvPr>
              <p:cNvSpPr/>
              <p:nvPr/>
            </p:nvSpPr>
            <p:spPr>
              <a:xfrm>
                <a:off x="6031797" y="1508864"/>
                <a:ext cx="719368" cy="719369"/>
              </a:xfrm>
              <a:prstGeom prst="ellipse">
                <a:avLst/>
              </a:prstGeom>
              <a:noFill/>
              <a:ln w="6350" cap="flat">
                <a:solidFill>
                  <a:schemeClr val="accent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2" name="Circle">
                <a:extLst>
                  <a:ext uri="{FF2B5EF4-FFF2-40B4-BE49-F238E27FC236}">
                    <a16:creationId xmlns:a16="http://schemas.microsoft.com/office/drawing/2014/main" id="{5F7C2B81-AEC4-4A5F-A0D2-9C66CDF32BDD}"/>
                  </a:ext>
                </a:extLst>
              </p:cNvPr>
              <p:cNvSpPr/>
              <p:nvPr/>
            </p:nvSpPr>
            <p:spPr>
              <a:xfrm>
                <a:off x="6131384" y="1574589"/>
                <a:ext cx="45879" cy="45879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sp>
        <p:nvSpPr>
          <p:cNvPr id="100" name="Circle">
            <a:extLst>
              <a:ext uri="{FF2B5EF4-FFF2-40B4-BE49-F238E27FC236}">
                <a16:creationId xmlns:a16="http://schemas.microsoft.com/office/drawing/2014/main" id="{7C579675-9052-4BD6-B493-C704C37066E2}"/>
              </a:ext>
            </a:extLst>
          </p:cNvPr>
          <p:cNvSpPr/>
          <p:nvPr/>
        </p:nvSpPr>
        <p:spPr>
          <a:xfrm>
            <a:off x="6017370" y="4370618"/>
            <a:ext cx="768484" cy="76848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66700" sx="102000" sy="102000" algn="ctr" rotWithShape="0">
              <a:schemeClr val="tx2">
                <a:lumMod val="60000"/>
                <a:lumOff val="40000"/>
                <a:alpha val="25000"/>
              </a:scheme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D511080-6501-41B7-87A8-F6E8E8737DC1}"/>
              </a:ext>
            </a:extLst>
          </p:cNvPr>
          <p:cNvSpPr txBox="1"/>
          <p:nvPr/>
        </p:nvSpPr>
        <p:spPr>
          <a:xfrm>
            <a:off x="1153199" y="4688985"/>
            <a:ext cx="3872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 rôle des contrôleurs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l’assurance </a:t>
            </a:r>
            <a:r>
              <a:rPr lang="fr-FR" sz="2000" b="1" dirty="0" smtClean="0">
                <a:solidFill>
                  <a:srgbClr val="C00000"/>
                </a:solidFill>
                <a:latin typeface="Avenir Next LT Pro"/>
              </a:rPr>
              <a:t>contre l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es risques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climatiques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4480EF3-591A-4B23-AA66-2406A7E5944F}"/>
              </a:ext>
            </a:extLst>
          </p:cNvPr>
          <p:cNvGrpSpPr/>
          <p:nvPr/>
        </p:nvGrpSpPr>
        <p:grpSpPr>
          <a:xfrm>
            <a:off x="172247" y="287446"/>
            <a:ext cx="5802634" cy="5411184"/>
            <a:chOff x="5896593" y="1373659"/>
            <a:chExt cx="992264" cy="989776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9E873070-4605-45ED-A6A9-A07479FEE606}"/>
                </a:ext>
              </a:extLst>
            </p:cNvPr>
            <p:cNvSpPr/>
            <p:nvPr/>
          </p:nvSpPr>
          <p:spPr>
            <a:xfrm>
              <a:off x="5896593" y="1373659"/>
              <a:ext cx="989777" cy="989776"/>
            </a:xfrm>
            <a:prstGeom prst="ellipse">
              <a:avLst/>
            </a:pr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3" name="Circle">
              <a:extLst>
                <a:ext uri="{FF2B5EF4-FFF2-40B4-BE49-F238E27FC236}">
                  <a16:creationId xmlns:a16="http://schemas.microsoft.com/office/drawing/2014/main" id="{D94A71FA-BD51-4114-85F9-D26E869296AE}"/>
                </a:ext>
              </a:extLst>
            </p:cNvPr>
            <p:cNvSpPr/>
            <p:nvPr/>
          </p:nvSpPr>
          <p:spPr>
            <a:xfrm>
              <a:off x="6797336" y="2022499"/>
              <a:ext cx="91521" cy="9152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9AA6003-CCB2-4329-BFB9-585C6DF9556D}"/>
              </a:ext>
            </a:extLst>
          </p:cNvPr>
          <p:cNvGrpSpPr/>
          <p:nvPr/>
        </p:nvGrpSpPr>
        <p:grpSpPr>
          <a:xfrm>
            <a:off x="683950" y="848611"/>
            <a:ext cx="4634159" cy="4332399"/>
            <a:chOff x="6031797" y="1508863"/>
            <a:chExt cx="719368" cy="719369"/>
          </a:xfrm>
        </p:grpSpPr>
        <p:sp>
          <p:nvSpPr>
            <p:cNvPr id="120" name="Circle">
              <a:extLst>
                <a:ext uri="{FF2B5EF4-FFF2-40B4-BE49-F238E27FC236}">
                  <a16:creationId xmlns:a16="http://schemas.microsoft.com/office/drawing/2014/main" id="{0E4E1767-952B-4019-904E-55DCAF3C229A}"/>
                </a:ext>
              </a:extLst>
            </p:cNvPr>
            <p:cNvSpPr/>
            <p:nvPr/>
          </p:nvSpPr>
          <p:spPr>
            <a:xfrm>
              <a:off x="6031797" y="1508863"/>
              <a:ext cx="719368" cy="719369"/>
            </a:xfrm>
            <a:prstGeom prst="ellips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1" name="Circle">
              <a:extLst>
                <a:ext uri="{FF2B5EF4-FFF2-40B4-BE49-F238E27FC236}">
                  <a16:creationId xmlns:a16="http://schemas.microsoft.com/office/drawing/2014/main" id="{964F3968-5ACE-4C70-81AC-2DF09094D380}"/>
                </a:ext>
              </a:extLst>
            </p:cNvPr>
            <p:cNvSpPr/>
            <p:nvPr/>
          </p:nvSpPr>
          <p:spPr>
            <a:xfrm>
              <a:off x="6131384" y="1574589"/>
              <a:ext cx="45879" cy="45879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19" name="Circle">
            <a:extLst>
              <a:ext uri="{FF2B5EF4-FFF2-40B4-BE49-F238E27FC236}">
                <a16:creationId xmlns:a16="http://schemas.microsoft.com/office/drawing/2014/main" id="{D3A191EC-6A3E-43FA-A55F-C6E3CA5B1E0A}"/>
              </a:ext>
            </a:extLst>
          </p:cNvPr>
          <p:cNvSpPr/>
          <p:nvPr/>
        </p:nvSpPr>
        <p:spPr>
          <a:xfrm>
            <a:off x="1302756" y="1436409"/>
            <a:ext cx="3397125" cy="317591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66700" sx="102000" sy="102000" algn="ctr" rotWithShape="0">
              <a:schemeClr val="tx2">
                <a:lumMod val="60000"/>
                <a:lumOff val="40000"/>
                <a:alpha val="25000"/>
              </a:scheme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70" name="Rounded Rectangle">
            <a:extLst>
              <a:ext uri="{FF2B5EF4-FFF2-40B4-BE49-F238E27FC236}">
                <a16:creationId xmlns:a16="http://schemas.microsoft.com/office/drawing/2014/main" id="{4676E72E-7DF3-46B4-A2A4-B424A605019B}"/>
              </a:ext>
            </a:extLst>
          </p:cNvPr>
          <p:cNvSpPr/>
          <p:nvPr/>
        </p:nvSpPr>
        <p:spPr>
          <a:xfrm>
            <a:off x="201438" y="201995"/>
            <a:ext cx="5273531" cy="3877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#climate and disaster risk</a:t>
            </a:r>
          </a:p>
        </p:txBody>
      </p:sp>
      <p:pic>
        <p:nvPicPr>
          <p:cNvPr id="9" name="Graphic 8" descr="Information outline">
            <a:extLst>
              <a:ext uri="{FF2B5EF4-FFF2-40B4-BE49-F238E27FC236}">
                <a16:creationId xmlns:a16="http://schemas.microsoft.com/office/drawing/2014/main" id="{0A427CFA-4AA4-40A3-B9E1-39DF5C659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47640" y="1897281"/>
            <a:ext cx="719797" cy="7197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F6419C7-29C6-4DFD-A13C-CE11E7D2D2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21028" y="1771222"/>
            <a:ext cx="1755669" cy="2480016"/>
          </a:xfrm>
          <a:prstGeom prst="rect">
            <a:avLst/>
          </a:prstGeom>
          <a:ln>
            <a:noFill/>
          </a:ln>
        </p:spPr>
      </p:pic>
      <p:pic>
        <p:nvPicPr>
          <p:cNvPr id="7" name="Graphic 6" descr="Lights On outline">
            <a:extLst>
              <a:ext uri="{FF2B5EF4-FFF2-40B4-BE49-F238E27FC236}">
                <a16:creationId xmlns:a16="http://schemas.microsoft.com/office/drawing/2014/main" id="{851355DE-7DA2-40F4-837F-2C000834A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02925" y="4370618"/>
            <a:ext cx="789800" cy="789800"/>
          </a:xfrm>
          <a:prstGeom prst="rect">
            <a:avLst/>
          </a:prstGeom>
        </p:spPr>
      </p:pic>
      <p:sp>
        <p:nvSpPr>
          <p:cNvPr id="41" name="Rounded Rectangle">
            <a:extLst>
              <a:ext uri="{FF2B5EF4-FFF2-40B4-BE49-F238E27FC236}">
                <a16:creationId xmlns:a16="http://schemas.microsoft.com/office/drawing/2014/main" id="{DF86BB5D-CADF-48F8-B8FA-46B3F95379CB}"/>
              </a:ext>
            </a:extLst>
          </p:cNvPr>
          <p:cNvSpPr/>
          <p:nvPr/>
        </p:nvSpPr>
        <p:spPr>
          <a:xfrm>
            <a:off x="190096" y="287446"/>
            <a:ext cx="4777660" cy="3877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</a:t>
            </a:r>
            <a:r>
              <a:rPr kumimoji="0" lang="fr-FR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climat et risques de catastrophes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77147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91">
            <a:extLst>
              <a:ext uri="{FF2B5EF4-FFF2-40B4-BE49-F238E27FC236}">
                <a16:creationId xmlns:a16="http://schemas.microsoft.com/office/drawing/2014/main" id="{4A1B2B18-1DD0-41D7-BCFA-BEDBE5AF6B75}"/>
              </a:ext>
            </a:extLst>
          </p:cNvPr>
          <p:cNvSpPr/>
          <p:nvPr/>
        </p:nvSpPr>
        <p:spPr>
          <a:xfrm>
            <a:off x="12662" y="-960"/>
            <a:ext cx="2789143" cy="685896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35" y="5042584"/>
            <a:ext cx="3706865" cy="1836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610600" y="8475133"/>
            <a:ext cx="27432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09585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3B0E9-D745-41ED-8598-783196D39377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4769" y="1527142"/>
            <a:ext cx="45525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3281A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Stimuler l'offre et la demande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Équilibre entre la protection des consommateurs et le développement du marché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Permettre de tester les innovations</a:t>
            </a: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7189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Répondre aux contraintes de la demande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524000" y="6632363"/>
            <a:ext cx="5990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https://cywa.eu/article/2-wir-suchen-dich-aktuelle-stellenangebote/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E93E3763-AB7F-4585-9D49-B7CB4355EF56}"/>
              </a:ext>
            </a:extLst>
          </p:cNvPr>
          <p:cNvSpPr/>
          <p:nvPr/>
        </p:nvSpPr>
        <p:spPr>
          <a:xfrm>
            <a:off x="190096" y="287446"/>
            <a:ext cx="4777660" cy="3877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#climate and disaster risk</a:t>
            </a:r>
          </a:p>
        </p:txBody>
      </p:sp>
      <p:sp>
        <p:nvSpPr>
          <p:cNvPr id="9" name="Rechteck 3">
            <a:extLst>
              <a:ext uri="{FF2B5EF4-FFF2-40B4-BE49-F238E27FC236}">
                <a16:creationId xmlns:a16="http://schemas.microsoft.com/office/drawing/2014/main" id="{0094F8F6-7FAE-4ED6-9619-FFFDB6FAF26E}"/>
              </a:ext>
            </a:extLst>
          </p:cNvPr>
          <p:cNvSpPr/>
          <p:nvPr/>
        </p:nvSpPr>
        <p:spPr>
          <a:xfrm>
            <a:off x="5350726" y="1313484"/>
            <a:ext cx="50136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Champion de l'assurance contre les risques climatiques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5613" marR="0" lvl="0" indent="-455613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Catalyser l'action pour renforcer la résilience face aux risques climatiques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457200" marR="0" lvl="1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Favoriser la communication entre les décideurs politiques, le secteur des assurances et les consommateurs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B09661EA-7216-49E9-9DD5-8D7595DDB97E}"/>
              </a:ext>
            </a:extLst>
          </p:cNvPr>
          <p:cNvSpPr/>
          <p:nvPr/>
        </p:nvSpPr>
        <p:spPr>
          <a:xfrm>
            <a:off x="190096" y="287446"/>
            <a:ext cx="4777660" cy="3877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</a:t>
            </a:r>
            <a:r>
              <a:rPr kumimoji="0" lang="fr-FR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climat et risques de catastrophes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522671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568" y="1330959"/>
            <a:ext cx="10808208" cy="42854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026478" y="6460573"/>
            <a:ext cx="28702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799" marR="0" lvl="0" indent="0" algn="l" defTabSz="457200" rtl="0" eaLnBrk="1" fontAlgn="auto" latinLnBrk="0" hangingPunct="1">
              <a:lnSpc>
                <a:spcPts val="1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50799" marR="0" lvl="0" indent="0" algn="l" defTabSz="457200" rtl="0" eaLnBrk="1" fontAlgn="auto" latinLnBrk="0" hangingPunct="1">
                <a:lnSpc>
                  <a:spcPts val="12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5BD9938D-247D-48FE-9468-BF7C44A6681C}"/>
              </a:ext>
            </a:extLst>
          </p:cNvPr>
          <p:cNvSpPr/>
          <p:nvPr/>
        </p:nvSpPr>
        <p:spPr>
          <a:xfrm>
            <a:off x="190096" y="287446"/>
            <a:ext cx="4777660" cy="3877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#climate and disaster risk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611DD9C1-E2FD-4192-B202-E001ABD88E5D}"/>
              </a:ext>
            </a:extLst>
          </p:cNvPr>
          <p:cNvSpPr/>
          <p:nvPr/>
        </p:nvSpPr>
        <p:spPr>
          <a:xfrm>
            <a:off x="190096" y="287446"/>
            <a:ext cx="4777660" cy="3877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</a:t>
            </a:r>
            <a:r>
              <a:rPr kumimoji="0" lang="fr-FR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climat et risques de catastrophes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Montserrat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91">
            <a:extLst>
              <a:ext uri="{FF2B5EF4-FFF2-40B4-BE49-F238E27FC236}">
                <a16:creationId xmlns:a16="http://schemas.microsoft.com/office/drawing/2014/main" id="{69960022-FC67-40A3-8E7C-4C20C4DA1998}"/>
              </a:ext>
            </a:extLst>
          </p:cNvPr>
          <p:cNvSpPr/>
          <p:nvPr/>
        </p:nvSpPr>
        <p:spPr>
          <a:xfrm>
            <a:off x="12662" y="-960"/>
            <a:ext cx="2789143" cy="685896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</p:txBody>
      </p:sp>
      <p:pic>
        <p:nvPicPr>
          <p:cNvPr id="4" name="Grafik 3" descr="Ein Bild, das Haufen enthält.&#10;&#10;Automatisch generierte Beschreibung">
            <a:extLst>
              <a:ext uri="{FF2B5EF4-FFF2-40B4-BE49-F238E27FC236}">
                <a16:creationId xmlns:a16="http://schemas.microsoft.com/office/drawing/2014/main" id="{A113AB35-B1A5-4892-B0C8-8A85CFFD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831" y="1615717"/>
            <a:ext cx="3194328" cy="2228046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12" name="Grafik 11" descr="Ein Bild, das Person, Gebäude, draußen, stehend enthält.&#10;&#10;Automatisch generierte Beschreibung">
            <a:extLst>
              <a:ext uri="{FF2B5EF4-FFF2-40B4-BE49-F238E27FC236}">
                <a16:creationId xmlns:a16="http://schemas.microsoft.com/office/drawing/2014/main" id="{356B0543-7E6E-4903-ADCD-26140726E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81"/>
          <a:stretch/>
        </p:blipFill>
        <p:spPr>
          <a:xfrm>
            <a:off x="568065" y="1615717"/>
            <a:ext cx="2564629" cy="2732828"/>
          </a:xfrm>
          <a:prstGeom prst="rect">
            <a:avLst/>
          </a:prstGeom>
        </p:spPr>
      </p:pic>
      <p:pic>
        <p:nvPicPr>
          <p:cNvPr id="14" name="Grafik 13" descr="Ein Bild, das Baum, draußen, Person, Himmel enthält.&#10;&#10;Automatisch generierte Beschreibung">
            <a:extLst>
              <a:ext uri="{FF2B5EF4-FFF2-40B4-BE49-F238E27FC236}">
                <a16:creationId xmlns:a16="http://schemas.microsoft.com/office/drawing/2014/main" id="{B23A0BA5-323D-4388-98E0-697264E512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68" b="11555"/>
          <a:stretch/>
        </p:blipFill>
        <p:spPr>
          <a:xfrm>
            <a:off x="389401" y="4848713"/>
            <a:ext cx="2921959" cy="1557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53C63-CE0E-4D66-8EC5-DFA9BCDF8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196" y="4783355"/>
            <a:ext cx="3030629" cy="1623015"/>
          </a:xfrm>
          <a:prstGeom prst="rect">
            <a:avLst/>
          </a:prstGeom>
        </p:spPr>
      </p:pic>
      <p:pic>
        <p:nvPicPr>
          <p:cNvPr id="6" name="Grafik 5" descr="Ein Bild, das draußen, Gras, Himmel, Baum enthält.&#10;&#10;Automatisch generierte Beschreibung">
            <a:extLst>
              <a:ext uri="{FF2B5EF4-FFF2-40B4-BE49-F238E27FC236}">
                <a16:creationId xmlns:a16="http://schemas.microsoft.com/office/drawing/2014/main" id="{782BFD73-5046-430D-8613-14CE378C4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9960" y="1620535"/>
            <a:ext cx="2320946" cy="23209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D1527D-34F1-4DBD-A52A-3948C5B0EA79}"/>
              </a:ext>
            </a:extLst>
          </p:cNvPr>
          <p:cNvSpPr txBox="1"/>
          <p:nvPr/>
        </p:nvSpPr>
        <p:spPr>
          <a:xfrm>
            <a:off x="3734805" y="4179862"/>
            <a:ext cx="43643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 mission: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Comment pouvons-nous contribuer à augmenter la résilience des segments les plus vulnérables 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au changement climatique,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en utilisant  des solutions d'assurance innovantes ? 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C06009D7-B6BE-4314-B2F2-61F8749AFD67}"/>
              </a:ext>
            </a:extLst>
          </p:cNvPr>
          <p:cNvSpPr/>
          <p:nvPr/>
        </p:nvSpPr>
        <p:spPr>
          <a:xfrm>
            <a:off x="190096" y="287446"/>
            <a:ext cx="4777660" cy="3877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#climate and disaster risk</a:t>
            </a: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D780068C-1E51-4235-9139-806C2E2DC56D}"/>
              </a:ext>
            </a:extLst>
          </p:cNvPr>
          <p:cNvSpPr/>
          <p:nvPr/>
        </p:nvSpPr>
        <p:spPr>
          <a:xfrm>
            <a:off x="190096" y="287446"/>
            <a:ext cx="4777660" cy="3877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</a:t>
            </a:r>
            <a:r>
              <a:rPr kumimoji="0" lang="fr-FR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climat et risques de catastrophes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24953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1">
            <a:extLst>
              <a:ext uri="{FF2B5EF4-FFF2-40B4-BE49-F238E27FC236}">
                <a16:creationId xmlns:a16="http://schemas.microsoft.com/office/drawing/2014/main" id="{9EF67884-856B-46D6-A3B3-B5304CBAC206}"/>
              </a:ext>
            </a:extLst>
          </p:cNvPr>
          <p:cNvSpPr/>
          <p:nvPr/>
        </p:nvSpPr>
        <p:spPr>
          <a:xfrm>
            <a:off x="12662" y="-960"/>
            <a:ext cx="2789143" cy="685896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</p:txBody>
      </p:sp>
      <p:sp>
        <p:nvSpPr>
          <p:cNvPr id="83" name="Rounded Rectangle">
            <a:extLst>
              <a:ext uri="{FF2B5EF4-FFF2-40B4-BE49-F238E27FC236}">
                <a16:creationId xmlns:a16="http://schemas.microsoft.com/office/drawing/2014/main" id="{4E4EB4EF-A3C8-452B-A9AD-9D2599D1BA79}"/>
              </a:ext>
            </a:extLst>
          </p:cNvPr>
          <p:cNvSpPr/>
          <p:nvPr/>
        </p:nvSpPr>
        <p:spPr>
          <a:xfrm>
            <a:off x="167056" y="1089682"/>
            <a:ext cx="2314528" cy="78513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Création de connaissances</a:t>
            </a:r>
          </a:p>
        </p:txBody>
      </p:sp>
      <p:sp>
        <p:nvSpPr>
          <p:cNvPr id="130" name="Rounded Rectangle">
            <a:extLst>
              <a:ext uri="{FF2B5EF4-FFF2-40B4-BE49-F238E27FC236}">
                <a16:creationId xmlns:a16="http://schemas.microsoft.com/office/drawing/2014/main" id="{9A46256A-9461-401E-973C-827059416766}"/>
              </a:ext>
            </a:extLst>
          </p:cNvPr>
          <p:cNvSpPr/>
          <p:nvPr/>
        </p:nvSpPr>
        <p:spPr>
          <a:xfrm>
            <a:off x="5059809" y="1328057"/>
            <a:ext cx="2213285" cy="54163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Développement des capacités</a:t>
            </a:r>
          </a:p>
        </p:txBody>
      </p:sp>
      <p:sp>
        <p:nvSpPr>
          <p:cNvPr id="111" name="Rounded Rectangle">
            <a:extLst>
              <a:ext uri="{FF2B5EF4-FFF2-40B4-BE49-F238E27FC236}">
                <a16:creationId xmlns:a16="http://schemas.microsoft.com/office/drawing/2014/main" id="{421423FA-64E3-4472-B562-C054FAA21D36}"/>
              </a:ext>
            </a:extLst>
          </p:cNvPr>
          <p:cNvSpPr/>
          <p:nvPr/>
        </p:nvSpPr>
        <p:spPr>
          <a:xfrm>
            <a:off x="2664054" y="1387365"/>
            <a:ext cx="2213285" cy="4874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Dialogues</a:t>
            </a:r>
          </a:p>
        </p:txBody>
      </p:sp>
      <p:sp>
        <p:nvSpPr>
          <p:cNvPr id="129" name="Rounded Rectangle">
            <a:extLst>
              <a:ext uri="{FF2B5EF4-FFF2-40B4-BE49-F238E27FC236}">
                <a16:creationId xmlns:a16="http://schemas.microsoft.com/office/drawing/2014/main" id="{8B03AF60-01DE-4B96-A5DE-6C5E9E151C61}"/>
              </a:ext>
            </a:extLst>
          </p:cNvPr>
          <p:cNvSpPr/>
          <p:nvPr/>
        </p:nvSpPr>
        <p:spPr>
          <a:xfrm>
            <a:off x="2633098" y="1991733"/>
            <a:ext cx="2184921" cy="1371163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Formation à l'assurance inclusive : L'optique du genre dans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contrôle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l'assurance 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side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-talk)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6" name="Rounded Rectangle">
            <a:extLst>
              <a:ext uri="{FF2B5EF4-FFF2-40B4-BE49-F238E27FC236}">
                <a16:creationId xmlns:a16="http://schemas.microsoft.com/office/drawing/2014/main" id="{9DDB82E1-FEFD-42E2-B3BD-E36A7A27E5D7}"/>
              </a:ext>
            </a:extLst>
          </p:cNvPr>
          <p:cNvSpPr/>
          <p:nvPr/>
        </p:nvSpPr>
        <p:spPr>
          <a:xfrm>
            <a:off x="7455562" y="1939698"/>
            <a:ext cx="2213285" cy="962618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Outil d'évaluation rapide de la diversité des genres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1" name="Rounded Rectangle">
            <a:extLst>
              <a:ext uri="{FF2B5EF4-FFF2-40B4-BE49-F238E27FC236}">
                <a16:creationId xmlns:a16="http://schemas.microsoft.com/office/drawing/2014/main" id="{B91214F0-C03B-46B8-B27D-75545DD0B23B}"/>
              </a:ext>
            </a:extLst>
          </p:cNvPr>
          <p:cNvSpPr/>
          <p:nvPr/>
        </p:nvSpPr>
        <p:spPr>
          <a:xfrm>
            <a:off x="7455564" y="1328057"/>
            <a:ext cx="2213285" cy="54005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Outils et boîtes à outils</a:t>
            </a:r>
          </a:p>
        </p:txBody>
      </p:sp>
      <p:sp>
        <p:nvSpPr>
          <p:cNvPr id="74" name="Rounded Rectangle">
            <a:extLst>
              <a:ext uri="{FF2B5EF4-FFF2-40B4-BE49-F238E27FC236}">
                <a16:creationId xmlns:a16="http://schemas.microsoft.com/office/drawing/2014/main" id="{0E742CA0-F51F-4F3F-A04C-329C5AE871EC}"/>
              </a:ext>
            </a:extLst>
          </p:cNvPr>
          <p:cNvSpPr/>
          <p:nvPr/>
        </p:nvSpPr>
        <p:spPr>
          <a:xfrm>
            <a:off x="167056" y="1991733"/>
            <a:ext cx="2393349" cy="1371163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Rapport : Le rôle des contrôleurs d'assurance dans la promotion de l'accès des femmes à l'assurance (En, Fr,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4509109C-D9E8-4782-BD36-C743666F5012}"/>
              </a:ext>
            </a:extLst>
          </p:cNvPr>
          <p:cNvSpPr/>
          <p:nvPr/>
        </p:nvSpPr>
        <p:spPr>
          <a:xfrm>
            <a:off x="5043174" y="4750515"/>
            <a:ext cx="2212506" cy="1399914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Audit A2ii sur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l'intégration de la dimension de genre et développement des outils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3" name="Graphic 92" descr="Badge New outline">
            <a:extLst>
              <a:ext uri="{FF2B5EF4-FFF2-40B4-BE49-F238E27FC236}">
                <a16:creationId xmlns:a16="http://schemas.microsoft.com/office/drawing/2014/main" id="{5B06878E-AB7B-4F2B-9672-32E658D0F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84983" y="4572192"/>
            <a:ext cx="575441" cy="575441"/>
          </a:xfrm>
          <a:prstGeom prst="rect">
            <a:avLst/>
          </a:prstGeom>
        </p:spPr>
      </p:pic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7B223124-B524-47EB-8AFB-55EFA6656A81}"/>
              </a:ext>
            </a:extLst>
          </p:cNvPr>
          <p:cNvSpPr/>
          <p:nvPr/>
        </p:nvSpPr>
        <p:spPr>
          <a:xfrm>
            <a:off x="210558" y="3470333"/>
            <a:ext cx="2393349" cy="1439123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Rapport de blog : Intégrer la dimension de genre dans l'assurance inclusive - le moment est venu!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21E9D53D-E28D-4AE4-B798-B45B00111C72}"/>
              </a:ext>
            </a:extLst>
          </p:cNvPr>
          <p:cNvSpPr/>
          <p:nvPr/>
        </p:nvSpPr>
        <p:spPr>
          <a:xfrm>
            <a:off x="7455562" y="3028773"/>
            <a:ext cx="2213285" cy="1471455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Modèle de collecte de données ventilées par genre dans l'assurance inclusive pour les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contrôleurs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90CDCF66-97D3-40E7-88D8-6285FEB26153}"/>
              </a:ext>
            </a:extLst>
          </p:cNvPr>
          <p:cNvSpPr/>
          <p:nvPr/>
        </p:nvSpPr>
        <p:spPr>
          <a:xfrm>
            <a:off x="5053481" y="1991733"/>
            <a:ext cx="2212506" cy="1202487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Module de formation : Appliquer une optique de genre à l'assurance inclusive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07933784-DF8A-4092-BBA6-165E40D16F28}"/>
              </a:ext>
            </a:extLst>
          </p:cNvPr>
          <p:cNvSpPr/>
          <p:nvPr/>
        </p:nvSpPr>
        <p:spPr>
          <a:xfrm>
            <a:off x="5060198" y="3356659"/>
            <a:ext cx="2212506" cy="1215533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Module de formation : Comment réaliser une évaluation rapide de la diversité des genres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2" name="Graphic 91" descr="Badge New outline">
            <a:extLst>
              <a:ext uri="{FF2B5EF4-FFF2-40B4-BE49-F238E27FC236}">
                <a16:creationId xmlns:a16="http://schemas.microsoft.com/office/drawing/2014/main" id="{42F4704F-73F5-47A5-A1B0-76D9995FD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76412" y="2709254"/>
            <a:ext cx="575441" cy="575441"/>
          </a:xfrm>
          <a:prstGeom prst="rect">
            <a:avLst/>
          </a:prstGeom>
        </p:spPr>
      </p:pic>
      <p:sp>
        <p:nvSpPr>
          <p:cNvPr id="21" name="Down Arrow 42">
            <a:extLst>
              <a:ext uri="{FF2B5EF4-FFF2-40B4-BE49-F238E27FC236}">
                <a16:creationId xmlns:a16="http://schemas.microsoft.com/office/drawing/2014/main" id="{E8081827-E7C0-40E1-9390-E83C97EEB976}"/>
              </a:ext>
            </a:extLst>
          </p:cNvPr>
          <p:cNvSpPr/>
          <p:nvPr/>
        </p:nvSpPr>
        <p:spPr>
          <a:xfrm rot="5400000" flipV="1">
            <a:off x="4585272" y="4413205"/>
            <a:ext cx="356645" cy="31797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" name="Rounded Rectangle">
            <a:extLst>
              <a:ext uri="{FF2B5EF4-FFF2-40B4-BE49-F238E27FC236}">
                <a16:creationId xmlns:a16="http://schemas.microsoft.com/office/drawing/2014/main" id="{70EF699F-E4BE-4BBE-900B-94604783E464}"/>
              </a:ext>
            </a:extLst>
          </p:cNvPr>
          <p:cNvSpPr/>
          <p:nvPr/>
        </p:nvSpPr>
        <p:spPr>
          <a:xfrm>
            <a:off x="210557" y="5147633"/>
            <a:ext cx="2393349" cy="1105999"/>
          </a:xfrm>
          <a:prstGeom prst="roundRect">
            <a:avLst>
              <a:gd name="adj" fmla="val 13543"/>
            </a:avLst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Interview sur le blog : La situation actuelle de l'accès des femmes à l'assurance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8" name="Rounded Rectangle">
            <a:extLst>
              <a:ext uri="{FF2B5EF4-FFF2-40B4-BE49-F238E27FC236}">
                <a16:creationId xmlns:a16="http://schemas.microsoft.com/office/drawing/2014/main" id="{C1F402CC-241A-D6F7-EC66-207781583B71}"/>
              </a:ext>
            </a:extLst>
          </p:cNvPr>
          <p:cNvSpPr/>
          <p:nvPr/>
        </p:nvSpPr>
        <p:spPr>
          <a:xfrm>
            <a:off x="190096" y="350508"/>
            <a:ext cx="4777660" cy="3877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#genre</a:t>
            </a:r>
          </a:p>
        </p:txBody>
      </p:sp>
    </p:spTree>
    <p:extLst>
      <p:ext uri="{BB962C8B-B14F-4D97-AF65-F5344CB8AC3E}">
        <p14:creationId xmlns:p14="http://schemas.microsoft.com/office/powerpoint/2010/main" val="8161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518F69-BC0B-668A-7DED-B3CAD3EFE327}"/>
              </a:ext>
            </a:extLst>
          </p:cNvPr>
          <p:cNvGrpSpPr/>
          <p:nvPr/>
        </p:nvGrpSpPr>
        <p:grpSpPr>
          <a:xfrm>
            <a:off x="6684365" y="1779234"/>
            <a:ext cx="4412617" cy="1536600"/>
            <a:chOff x="6684365" y="1779234"/>
            <a:chExt cx="4412617" cy="1536600"/>
          </a:xfrm>
        </p:grpSpPr>
        <p:sp>
          <p:nvSpPr>
            <p:cNvPr id="31" name="Rounded Rectangle">
              <a:extLst>
                <a:ext uri="{FF2B5EF4-FFF2-40B4-BE49-F238E27FC236}">
                  <a16:creationId xmlns:a16="http://schemas.microsoft.com/office/drawing/2014/main" id="{3EE40FB0-4994-4538-BB8A-3E905BBE990B}"/>
                </a:ext>
              </a:extLst>
            </p:cNvPr>
            <p:cNvSpPr/>
            <p:nvPr/>
          </p:nvSpPr>
          <p:spPr>
            <a:xfrm>
              <a:off x="6885412" y="1881941"/>
              <a:ext cx="4010522" cy="1433893"/>
            </a:xfrm>
            <a:prstGeom prst="roundRect">
              <a:avLst>
                <a:gd name="adj" fmla="val 13535"/>
              </a:avLst>
            </a:prstGeom>
            <a:solidFill>
              <a:srgbClr val="FFFFFF">
                <a:alpha val="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2" name="Rounded Rectangle">
              <a:extLst>
                <a:ext uri="{FF2B5EF4-FFF2-40B4-BE49-F238E27FC236}">
                  <a16:creationId xmlns:a16="http://schemas.microsoft.com/office/drawing/2014/main" id="{C18927BA-ECFB-4834-97F5-744F75B0FEC0}"/>
                </a:ext>
              </a:extLst>
            </p:cNvPr>
            <p:cNvSpPr/>
            <p:nvPr/>
          </p:nvSpPr>
          <p:spPr>
            <a:xfrm>
              <a:off x="6684365" y="1779234"/>
              <a:ext cx="4412617" cy="1433893"/>
            </a:xfrm>
            <a:prstGeom prst="roundRect">
              <a:avLst>
                <a:gd name="adj" fmla="val 15535"/>
              </a:avLst>
            </a:prstGeom>
            <a:solidFill>
              <a:srgbClr val="FFFFFF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021E41C-D741-16D0-82DD-8F14B9D4A79E}"/>
              </a:ext>
            </a:extLst>
          </p:cNvPr>
          <p:cNvGrpSpPr/>
          <p:nvPr/>
        </p:nvGrpSpPr>
        <p:grpSpPr>
          <a:xfrm>
            <a:off x="6692201" y="4288676"/>
            <a:ext cx="4412617" cy="1536600"/>
            <a:chOff x="6684365" y="1779234"/>
            <a:chExt cx="4412617" cy="1536600"/>
          </a:xfrm>
        </p:grpSpPr>
        <p:sp>
          <p:nvSpPr>
            <p:cNvPr id="184" name="Rounded Rectangle">
              <a:extLst>
                <a:ext uri="{FF2B5EF4-FFF2-40B4-BE49-F238E27FC236}">
                  <a16:creationId xmlns:a16="http://schemas.microsoft.com/office/drawing/2014/main" id="{EF5E3214-7E3A-8D54-8D73-2E62FF3E72B1}"/>
                </a:ext>
              </a:extLst>
            </p:cNvPr>
            <p:cNvSpPr/>
            <p:nvPr/>
          </p:nvSpPr>
          <p:spPr>
            <a:xfrm>
              <a:off x="6885412" y="1881941"/>
              <a:ext cx="4010522" cy="1433893"/>
            </a:xfrm>
            <a:prstGeom prst="roundRect">
              <a:avLst>
                <a:gd name="adj" fmla="val 13535"/>
              </a:avLst>
            </a:prstGeom>
            <a:solidFill>
              <a:srgbClr val="FFFFFF">
                <a:alpha val="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5" name="Rounded Rectangle">
              <a:extLst>
                <a:ext uri="{FF2B5EF4-FFF2-40B4-BE49-F238E27FC236}">
                  <a16:creationId xmlns:a16="http://schemas.microsoft.com/office/drawing/2014/main" id="{F5C35CB5-2711-AADF-54D1-D7CA6EC318AE}"/>
                </a:ext>
              </a:extLst>
            </p:cNvPr>
            <p:cNvSpPr/>
            <p:nvPr/>
          </p:nvSpPr>
          <p:spPr>
            <a:xfrm>
              <a:off x="6684365" y="1779234"/>
              <a:ext cx="4412617" cy="1433893"/>
            </a:xfrm>
            <a:prstGeom prst="roundRect">
              <a:avLst>
                <a:gd name="adj" fmla="val 15535"/>
              </a:avLst>
            </a:prstGeom>
            <a:solidFill>
              <a:srgbClr val="FFFFFF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82" name="Rectangle: Rounded Corners 91">
            <a:extLst>
              <a:ext uri="{FF2B5EF4-FFF2-40B4-BE49-F238E27FC236}">
                <a16:creationId xmlns:a16="http://schemas.microsoft.com/office/drawing/2014/main" id="{D24E4774-1782-FBF7-0ABF-B634497BA029}"/>
              </a:ext>
            </a:extLst>
          </p:cNvPr>
          <p:cNvSpPr/>
          <p:nvPr/>
        </p:nvSpPr>
        <p:spPr>
          <a:xfrm>
            <a:off x="6193" y="-960"/>
            <a:ext cx="2789143" cy="685896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748DFD-979F-4444-BF98-CC9B25A16A60}"/>
              </a:ext>
            </a:extLst>
          </p:cNvPr>
          <p:cNvSpPr/>
          <p:nvPr/>
        </p:nvSpPr>
        <p:spPr>
          <a:xfrm>
            <a:off x="4865636" y="472966"/>
            <a:ext cx="3708454" cy="5816231"/>
          </a:xfrm>
          <a:prstGeom prst="roundRect">
            <a:avLst>
              <a:gd name="adj" fmla="val 9836"/>
            </a:avLst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444500" dist="25400" dir="5400000" sx="96000" sy="96000" rotWithShape="0">
              <a:schemeClr val="tx2">
                <a:lumMod val="60000"/>
                <a:lumOff val="40000"/>
                <a:alpha val="30000"/>
              </a:schemeClr>
            </a:outerShdw>
          </a:effectLst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7C27E924-5612-4C13-A090-31D901E4F2FE}"/>
              </a:ext>
            </a:extLst>
          </p:cNvPr>
          <p:cNvSpPr/>
          <p:nvPr/>
        </p:nvSpPr>
        <p:spPr>
          <a:xfrm>
            <a:off x="6707447" y="898150"/>
            <a:ext cx="4819569" cy="1515446"/>
          </a:xfrm>
          <a:prstGeom prst="roundRect">
            <a:avLst>
              <a:gd name="adj" fmla="val 12891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en-MY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35" name="Rounded Rectangle">
            <a:extLst>
              <a:ext uri="{FF2B5EF4-FFF2-40B4-BE49-F238E27FC236}">
                <a16:creationId xmlns:a16="http://schemas.microsoft.com/office/drawing/2014/main" id="{129D13B6-0D21-4558-85DA-37650E7760B6}"/>
              </a:ext>
            </a:extLst>
          </p:cNvPr>
          <p:cNvSpPr/>
          <p:nvPr/>
        </p:nvSpPr>
        <p:spPr>
          <a:xfrm>
            <a:off x="7018105" y="1114064"/>
            <a:ext cx="4685331" cy="1103174"/>
          </a:xfrm>
          <a:prstGeom prst="roundRect">
            <a:avLst>
              <a:gd name="adj" fmla="val 3246"/>
            </a:avLst>
          </a:prstGeom>
          <a:noFill/>
        </p:spPr>
        <p:txBody>
          <a:bodyPr wrap="square" rtlCol="0" anchor="t" anchorCtr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Mise en avant des témoignages et interventions  de l’AICA et des contrôleurs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Inclure des outils pratiques et des tutoriels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25059D-421B-C9E2-60A0-8E7B6D91CFF7}"/>
              </a:ext>
            </a:extLst>
          </p:cNvPr>
          <p:cNvGrpSpPr/>
          <p:nvPr/>
        </p:nvGrpSpPr>
        <p:grpSpPr>
          <a:xfrm>
            <a:off x="5691370" y="1081755"/>
            <a:ext cx="1312650" cy="1342790"/>
            <a:chOff x="5746934" y="1599165"/>
            <a:chExt cx="1312650" cy="130935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2801EB9-CB5C-4879-A6BF-CFBD05BC2C46}"/>
                </a:ext>
              </a:extLst>
            </p:cNvPr>
            <p:cNvGrpSpPr/>
            <p:nvPr/>
          </p:nvGrpSpPr>
          <p:grpSpPr>
            <a:xfrm>
              <a:off x="5746934" y="1599165"/>
              <a:ext cx="1312650" cy="1309358"/>
              <a:chOff x="5896593" y="1373659"/>
              <a:chExt cx="992264" cy="989776"/>
            </a:xfrm>
          </p:grpSpPr>
          <p:sp>
            <p:nvSpPr>
              <p:cNvPr id="62" name="Circle">
                <a:extLst>
                  <a:ext uri="{FF2B5EF4-FFF2-40B4-BE49-F238E27FC236}">
                    <a16:creationId xmlns:a16="http://schemas.microsoft.com/office/drawing/2014/main" id="{24F95EBC-11FE-4623-80C0-6EF2A12948A3}"/>
                  </a:ext>
                </a:extLst>
              </p:cNvPr>
              <p:cNvSpPr/>
              <p:nvPr/>
            </p:nvSpPr>
            <p:spPr>
              <a:xfrm>
                <a:off x="5896593" y="1373659"/>
                <a:ext cx="989777" cy="989776"/>
              </a:xfrm>
              <a:prstGeom prst="ellipse">
                <a:avLst/>
              </a:prstGeom>
              <a:noFill/>
              <a:ln w="9525" cap="flat">
                <a:solidFill>
                  <a:schemeClr val="accent3">
                    <a:alpha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63" name="Circle">
                <a:extLst>
                  <a:ext uri="{FF2B5EF4-FFF2-40B4-BE49-F238E27FC236}">
                    <a16:creationId xmlns:a16="http://schemas.microsoft.com/office/drawing/2014/main" id="{04C4C5F9-6CE2-4777-8DDE-01F603419602}"/>
                  </a:ext>
                </a:extLst>
              </p:cNvPr>
              <p:cNvSpPr/>
              <p:nvPr/>
            </p:nvSpPr>
            <p:spPr>
              <a:xfrm>
                <a:off x="6797336" y="2022499"/>
                <a:ext cx="91521" cy="9152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27635D2-78EA-4B59-A66A-581C404B2EE4}"/>
                </a:ext>
              </a:extLst>
            </p:cNvPr>
            <p:cNvGrpSpPr/>
            <p:nvPr/>
          </p:nvGrpSpPr>
          <p:grpSpPr>
            <a:xfrm>
              <a:off x="5877452" y="1729685"/>
              <a:ext cx="1048322" cy="1048321"/>
              <a:chOff x="6031797" y="1508863"/>
              <a:chExt cx="719368" cy="719369"/>
            </a:xfrm>
          </p:grpSpPr>
          <p:sp>
            <p:nvSpPr>
              <p:cNvPr id="64" name="Circle">
                <a:extLst>
                  <a:ext uri="{FF2B5EF4-FFF2-40B4-BE49-F238E27FC236}">
                    <a16:creationId xmlns:a16="http://schemas.microsoft.com/office/drawing/2014/main" id="{7746620C-197C-419F-8E73-66CD968E312B}"/>
                  </a:ext>
                </a:extLst>
              </p:cNvPr>
              <p:cNvSpPr/>
              <p:nvPr/>
            </p:nvSpPr>
            <p:spPr>
              <a:xfrm>
                <a:off x="6031797" y="1508863"/>
                <a:ext cx="719368" cy="719369"/>
              </a:xfrm>
              <a:prstGeom prst="ellipse">
                <a:avLst/>
              </a:prstGeom>
              <a:noFill/>
              <a:ln w="6350" cap="flat">
                <a:solidFill>
                  <a:schemeClr val="accent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65" name="Circle">
                <a:extLst>
                  <a:ext uri="{FF2B5EF4-FFF2-40B4-BE49-F238E27FC236}">
                    <a16:creationId xmlns:a16="http://schemas.microsoft.com/office/drawing/2014/main" id="{A0354C4E-A9C0-4FA6-8274-3E8DF968F521}"/>
                  </a:ext>
                </a:extLst>
              </p:cNvPr>
              <p:cNvSpPr/>
              <p:nvPr/>
            </p:nvSpPr>
            <p:spPr>
              <a:xfrm>
                <a:off x="6131384" y="1574589"/>
                <a:ext cx="45879" cy="45879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sp>
        <p:nvSpPr>
          <p:cNvPr id="66" name="Circle">
            <a:extLst>
              <a:ext uri="{FF2B5EF4-FFF2-40B4-BE49-F238E27FC236}">
                <a16:creationId xmlns:a16="http://schemas.microsoft.com/office/drawing/2014/main" id="{EC476E08-790B-459D-AE95-33EA6258159F}"/>
              </a:ext>
            </a:extLst>
          </p:cNvPr>
          <p:cNvSpPr/>
          <p:nvPr/>
        </p:nvSpPr>
        <p:spPr>
          <a:xfrm>
            <a:off x="5919554" y="1301566"/>
            <a:ext cx="768484" cy="76848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66700" sx="102000" sy="102000" algn="ctr" rotWithShape="0">
              <a:schemeClr val="tx2">
                <a:lumMod val="60000"/>
                <a:lumOff val="40000"/>
                <a:alpha val="25000"/>
              </a:scheme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110" name="Rounded Rectangle">
            <a:extLst>
              <a:ext uri="{FF2B5EF4-FFF2-40B4-BE49-F238E27FC236}">
                <a16:creationId xmlns:a16="http://schemas.microsoft.com/office/drawing/2014/main" id="{A59882A9-E1AE-498C-A74C-67BB044491AE}"/>
              </a:ext>
            </a:extLst>
          </p:cNvPr>
          <p:cNvSpPr/>
          <p:nvPr/>
        </p:nvSpPr>
        <p:spPr>
          <a:xfrm>
            <a:off x="6500422" y="2777949"/>
            <a:ext cx="4819568" cy="3047327"/>
          </a:xfrm>
          <a:prstGeom prst="roundRect">
            <a:avLst>
              <a:gd name="adj" fmla="val 12891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en-MY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111" name="Rounded Rectangle">
            <a:extLst>
              <a:ext uri="{FF2B5EF4-FFF2-40B4-BE49-F238E27FC236}">
                <a16:creationId xmlns:a16="http://schemas.microsoft.com/office/drawing/2014/main" id="{C13AB134-B244-4E4B-ABEF-81747F560257}"/>
              </a:ext>
            </a:extLst>
          </p:cNvPr>
          <p:cNvSpPr/>
          <p:nvPr/>
        </p:nvSpPr>
        <p:spPr>
          <a:xfrm>
            <a:off x="6938849" y="2800541"/>
            <a:ext cx="5128256" cy="2890004"/>
          </a:xfrm>
          <a:prstGeom prst="roundRect">
            <a:avLst>
              <a:gd name="adj" fmla="val 3246"/>
            </a:avLst>
          </a:prstGeom>
          <a:noFill/>
        </p:spPr>
        <p:txBody>
          <a:bodyPr wrap="square" rtlCol="0" anchor="t" anchorCtr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Tenir compte du contexte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spécifique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des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femmes et de leurs besoins en matière d'atténuation des risques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Examiner les mythes et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préjugés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qui empêchent de considérer le marché des femmes.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Comprendre comment appliquer une optique de genre dans la réglementation et le contrôle.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Apprendre à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remplir l'évaluation de la maturité sexuelle et à interpréter les résultats.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74798E-9883-FE79-FF07-86FB15A94658}"/>
              </a:ext>
            </a:extLst>
          </p:cNvPr>
          <p:cNvGrpSpPr/>
          <p:nvPr/>
        </p:nvGrpSpPr>
        <p:grpSpPr>
          <a:xfrm rot="16200000">
            <a:off x="5747395" y="3530481"/>
            <a:ext cx="1312650" cy="1309358"/>
            <a:chOff x="5746934" y="4100180"/>
            <a:chExt cx="1312650" cy="130935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BD9B46A-776F-43DB-BF61-33132A393AA5}"/>
                </a:ext>
              </a:extLst>
            </p:cNvPr>
            <p:cNvGrpSpPr/>
            <p:nvPr/>
          </p:nvGrpSpPr>
          <p:grpSpPr>
            <a:xfrm>
              <a:off x="5746934" y="4100180"/>
              <a:ext cx="1312650" cy="1309358"/>
              <a:chOff x="5896593" y="1373659"/>
              <a:chExt cx="992264" cy="989776"/>
            </a:xfrm>
          </p:grpSpPr>
          <p:sp>
            <p:nvSpPr>
              <p:cNvPr id="103" name="Circle">
                <a:extLst>
                  <a:ext uri="{FF2B5EF4-FFF2-40B4-BE49-F238E27FC236}">
                    <a16:creationId xmlns:a16="http://schemas.microsoft.com/office/drawing/2014/main" id="{D1669D91-D5BC-415F-883F-E20B2B138E48}"/>
                  </a:ext>
                </a:extLst>
              </p:cNvPr>
              <p:cNvSpPr/>
              <p:nvPr/>
            </p:nvSpPr>
            <p:spPr>
              <a:xfrm>
                <a:off x="5896593" y="1373659"/>
                <a:ext cx="989777" cy="989776"/>
              </a:xfrm>
              <a:prstGeom prst="ellipse">
                <a:avLst/>
              </a:prstGeom>
              <a:noFill/>
              <a:ln w="9525" cap="flat">
                <a:solidFill>
                  <a:schemeClr val="accent3">
                    <a:alpha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4" name="Circle">
                <a:extLst>
                  <a:ext uri="{FF2B5EF4-FFF2-40B4-BE49-F238E27FC236}">
                    <a16:creationId xmlns:a16="http://schemas.microsoft.com/office/drawing/2014/main" id="{F0BBEBA3-A4A2-46B8-97BF-A64B9926071E}"/>
                  </a:ext>
                </a:extLst>
              </p:cNvPr>
              <p:cNvSpPr/>
              <p:nvPr/>
            </p:nvSpPr>
            <p:spPr>
              <a:xfrm>
                <a:off x="6797336" y="2022499"/>
                <a:ext cx="91521" cy="9152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F09F0B6-BA36-4852-A892-CBCA63EBA470}"/>
                </a:ext>
              </a:extLst>
            </p:cNvPr>
            <p:cNvGrpSpPr/>
            <p:nvPr/>
          </p:nvGrpSpPr>
          <p:grpSpPr>
            <a:xfrm>
              <a:off x="5877452" y="4230700"/>
              <a:ext cx="1048322" cy="1048321"/>
              <a:chOff x="6031797" y="1508863"/>
              <a:chExt cx="719368" cy="719369"/>
            </a:xfrm>
          </p:grpSpPr>
          <p:sp>
            <p:nvSpPr>
              <p:cNvPr id="101" name="Circle">
                <a:extLst>
                  <a:ext uri="{FF2B5EF4-FFF2-40B4-BE49-F238E27FC236}">
                    <a16:creationId xmlns:a16="http://schemas.microsoft.com/office/drawing/2014/main" id="{A0F677D1-53CA-4CF6-A5CE-84BDCA74E191}"/>
                  </a:ext>
                </a:extLst>
              </p:cNvPr>
              <p:cNvSpPr/>
              <p:nvPr/>
            </p:nvSpPr>
            <p:spPr>
              <a:xfrm>
                <a:off x="6031797" y="1508863"/>
                <a:ext cx="719368" cy="719369"/>
              </a:xfrm>
              <a:prstGeom prst="ellipse">
                <a:avLst/>
              </a:prstGeom>
              <a:noFill/>
              <a:ln w="6350" cap="flat">
                <a:solidFill>
                  <a:schemeClr val="accent3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2" name="Circle">
                <a:extLst>
                  <a:ext uri="{FF2B5EF4-FFF2-40B4-BE49-F238E27FC236}">
                    <a16:creationId xmlns:a16="http://schemas.microsoft.com/office/drawing/2014/main" id="{5F7C2B81-AEC4-4A5F-A0D2-9C66CDF32BDD}"/>
                  </a:ext>
                </a:extLst>
              </p:cNvPr>
              <p:cNvSpPr/>
              <p:nvPr/>
            </p:nvSpPr>
            <p:spPr>
              <a:xfrm>
                <a:off x="6131384" y="1574589"/>
                <a:ext cx="45879" cy="45879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sp>
        <p:nvSpPr>
          <p:cNvPr id="100" name="Circle">
            <a:extLst>
              <a:ext uri="{FF2B5EF4-FFF2-40B4-BE49-F238E27FC236}">
                <a16:creationId xmlns:a16="http://schemas.microsoft.com/office/drawing/2014/main" id="{7C579675-9052-4BD6-B493-C704C37066E2}"/>
              </a:ext>
            </a:extLst>
          </p:cNvPr>
          <p:cNvSpPr/>
          <p:nvPr/>
        </p:nvSpPr>
        <p:spPr>
          <a:xfrm>
            <a:off x="6019478" y="3761817"/>
            <a:ext cx="768484" cy="76848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66700" sx="102000" sy="102000" algn="ctr" rotWithShape="0">
              <a:schemeClr val="tx2">
                <a:lumMod val="60000"/>
                <a:lumOff val="40000"/>
                <a:alpha val="25000"/>
              </a:scheme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D511080-6501-41B7-87A8-F6E8E8737DC1}"/>
              </a:ext>
            </a:extLst>
          </p:cNvPr>
          <p:cNvSpPr txBox="1"/>
          <p:nvPr/>
        </p:nvSpPr>
        <p:spPr>
          <a:xfrm>
            <a:off x="607736" y="5183073"/>
            <a:ext cx="3872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 MODULES D'AUTOFORMATION SUR L'OPTIQUE ET LES PRATIQUES DE GENRE DANS L'ASSURANCE INCLUSIVE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4480EF3-591A-4B23-AA66-2406A7E5944F}"/>
              </a:ext>
            </a:extLst>
          </p:cNvPr>
          <p:cNvGrpSpPr/>
          <p:nvPr/>
        </p:nvGrpSpPr>
        <p:grpSpPr>
          <a:xfrm>
            <a:off x="106988" y="309211"/>
            <a:ext cx="5802634" cy="5411184"/>
            <a:chOff x="5896593" y="1373659"/>
            <a:chExt cx="992264" cy="989776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9E873070-4605-45ED-A6A9-A07479FEE606}"/>
                </a:ext>
              </a:extLst>
            </p:cNvPr>
            <p:cNvSpPr/>
            <p:nvPr/>
          </p:nvSpPr>
          <p:spPr>
            <a:xfrm>
              <a:off x="5896593" y="1373659"/>
              <a:ext cx="989777" cy="989776"/>
            </a:xfrm>
            <a:prstGeom prst="ellipse">
              <a:avLst/>
            </a:pr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3" name="Circle">
              <a:extLst>
                <a:ext uri="{FF2B5EF4-FFF2-40B4-BE49-F238E27FC236}">
                  <a16:creationId xmlns:a16="http://schemas.microsoft.com/office/drawing/2014/main" id="{D94A71FA-BD51-4114-85F9-D26E869296AE}"/>
                </a:ext>
              </a:extLst>
            </p:cNvPr>
            <p:cNvSpPr/>
            <p:nvPr/>
          </p:nvSpPr>
          <p:spPr>
            <a:xfrm>
              <a:off x="6797336" y="2022499"/>
              <a:ext cx="91521" cy="9152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9AA6003-CCB2-4329-BFB9-585C6DF9556D}"/>
              </a:ext>
            </a:extLst>
          </p:cNvPr>
          <p:cNvGrpSpPr/>
          <p:nvPr/>
        </p:nvGrpSpPr>
        <p:grpSpPr>
          <a:xfrm>
            <a:off x="551882" y="898150"/>
            <a:ext cx="4634159" cy="4332399"/>
            <a:chOff x="6031797" y="1508863"/>
            <a:chExt cx="719368" cy="719369"/>
          </a:xfrm>
        </p:grpSpPr>
        <p:sp>
          <p:nvSpPr>
            <p:cNvPr id="120" name="Circle">
              <a:extLst>
                <a:ext uri="{FF2B5EF4-FFF2-40B4-BE49-F238E27FC236}">
                  <a16:creationId xmlns:a16="http://schemas.microsoft.com/office/drawing/2014/main" id="{0E4E1767-952B-4019-904E-55DCAF3C229A}"/>
                </a:ext>
              </a:extLst>
            </p:cNvPr>
            <p:cNvSpPr/>
            <p:nvPr/>
          </p:nvSpPr>
          <p:spPr>
            <a:xfrm>
              <a:off x="6031797" y="1508863"/>
              <a:ext cx="719368" cy="719369"/>
            </a:xfrm>
            <a:prstGeom prst="ellips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1" name="Circle">
              <a:extLst>
                <a:ext uri="{FF2B5EF4-FFF2-40B4-BE49-F238E27FC236}">
                  <a16:creationId xmlns:a16="http://schemas.microsoft.com/office/drawing/2014/main" id="{964F3968-5ACE-4C70-81AC-2DF09094D380}"/>
                </a:ext>
              </a:extLst>
            </p:cNvPr>
            <p:cNvSpPr/>
            <p:nvPr/>
          </p:nvSpPr>
          <p:spPr>
            <a:xfrm>
              <a:off x="6131384" y="1574589"/>
              <a:ext cx="45879" cy="45879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19" name="Circle">
            <a:extLst>
              <a:ext uri="{FF2B5EF4-FFF2-40B4-BE49-F238E27FC236}">
                <a16:creationId xmlns:a16="http://schemas.microsoft.com/office/drawing/2014/main" id="{D3A191EC-6A3E-43FA-A55F-C6E3CA5B1E0A}"/>
              </a:ext>
            </a:extLst>
          </p:cNvPr>
          <p:cNvSpPr/>
          <p:nvPr/>
        </p:nvSpPr>
        <p:spPr>
          <a:xfrm>
            <a:off x="1302756" y="1436409"/>
            <a:ext cx="3397125" cy="317591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66700" sx="102000" sy="102000" algn="ctr" rotWithShape="0">
              <a:schemeClr val="tx2">
                <a:lumMod val="60000"/>
                <a:lumOff val="40000"/>
                <a:alpha val="25000"/>
              </a:scheme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  <a:sym typeface="Helvetica Neue Medium"/>
            </a:endParaRPr>
          </a:p>
        </p:txBody>
      </p:sp>
      <p:sp>
        <p:nvSpPr>
          <p:cNvPr id="70" name="Rounded Rectangle">
            <a:extLst>
              <a:ext uri="{FF2B5EF4-FFF2-40B4-BE49-F238E27FC236}">
                <a16:creationId xmlns:a16="http://schemas.microsoft.com/office/drawing/2014/main" id="{4676E72E-7DF3-46B4-A2A4-B424A605019B}"/>
              </a:ext>
            </a:extLst>
          </p:cNvPr>
          <p:cNvSpPr/>
          <p:nvPr/>
        </p:nvSpPr>
        <p:spPr>
          <a:xfrm>
            <a:off x="201438" y="201995"/>
            <a:ext cx="5273531" cy="3877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Montserrat ExtraBold"/>
              </a:rPr>
              <a:t>#genre </a:t>
            </a:r>
          </a:p>
        </p:txBody>
      </p:sp>
      <p:pic>
        <p:nvPicPr>
          <p:cNvPr id="9" name="Graphic 8" descr="Information outline">
            <a:extLst>
              <a:ext uri="{FF2B5EF4-FFF2-40B4-BE49-F238E27FC236}">
                <a16:creationId xmlns:a16="http://schemas.microsoft.com/office/drawing/2014/main" id="{0A427CFA-4AA4-40A3-B9E1-39DF5C659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53602" y="1298939"/>
            <a:ext cx="719797" cy="719797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F890242-5EB2-4630-A3CB-56EB1064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39" y="2401646"/>
            <a:ext cx="2957561" cy="14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phic 42" descr="Bullseye outline">
            <a:extLst>
              <a:ext uri="{FF2B5EF4-FFF2-40B4-BE49-F238E27FC236}">
                <a16:creationId xmlns:a16="http://schemas.microsoft.com/office/drawing/2014/main" id="{2A590F71-1D3E-40B0-920F-260B50097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931037" y="36773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22222E-6 L 0.00078 0.0208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04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7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48148E-6 L 0.00078 0.0208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04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58" dur="4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5" grpId="0" animBg="1"/>
      <p:bldP spid="34" grpId="0" animBg="1"/>
      <p:bldP spid="35" grpId="0"/>
      <p:bldP spid="66" grpId="0" animBg="1"/>
      <p:bldP spid="110" grpId="0" animBg="1"/>
      <p:bldP spid="111" grpId="0"/>
      <p:bldP spid="100" grpId="0" animBg="1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9330-2811-410A-B265-880A1FFC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latin typeface="+mj-lt"/>
              </a:rPr>
              <a:t>A2ii données sur le genre : Indicateurs capturés</a:t>
            </a:r>
            <a:r>
              <a:rPr lang="en-US" sz="2800" dirty="0">
                <a:latin typeface="+mj-lt"/>
              </a:rPr>
              <a:t> </a:t>
            </a:r>
          </a:p>
        </p:txBody>
      </p:sp>
      <p:pic>
        <p:nvPicPr>
          <p:cNvPr id="46" name="Content Placeholder 45" descr="Table&#10;&#10;Description automatically generated with low confidence">
            <a:extLst>
              <a:ext uri="{FF2B5EF4-FFF2-40B4-BE49-F238E27FC236}">
                <a16:creationId xmlns:a16="http://schemas.microsoft.com/office/drawing/2014/main" id="{66F62994-FFE5-4B31-8599-6F2354DD8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7872" y="1535714"/>
            <a:ext cx="8715083" cy="4525433"/>
          </a:xfrm>
        </p:spPr>
      </p:pic>
    </p:spTree>
    <p:extLst>
      <p:ext uri="{BB962C8B-B14F-4D97-AF65-F5344CB8AC3E}">
        <p14:creationId xmlns:p14="http://schemas.microsoft.com/office/powerpoint/2010/main" val="384482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none">
                <a:latin typeface="+mj-lt"/>
                <a:cs typeface="Helvetica" panose="020B0604020202020204" pitchFamily="34" charset="0"/>
              </a:rPr>
              <a:t>Agenda</a:t>
            </a:r>
            <a:endParaRPr lang="en-GB" sz="240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86" y="1828800"/>
            <a:ext cx="9641343" cy="3971504"/>
          </a:xfrm>
          <a:ln>
            <a:noFill/>
          </a:ln>
        </p:spPr>
        <p:txBody>
          <a:bodyPr vert="horz" lIns="121920" tIns="60960" rIns="121920" bIns="60960" rtlCol="0" anchor="t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1|  </a:t>
            </a:r>
            <a:r>
              <a:rPr lang="en-US" sz="2800" i="0" dirty="0" err="1">
                <a:solidFill>
                  <a:srgbClr val="C00000"/>
                </a:solidFill>
                <a:effectLst/>
                <a:latin typeface="+mj-lt"/>
              </a:rPr>
              <a:t>Rôle</a:t>
            </a:r>
            <a:r>
              <a:rPr lang="en-US" sz="2800" i="0" dirty="0">
                <a:solidFill>
                  <a:srgbClr val="C00000"/>
                </a:solidFill>
                <a:effectLst/>
                <a:latin typeface="+mj-lt"/>
              </a:rPr>
              <a:t> de </a:t>
            </a:r>
            <a:r>
              <a:rPr lang="en-US" sz="2800" i="0" dirty="0" smtClean="0">
                <a:solidFill>
                  <a:srgbClr val="C00000"/>
                </a:solidFill>
                <a:effectLst/>
                <a:latin typeface="+mj-lt"/>
              </a:rPr>
              <a:t>A2ii</a:t>
            </a:r>
            <a:endParaRPr lang="en-GB" sz="2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2800" dirty="0">
              <a:latin typeface="+mj-lt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2| Les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Écarts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 Protection </a:t>
            </a:r>
          </a:p>
          <a:p>
            <a:pPr marL="0" indent="0">
              <a:buNone/>
            </a:pPr>
            <a:endParaRPr lang="en-GB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3| </a:t>
            </a:r>
            <a:r>
              <a:rPr lang="en-US" sz="28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Initiatives de </a:t>
            </a:r>
            <a:r>
              <a:rPr lang="en-US" sz="2800" i="0" dirty="0" smtClean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A2ii 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-685165">
              <a:buFont typeface="Avenir Next LT Pro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918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D8CD-2982-4621-AD17-EC083385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61" y="185811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A2ii| </a:t>
            </a:r>
            <a:r>
              <a:rPr lang="en-US" sz="2800" dirty="0" err="1">
                <a:latin typeface="+mj-lt"/>
              </a:rPr>
              <a:t>Ressources</a:t>
            </a:r>
            <a:r>
              <a:rPr lang="en-US" sz="2800" dirty="0">
                <a:latin typeface="+mj-lt"/>
              </a:rPr>
              <a:t> à </a:t>
            </a:r>
            <a:r>
              <a:rPr lang="en-US" sz="2800" dirty="0" err="1">
                <a:latin typeface="+mj-lt"/>
              </a:rPr>
              <a:t>votre</a:t>
            </a:r>
            <a:r>
              <a:rPr lang="en-US" sz="2800" dirty="0">
                <a:latin typeface="+mj-lt"/>
              </a:rPr>
              <a:t> disposition</a:t>
            </a:r>
            <a:endParaRPr lang="en-GB" sz="2800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0CE1E6-2A71-4FD0-96F4-57F0B22B769E}"/>
              </a:ext>
            </a:extLst>
          </p:cNvPr>
          <p:cNvSpPr txBox="1">
            <a:spLocks/>
          </p:cNvSpPr>
          <p:nvPr/>
        </p:nvSpPr>
        <p:spPr>
          <a:xfrm>
            <a:off x="1567543" y="1187296"/>
            <a:ext cx="9840686" cy="51768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78">
              <a:buNone/>
              <a:defRPr/>
            </a:pPr>
            <a:r>
              <a:rPr lang="en-GB" sz="1600" b="1" dirty="0">
                <a:solidFill>
                  <a:srgbClr val="C00000"/>
                </a:solidFill>
                <a:latin typeface="Avenir"/>
              </a:rPr>
              <a:t>Centre de </a:t>
            </a:r>
            <a:r>
              <a:rPr lang="en-GB" sz="1600" b="1" dirty="0" err="1">
                <a:solidFill>
                  <a:srgbClr val="C00000"/>
                </a:solidFill>
                <a:latin typeface="Avenir"/>
              </a:rPr>
              <a:t>connaissances</a:t>
            </a:r>
            <a:endParaRPr lang="en-GB" sz="1600" b="1" dirty="0">
              <a:solidFill>
                <a:srgbClr val="C00000"/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fr-FR" sz="1600" u="sng" dirty="0">
                <a:solidFill>
                  <a:prstClr val="white">
                    <a:lumMod val="50000"/>
                  </a:prstClr>
                </a:solidFill>
                <a:latin typeface="Avenir"/>
                <a:hlinkClick r:id="rId3"/>
              </a:rPr>
              <a:t>Référentiel des publications et recherches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 menées par A2ii, classées par thèmes : fondamentaux de l'assurance inclusive, sujets réglementaires et domaines émergents.</a:t>
            </a:r>
            <a:endParaRPr lang="en-GB" sz="533" dirty="0">
              <a:solidFill>
                <a:srgbClr val="C00000"/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endParaRPr lang="en-GB" sz="1600" b="1" dirty="0">
              <a:solidFill>
                <a:srgbClr val="C00000"/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en-GB" sz="1600" b="1" dirty="0">
                <a:solidFill>
                  <a:srgbClr val="C00000"/>
                </a:solidFill>
                <a:latin typeface="Avenir"/>
              </a:rPr>
              <a:t>Connect.A2ii – e-learning platform</a:t>
            </a:r>
          </a:p>
          <a:p>
            <a:pPr marL="0" indent="0" defTabSz="457178">
              <a:buNone/>
              <a:defRPr/>
            </a:pP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Une plateforme réservée aux </a:t>
            </a:r>
            <a:r>
              <a:rPr lang="fr-FR" sz="1600" dirty="0" smtClean="0">
                <a:solidFill>
                  <a:prstClr val="white">
                    <a:lumMod val="50000"/>
                  </a:prstClr>
                </a:solidFill>
                <a:latin typeface="Avenir"/>
              </a:rPr>
              <a:t>contrôleurs qui 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héberge </a:t>
            </a:r>
            <a:r>
              <a:rPr lang="fr-FR" sz="1600" u="sng" dirty="0">
                <a:solidFill>
                  <a:prstClr val="white">
                    <a:lumMod val="50000"/>
                  </a:prstClr>
                </a:solidFill>
                <a:latin typeface="Avenir"/>
              </a:rPr>
              <a:t>les formations phares de </a:t>
            </a:r>
            <a:r>
              <a:rPr lang="fr-FR" sz="1600" u="sng" dirty="0" smtClean="0">
                <a:solidFill>
                  <a:prstClr val="white">
                    <a:lumMod val="50000"/>
                  </a:prstClr>
                </a:solidFill>
                <a:latin typeface="Avenir"/>
              </a:rPr>
              <a:t>A2ii</a:t>
            </a:r>
            <a:r>
              <a:rPr lang="fr-FR" sz="1600" dirty="0" smtClean="0">
                <a:solidFill>
                  <a:prstClr val="white">
                    <a:lumMod val="50000"/>
                  </a:prstClr>
                </a:solidFill>
                <a:latin typeface="Avenir"/>
              </a:rPr>
              <a:t> 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et des modules de formation autodidacte sur le changement climatique et le genre. </a:t>
            </a:r>
          </a:p>
          <a:p>
            <a:pPr marL="0" indent="0" defTabSz="457178">
              <a:buNone/>
              <a:defRPr/>
            </a:pPr>
            <a:endParaRPr lang="fr-FR" sz="1600" b="1" dirty="0">
              <a:solidFill>
                <a:prstClr val="white">
                  <a:lumMod val="50000"/>
                </a:prstClr>
              </a:solidFill>
              <a:highlight>
                <a:srgbClr val="FFFF00"/>
              </a:highlight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fr-FR" sz="1600" b="1" dirty="0" smtClean="0">
                <a:solidFill>
                  <a:srgbClr val="C00000"/>
                </a:solidFill>
                <a:latin typeface="Avenir"/>
              </a:rPr>
              <a:t>Règlementation </a:t>
            </a:r>
            <a:r>
              <a:rPr lang="fr-FR" sz="1600" b="1" dirty="0">
                <a:solidFill>
                  <a:srgbClr val="C00000"/>
                </a:solidFill>
                <a:latin typeface="Avenir"/>
              </a:rPr>
              <a:t>sur les assurances inclusives </a:t>
            </a:r>
            <a:r>
              <a:rPr lang="fr-FR" sz="1600" b="1" dirty="0" smtClean="0">
                <a:solidFill>
                  <a:srgbClr val="C00000"/>
                </a:solidFill>
                <a:latin typeface="Avenir"/>
              </a:rPr>
              <a:t>― Carte</a:t>
            </a:r>
            <a:endParaRPr lang="en-GB" sz="1600" b="1" dirty="0">
              <a:solidFill>
                <a:srgbClr val="C00000"/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Une 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  <a:hlinkClick r:id="rId4"/>
              </a:rPr>
              <a:t>carte interactive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 de </a:t>
            </a: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venir"/>
              </a:rPr>
              <a:t>la réglementation de l'assurance inclusive 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et de la réglementation qui soutient l'assurance inclusive, obtenue grâce aux recherches d'A2ii et à l'interaction avec les autorités de </a:t>
            </a:r>
            <a:r>
              <a:rPr lang="fr-FR" sz="1600" dirty="0" smtClean="0">
                <a:solidFill>
                  <a:prstClr val="white">
                    <a:lumMod val="50000"/>
                  </a:prstClr>
                </a:solidFill>
                <a:latin typeface="Avenir"/>
              </a:rPr>
              <a:t>contrôle.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endParaRPr lang="en-GB" sz="533" dirty="0">
              <a:solidFill>
                <a:srgbClr val="C00000"/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fr-FR" sz="1600" b="1" dirty="0">
                <a:solidFill>
                  <a:srgbClr val="C00000"/>
                </a:solidFill>
                <a:latin typeface="Avenir"/>
              </a:rPr>
              <a:t>A2ii-IAIS Dialogues avec le public et les autorités de </a:t>
            </a:r>
            <a:r>
              <a:rPr lang="fr-FR" sz="1600" b="1" dirty="0" smtClean="0">
                <a:solidFill>
                  <a:srgbClr val="C00000"/>
                </a:solidFill>
                <a:latin typeface="Avenir"/>
              </a:rPr>
              <a:t>contrôle</a:t>
            </a:r>
            <a:endParaRPr lang="en-GB" sz="1600" b="1" dirty="0">
              <a:solidFill>
                <a:srgbClr val="C00000"/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Cette année, nous avons 4 webinaires couvrant des sujets d'actualité, en commençant par l'assurance indicielle le 28 février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endParaRPr lang="en-US" sz="1600" dirty="0">
              <a:solidFill>
                <a:prstClr val="white">
                  <a:lumMod val="50000"/>
                </a:prstClr>
              </a:solidFill>
              <a:highlight>
                <a:srgbClr val="FFFF00"/>
              </a:highlight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fr-FR" sz="1600" b="1" dirty="0">
                <a:solidFill>
                  <a:srgbClr val="C00000"/>
                </a:solidFill>
                <a:latin typeface="Avenir"/>
              </a:rPr>
              <a:t>Outil d'auto-évaluation du PBA (SAT)</a:t>
            </a:r>
            <a:endParaRPr lang="en-GB" sz="1600" b="1" dirty="0">
              <a:solidFill>
                <a:srgbClr val="C00000"/>
              </a:solidFill>
              <a:latin typeface="Avenir"/>
            </a:endParaRPr>
          </a:p>
          <a:p>
            <a:pPr marL="0" indent="0" defTabSz="457178">
              <a:buNone/>
              <a:defRPr/>
            </a:pP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Cet 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  <a:hlinkClick r:id="rId5"/>
              </a:rPr>
              <a:t>outil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 aide les </a:t>
            </a:r>
            <a:r>
              <a:rPr lang="fr-FR" sz="1600" dirty="0" smtClean="0">
                <a:solidFill>
                  <a:prstClr val="white">
                    <a:lumMod val="50000"/>
                  </a:prstClr>
                </a:solidFill>
                <a:latin typeface="Avenir"/>
              </a:rPr>
              <a:t>contrôleurs à 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évaluer le respect des principes </a:t>
            </a:r>
            <a:r>
              <a:rPr lang="fr-FR" sz="1600" dirty="0" smtClean="0">
                <a:solidFill>
                  <a:prstClr val="white">
                    <a:lumMod val="50000"/>
                  </a:prstClr>
                </a:solidFill>
                <a:latin typeface="Avenir"/>
              </a:rPr>
              <a:t>de base de </a:t>
            </a:r>
            <a:r>
              <a:rPr lang="fr-FR" sz="1600" dirty="0">
                <a:solidFill>
                  <a:prstClr val="white">
                    <a:lumMod val="50000"/>
                  </a:prstClr>
                </a:solidFill>
                <a:latin typeface="Avenir"/>
              </a:rPr>
              <a:t>l'assurance </a:t>
            </a:r>
            <a:r>
              <a:rPr lang="fr-FR" sz="1600" dirty="0" smtClean="0">
                <a:solidFill>
                  <a:prstClr val="white">
                    <a:lumMod val="50000"/>
                  </a:prstClr>
                </a:solidFill>
                <a:latin typeface="Avenir"/>
              </a:rPr>
              <a:t>(PBA).</a:t>
            </a:r>
            <a:endParaRPr lang="fr-FR" sz="1600" dirty="0">
              <a:solidFill>
                <a:prstClr val="white">
                  <a:lumMod val="50000"/>
                </a:prstClr>
              </a:solidFill>
              <a:latin typeface="Aveni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F52060-C29A-4CD0-B68C-67DB6C2D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195" y="3417984"/>
            <a:ext cx="792480" cy="7924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0200A-21F4-4A78-A790-158431DE5A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92" y="4445213"/>
            <a:ext cx="792480" cy="792480"/>
          </a:xfrm>
          <a:prstGeom prst="round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692C3A4-B26E-4AC1-99F0-F23464B58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492" y="5472442"/>
            <a:ext cx="792480" cy="7924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3A00B-3FBA-4CC0-A51C-1B1E95FF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492" y="2356040"/>
            <a:ext cx="792480" cy="79248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913105-B599-41CD-B228-9A6D4104C705}"/>
              </a:ext>
            </a:extLst>
          </p:cNvPr>
          <p:cNvGrpSpPr/>
          <p:nvPr/>
        </p:nvGrpSpPr>
        <p:grpSpPr>
          <a:xfrm>
            <a:off x="325333" y="1328811"/>
            <a:ext cx="800341" cy="792480"/>
            <a:chOff x="1134110" y="1113585"/>
            <a:chExt cx="646430" cy="640080"/>
          </a:xfrm>
        </p:grpSpPr>
        <p:pic>
          <p:nvPicPr>
            <p:cNvPr id="7" name="Graphic 6" descr="Books on shelf with solid fill">
              <a:extLst>
                <a:ext uri="{FF2B5EF4-FFF2-40B4-BE49-F238E27FC236}">
                  <a16:creationId xmlns:a16="http://schemas.microsoft.com/office/drawing/2014/main" id="{BB0527EB-106F-439C-802B-693A45D4B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134110" y="1113585"/>
              <a:ext cx="640080" cy="640080"/>
            </a:xfrm>
            <a:prstGeom prst="round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71AAD20-6F22-47AA-974A-C4B0A8DBC5F2}"/>
                </a:ext>
              </a:extLst>
            </p:cNvPr>
            <p:cNvSpPr/>
            <p:nvPr/>
          </p:nvSpPr>
          <p:spPr>
            <a:xfrm>
              <a:off x="1140460" y="1113585"/>
              <a:ext cx="640080" cy="64008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404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6053" y="290287"/>
            <a:ext cx="5229947" cy="3894967"/>
          </a:xfrm>
        </p:spPr>
        <p:txBody>
          <a:bodyPr>
            <a:normAutofit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fr-FR" sz="24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S'inscrire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à la liste de diffusion de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A2ii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sur </a:t>
            </a:r>
            <a:r>
              <a:rPr lang="de-DE" sz="2400" dirty="0">
                <a:solidFill>
                  <a:srgbClr val="C00000"/>
                </a:solidFill>
              </a:rPr>
              <a:t>A2ii.org</a:t>
            </a:r>
            <a:r>
              <a:rPr lang="en-GB" sz="1800" dirty="0"/>
              <a:t/>
            </a:r>
            <a:br>
              <a:rPr lang="en-GB" sz="1800" dirty="0"/>
            </a:br>
            <a:endParaRPr lang="en-GB" sz="1800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F7A178-9BF1-4EA2-B1AB-83D1AA8E3170}"/>
              </a:ext>
            </a:extLst>
          </p:cNvPr>
          <p:cNvSpPr/>
          <p:nvPr/>
        </p:nvSpPr>
        <p:spPr>
          <a:xfrm>
            <a:off x="656341" y="3971689"/>
            <a:ext cx="8277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C00000"/>
                </a:solidFill>
              </a:rPr>
              <a:t>Suivez-nous sur Twitter </a:t>
            </a:r>
            <a:r>
              <a:rPr lang="en-GB" sz="240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@a2ii_org</a:t>
            </a:r>
            <a:r>
              <a:rPr lang="en-GB" sz="2400">
                <a:solidFill>
                  <a:srgbClr val="C00000"/>
                </a:solidFill>
              </a:rPr>
              <a:t>, </a:t>
            </a:r>
            <a:r>
              <a:rPr lang="en-GB" sz="240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YouTube</a:t>
            </a:r>
            <a:r>
              <a:rPr lang="en-GB" sz="2400">
                <a:solidFill>
                  <a:srgbClr val="C00000"/>
                </a:solidFill>
              </a:rPr>
              <a:t> et </a:t>
            </a:r>
            <a:r>
              <a:rPr lang="en-GB" sz="240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LinkedIn</a:t>
            </a:r>
            <a:endParaRPr lang="en-GB" sz="240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A62D42-4DE8-4C41-89FA-070CCB5FE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40" y="4496851"/>
            <a:ext cx="8277712" cy="1463644"/>
          </a:xfrm>
          <a:prstGeom prst="rect">
            <a:avLst/>
          </a:prstGeom>
        </p:spPr>
      </p:pic>
      <p:pic>
        <p:nvPicPr>
          <p:cNvPr id="9" name="Bild 12" descr="a2ii_Logo.eps">
            <a:extLst>
              <a:ext uri="{FF2B5EF4-FFF2-40B4-BE49-F238E27FC236}">
                <a16:creationId xmlns:a16="http://schemas.microsoft.com/office/drawing/2014/main" id="{8D430492-6AED-4EA4-AB2D-25EF04351A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6" t="-13920" r="-10503" b="-15402"/>
          <a:stretch/>
        </p:blipFill>
        <p:spPr>
          <a:xfrm>
            <a:off x="491613" y="378127"/>
            <a:ext cx="2807400" cy="11821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ACAE1F-EF5C-43E9-8BE3-D7F0EB67B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1" y="1634196"/>
            <a:ext cx="6063543" cy="19694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980A72C-A0C8-47F7-BD70-AD4DCA99ADD5}"/>
              </a:ext>
            </a:extLst>
          </p:cNvPr>
          <p:cNvSpPr/>
          <p:nvPr/>
        </p:nvSpPr>
        <p:spPr>
          <a:xfrm>
            <a:off x="6454588" y="1557519"/>
            <a:ext cx="2159435" cy="945887"/>
          </a:xfrm>
          <a:custGeom>
            <a:avLst/>
            <a:gdLst>
              <a:gd name="connsiteX0" fmla="*/ 0 w 2159435"/>
              <a:gd name="connsiteY0" fmla="*/ 472944 h 945887"/>
              <a:gd name="connsiteX1" fmla="*/ 1079718 w 2159435"/>
              <a:gd name="connsiteY1" fmla="*/ 0 h 945887"/>
              <a:gd name="connsiteX2" fmla="*/ 2159436 w 2159435"/>
              <a:gd name="connsiteY2" fmla="*/ 472944 h 945887"/>
              <a:gd name="connsiteX3" fmla="*/ 1079718 w 2159435"/>
              <a:gd name="connsiteY3" fmla="*/ 945888 h 945887"/>
              <a:gd name="connsiteX4" fmla="*/ 0 w 2159435"/>
              <a:gd name="connsiteY4" fmla="*/ 472944 h 9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435" h="945887" extrusionOk="0">
                <a:moveTo>
                  <a:pt x="0" y="472944"/>
                </a:moveTo>
                <a:cubicBezTo>
                  <a:pt x="-21815" y="250017"/>
                  <a:pt x="431346" y="-21498"/>
                  <a:pt x="1079718" y="0"/>
                </a:cubicBezTo>
                <a:cubicBezTo>
                  <a:pt x="1705982" y="-4422"/>
                  <a:pt x="2143184" y="241344"/>
                  <a:pt x="2159436" y="472944"/>
                </a:cubicBezTo>
                <a:cubicBezTo>
                  <a:pt x="2070400" y="763902"/>
                  <a:pt x="1653744" y="972241"/>
                  <a:pt x="1079718" y="945888"/>
                </a:cubicBezTo>
                <a:cubicBezTo>
                  <a:pt x="519688" y="922408"/>
                  <a:pt x="-50791" y="745795"/>
                  <a:pt x="0" y="472944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71A0C73-B524-4F5E-90BF-831AD0F550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519"/>
          <a:stretch/>
        </p:blipFill>
        <p:spPr>
          <a:xfrm>
            <a:off x="769462" y="4942595"/>
            <a:ext cx="1953445" cy="8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8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>
            <a:extLst>
              <a:ext uri="{FF2B5EF4-FFF2-40B4-BE49-F238E27FC236}">
                <a16:creationId xmlns:a16="http://schemas.microsoft.com/office/drawing/2014/main" id="{3EF5EE26-CA3E-4937-B080-5DE0FABDD9B3}"/>
              </a:ext>
            </a:extLst>
          </p:cNvPr>
          <p:cNvSpPr txBox="1">
            <a:spLocks/>
          </p:cNvSpPr>
          <p:nvPr/>
        </p:nvSpPr>
        <p:spPr>
          <a:xfrm>
            <a:off x="3234986" y="170484"/>
            <a:ext cx="8515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u="none" kern="1200" baseline="0">
                <a:solidFill>
                  <a:srgbClr val="666666"/>
                </a:solidFill>
                <a:latin typeface="Avenir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A2ii |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Qui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 Nous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Sommes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j-ea"/>
              <a:cs typeface="+mj-cs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0F09712-209B-4896-AFC5-5D0EFAFFE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999" y="2417767"/>
            <a:ext cx="3420968" cy="190391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AD4FE6A-F7D5-4B3A-A6A0-5C7E05E8C15D}"/>
              </a:ext>
            </a:extLst>
          </p:cNvPr>
          <p:cNvSpPr txBox="1"/>
          <p:nvPr/>
        </p:nvSpPr>
        <p:spPr>
          <a:xfrm>
            <a:off x="3045977" y="1744698"/>
            <a:ext cx="434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Un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parternariat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mondial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unique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son genre…..  </a:t>
            </a:r>
            <a:endParaRPr kumimoji="0" lang="de-DE" sz="1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382B692-F442-4BC6-A6A3-EB2B04CEDDA9}"/>
              </a:ext>
            </a:extLst>
          </p:cNvPr>
          <p:cNvSpPr/>
          <p:nvPr/>
        </p:nvSpPr>
        <p:spPr>
          <a:xfrm>
            <a:off x="7057671" y="3025236"/>
            <a:ext cx="4144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…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s’efforcer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de faire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sorte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que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les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personnes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exclues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Avenir Next LT Pro"/>
              </a:rPr>
              <a:t>ou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desservies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dans le monde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aient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accès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à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l'assurance</a:t>
            </a:r>
            <a:endParaRPr kumimoji="0" lang="de-DE" sz="1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E3C8DBA-7453-4500-AD4B-6C7D92948A38}"/>
              </a:ext>
            </a:extLst>
          </p:cNvPr>
          <p:cNvSpPr/>
          <p:nvPr/>
        </p:nvSpPr>
        <p:spPr>
          <a:xfrm>
            <a:off x="405051" y="5082874"/>
            <a:ext cx="6165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Nous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soutenons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les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contrôleurs d’assurance afin de créer les conditions nécessaires à la croissance d'un marché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inclusif de l'assurance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Bogen 26">
            <a:extLst>
              <a:ext uri="{FF2B5EF4-FFF2-40B4-BE49-F238E27FC236}">
                <a16:creationId xmlns:a16="http://schemas.microsoft.com/office/drawing/2014/main" id="{0C58F98C-5A57-49E6-A08E-36B25F249659}"/>
              </a:ext>
            </a:extLst>
          </p:cNvPr>
          <p:cNvSpPr/>
          <p:nvPr/>
        </p:nvSpPr>
        <p:spPr>
          <a:xfrm rot="546392">
            <a:off x="5262297" y="2017751"/>
            <a:ext cx="3602068" cy="1903919"/>
          </a:xfrm>
          <a:prstGeom prst="arc">
            <a:avLst>
              <a:gd name="adj1" fmla="val 15969962"/>
              <a:gd name="adj2" fmla="val 206328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Bogen 28">
            <a:extLst>
              <a:ext uri="{FF2B5EF4-FFF2-40B4-BE49-F238E27FC236}">
                <a16:creationId xmlns:a16="http://schemas.microsoft.com/office/drawing/2014/main" id="{485580A9-CC61-4036-9CBE-C7B0F3F77C7C}"/>
              </a:ext>
            </a:extLst>
          </p:cNvPr>
          <p:cNvSpPr/>
          <p:nvPr/>
        </p:nvSpPr>
        <p:spPr>
          <a:xfrm rot="5897706">
            <a:off x="5903540" y="3030550"/>
            <a:ext cx="2102853" cy="2575544"/>
          </a:xfrm>
          <a:prstGeom prst="arc">
            <a:avLst>
              <a:gd name="adj1" fmla="val 16502412"/>
              <a:gd name="adj2" fmla="val 21184616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305D3-1A23-47F8-97A1-532BA3CDA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800" y="8475135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09585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3B0E9-D745-41ED-8598-783196D39377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B89848-D4A5-46C8-A5CC-A390436EB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9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">
            <a:extLst>
              <a:ext uri="{FF2B5EF4-FFF2-40B4-BE49-F238E27FC236}">
                <a16:creationId xmlns:a16="http://schemas.microsoft.com/office/drawing/2014/main" id="{09B406E8-24DF-D44C-B5AA-B933A599BDF0}"/>
              </a:ext>
            </a:extLst>
          </p:cNvPr>
          <p:cNvSpPr>
            <a:spLocks noChangeAspect="1"/>
          </p:cNvSpPr>
          <p:nvPr/>
        </p:nvSpPr>
        <p:spPr>
          <a:xfrm>
            <a:off x="1592669" y="279706"/>
            <a:ext cx="6492240" cy="6492240"/>
          </a:xfrm>
          <a:prstGeom prst="ellipse">
            <a:avLst/>
          </a:prstGeom>
          <a:noFill/>
          <a:ln w="12700" cap="flat">
            <a:solidFill>
              <a:srgbClr val="8B9AA3">
                <a:alpha val="24000"/>
              </a:srgb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654861E3-F548-204D-8C34-3133F375280E}"/>
              </a:ext>
            </a:extLst>
          </p:cNvPr>
          <p:cNvSpPr/>
          <p:nvPr/>
        </p:nvSpPr>
        <p:spPr>
          <a:xfrm>
            <a:off x="2874068" y="1549858"/>
            <a:ext cx="3932389" cy="3932390"/>
          </a:xfrm>
          <a:prstGeom prst="ellipse">
            <a:avLst/>
          </a:prstGeom>
          <a:noFill/>
          <a:ln w="12700" cap="flat">
            <a:solidFill>
              <a:srgbClr val="8B9AA3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DC5C5C49-6E3A-EE43-8E04-953ACE39C6D5}"/>
              </a:ext>
            </a:extLst>
          </p:cNvPr>
          <p:cNvSpPr/>
          <p:nvPr/>
        </p:nvSpPr>
        <p:spPr>
          <a:xfrm>
            <a:off x="6399016" y="2327922"/>
            <a:ext cx="112253" cy="11225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995120" scaled="0"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CCF483C6-3B3C-E64E-9343-A3EA757C8A2E}"/>
              </a:ext>
            </a:extLst>
          </p:cNvPr>
          <p:cNvSpPr/>
          <p:nvPr/>
        </p:nvSpPr>
        <p:spPr>
          <a:xfrm>
            <a:off x="3169257" y="2322583"/>
            <a:ext cx="112253" cy="11225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995120" scaled="0"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7809A51-A4A4-594C-9726-F48F998BCAD7}"/>
              </a:ext>
            </a:extLst>
          </p:cNvPr>
          <p:cNvSpPr/>
          <p:nvPr/>
        </p:nvSpPr>
        <p:spPr>
          <a:xfrm>
            <a:off x="6399016" y="4580866"/>
            <a:ext cx="112253" cy="11225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995120" scaled="0"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931B0736-578B-474C-A7B9-F6BD240A3996}"/>
              </a:ext>
            </a:extLst>
          </p:cNvPr>
          <p:cNvSpPr/>
          <p:nvPr/>
        </p:nvSpPr>
        <p:spPr>
          <a:xfrm>
            <a:off x="3169257" y="4575527"/>
            <a:ext cx="112253" cy="11225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995120" scaled="0"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00D3CF9-F9C6-2942-84CF-D5BB26733C77}"/>
              </a:ext>
            </a:extLst>
          </p:cNvPr>
          <p:cNvGrpSpPr/>
          <p:nvPr/>
        </p:nvGrpSpPr>
        <p:grpSpPr>
          <a:xfrm>
            <a:off x="3101366" y="1777156"/>
            <a:ext cx="3477794" cy="3477794"/>
            <a:chOff x="8706445" y="4076826"/>
            <a:chExt cx="6955587" cy="6955588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6F7501AE-C6C3-BA4C-B8C6-D322CE3D74EB}"/>
                </a:ext>
              </a:extLst>
            </p:cNvPr>
            <p:cNvSpPr/>
            <p:nvPr/>
          </p:nvSpPr>
          <p:spPr>
            <a:xfrm>
              <a:off x="8706445" y="4076826"/>
              <a:ext cx="6955587" cy="6955588"/>
            </a:xfrm>
            <a:prstGeom prst="ellipse">
              <a:avLst/>
            </a:prstGeom>
            <a:noFill/>
            <a:ln w="12700" cap="flat">
              <a:solidFill>
                <a:srgbClr val="8B9AA3">
                  <a:alpha val="78367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FFC37263-A617-F34C-B7D9-9B9D5A79AE66}"/>
                </a:ext>
              </a:extLst>
            </p:cNvPr>
            <p:cNvSpPr/>
            <p:nvPr/>
          </p:nvSpPr>
          <p:spPr>
            <a:xfrm>
              <a:off x="15408790" y="6511543"/>
              <a:ext cx="224505" cy="224505"/>
            </a:xfrm>
            <a:prstGeom prst="ellipse">
              <a:avLst/>
            </a:prstGeom>
            <a:solidFill>
              <a:srgbClr val="A4B0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6CF59215-1B6A-FF4E-B15E-8C7B5A8F4C61}"/>
                </a:ext>
              </a:extLst>
            </p:cNvPr>
            <p:cNvSpPr/>
            <p:nvPr/>
          </p:nvSpPr>
          <p:spPr>
            <a:xfrm>
              <a:off x="10280404" y="10413789"/>
              <a:ext cx="224505" cy="224505"/>
            </a:xfrm>
            <a:prstGeom prst="ellipse">
              <a:avLst/>
            </a:prstGeom>
            <a:solidFill>
              <a:srgbClr val="A4B0B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46931D9-60E3-AA41-BCBF-E3A55B20AD04}"/>
              </a:ext>
            </a:extLst>
          </p:cNvPr>
          <p:cNvGrpSpPr/>
          <p:nvPr/>
        </p:nvGrpSpPr>
        <p:grpSpPr>
          <a:xfrm>
            <a:off x="3323057" y="1998847"/>
            <a:ext cx="3034412" cy="3034413"/>
            <a:chOff x="9149828" y="4520207"/>
            <a:chExt cx="6068824" cy="6068825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C4AE768D-FFBB-2140-83DB-8FA25AFDEC0E}"/>
                </a:ext>
              </a:extLst>
            </p:cNvPr>
            <p:cNvSpPr/>
            <p:nvPr/>
          </p:nvSpPr>
          <p:spPr>
            <a:xfrm>
              <a:off x="9149828" y="4520207"/>
              <a:ext cx="6068824" cy="6068825"/>
            </a:xfrm>
            <a:prstGeom prst="ellipse">
              <a:avLst/>
            </a:prstGeom>
            <a:noFill/>
            <a:ln w="12700" cap="flat">
              <a:solidFill>
                <a:srgbClr val="8B9AA3">
                  <a:alpha val="58133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2F9B3C73-A389-CE4E-83E1-0731B283D534}"/>
                </a:ext>
              </a:extLst>
            </p:cNvPr>
            <p:cNvSpPr/>
            <p:nvPr/>
          </p:nvSpPr>
          <p:spPr>
            <a:xfrm>
              <a:off x="10309598" y="4993463"/>
              <a:ext cx="224505" cy="224505"/>
            </a:xfrm>
            <a:prstGeom prst="ellipse">
              <a:avLst/>
            </a:prstGeom>
            <a:solidFill>
              <a:srgbClr val="A4B0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FB1BAC-C727-674E-AB4D-E92EDB9862B1}"/>
              </a:ext>
            </a:extLst>
          </p:cNvPr>
          <p:cNvGrpSpPr/>
          <p:nvPr/>
        </p:nvGrpSpPr>
        <p:grpSpPr>
          <a:xfrm>
            <a:off x="3565654" y="2241445"/>
            <a:ext cx="2549217" cy="2549217"/>
            <a:chOff x="9635022" y="5005403"/>
            <a:chExt cx="5098433" cy="5098434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E843C7CB-4DF5-4A49-8823-7B5D8FE1D8C6}"/>
                </a:ext>
              </a:extLst>
            </p:cNvPr>
            <p:cNvSpPr/>
            <p:nvPr/>
          </p:nvSpPr>
          <p:spPr>
            <a:xfrm>
              <a:off x="9635022" y="5005403"/>
              <a:ext cx="5098433" cy="5098434"/>
            </a:xfrm>
            <a:prstGeom prst="ellipse">
              <a:avLst/>
            </a:prstGeom>
            <a:noFill/>
            <a:ln w="12700" cap="flat">
              <a:solidFill>
                <a:srgbClr val="8B9AA3">
                  <a:alpha val="41309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369F2450-B9E1-6D40-B721-3E195C37F96E}"/>
                </a:ext>
              </a:extLst>
            </p:cNvPr>
            <p:cNvSpPr/>
            <p:nvPr/>
          </p:nvSpPr>
          <p:spPr>
            <a:xfrm>
              <a:off x="14464856" y="8272906"/>
              <a:ext cx="224505" cy="224505"/>
            </a:xfrm>
            <a:prstGeom prst="ellipse">
              <a:avLst/>
            </a:prstGeom>
            <a:solidFill>
              <a:srgbClr val="D3D8D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2092DF-B07D-344C-BFB7-7B0584D295C4}"/>
              </a:ext>
            </a:extLst>
          </p:cNvPr>
          <p:cNvGrpSpPr/>
          <p:nvPr/>
        </p:nvGrpSpPr>
        <p:grpSpPr>
          <a:xfrm>
            <a:off x="3825814" y="2473891"/>
            <a:ext cx="2028897" cy="2073107"/>
            <a:chOff x="10155342" y="5470296"/>
            <a:chExt cx="4057794" cy="4146213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0738A20-2860-AE45-906E-C1741450E0FE}"/>
                </a:ext>
              </a:extLst>
            </p:cNvPr>
            <p:cNvSpPr/>
            <p:nvPr/>
          </p:nvSpPr>
          <p:spPr>
            <a:xfrm>
              <a:off x="12586719" y="9392004"/>
              <a:ext cx="224505" cy="224505"/>
            </a:xfrm>
            <a:prstGeom prst="ellipse">
              <a:avLst/>
            </a:prstGeom>
            <a:solidFill>
              <a:srgbClr val="E3E6E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9694F03-4E26-EB4F-AC5D-2B921E22999F}"/>
                </a:ext>
              </a:extLst>
            </p:cNvPr>
            <p:cNvGrpSpPr/>
            <p:nvPr/>
          </p:nvGrpSpPr>
          <p:grpSpPr>
            <a:xfrm>
              <a:off x="10155342" y="5470296"/>
              <a:ext cx="4057794" cy="4113220"/>
              <a:chOff x="10155342" y="5470296"/>
              <a:chExt cx="4057794" cy="4113220"/>
            </a:xfrm>
          </p:grpSpPr>
          <p:sp>
            <p:nvSpPr>
              <p:cNvPr id="8" name="Circle">
                <a:extLst>
                  <a:ext uri="{FF2B5EF4-FFF2-40B4-BE49-F238E27FC236}">
                    <a16:creationId xmlns:a16="http://schemas.microsoft.com/office/drawing/2014/main" id="{02722F95-6AEE-C246-9961-400228348C4C}"/>
                  </a:ext>
                </a:extLst>
              </p:cNvPr>
              <p:cNvSpPr/>
              <p:nvPr/>
            </p:nvSpPr>
            <p:spPr>
              <a:xfrm>
                <a:off x="10155342" y="5525722"/>
                <a:ext cx="4057794" cy="4057794"/>
              </a:xfrm>
              <a:prstGeom prst="ellipse">
                <a:avLst/>
              </a:prstGeom>
              <a:noFill/>
              <a:ln w="12700" cap="flat">
                <a:solidFill>
                  <a:srgbClr val="8B9AA3">
                    <a:alpha val="24156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2" name="Circle">
                <a:extLst>
                  <a:ext uri="{FF2B5EF4-FFF2-40B4-BE49-F238E27FC236}">
                    <a16:creationId xmlns:a16="http://schemas.microsoft.com/office/drawing/2014/main" id="{D22AF85D-E0D4-7A45-A0BF-1E03579BD367}"/>
                  </a:ext>
                </a:extLst>
              </p:cNvPr>
              <p:cNvSpPr/>
              <p:nvPr/>
            </p:nvSpPr>
            <p:spPr>
              <a:xfrm>
                <a:off x="12576987" y="5470296"/>
                <a:ext cx="224505" cy="224505"/>
              </a:xfrm>
              <a:prstGeom prst="ellipse">
                <a:avLst/>
              </a:prstGeom>
              <a:solidFill>
                <a:srgbClr val="E3E6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1275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+mn-ea"/>
                  <a:cs typeface="+mn-cs"/>
                  <a:sym typeface="Helvetica Neue Medium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E65974-670C-B649-B1A9-C3AFD33E82FC}"/>
              </a:ext>
            </a:extLst>
          </p:cNvPr>
          <p:cNvGrpSpPr/>
          <p:nvPr/>
        </p:nvGrpSpPr>
        <p:grpSpPr>
          <a:xfrm>
            <a:off x="4064953" y="2740743"/>
            <a:ext cx="1550619" cy="1550620"/>
            <a:chOff x="10633620" y="6003999"/>
            <a:chExt cx="3101238" cy="3101240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09675EF4-DD3F-DD43-BB8A-62B79563F0D6}"/>
                </a:ext>
              </a:extLst>
            </p:cNvPr>
            <p:cNvSpPr/>
            <p:nvPr/>
          </p:nvSpPr>
          <p:spPr>
            <a:xfrm>
              <a:off x="10633620" y="6003999"/>
              <a:ext cx="3101238" cy="3101240"/>
            </a:xfrm>
            <a:prstGeom prst="ellipse">
              <a:avLst/>
            </a:prstGeom>
            <a:noFill/>
            <a:ln w="12700" cap="flat">
              <a:solidFill>
                <a:srgbClr val="8B9AA3">
                  <a:alpha val="10056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ED40213E-BD02-ED44-B9F6-D6537921312F}"/>
                </a:ext>
              </a:extLst>
            </p:cNvPr>
            <p:cNvSpPr/>
            <p:nvPr/>
          </p:nvSpPr>
          <p:spPr>
            <a:xfrm>
              <a:off x="10796163" y="6569932"/>
              <a:ext cx="224504" cy="224504"/>
            </a:xfrm>
            <a:prstGeom prst="ellipse">
              <a:avLst/>
            </a:prstGeom>
            <a:solidFill>
              <a:srgbClr val="F3F5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8F18FC-F958-4136-AAE0-E70C91B68FB0}"/>
              </a:ext>
            </a:extLst>
          </p:cNvPr>
          <p:cNvGrpSpPr/>
          <p:nvPr/>
        </p:nvGrpSpPr>
        <p:grpSpPr>
          <a:xfrm>
            <a:off x="4310481" y="2967984"/>
            <a:ext cx="1096138" cy="1096139"/>
            <a:chOff x="5562338" y="3229241"/>
            <a:chExt cx="1096138" cy="1096139"/>
          </a:xfrm>
        </p:grpSpPr>
        <p:pic>
          <p:nvPicPr>
            <p:cNvPr id="54" name="Picture 53" descr="Logo, company name&#10;&#10;Description automatically generated">
              <a:extLst>
                <a:ext uri="{FF2B5EF4-FFF2-40B4-BE49-F238E27FC236}">
                  <a16:creationId xmlns:a16="http://schemas.microsoft.com/office/drawing/2014/main" id="{D2BA1C9D-E81D-4C03-A87E-472F8A8BF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808" t="9682" r="18140"/>
            <a:stretch/>
          </p:blipFill>
          <p:spPr>
            <a:xfrm>
              <a:off x="5631298" y="3397219"/>
              <a:ext cx="949916" cy="87846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CD63B0F8-2F8F-D549-BBA5-84C85235F98C}"/>
                </a:ext>
              </a:extLst>
            </p:cNvPr>
            <p:cNvSpPr/>
            <p:nvPr/>
          </p:nvSpPr>
          <p:spPr>
            <a:xfrm>
              <a:off x="5562338" y="3229241"/>
              <a:ext cx="1096138" cy="1096139"/>
            </a:xfrm>
            <a:prstGeom prst="ellipse">
              <a:avLst/>
            </a:prstGeom>
            <a:noFill/>
            <a:ln w="12700" cap="flat">
              <a:solidFill>
                <a:srgbClr val="C00000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42" name="24 January, New York">
            <a:extLst>
              <a:ext uri="{FF2B5EF4-FFF2-40B4-BE49-F238E27FC236}">
                <a16:creationId xmlns:a16="http://schemas.microsoft.com/office/drawing/2014/main" id="{62616E68-1576-174D-BF8A-1AC57F62BD7A}"/>
              </a:ext>
            </a:extLst>
          </p:cNvPr>
          <p:cNvSpPr txBox="1"/>
          <p:nvPr/>
        </p:nvSpPr>
        <p:spPr>
          <a:xfrm>
            <a:off x="7395602" y="2114516"/>
            <a:ext cx="1638774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l">
              <a:defRPr sz="2000" b="0">
                <a:solidFill>
                  <a:srgbClr val="3A4863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3. Genre 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sym typeface="Barlow Bold"/>
            </a:endParaRPr>
          </a:p>
        </p:txBody>
      </p:sp>
      <p:sp>
        <p:nvSpPr>
          <p:cNvPr id="39" name="7 March, Chicago">
            <a:extLst>
              <a:ext uri="{FF2B5EF4-FFF2-40B4-BE49-F238E27FC236}">
                <a16:creationId xmlns:a16="http://schemas.microsoft.com/office/drawing/2014/main" id="{F22C6315-F478-7B48-A59A-45A1F5CD71A7}"/>
              </a:ext>
            </a:extLst>
          </p:cNvPr>
          <p:cNvSpPr txBox="1"/>
          <p:nvPr/>
        </p:nvSpPr>
        <p:spPr>
          <a:xfrm>
            <a:off x="7466290" y="4395900"/>
            <a:ext cx="1638774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l">
              <a:defRPr sz="2000" b="0">
                <a:solidFill>
                  <a:srgbClr val="3A4863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3.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Innovation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sym typeface="Barlow Bold"/>
            </a:endParaRPr>
          </a:p>
        </p:txBody>
      </p:sp>
      <p:sp>
        <p:nvSpPr>
          <p:cNvPr id="29" name="19 April, Boston">
            <a:extLst>
              <a:ext uri="{FF2B5EF4-FFF2-40B4-BE49-F238E27FC236}">
                <a16:creationId xmlns:a16="http://schemas.microsoft.com/office/drawing/2014/main" id="{FE5AB7F6-0A91-A549-A660-A5F1BA37F8C6}"/>
              </a:ext>
            </a:extLst>
          </p:cNvPr>
          <p:cNvSpPr txBox="1"/>
          <p:nvPr/>
        </p:nvSpPr>
        <p:spPr>
          <a:xfrm>
            <a:off x="110836" y="1944802"/>
            <a:ext cx="2210449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r">
              <a:defRPr sz="2000" b="0">
                <a:solidFill>
                  <a:srgbClr val="3A4863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1.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réglementation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et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contrôle proportionnés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sym typeface="Barlow Bold"/>
            </a:endParaRPr>
          </a:p>
        </p:txBody>
      </p:sp>
      <p:sp>
        <p:nvSpPr>
          <p:cNvPr id="32" name="25 August, Chicago">
            <a:extLst>
              <a:ext uri="{FF2B5EF4-FFF2-40B4-BE49-F238E27FC236}">
                <a16:creationId xmlns:a16="http://schemas.microsoft.com/office/drawing/2014/main" id="{C190BD0B-EFC2-D040-BEA8-A97859974875}"/>
              </a:ext>
            </a:extLst>
          </p:cNvPr>
          <p:cNvSpPr txBox="1"/>
          <p:nvPr/>
        </p:nvSpPr>
        <p:spPr>
          <a:xfrm>
            <a:off x="652414" y="4289301"/>
            <a:ext cx="1638774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r">
              <a:defRPr sz="2000" b="0">
                <a:solidFill>
                  <a:srgbClr val="3A4863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2.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Climat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et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risques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sym typeface="Barlow Bold"/>
              </a:rPr>
              <a:t>de catastrophes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sym typeface="Barlow Bold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86809A-5721-C144-B23C-56FE2131AEAB}"/>
              </a:ext>
            </a:extLst>
          </p:cNvPr>
          <p:cNvSpPr txBox="1"/>
          <p:nvPr/>
        </p:nvSpPr>
        <p:spPr>
          <a:xfrm>
            <a:off x="2976321" y="304083"/>
            <a:ext cx="37561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"/>
              </a:rPr>
              <a:t>Target Customer Profile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1011B9-146C-46A5-B249-5B57CBDF1CE6}"/>
              </a:ext>
            </a:extLst>
          </p:cNvPr>
          <p:cNvGrpSpPr/>
          <p:nvPr/>
        </p:nvGrpSpPr>
        <p:grpSpPr>
          <a:xfrm>
            <a:off x="2408362" y="2373703"/>
            <a:ext cx="768603" cy="2254624"/>
            <a:chOff x="3660219" y="2634960"/>
            <a:chExt cx="768603" cy="2254624"/>
          </a:xfrm>
        </p:grpSpPr>
        <p:sp>
          <p:nvSpPr>
            <p:cNvPr id="31" name="Line">
              <a:extLst>
                <a:ext uri="{FF2B5EF4-FFF2-40B4-BE49-F238E27FC236}">
                  <a16:creationId xmlns:a16="http://schemas.microsoft.com/office/drawing/2014/main" id="{A157B1C6-F27E-2743-A829-86E3C566CA37}"/>
                </a:ext>
              </a:extLst>
            </p:cNvPr>
            <p:cNvSpPr/>
            <p:nvPr/>
          </p:nvSpPr>
          <p:spPr>
            <a:xfrm>
              <a:off x="3661203" y="2634960"/>
              <a:ext cx="767619" cy="0"/>
            </a:xfrm>
            <a:prstGeom prst="line">
              <a:avLst/>
            </a:prstGeom>
            <a:noFill/>
            <a:ln w="9525" cap="flat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24130EBE-97A2-D646-8EBF-CB8882E3AF3F}"/>
                </a:ext>
              </a:extLst>
            </p:cNvPr>
            <p:cNvSpPr/>
            <p:nvPr/>
          </p:nvSpPr>
          <p:spPr>
            <a:xfrm>
              <a:off x="3660219" y="4889584"/>
              <a:ext cx="767619" cy="0"/>
            </a:xfrm>
            <a:prstGeom prst="line">
              <a:avLst/>
            </a:prstGeom>
            <a:noFill/>
            <a:ln w="9525" cap="flat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08A84C-ED98-409D-A724-B63065A5ACBE}"/>
              </a:ext>
            </a:extLst>
          </p:cNvPr>
          <p:cNvGrpSpPr/>
          <p:nvPr/>
        </p:nvGrpSpPr>
        <p:grpSpPr>
          <a:xfrm>
            <a:off x="6497742" y="2375281"/>
            <a:ext cx="774422" cy="2256201"/>
            <a:chOff x="7749599" y="2636538"/>
            <a:chExt cx="774422" cy="2256201"/>
          </a:xfrm>
        </p:grpSpPr>
        <p:sp>
          <p:nvSpPr>
            <p:cNvPr id="84" name="Line">
              <a:extLst>
                <a:ext uri="{FF2B5EF4-FFF2-40B4-BE49-F238E27FC236}">
                  <a16:creationId xmlns:a16="http://schemas.microsoft.com/office/drawing/2014/main" id="{FDEEC662-961E-354B-886F-B62FF3A83F3F}"/>
                </a:ext>
              </a:extLst>
            </p:cNvPr>
            <p:cNvSpPr/>
            <p:nvPr/>
          </p:nvSpPr>
          <p:spPr>
            <a:xfrm>
              <a:off x="7756402" y="2636538"/>
              <a:ext cx="767619" cy="0"/>
            </a:xfrm>
            <a:prstGeom prst="line">
              <a:avLst/>
            </a:prstGeom>
            <a:noFill/>
            <a:ln w="9525" cap="flat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85" name="Line">
              <a:extLst>
                <a:ext uri="{FF2B5EF4-FFF2-40B4-BE49-F238E27FC236}">
                  <a16:creationId xmlns:a16="http://schemas.microsoft.com/office/drawing/2014/main" id="{607F6A3B-F78B-1C4A-B690-06301980EA2C}"/>
                </a:ext>
              </a:extLst>
            </p:cNvPr>
            <p:cNvSpPr/>
            <p:nvPr/>
          </p:nvSpPr>
          <p:spPr>
            <a:xfrm>
              <a:off x="7749599" y="4892739"/>
              <a:ext cx="767619" cy="0"/>
            </a:xfrm>
            <a:prstGeom prst="line">
              <a:avLst/>
            </a:prstGeom>
            <a:noFill/>
            <a:ln w="9525" cap="flat">
              <a:solidFill>
                <a:srgbClr val="C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56" name="19 April, Boston">
            <a:extLst>
              <a:ext uri="{FF2B5EF4-FFF2-40B4-BE49-F238E27FC236}">
                <a16:creationId xmlns:a16="http://schemas.microsoft.com/office/drawing/2014/main" id="{B0A06349-B11A-49E8-8D42-A5D89B4B5B3A}"/>
              </a:ext>
            </a:extLst>
          </p:cNvPr>
          <p:cNvSpPr txBox="1"/>
          <p:nvPr/>
        </p:nvSpPr>
        <p:spPr>
          <a:xfrm>
            <a:off x="9437051" y="1735850"/>
            <a:ext cx="2102535" cy="3067506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r">
              <a:defRPr sz="2000" b="0">
                <a:solidFill>
                  <a:srgbClr val="3A4863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sym typeface="Barlow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sym typeface="Barlow Bold"/>
              </a:rPr>
              <a:t>Groupe de Travail de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/>
                <a:sym typeface="Barlow Bold"/>
              </a:rPr>
              <a:t>A2ii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sym typeface="Barlow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sym typeface="Barlow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Bold"/>
                <a:sym typeface="Barlow Bold"/>
              </a:rPr>
              <a:t>1. Renforcement des capacités et échange entre pairs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 Bold"/>
              <a:sym typeface="Barlow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Bold"/>
                <a:sym typeface="Barlow Bold"/>
              </a:rPr>
              <a:t>2Gestion des connaissances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 Bold"/>
              <a:sym typeface="Barlow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Bold"/>
                <a:sym typeface="Barlow Bold"/>
              </a:rPr>
              <a:t>3. Outils et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Bold"/>
                <a:sym typeface="Barlow Bold"/>
              </a:rPr>
              <a:t>boites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Bold"/>
                <a:sym typeface="Barlow Bold"/>
              </a:rPr>
              <a:t>à outils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 Bold"/>
              <a:sym typeface="Barlow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Bold"/>
                <a:sym typeface="Barlow Bold"/>
              </a:rPr>
              <a:t>4. Dialogues A2ii-AICA</a:t>
            </a: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 Bold"/>
              <a:sym typeface="Barlow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/>
              <a:sym typeface="Barlow Bold"/>
            </a:endParaRPr>
          </a:p>
        </p:txBody>
      </p:sp>
      <p:sp>
        <p:nvSpPr>
          <p:cNvPr id="51" name="Title 4">
            <a:extLst>
              <a:ext uri="{FF2B5EF4-FFF2-40B4-BE49-F238E27FC236}">
                <a16:creationId xmlns:a16="http://schemas.microsoft.com/office/drawing/2014/main" id="{429D62CC-F7A7-4809-8B29-B5CDCBB55D2E}"/>
              </a:ext>
            </a:extLst>
          </p:cNvPr>
          <p:cNvSpPr txBox="1">
            <a:spLocks/>
          </p:cNvSpPr>
          <p:nvPr/>
        </p:nvSpPr>
        <p:spPr>
          <a:xfrm>
            <a:off x="2286000" y="170484"/>
            <a:ext cx="91785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u="none" kern="1200" baseline="0">
                <a:solidFill>
                  <a:srgbClr val="666666"/>
                </a:solidFill>
                <a:latin typeface="Avenir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Initiatives d’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Next LT Pro"/>
                <a:ea typeface="+mj-ea"/>
                <a:cs typeface="+mj-cs"/>
              </a:rPr>
              <a:t>Assurance Inclusive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Next LT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648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none" dirty="0">
                <a:latin typeface="+mj-lt"/>
                <a:cs typeface="Helvetica" panose="020B0604020202020204" pitchFamily="34" charset="0"/>
              </a:rPr>
              <a:t>Agenda</a:t>
            </a:r>
            <a:endParaRPr lang="en-GB" sz="2400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76926"/>
            <a:ext cx="9641343" cy="3971504"/>
          </a:xfrm>
          <a:ln>
            <a:noFill/>
          </a:ln>
        </p:spPr>
        <p:txBody>
          <a:bodyPr vert="horz" lIns="121920" tIns="60960" rIns="121920" bIns="60960" rtlCol="0" anchor="t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1|  </a:t>
            </a:r>
            <a:r>
              <a:rPr lang="en-US" sz="2800" i="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Rôle</a:t>
            </a:r>
            <a:r>
              <a:rPr lang="en-US" sz="28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de </a:t>
            </a:r>
            <a:r>
              <a:rPr lang="en-US" sz="2800" i="0" dirty="0" smtClean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A2ii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sz="2800" dirty="0">
              <a:latin typeface="+mj-lt"/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2| Les </a:t>
            </a:r>
            <a:r>
              <a:rPr lang="en-GB" sz="2800" dirty="0" err="1">
                <a:solidFill>
                  <a:srgbClr val="C00000"/>
                </a:solidFill>
                <a:latin typeface="+mj-lt"/>
              </a:rPr>
              <a:t>Écarts</a:t>
            </a:r>
            <a:r>
              <a:rPr lang="en-GB" sz="2800" dirty="0">
                <a:solidFill>
                  <a:srgbClr val="C00000"/>
                </a:solidFill>
                <a:latin typeface="+mj-lt"/>
              </a:rPr>
              <a:t> de Protection </a:t>
            </a:r>
          </a:p>
          <a:p>
            <a:pPr marL="0" indent="0">
              <a:buNone/>
            </a:pPr>
            <a:endParaRPr lang="en-GB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3| </a:t>
            </a:r>
            <a:r>
              <a:rPr lang="en-US" sz="280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Initiatives de </a:t>
            </a:r>
            <a:r>
              <a:rPr lang="en-US" sz="2800" i="0" dirty="0" smtClean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A2ii 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-685165">
              <a:buFont typeface="Avenir Next LT Pro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99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346869A-F4C6-BA9C-5DB3-7C61A693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+mj-lt"/>
              </a:rPr>
              <a:t>Les  </a:t>
            </a:r>
            <a:r>
              <a:rPr lang="en-GB" sz="2800" dirty="0" err="1">
                <a:solidFill>
                  <a:srgbClr val="C00000"/>
                </a:solidFill>
                <a:latin typeface="+mj-lt"/>
              </a:rPr>
              <a:t>Écarts</a:t>
            </a:r>
            <a:r>
              <a:rPr lang="fr-MA" sz="2800" i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MA" sz="28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de Protection  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2B65C-82D5-2683-157B-35C2B5FA2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80412"/>
            <a:ext cx="10032822" cy="4640178"/>
          </a:xfrm>
          <a:prstGeom prst="rect">
            <a:avLst/>
          </a:prstGeom>
          <a:noFill/>
          <a:ln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16303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old Glitter Circle Round Background (JPG) | OnlyGFX.com">
            <a:extLst>
              <a:ext uri="{FF2B5EF4-FFF2-40B4-BE49-F238E27FC236}">
                <a16:creationId xmlns:a16="http://schemas.microsoft.com/office/drawing/2014/main" id="{DADE26C8-1F94-4458-AD7E-19B75BDC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3404" y="337073"/>
            <a:ext cx="6565192" cy="64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+mj-lt"/>
              </a:rPr>
              <a:t>Les  </a:t>
            </a:r>
            <a:r>
              <a:rPr lang="en-GB" sz="2800" dirty="0" err="1">
                <a:solidFill>
                  <a:srgbClr val="C00000"/>
                </a:solidFill>
                <a:latin typeface="+mj-lt"/>
              </a:rPr>
              <a:t>Écarts</a:t>
            </a:r>
            <a:r>
              <a:rPr lang="fr-MA" sz="2800" i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MA" sz="28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de Protection </a:t>
            </a:r>
            <a:r>
              <a:rPr lang="en-GB" sz="2800" u="none" dirty="0">
                <a:latin typeface="+mj-lt"/>
                <a:cs typeface="Helvetica" panose="020B0604020202020204" pitchFamily="34" charset="0"/>
              </a:rPr>
              <a:t>| </a:t>
            </a:r>
            <a:r>
              <a:rPr lang="en-GB" sz="2800" u="none" dirty="0" err="1">
                <a:latin typeface="+mj-lt"/>
                <a:cs typeface="Helvetica" panose="020B0604020202020204" pitchFamily="34" charset="0"/>
              </a:rPr>
              <a:t>Facteurs</a:t>
            </a:r>
            <a:r>
              <a:rPr lang="en-GB" sz="2800" u="none" dirty="0">
                <a:latin typeface="+mj-lt"/>
                <a:cs typeface="Helvetica" panose="020B0604020202020204" pitchFamily="34" charset="0"/>
              </a:rPr>
              <a:t> </a:t>
            </a:r>
            <a:r>
              <a:rPr lang="en-GB" sz="2800" u="none" dirty="0" err="1" smtClean="0">
                <a:latin typeface="+mj-lt"/>
                <a:cs typeface="Helvetica" panose="020B0604020202020204" pitchFamily="34" charset="0"/>
              </a:rPr>
              <a:t>contribuant</a:t>
            </a:r>
            <a:r>
              <a:rPr lang="en-GB" sz="2800" u="none" dirty="0" smtClean="0">
                <a:latin typeface="+mj-lt"/>
                <a:cs typeface="Helvetica" panose="020B0604020202020204" pitchFamily="34" charset="0"/>
              </a:rPr>
              <a:t> à </a:t>
            </a:r>
            <a:r>
              <a:rPr lang="en-GB" sz="2800" u="none" dirty="0" err="1" smtClean="0">
                <a:latin typeface="+mj-lt"/>
                <a:cs typeface="Helvetica" panose="020B0604020202020204" pitchFamily="34" charset="0"/>
              </a:rPr>
              <a:t>ces</a:t>
            </a:r>
            <a:r>
              <a:rPr lang="en-GB" sz="2800" u="none" dirty="0" smtClean="0">
                <a:latin typeface="+mj-lt"/>
                <a:cs typeface="Helvetica" panose="020B0604020202020204" pitchFamily="34" charset="0"/>
              </a:rPr>
              <a:t> </a:t>
            </a:r>
            <a:r>
              <a:rPr lang="en-GB" sz="2800" u="none" dirty="0" err="1" smtClean="0">
                <a:latin typeface="+mj-lt"/>
                <a:cs typeface="Helvetica" panose="020B0604020202020204" pitchFamily="34" charset="0"/>
              </a:rPr>
              <a:t>écarts</a:t>
            </a:r>
            <a:endParaRPr lang="en-GB" sz="2800" u="none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63886" y="1566203"/>
            <a:ext cx="5438108" cy="2939295"/>
          </a:xfrm>
          <a:prstGeom prst="wedgeRectCallout">
            <a:avLst>
              <a:gd name="adj1" fmla="val -7196"/>
              <a:gd name="adj2" fmla="val -20116"/>
            </a:avLst>
          </a:prstGeo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Faible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  <a:r>
              <a:rPr lang="en-US" sz="1800" kern="0" dirty="0" err="1" smtClean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niveau</a:t>
            </a:r>
            <a:r>
              <a:rPr lang="en-US" sz="1800" kern="0" dirty="0" smtClean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d’éducation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Connaissance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limitée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de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l’assurance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Manque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de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confiance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dans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le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secteur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de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l’assurance</a:t>
            </a:r>
            <a:endParaRPr lang="en-US" sz="1800" kern="0" dirty="0">
              <a:solidFill>
                <a:srgbClr val="777978"/>
              </a:solidFill>
              <a:latin typeface="+mj-lt"/>
              <a:ea typeface="ＭＳ Ｐゴシック"/>
              <a:cs typeface="+mn-cs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Faibles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  <a:r>
              <a:rPr lang="en-US" sz="1800" kern="0" dirty="0" err="1" smtClean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revenus</a:t>
            </a:r>
            <a:endParaRPr lang="en-US" sz="1800" kern="0" dirty="0">
              <a:solidFill>
                <a:srgbClr val="777978"/>
              </a:solidFill>
              <a:latin typeface="+mj-lt"/>
              <a:ea typeface="ＭＳ Ｐゴシック"/>
              <a:cs typeface="+mn-cs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Difficile à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atteindre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Emploi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  <a:r>
              <a:rPr lang="en-US" sz="1800" kern="0" dirty="0" err="1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informel</a:t>
            </a:r>
            <a:r>
              <a:rPr lang="en-US" sz="1800" kern="0" dirty="0">
                <a:solidFill>
                  <a:srgbClr val="777978"/>
                </a:solidFill>
                <a:latin typeface="+mj-lt"/>
                <a:ea typeface="ＭＳ Ｐゴシック"/>
                <a:cs typeface="+mn-cs"/>
              </a:rPr>
              <a:t> </a:t>
            </a:r>
          </a:p>
        </p:txBody>
      </p:sp>
      <p:sp>
        <p:nvSpPr>
          <p:cNvPr id="7" name="Rechteck 15"/>
          <p:cNvSpPr/>
          <p:nvPr/>
        </p:nvSpPr>
        <p:spPr>
          <a:xfrm>
            <a:off x="1065802" y="5950886"/>
            <a:ext cx="68034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Source: IAIS (2014)</a:t>
            </a:r>
          </a:p>
        </p:txBody>
      </p:sp>
      <p:pic>
        <p:nvPicPr>
          <p:cNvPr id="8" name="Graphic 7" descr="Family with two children">
            <a:extLst>
              <a:ext uri="{FF2B5EF4-FFF2-40B4-BE49-F238E27FC236}">
                <a16:creationId xmlns:a16="http://schemas.microsoft.com/office/drawing/2014/main" id="{554DB7C1-1792-4DCD-B3CC-DBCAB926A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26826" y="3653917"/>
            <a:ext cx="3101751" cy="31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0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old Glitter Circle Round Background (JPG) | OnlyGFX.com">
            <a:extLst>
              <a:ext uri="{FF2B5EF4-FFF2-40B4-BE49-F238E27FC236}">
                <a16:creationId xmlns:a16="http://schemas.microsoft.com/office/drawing/2014/main" id="{DADE26C8-1F94-4458-AD7E-19B75BDC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138" y="-5215"/>
            <a:ext cx="6565192" cy="64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07455" y="2175582"/>
            <a:ext cx="5589244" cy="2939295"/>
          </a:xfrm>
          <a:prstGeom prst="wedgeRectCallout">
            <a:avLst>
              <a:gd name="adj1" fmla="val -7196"/>
              <a:gd name="adj2" fmla="val -20116"/>
            </a:avLst>
          </a:prstGeo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Paiement</a:t>
            </a:r>
            <a:r>
              <a:rPr lang="en-US" sz="1800" kern="0" dirty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 </a:t>
            </a: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incertain</a:t>
            </a:r>
            <a:r>
              <a:rPr lang="en-US" sz="1800" kern="0" dirty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 des primes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kern="0" dirty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Difficile </a:t>
            </a: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d’atteindre</a:t>
            </a:r>
            <a:r>
              <a:rPr lang="en-US" sz="1800" kern="0" dirty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 les </a:t>
            </a:r>
            <a:r>
              <a:rPr lang="en-US" sz="1800" kern="0" dirty="0" smtClean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zones </a:t>
            </a: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rurales</a:t>
            </a:r>
            <a:endParaRPr lang="en-US" sz="1800" kern="0" dirty="0">
              <a:solidFill>
                <a:srgbClr val="C00000"/>
              </a:solidFill>
              <a:latin typeface="+mj-lt"/>
              <a:ea typeface="ＭＳ Ｐゴシック"/>
              <a:cs typeface="+mn-cs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Manque</a:t>
            </a:r>
            <a:r>
              <a:rPr lang="en-US" sz="1800" kern="0" dirty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 de </a:t>
            </a: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données</a:t>
            </a:r>
            <a:endParaRPr lang="en-US" sz="1800" kern="0" dirty="0">
              <a:solidFill>
                <a:srgbClr val="C00000"/>
              </a:solidFill>
              <a:latin typeface="+mj-lt"/>
              <a:ea typeface="ＭＳ Ｐゴシック"/>
              <a:cs typeface="+mn-cs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Manque</a:t>
            </a:r>
            <a:r>
              <a:rPr lang="en-US" sz="1800" kern="0" dirty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 de </a:t>
            </a:r>
            <a:r>
              <a:rPr lang="en-US" sz="1800" kern="0" dirty="0" err="1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profitabilité</a:t>
            </a:r>
            <a:r>
              <a:rPr lang="en-US" sz="1800" kern="0" dirty="0">
                <a:solidFill>
                  <a:srgbClr val="C00000"/>
                </a:solidFill>
                <a:latin typeface="+mj-lt"/>
                <a:ea typeface="ＭＳ Ｐゴシック"/>
                <a:cs typeface="+mn-cs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kern="0" dirty="0">
              <a:solidFill>
                <a:srgbClr val="777978"/>
              </a:solidFill>
              <a:latin typeface="+mj-lt"/>
              <a:ea typeface="ＭＳ Ｐゴシック"/>
              <a:cs typeface="+mn-cs"/>
            </a:endParaRPr>
          </a:p>
        </p:txBody>
      </p:sp>
      <p:pic>
        <p:nvPicPr>
          <p:cNvPr id="8" name="Graphic 7" descr="Spinning Plates outline">
            <a:extLst>
              <a:ext uri="{FF2B5EF4-FFF2-40B4-BE49-F238E27FC236}">
                <a16:creationId xmlns:a16="http://schemas.microsoft.com/office/drawing/2014/main" id="{554DB7C1-1792-4DCD-B3CC-DBCAB926A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2126826" y="3653917"/>
            <a:ext cx="3101751" cy="31017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53BACD-528F-7F68-59EA-AD1AE2D9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+mj-lt"/>
              </a:rPr>
              <a:t>Les  </a:t>
            </a:r>
            <a:r>
              <a:rPr lang="en-GB" sz="2800" dirty="0" err="1">
                <a:solidFill>
                  <a:srgbClr val="C00000"/>
                </a:solidFill>
                <a:latin typeface="+mj-lt"/>
              </a:rPr>
              <a:t>Écarts</a:t>
            </a:r>
            <a:r>
              <a:rPr lang="fr-MA" sz="2800" i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MA" sz="28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de Protection </a:t>
            </a:r>
            <a:r>
              <a:rPr lang="en-GB" sz="2800" u="none" dirty="0">
                <a:latin typeface="+mj-lt"/>
                <a:cs typeface="Helvetica" panose="020B0604020202020204" pitchFamily="34" charset="0"/>
              </a:rPr>
              <a:t>| </a:t>
            </a:r>
            <a:r>
              <a:rPr lang="en-GB" sz="2800" u="none" dirty="0" err="1">
                <a:latin typeface="+mj-lt"/>
                <a:cs typeface="Helvetica" panose="020B0604020202020204" pitchFamily="34" charset="0"/>
              </a:rPr>
              <a:t>Facteurs</a:t>
            </a:r>
            <a:r>
              <a:rPr lang="en-GB" sz="2800" u="none" dirty="0">
                <a:latin typeface="+mj-lt"/>
                <a:cs typeface="Helvetica" panose="020B0604020202020204" pitchFamily="34" charset="0"/>
              </a:rPr>
              <a:t> </a:t>
            </a:r>
            <a:r>
              <a:rPr lang="en-GB" sz="2800" dirty="0" err="1" smtClean="0">
                <a:latin typeface="+mj-lt"/>
                <a:cs typeface="Helvetica" panose="020B0604020202020204" pitchFamily="34" charset="0"/>
              </a:rPr>
              <a:t>c</a:t>
            </a:r>
            <a:r>
              <a:rPr lang="en-GB" sz="2800" u="none" dirty="0" err="1" smtClean="0">
                <a:latin typeface="+mj-lt"/>
                <a:cs typeface="Helvetica" panose="020B0604020202020204" pitchFamily="34" charset="0"/>
              </a:rPr>
              <a:t>ontribuant</a:t>
            </a:r>
            <a:r>
              <a:rPr lang="en-GB" sz="2800" u="none" dirty="0" smtClean="0">
                <a:latin typeface="+mj-lt"/>
                <a:cs typeface="Helvetica" panose="020B0604020202020204" pitchFamily="34" charset="0"/>
              </a:rPr>
              <a:t> à </a:t>
            </a:r>
            <a:r>
              <a:rPr lang="en-GB" sz="2800" u="none" dirty="0" err="1" smtClean="0">
                <a:latin typeface="+mj-lt"/>
                <a:cs typeface="Helvetica" panose="020B0604020202020204" pitchFamily="34" charset="0"/>
              </a:rPr>
              <a:t>ces</a:t>
            </a:r>
            <a:r>
              <a:rPr lang="en-GB" sz="2800" u="none" dirty="0" smtClean="0">
                <a:latin typeface="+mj-lt"/>
                <a:cs typeface="Helvetica" panose="020B0604020202020204" pitchFamily="34" charset="0"/>
              </a:rPr>
              <a:t> </a:t>
            </a:r>
            <a:r>
              <a:rPr lang="en-GB" sz="2800" u="none" dirty="0" err="1" smtClean="0">
                <a:latin typeface="+mj-lt"/>
                <a:cs typeface="Helvetica" panose="020B0604020202020204" pitchFamily="34" charset="0"/>
              </a:rPr>
              <a:t>écarts</a:t>
            </a:r>
            <a:endParaRPr lang="en-GB" sz="2800" u="none" dirty="0">
              <a:latin typeface="+mj-lt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45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erader Verbinder 25">
            <a:extLst>
              <a:ext uri="{FF2B5EF4-FFF2-40B4-BE49-F238E27FC236}">
                <a16:creationId xmlns:a16="http://schemas.microsoft.com/office/drawing/2014/main" id="{71D4F3B4-8AA7-4DC6-B969-2D48DE07430D}"/>
              </a:ext>
            </a:extLst>
          </p:cNvPr>
          <p:cNvCxnSpPr>
            <a:cxnSpLocks/>
          </p:cNvCxnSpPr>
          <p:nvPr/>
        </p:nvCxnSpPr>
        <p:spPr>
          <a:xfrm flipV="1">
            <a:off x="9026357" y="2930022"/>
            <a:ext cx="0" cy="165401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  <a:alpha val="2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12533-7960-40A6-99E4-8C5E4CA6F4B3}"/>
              </a:ext>
            </a:extLst>
          </p:cNvPr>
          <p:cNvGrpSpPr/>
          <p:nvPr/>
        </p:nvGrpSpPr>
        <p:grpSpPr>
          <a:xfrm>
            <a:off x="268854" y="1678267"/>
            <a:ext cx="4797366" cy="2590272"/>
            <a:chOff x="2112857" y="1487645"/>
            <a:chExt cx="2959540" cy="2590270"/>
          </a:xfrm>
        </p:grpSpPr>
        <p:pic>
          <p:nvPicPr>
            <p:cNvPr id="38" name="Grafik 16">
              <a:extLst>
                <a:ext uri="{FF2B5EF4-FFF2-40B4-BE49-F238E27FC236}">
                  <a16:creationId xmlns:a16="http://schemas.microsoft.com/office/drawing/2014/main" id="{24233CF2-58FD-4B60-B1F6-14246F602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  <a:alphaModFix/>
            </a:blip>
            <a:srcRect l="23268" t="18785" r="26183" b="23144"/>
            <a:stretch/>
          </p:blipFill>
          <p:spPr>
            <a:xfrm>
              <a:off x="2112857" y="3324202"/>
              <a:ext cx="713668" cy="679813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F1214A-4EA4-4D84-98C7-44FC28EAAA6F}"/>
                </a:ext>
              </a:extLst>
            </p:cNvPr>
            <p:cNvSpPr txBox="1"/>
            <p:nvPr/>
          </p:nvSpPr>
          <p:spPr>
            <a:xfrm>
              <a:off x="2872248" y="1515998"/>
              <a:ext cx="2200149" cy="923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 LT Pro"/>
                  <a:ea typeface="+mn-ea"/>
                  <a:cs typeface="Arial"/>
                </a:rPr>
                <a:t>L'assurance </a:t>
              </a: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/>
                  <a:ea typeface="+mn-ea"/>
                  <a:cs typeface="Arial"/>
                </a:rPr>
                <a:t>réduit la vulnérabilité et soutient le développement</a:t>
              </a: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 LT Pro"/>
                  <a:ea typeface="+mn-ea"/>
                  <a:cs typeface="Arial"/>
                </a:rPr>
                <a:t> économique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DD3DE6-1239-4DF5-951D-EE8996902B86}"/>
                </a:ext>
              </a:extLst>
            </p:cNvPr>
            <p:cNvSpPr txBox="1"/>
            <p:nvPr/>
          </p:nvSpPr>
          <p:spPr>
            <a:xfrm>
              <a:off x="2872247" y="2877587"/>
              <a:ext cx="2200148" cy="1200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Joue un rôle important dans la </a:t>
              </a: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réalisation de l'Agenda 2030 </a:t>
              </a: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et des objectifs de l'Accord de Paris sur le climat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4B41B8B-184C-4744-A19C-6F58B7B48AB0}"/>
                </a:ext>
              </a:extLst>
            </p:cNvPr>
            <p:cNvCxnSpPr>
              <a:cxnSpLocks/>
            </p:cNvCxnSpPr>
            <p:nvPr/>
          </p:nvCxnSpPr>
          <p:spPr>
            <a:xfrm>
              <a:off x="2872248" y="2883876"/>
              <a:ext cx="0" cy="1169550"/>
            </a:xfrm>
            <a:prstGeom prst="straightConnector1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Isosceles Triangle 23">
              <a:extLst>
                <a:ext uri="{FF2B5EF4-FFF2-40B4-BE49-F238E27FC236}">
                  <a16:creationId xmlns:a16="http://schemas.microsoft.com/office/drawing/2014/main" id="{034B9E32-272E-4FEA-A425-13B66DCBDDAC}"/>
                </a:ext>
              </a:extLst>
            </p:cNvPr>
            <p:cNvSpPr/>
            <p:nvPr/>
          </p:nvSpPr>
          <p:spPr>
            <a:xfrm rot="5400000">
              <a:off x="2497623" y="2970606"/>
              <a:ext cx="277983" cy="235872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+mn-ea"/>
                <a:cs typeface="+mn-cs"/>
              </a:endParaRPr>
            </a:p>
          </p:txBody>
        </p:sp>
        <p:sp>
          <p:nvSpPr>
            <p:cNvPr id="32" name="Isosceles Triangle 23">
              <a:extLst>
                <a:ext uri="{FF2B5EF4-FFF2-40B4-BE49-F238E27FC236}">
                  <a16:creationId xmlns:a16="http://schemas.microsoft.com/office/drawing/2014/main" id="{14F0AD2E-3545-4606-9F40-A5ED69167B44}"/>
                </a:ext>
              </a:extLst>
            </p:cNvPr>
            <p:cNvSpPr/>
            <p:nvPr/>
          </p:nvSpPr>
          <p:spPr>
            <a:xfrm rot="5400000">
              <a:off x="2517744" y="1574531"/>
              <a:ext cx="277982" cy="248143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+mn-ea"/>
                <a:cs typeface="+mn-cs"/>
              </a:endParaRPr>
            </a:p>
          </p:txBody>
        </p:sp>
        <p:cxnSp>
          <p:nvCxnSpPr>
            <p:cNvPr id="35" name="Straight Arrow Connector 25">
              <a:extLst>
                <a:ext uri="{FF2B5EF4-FFF2-40B4-BE49-F238E27FC236}">
                  <a16:creationId xmlns:a16="http://schemas.microsoft.com/office/drawing/2014/main" id="{2E5646F0-E731-498C-A165-09AE14585879}"/>
                </a:ext>
              </a:extLst>
            </p:cNvPr>
            <p:cNvCxnSpPr>
              <a:cxnSpLocks/>
            </p:cNvCxnSpPr>
            <p:nvPr/>
          </p:nvCxnSpPr>
          <p:spPr>
            <a:xfrm>
              <a:off x="2872247" y="1487645"/>
              <a:ext cx="0" cy="1169551"/>
            </a:xfrm>
            <a:prstGeom prst="straightConnector1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6" name="Grafik 5" descr="Geschäftswachstum">
              <a:extLst>
                <a:ext uri="{FF2B5EF4-FFF2-40B4-BE49-F238E27FC236}">
                  <a16:creationId xmlns:a16="http://schemas.microsoft.com/office/drawing/2014/main" id="{00BCEE26-DB9B-4AB5-9BBA-94D0F5DD2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127961" y="1989035"/>
              <a:ext cx="652843" cy="652842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3A3A2-2076-46AC-A01F-0A4121F21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0800" y="8475135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09585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3B0E9-D745-41ED-8598-783196D39377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80C9763D-3893-4D3A-9617-CA50466E3BA6}"/>
              </a:ext>
            </a:extLst>
          </p:cNvPr>
          <p:cNvSpPr txBox="1">
            <a:spLocks/>
          </p:cNvSpPr>
          <p:nvPr/>
        </p:nvSpPr>
        <p:spPr>
          <a:xfrm>
            <a:off x="2286000" y="170484"/>
            <a:ext cx="91785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u="none" kern="1200" baseline="0">
                <a:solidFill>
                  <a:srgbClr val="666666"/>
                </a:solidFill>
                <a:latin typeface="Avenir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Les  </a:t>
            </a:r>
            <a:r>
              <a:rPr lang="en-GB" sz="2800" dirty="0" err="1">
                <a:solidFill>
                  <a:srgbClr val="C00000"/>
                </a:solidFill>
                <a:latin typeface="+mj-lt"/>
              </a:rPr>
              <a:t>Écarts</a:t>
            </a:r>
            <a:r>
              <a:rPr lang="fr-MA" sz="2800" i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MA" sz="28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de Protection </a:t>
            </a:r>
            <a:r>
              <a:rPr lang="fr-MA" sz="2800" dirty="0">
                <a:effectLst/>
                <a:latin typeface="+mj-lt"/>
                <a:ea typeface="Times New Roman" panose="02020603050405020304" pitchFamily="18" charset="0"/>
              </a:rPr>
              <a:t>| </a:t>
            </a:r>
            <a:r>
              <a:rPr lang="fr-MA" sz="2800" dirty="0">
                <a:latin typeface="+mj-lt"/>
                <a:ea typeface="Times New Roman" panose="02020603050405020304" pitchFamily="18" charset="0"/>
              </a:rPr>
              <a:t>L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e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rôle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 du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contrôleur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 LT Pro"/>
              <a:ea typeface="+mj-ea"/>
              <a:cs typeface="+mj-cs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E5A0AD07-B498-4E75-A4BD-56D2B5325C52}"/>
              </a:ext>
            </a:extLst>
          </p:cNvPr>
          <p:cNvGraphicFramePr/>
          <p:nvPr/>
        </p:nvGraphicFramePr>
        <p:xfrm>
          <a:off x="3897710" y="2263044"/>
          <a:ext cx="4753068" cy="3118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5D36463-C955-4ECD-95F2-8D065B285BEE}"/>
              </a:ext>
            </a:extLst>
          </p:cNvPr>
          <p:cNvSpPr txBox="1"/>
          <p:nvPr/>
        </p:nvSpPr>
        <p:spPr>
          <a:xfrm>
            <a:off x="7552048" y="1455732"/>
            <a:ext cx="4206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Les contrôleurs d'assurance sont des acteurs clés de l'écosystème de l'assurance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74806F-BF72-47D8-B0A4-953480D2595C}"/>
              </a:ext>
            </a:extLst>
          </p:cNvPr>
          <p:cNvSpPr txBox="1"/>
          <p:nvPr/>
        </p:nvSpPr>
        <p:spPr>
          <a:xfrm>
            <a:off x="7552048" y="2466296"/>
            <a:ext cx="33470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Les assureurs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ont besoin d'un environnement favorable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4A691E-1E88-41D3-A46C-4D968C5E8A8C}"/>
              </a:ext>
            </a:extLst>
          </p:cNvPr>
          <p:cNvSpPr txBox="1"/>
          <p:nvPr/>
        </p:nvSpPr>
        <p:spPr>
          <a:xfrm>
            <a:off x="7531278" y="3576353"/>
            <a:ext cx="4062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Les consommateurs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d'assurance ont besoin d'un bon niveau de protection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B68842-B10D-44A0-A90C-1D4C816870F8}"/>
              </a:ext>
            </a:extLst>
          </p:cNvPr>
          <p:cNvSpPr txBox="1"/>
          <p:nvPr/>
        </p:nvSpPr>
        <p:spPr>
          <a:xfrm>
            <a:off x="7531278" y="4608821"/>
            <a:ext cx="433351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Les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contrôleurs bien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informés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favorisent le développement du marché et l'accès à l'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assuran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"/>
              <a:ea typeface="+mn-ea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458221-7CE2-447F-ABEE-843973DFBD6E}"/>
              </a:ext>
            </a:extLst>
          </p:cNvPr>
          <p:cNvGrpSpPr/>
          <p:nvPr/>
        </p:nvGrpSpPr>
        <p:grpSpPr>
          <a:xfrm>
            <a:off x="699835" y="4696476"/>
            <a:ext cx="4785348" cy="1754327"/>
            <a:chOff x="453870" y="3344776"/>
            <a:chExt cx="3589011" cy="13157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939795-F5B3-457F-837A-03C3DF402429}"/>
                </a:ext>
              </a:extLst>
            </p:cNvPr>
            <p:cNvSpPr txBox="1"/>
            <p:nvPr/>
          </p:nvSpPr>
          <p:spPr>
            <a:xfrm>
              <a:off x="1063231" y="3344776"/>
              <a:ext cx="2979650" cy="13157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Nouvel élan pour les assurances grâce </a:t>
              </a: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au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Covid-19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- Sensibilisation accrue aux risques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- Des finances publiques sous pression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- Numérisation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5F9CDE6-73C0-4150-B85B-E8211767C6F6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33" y="3349493"/>
              <a:ext cx="0" cy="877163"/>
            </a:xfrm>
            <a:prstGeom prst="straightConnector1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Isosceles Triangle 23">
              <a:extLst>
                <a:ext uri="{FF2B5EF4-FFF2-40B4-BE49-F238E27FC236}">
                  <a16:creationId xmlns:a16="http://schemas.microsoft.com/office/drawing/2014/main" id="{A28CA294-CE9F-4624-BBA4-B75043266988}"/>
                </a:ext>
              </a:extLst>
            </p:cNvPr>
            <p:cNvSpPr/>
            <p:nvPr/>
          </p:nvSpPr>
          <p:spPr>
            <a:xfrm rot="5400000">
              <a:off x="782264" y="3414540"/>
              <a:ext cx="208487" cy="176904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309F59-44D9-4CC3-BD61-B51770B2F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453870" y="3605825"/>
              <a:ext cx="669715" cy="66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3937142"/>
      </p:ext>
    </p:extLst>
  </p:cSld>
  <p:clrMapOvr>
    <a:masterClrMapping/>
  </p:clrMapOvr>
</p:sld>
</file>

<file path=ppt/theme/theme1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font 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ide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font 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bg1">
                <a:lumMod val="50000"/>
              </a:schemeClr>
            </a:solidFill>
            <a:latin typeface="Avenir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font 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font 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font 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font 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font 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Inside pages">
  <a:themeElements>
    <a:clrScheme name="A2ii">
      <a:dk1>
        <a:srgbClr val="595959"/>
      </a:dk1>
      <a:lt1>
        <a:sysClr val="window" lastClr="FFFFFF"/>
      </a:lt1>
      <a:dk2>
        <a:srgbClr val="595959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2ii ppt font 2023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bg1">
                <a:lumMod val="50000"/>
              </a:schemeClr>
            </a:solidFill>
            <a:latin typeface="Avenir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1143</Words>
  <Application>Microsoft Office PowerPoint</Application>
  <PresentationFormat>Grand écran</PresentationFormat>
  <Paragraphs>197</Paragraphs>
  <Slides>21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21</vt:i4>
      </vt:variant>
    </vt:vector>
  </HeadingPairs>
  <TitlesOfParts>
    <vt:vector size="49" baseType="lpstr">
      <vt:lpstr>ＭＳ Ｐゴシック</vt:lpstr>
      <vt:lpstr>Arial</vt:lpstr>
      <vt:lpstr>Avenir</vt:lpstr>
      <vt:lpstr>Avenir Book</vt:lpstr>
      <vt:lpstr>Avenir Medium</vt:lpstr>
      <vt:lpstr>Avenir Next Demi Bold</vt:lpstr>
      <vt:lpstr>Avenir Next LT Pro</vt:lpstr>
      <vt:lpstr>Barlow Bold</vt:lpstr>
      <vt:lpstr>Calibri</vt:lpstr>
      <vt:lpstr>Century Gothic</vt:lpstr>
      <vt:lpstr>Courier New</vt:lpstr>
      <vt:lpstr>Helvetica</vt:lpstr>
      <vt:lpstr>Helvetica Neue</vt:lpstr>
      <vt:lpstr>Helvetica Neue Medium</vt:lpstr>
      <vt:lpstr>Montserrat ExtraBold</vt:lpstr>
      <vt:lpstr>Symbol</vt:lpstr>
      <vt:lpstr>Times New Roman</vt:lpstr>
      <vt:lpstr>Wingdings</vt:lpstr>
      <vt:lpstr>Work Sans</vt:lpstr>
      <vt:lpstr>Work Sans Light</vt:lpstr>
      <vt:lpstr>3_Benutzerdefiniertes Design</vt:lpstr>
      <vt:lpstr>Inside pages</vt:lpstr>
      <vt:lpstr>Benutzerdefiniertes Design</vt:lpstr>
      <vt:lpstr>1_Benutzerdefiniertes Design</vt:lpstr>
      <vt:lpstr>2_Benutzerdefiniertes Design</vt:lpstr>
      <vt:lpstr>Benutzerdefiniertes Design</vt:lpstr>
      <vt:lpstr>1_Benutzerdefiniertes Design</vt:lpstr>
      <vt:lpstr>2_Inside pages</vt:lpstr>
      <vt:lpstr>Les  Écarts de Protection </vt:lpstr>
      <vt:lpstr>Agenda</vt:lpstr>
      <vt:lpstr>Présentation PowerPoint</vt:lpstr>
      <vt:lpstr>Présentation PowerPoint</vt:lpstr>
      <vt:lpstr>Agenda</vt:lpstr>
      <vt:lpstr>Les  Écarts de Protection   </vt:lpstr>
      <vt:lpstr>Les  Écarts de Protection | Facteurs contribuant à ces écarts</vt:lpstr>
      <vt:lpstr>Les  Écarts de Protection | Facteurs contribuant à ces écarts</vt:lpstr>
      <vt:lpstr>Présentation PowerPoint</vt:lpstr>
      <vt:lpstr>Agenda</vt:lpstr>
      <vt:lpstr>Formations A2ii</vt:lpstr>
      <vt:lpstr>Soutien au niveau national | L‘exemple du Népal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A2ii données sur le genre : Indicateurs capturés </vt:lpstr>
      <vt:lpstr>A2ii| Ressources à votre disposition</vt:lpstr>
      <vt:lpstr>  S'inscrire à la liste de diffusion de A2ii sur A2ii.org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2023-02-01T08:29:52Z</dcterms:created>
  <dcterms:modified xsi:type="dcterms:W3CDTF">2024-02-13T16:50:35Z</dcterms:modified>
</cp:coreProperties>
</file>