
<file path=[Content_Types].xml><?xml version="1.0" encoding="utf-8"?>
<Types xmlns="http://schemas.openxmlformats.org/package/2006/content-types">
  <Default ContentType="image/png" Extension="png"/>
  <Default ContentType="image/jpeg" Extension="jpe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69" r:id="rId2"/>
    <p:sldId id="273" r:id="rId3"/>
    <p:sldId id="274" r:id="rId4"/>
    <p:sldId id="276" r:id="rId5"/>
    <p:sldId id="277" r:id="rId6"/>
    <p:sldId id="271" r:id="rId7"/>
    <p:sldId id="279" r:id="rId8"/>
    <p:sldId id="258" r:id="rId9"/>
    <p:sldId id="259" r:id="rId10"/>
    <p:sldId id="278" r:id="rId11"/>
    <p:sldId id="260" r:id="rId12"/>
    <p:sldId id="261" r:id="rId13"/>
    <p:sldId id="264" r:id="rId14"/>
    <p:sldId id="267" r:id="rId15"/>
    <p:sldId id="268" r:id="rId16"/>
    <p:sldId id="266" r:id="rId17"/>
    <p:sldId id="270" r:id="rId18"/>
  </p:sldIdLst>
  <p:sldSz cx="12192000" cy="6858000"/>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FDE1"/>
    <a:srgbClr val="FDE1F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134" autoAdjust="0"/>
    <p:restoredTop sz="95172" autoAdjust="0"/>
  </p:normalViewPr>
  <p:slideViewPr>
    <p:cSldViewPr snapToGrid="0">
      <p:cViewPr>
        <p:scale>
          <a:sx n="80" d="100"/>
          <a:sy n="80" d="100"/>
        </p:scale>
        <p:origin x="34" y="91"/>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9" d="100"/>
          <a:sy n="59" d="100"/>
        </p:scale>
        <p:origin x="2870" y="8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1275" y="0"/>
            <a:ext cx="2946400" cy="498475"/>
          </a:xfrm>
          <a:prstGeom prst="rect">
            <a:avLst/>
          </a:prstGeom>
        </p:spPr>
        <p:txBody>
          <a:bodyPr vert="horz" lIns="91440" tIns="45720" rIns="91440" bIns="45720" rtlCol="0"/>
          <a:lstStyle>
            <a:lvl1pPr algn="r">
              <a:defRPr sz="1200"/>
            </a:lvl1pPr>
          </a:lstStyle>
          <a:p>
            <a:fld id="{D21EFF0F-1A6D-419B-96DD-2124A0D20459}" type="datetimeFigureOut">
              <a:rPr lang="fr-FR" smtClean="0"/>
              <a:t>12/02/2024</a:t>
            </a:fld>
            <a:endParaRPr lang="fr-FR"/>
          </a:p>
        </p:txBody>
      </p:sp>
      <p:sp>
        <p:nvSpPr>
          <p:cNvPr id="4" name="Espace réservé de l'image des diapositives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450" y="4778375"/>
            <a:ext cx="5440363" cy="3910013"/>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31338"/>
            <a:ext cx="2946400" cy="49847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1275" y="9431338"/>
            <a:ext cx="2946400" cy="498475"/>
          </a:xfrm>
          <a:prstGeom prst="rect">
            <a:avLst/>
          </a:prstGeom>
        </p:spPr>
        <p:txBody>
          <a:bodyPr vert="horz" lIns="91440" tIns="45720" rIns="91440" bIns="45720" rtlCol="0" anchor="b"/>
          <a:lstStyle>
            <a:lvl1pPr algn="r">
              <a:defRPr sz="1200"/>
            </a:lvl1pPr>
          </a:lstStyle>
          <a:p>
            <a:fld id="{4E5975D7-2EC0-499F-BF91-1DF12F7AA69D}" type="slidenum">
              <a:rPr lang="fr-FR" smtClean="0"/>
              <a:t>‹N°›</a:t>
            </a:fld>
            <a:endParaRPr lang="fr-FR"/>
          </a:p>
        </p:txBody>
      </p:sp>
    </p:spTree>
    <p:extLst>
      <p:ext uri="{BB962C8B-B14F-4D97-AF65-F5344CB8AC3E}">
        <p14:creationId xmlns:p14="http://schemas.microsoft.com/office/powerpoint/2010/main" val="2524503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E5975D7-2EC0-499F-BF91-1DF12F7AA69D}" type="slidenum">
              <a:rPr lang="fr-FR" smtClean="0"/>
              <a:t>1</a:t>
            </a:fld>
            <a:endParaRPr lang="fr-FR"/>
          </a:p>
        </p:txBody>
      </p:sp>
    </p:spTree>
    <p:extLst>
      <p:ext uri="{BB962C8B-B14F-4D97-AF65-F5344CB8AC3E}">
        <p14:creationId xmlns:p14="http://schemas.microsoft.com/office/powerpoint/2010/main" val="4462506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Les colonnes B et C, qu’on ne voit pas sur la diapo, décrivent divers risques</a:t>
            </a:r>
          </a:p>
          <a:p>
            <a:endParaRPr lang="fr-FR" dirty="0"/>
          </a:p>
          <a:p>
            <a:r>
              <a:rPr lang="fr-FR" dirty="0" smtClean="0"/>
              <a:t>Il y a le risque croissance (ou décroissance) du marché;  </a:t>
            </a:r>
          </a:p>
          <a:p>
            <a:endParaRPr lang="fr-FR" dirty="0"/>
          </a:p>
          <a:p>
            <a:r>
              <a:rPr lang="fr-FR" dirty="0" smtClean="0"/>
              <a:t>Il ne s’agit pas de dire si le contrôleur s’attend à une croissance ou une décroissance rapide ou non du marché,  mais de dire si cette croissance ou décroissance est une préoccupation</a:t>
            </a:r>
          </a:p>
          <a:p>
            <a:endParaRPr lang="fr-FR" dirty="0"/>
          </a:p>
          <a:p>
            <a:r>
              <a:rPr lang="fr-FR" dirty="0" smtClean="0"/>
              <a:t>Pénétration:  idem</a:t>
            </a:r>
          </a:p>
          <a:p>
            <a:endParaRPr lang="fr-FR" dirty="0"/>
          </a:p>
          <a:p>
            <a:r>
              <a:rPr lang="fr-FR" dirty="0" smtClean="0"/>
              <a:t>Encore une fois,  je comprends que l’ACAPS, qui a essuyé les 1ers plâtres, se met bien volontiers à la disposition de la communauté…</a:t>
            </a:r>
            <a:endParaRPr lang="fr-FR" dirty="0"/>
          </a:p>
        </p:txBody>
      </p:sp>
      <p:sp>
        <p:nvSpPr>
          <p:cNvPr id="4" name="Espace réservé du numéro de diapositive 3"/>
          <p:cNvSpPr>
            <a:spLocks noGrp="1"/>
          </p:cNvSpPr>
          <p:nvPr>
            <p:ph type="sldNum" sz="quarter" idx="10"/>
          </p:nvPr>
        </p:nvSpPr>
        <p:spPr/>
        <p:txBody>
          <a:bodyPr/>
          <a:lstStyle/>
          <a:p>
            <a:fld id="{4E5975D7-2EC0-499F-BF91-1DF12F7AA69D}" type="slidenum">
              <a:rPr lang="fr-FR" smtClean="0"/>
              <a:t>10</a:t>
            </a:fld>
            <a:endParaRPr lang="fr-FR"/>
          </a:p>
        </p:txBody>
      </p:sp>
    </p:spTree>
    <p:extLst>
      <p:ext uri="{BB962C8B-B14F-4D97-AF65-F5344CB8AC3E}">
        <p14:creationId xmlns:p14="http://schemas.microsoft.com/office/powerpoint/2010/main" val="28626893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E5975D7-2EC0-499F-BF91-1DF12F7AA69D}" type="slidenum">
              <a:rPr lang="fr-FR" smtClean="0"/>
              <a:t>11</a:t>
            </a:fld>
            <a:endParaRPr lang="fr-FR"/>
          </a:p>
        </p:txBody>
      </p:sp>
    </p:spTree>
    <p:extLst>
      <p:ext uri="{BB962C8B-B14F-4D97-AF65-F5344CB8AC3E}">
        <p14:creationId xmlns:p14="http://schemas.microsoft.com/office/powerpoint/2010/main" val="18372714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Je passe sur cette diapo</a:t>
            </a:r>
            <a:endParaRPr lang="fr-FR" dirty="0"/>
          </a:p>
        </p:txBody>
      </p:sp>
      <p:sp>
        <p:nvSpPr>
          <p:cNvPr id="4" name="Espace réservé du numéro de diapositive 3"/>
          <p:cNvSpPr>
            <a:spLocks noGrp="1"/>
          </p:cNvSpPr>
          <p:nvPr>
            <p:ph type="sldNum" sz="quarter" idx="10"/>
          </p:nvPr>
        </p:nvSpPr>
        <p:spPr/>
        <p:txBody>
          <a:bodyPr/>
          <a:lstStyle/>
          <a:p>
            <a:fld id="{4E5975D7-2EC0-499F-BF91-1DF12F7AA69D}" type="slidenum">
              <a:rPr lang="fr-FR" smtClean="0"/>
              <a:t>12</a:t>
            </a:fld>
            <a:endParaRPr lang="fr-FR"/>
          </a:p>
        </p:txBody>
      </p:sp>
    </p:spTree>
    <p:extLst>
      <p:ext uri="{BB962C8B-B14F-4D97-AF65-F5344CB8AC3E}">
        <p14:creationId xmlns:p14="http://schemas.microsoft.com/office/powerpoint/2010/main" val="39340112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Le fichier suivant est à échéance plus tardive, au 1</a:t>
            </a:r>
            <a:r>
              <a:rPr lang="fr-FR" baseline="30000" dirty="0" smtClean="0"/>
              <a:t>er</a:t>
            </a:r>
            <a:r>
              <a:rPr lang="fr-FR" dirty="0" smtClean="0"/>
              <a:t> juillet, pas parce qu’il est plus compliqué à renseigner, mais simplement parce qu’il va dépendre de chiffres du marché qui en général ne sont pas disponibles immédiatement à la clôture</a:t>
            </a:r>
            <a:endParaRPr lang="fr-FR" dirty="0"/>
          </a:p>
        </p:txBody>
      </p:sp>
      <p:sp>
        <p:nvSpPr>
          <p:cNvPr id="4" name="Espace réservé du numéro de diapositive 3"/>
          <p:cNvSpPr>
            <a:spLocks noGrp="1"/>
          </p:cNvSpPr>
          <p:nvPr>
            <p:ph type="sldNum" sz="quarter" idx="10"/>
          </p:nvPr>
        </p:nvSpPr>
        <p:spPr/>
        <p:txBody>
          <a:bodyPr/>
          <a:lstStyle/>
          <a:p>
            <a:fld id="{4E5975D7-2EC0-499F-BF91-1DF12F7AA69D}" type="slidenum">
              <a:rPr lang="fr-FR" smtClean="0"/>
              <a:t>13</a:t>
            </a:fld>
            <a:endParaRPr lang="fr-FR"/>
          </a:p>
        </p:txBody>
      </p:sp>
    </p:spTree>
    <p:extLst>
      <p:ext uri="{BB962C8B-B14F-4D97-AF65-F5344CB8AC3E}">
        <p14:creationId xmlns:p14="http://schemas.microsoft.com/office/powerpoint/2010/main" val="25037585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Toutes ces données ne sont pas forcément disponibles sur tous les marchés</a:t>
            </a:r>
            <a:endParaRPr lang="fr-FR" dirty="0"/>
          </a:p>
        </p:txBody>
      </p:sp>
      <p:sp>
        <p:nvSpPr>
          <p:cNvPr id="4" name="Espace réservé du numéro de diapositive 3"/>
          <p:cNvSpPr>
            <a:spLocks noGrp="1"/>
          </p:cNvSpPr>
          <p:nvPr>
            <p:ph type="sldNum" sz="quarter" idx="10"/>
          </p:nvPr>
        </p:nvSpPr>
        <p:spPr/>
        <p:txBody>
          <a:bodyPr/>
          <a:lstStyle/>
          <a:p>
            <a:fld id="{4E5975D7-2EC0-499F-BF91-1DF12F7AA69D}" type="slidenum">
              <a:rPr lang="fr-FR" smtClean="0"/>
              <a:t>14</a:t>
            </a:fld>
            <a:endParaRPr lang="fr-FR"/>
          </a:p>
        </p:txBody>
      </p:sp>
    </p:spTree>
    <p:extLst>
      <p:ext uri="{BB962C8B-B14F-4D97-AF65-F5344CB8AC3E}">
        <p14:creationId xmlns:p14="http://schemas.microsoft.com/office/powerpoint/2010/main" val="2490419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Encore une fois, lorsque vous avez une interrogation, vous avez 2 options:</a:t>
            </a:r>
          </a:p>
          <a:p>
            <a:pPr marL="171450" indent="-171450">
              <a:buFontTx/>
              <a:buChar char="-"/>
            </a:pPr>
            <a:r>
              <a:rPr lang="fr-FR" dirty="0" smtClean="0"/>
              <a:t>Vous lisez le fichier des spécifications techniques,</a:t>
            </a:r>
          </a:p>
          <a:p>
            <a:pPr marL="171450" indent="-171450">
              <a:buFontTx/>
              <a:buChar char="-"/>
            </a:pPr>
            <a:r>
              <a:rPr lang="fr-FR" dirty="0" smtClean="0"/>
              <a:t>Vous interrogez l’ACAPS.</a:t>
            </a:r>
          </a:p>
          <a:p>
            <a:pPr marL="171450" indent="-171450">
              <a:buFontTx/>
              <a:buChar char="-"/>
            </a:pPr>
            <a:endParaRPr lang="fr-FR" dirty="0"/>
          </a:p>
          <a:p>
            <a:r>
              <a:rPr lang="fr-FR" dirty="0" smtClean="0"/>
              <a:t>Vous pouvez d’ailleurs vous reporter à la présentation faite par l’ACAPS le 17.03.2022 qui est disponible sur le site du GCAF, « Présentation de l’expérience ACAPS de la surveillance globale du secteur en 2021 »,  vous avez 2 points de contact en dernière diapo et j’ai vérifié qu’ils étaient </a:t>
            </a:r>
            <a:r>
              <a:rPr lang="fr-FR" smtClean="0"/>
              <a:t>toujours valables…</a:t>
            </a:r>
            <a:endParaRPr lang="fr-FR" dirty="0"/>
          </a:p>
        </p:txBody>
      </p:sp>
      <p:sp>
        <p:nvSpPr>
          <p:cNvPr id="4" name="Espace réservé du numéro de diapositive 3"/>
          <p:cNvSpPr>
            <a:spLocks noGrp="1"/>
          </p:cNvSpPr>
          <p:nvPr>
            <p:ph type="sldNum" sz="quarter" idx="10"/>
          </p:nvPr>
        </p:nvSpPr>
        <p:spPr/>
        <p:txBody>
          <a:bodyPr/>
          <a:lstStyle/>
          <a:p>
            <a:fld id="{4E5975D7-2EC0-499F-BF91-1DF12F7AA69D}" type="slidenum">
              <a:rPr lang="fr-FR" smtClean="0"/>
              <a:t>15</a:t>
            </a:fld>
            <a:endParaRPr lang="fr-FR"/>
          </a:p>
        </p:txBody>
      </p:sp>
    </p:spTree>
    <p:extLst>
      <p:ext uri="{BB962C8B-B14F-4D97-AF65-F5344CB8AC3E}">
        <p14:creationId xmlns:p14="http://schemas.microsoft.com/office/powerpoint/2010/main" val="14083108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E5975D7-2EC0-499F-BF91-1DF12F7AA69D}" type="slidenum">
              <a:rPr lang="fr-FR" smtClean="0"/>
              <a:t>16</a:t>
            </a:fld>
            <a:endParaRPr lang="fr-FR"/>
          </a:p>
        </p:txBody>
      </p:sp>
    </p:spTree>
    <p:extLst>
      <p:ext uri="{BB962C8B-B14F-4D97-AF65-F5344CB8AC3E}">
        <p14:creationId xmlns:p14="http://schemas.microsoft.com/office/powerpoint/2010/main" val="39059742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E5975D7-2EC0-499F-BF91-1DF12F7AA69D}" type="slidenum">
              <a:rPr lang="fr-FR" smtClean="0"/>
              <a:t>17</a:t>
            </a:fld>
            <a:endParaRPr lang="fr-FR"/>
          </a:p>
        </p:txBody>
      </p:sp>
    </p:spTree>
    <p:extLst>
      <p:ext uri="{BB962C8B-B14F-4D97-AF65-F5344CB8AC3E}">
        <p14:creationId xmlns:p14="http://schemas.microsoft.com/office/powerpoint/2010/main" val="3274443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En fait j’avais déjà présenté l’exercice SGS, Surveillance globale du secteur, à la réunion GCAF du 17.03.2022,  et le motif de cette présentation se voit sur la carte suivante:</a:t>
            </a:r>
            <a:endParaRPr lang="fr-FR" dirty="0"/>
          </a:p>
        </p:txBody>
      </p:sp>
      <p:sp>
        <p:nvSpPr>
          <p:cNvPr id="4" name="Espace réservé du numéro de diapositive 3"/>
          <p:cNvSpPr>
            <a:spLocks noGrp="1"/>
          </p:cNvSpPr>
          <p:nvPr>
            <p:ph type="sldNum" sz="quarter" idx="10"/>
          </p:nvPr>
        </p:nvSpPr>
        <p:spPr/>
        <p:txBody>
          <a:bodyPr/>
          <a:lstStyle/>
          <a:p>
            <a:fld id="{4E5975D7-2EC0-499F-BF91-1DF12F7AA69D}" type="slidenum">
              <a:rPr lang="fr-FR" smtClean="0"/>
              <a:t>2</a:t>
            </a:fld>
            <a:endParaRPr lang="fr-FR"/>
          </a:p>
        </p:txBody>
      </p:sp>
    </p:spTree>
    <p:extLst>
      <p:ext uri="{BB962C8B-B14F-4D97-AF65-F5344CB8AC3E}">
        <p14:creationId xmlns:p14="http://schemas.microsoft.com/office/powerpoint/2010/main" val="2932328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E5975D7-2EC0-499F-BF91-1DF12F7AA69D}" type="slidenum">
              <a:rPr lang="fr-FR" smtClean="0"/>
              <a:t>3</a:t>
            </a:fld>
            <a:endParaRPr lang="fr-FR"/>
          </a:p>
        </p:txBody>
      </p:sp>
    </p:spTree>
    <p:extLst>
      <p:ext uri="{BB962C8B-B14F-4D97-AF65-F5344CB8AC3E}">
        <p14:creationId xmlns:p14="http://schemas.microsoft.com/office/powerpoint/2010/main" val="1575350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Cette présentation avait été très appréciée.  Et donc les résultats de cette présentation,  1 et 2 ans après, se voient sur la diapositive suivante</a:t>
            </a:r>
            <a:endParaRPr lang="fr-FR" dirty="0"/>
          </a:p>
        </p:txBody>
      </p:sp>
      <p:sp>
        <p:nvSpPr>
          <p:cNvPr id="4" name="Espace réservé du numéro de diapositive 3"/>
          <p:cNvSpPr>
            <a:spLocks noGrp="1"/>
          </p:cNvSpPr>
          <p:nvPr>
            <p:ph type="sldNum" sz="quarter" idx="10"/>
          </p:nvPr>
        </p:nvSpPr>
        <p:spPr/>
        <p:txBody>
          <a:bodyPr/>
          <a:lstStyle/>
          <a:p>
            <a:fld id="{4E5975D7-2EC0-499F-BF91-1DF12F7AA69D}" type="slidenum">
              <a:rPr lang="fr-FR" smtClean="0"/>
              <a:t>4</a:t>
            </a:fld>
            <a:endParaRPr lang="fr-FR"/>
          </a:p>
        </p:txBody>
      </p:sp>
    </p:spTree>
    <p:extLst>
      <p:ext uri="{BB962C8B-B14F-4D97-AF65-F5344CB8AC3E}">
        <p14:creationId xmlns:p14="http://schemas.microsoft.com/office/powerpoint/2010/main" val="3863835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E5975D7-2EC0-499F-BF91-1DF12F7AA69D}" type="slidenum">
              <a:rPr lang="fr-FR" smtClean="0"/>
              <a:t>5</a:t>
            </a:fld>
            <a:endParaRPr lang="fr-FR"/>
          </a:p>
        </p:txBody>
      </p:sp>
    </p:spTree>
    <p:extLst>
      <p:ext uri="{BB962C8B-B14F-4D97-AF65-F5344CB8AC3E}">
        <p14:creationId xmlns:p14="http://schemas.microsoft.com/office/powerpoint/2010/main" val="1762372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On est passé de 38 à 45 pays participants, mais avec toujours seulement 2 pays ou juridictions du continent africain.</a:t>
            </a:r>
          </a:p>
          <a:p>
            <a:endParaRPr lang="fr-FR" dirty="0"/>
          </a:p>
          <a:p>
            <a:r>
              <a:rPr lang="fr-FR" dirty="0" smtClean="0"/>
              <a:t>Je ne pense à personne de particulier,  mais j’ai entendu parler d’une autorité de contrôle qui contrôlait les assureurs de 14 pays…</a:t>
            </a:r>
          </a:p>
          <a:p>
            <a:r>
              <a:rPr lang="fr-FR" dirty="0" smtClean="0"/>
              <a:t>si pour cette année on pouvait avoir la CIMA…</a:t>
            </a:r>
          </a:p>
          <a:p>
            <a:endParaRPr lang="fr-FR" dirty="0" smtClean="0"/>
          </a:p>
          <a:p>
            <a:r>
              <a:rPr lang="fr-FR" dirty="0" smtClean="0"/>
              <a:t>Si en plus de la CIMA on pouvait avoir l’ARCA RDC, l’AICA serait la plus heureuse organisation internationale du monde…</a:t>
            </a:r>
            <a:endParaRPr lang="fr-FR" dirty="0"/>
          </a:p>
        </p:txBody>
      </p:sp>
      <p:sp>
        <p:nvSpPr>
          <p:cNvPr id="4" name="Espace réservé du numéro de diapositive 3"/>
          <p:cNvSpPr>
            <a:spLocks noGrp="1"/>
          </p:cNvSpPr>
          <p:nvPr>
            <p:ph type="sldNum" sz="quarter" idx="10"/>
          </p:nvPr>
        </p:nvSpPr>
        <p:spPr/>
        <p:txBody>
          <a:bodyPr/>
          <a:lstStyle/>
          <a:p>
            <a:fld id="{4E5975D7-2EC0-499F-BF91-1DF12F7AA69D}" type="slidenum">
              <a:rPr lang="fr-FR" smtClean="0"/>
              <a:t>6</a:t>
            </a:fld>
            <a:endParaRPr lang="fr-FR"/>
          </a:p>
        </p:txBody>
      </p:sp>
    </p:spTree>
    <p:extLst>
      <p:ext uri="{BB962C8B-B14F-4D97-AF65-F5344CB8AC3E}">
        <p14:creationId xmlns:p14="http://schemas.microsoft.com/office/powerpoint/2010/main" val="30027826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E5975D7-2EC0-499F-BF91-1DF12F7AA69D}" type="slidenum">
              <a:rPr lang="fr-FR" smtClean="0"/>
              <a:t>7</a:t>
            </a:fld>
            <a:endParaRPr lang="fr-FR"/>
          </a:p>
        </p:txBody>
      </p:sp>
    </p:spTree>
    <p:extLst>
      <p:ext uri="{BB962C8B-B14F-4D97-AF65-F5344CB8AC3E}">
        <p14:creationId xmlns:p14="http://schemas.microsoft.com/office/powerpoint/2010/main" val="5931396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Ce que souhaite aussi l’AICA c’est </a:t>
            </a:r>
            <a:r>
              <a:rPr lang="fr-FR" b="1" dirty="0" smtClean="0"/>
              <a:t>aussi </a:t>
            </a:r>
            <a:r>
              <a:rPr lang="fr-FR" dirty="0" smtClean="0"/>
              <a:t>de pouvoir afficher une participation accrue.  Bien sûr,  vous leur donnez ça,  ils vont vous demander ça;  ils espèrent que vous allez mettre la main dans l’engrenage ☺</a:t>
            </a:r>
          </a:p>
          <a:p>
            <a:r>
              <a:rPr lang="fr-FR" dirty="0" smtClean="0"/>
              <a:t>Mais ce qui est important pour eux, c’est </a:t>
            </a:r>
            <a:r>
              <a:rPr lang="fr-FR" b="1" dirty="0" smtClean="0"/>
              <a:t>aussi </a:t>
            </a:r>
            <a:r>
              <a:rPr lang="fr-FR" dirty="0" smtClean="0"/>
              <a:t>l’image.  La planisphère de la diapositive précédente (publiée dans les rapports publics de l’AICA) ne donnent pas forcément une image favorable de l’AICA car cela peut donner l’impression, fausse, que l’AICA ignore l’Afrique;  ça ne donne pas forcément une image favorable de l’Afrique car ça peut donner l’impression que l’Afrique ignore les travaux de l’AICA</a:t>
            </a:r>
          </a:p>
          <a:p>
            <a:endParaRPr lang="fr-FR" dirty="0" smtClean="0"/>
          </a:p>
          <a:p>
            <a:r>
              <a:rPr lang="fr-FR" dirty="0" smtClean="0"/>
              <a:t>D’où cette (</a:t>
            </a:r>
            <a:r>
              <a:rPr lang="fr-FR" dirty="0" err="1" smtClean="0"/>
              <a:t>re</a:t>
            </a:r>
            <a:r>
              <a:rPr lang="fr-FR" dirty="0" smtClean="0"/>
              <a:t>)présentation, qui apparait d’autant + opportune que les 3 fichiers Excel semblent assez intimidants,  alors qu’en réalité ils ne le sont pas tant que ça</a:t>
            </a:r>
          </a:p>
          <a:p>
            <a:endParaRPr lang="fr-FR" dirty="0"/>
          </a:p>
          <a:p>
            <a:r>
              <a:rPr lang="fr-FR" dirty="0" smtClean="0"/>
              <a:t>Nicolas Colpaert,  et l’ACAPS peuvent vous aider</a:t>
            </a:r>
            <a:endParaRPr lang="fr-FR" dirty="0"/>
          </a:p>
        </p:txBody>
      </p:sp>
      <p:sp>
        <p:nvSpPr>
          <p:cNvPr id="4" name="Espace réservé du numéro de diapositive 3"/>
          <p:cNvSpPr>
            <a:spLocks noGrp="1"/>
          </p:cNvSpPr>
          <p:nvPr>
            <p:ph type="sldNum" sz="quarter" idx="10"/>
          </p:nvPr>
        </p:nvSpPr>
        <p:spPr/>
        <p:txBody>
          <a:bodyPr/>
          <a:lstStyle/>
          <a:p>
            <a:fld id="{4E5975D7-2EC0-499F-BF91-1DF12F7AA69D}" type="slidenum">
              <a:rPr lang="fr-FR" smtClean="0"/>
              <a:t>8</a:t>
            </a:fld>
            <a:endParaRPr lang="fr-FR"/>
          </a:p>
        </p:txBody>
      </p:sp>
    </p:spTree>
    <p:extLst>
      <p:ext uri="{BB962C8B-B14F-4D97-AF65-F5344CB8AC3E}">
        <p14:creationId xmlns:p14="http://schemas.microsoft.com/office/powerpoint/2010/main" val="14663999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Je vais commencer par le fichier Donner qualitatives,  puisque c’est celui dont la date de soumission est la plus proche</a:t>
            </a:r>
          </a:p>
          <a:p>
            <a:endParaRPr lang="fr-FR" dirty="0"/>
          </a:p>
          <a:p>
            <a:r>
              <a:rPr lang="fr-FR" dirty="0" smtClean="0"/>
              <a:t>Ce fichier comporte 3 parties</a:t>
            </a:r>
          </a:p>
          <a:p>
            <a:r>
              <a:rPr lang="fr-FR" dirty="0" smtClean="0"/>
              <a:t>La 1</a:t>
            </a:r>
            <a:r>
              <a:rPr lang="fr-FR" baseline="30000" dirty="0" smtClean="0"/>
              <a:t>ère</a:t>
            </a:r>
            <a:r>
              <a:rPr lang="fr-FR" dirty="0" smtClean="0"/>
              <a:t> partie commence bien puisqu’il n’y a qu’1 question à remplir, la date de soumission</a:t>
            </a:r>
          </a:p>
          <a:p>
            <a:r>
              <a:rPr lang="fr-FR" dirty="0" smtClean="0"/>
              <a:t>La 2</a:t>
            </a:r>
            <a:r>
              <a:rPr lang="fr-FR" baseline="30000" dirty="0" smtClean="0"/>
              <a:t>e</a:t>
            </a:r>
            <a:r>
              <a:rPr lang="fr-FR" dirty="0" smtClean="0"/>
              <a:t> partie, que nous allons voir dans la diapo suivante, est un peu plus intimidante…</a:t>
            </a:r>
            <a:endParaRPr lang="fr-FR" dirty="0"/>
          </a:p>
        </p:txBody>
      </p:sp>
      <p:sp>
        <p:nvSpPr>
          <p:cNvPr id="4" name="Espace réservé du numéro de diapositive 3"/>
          <p:cNvSpPr>
            <a:spLocks noGrp="1"/>
          </p:cNvSpPr>
          <p:nvPr>
            <p:ph type="sldNum" sz="quarter" idx="10"/>
          </p:nvPr>
        </p:nvSpPr>
        <p:spPr/>
        <p:txBody>
          <a:bodyPr/>
          <a:lstStyle/>
          <a:p>
            <a:fld id="{4E5975D7-2EC0-499F-BF91-1DF12F7AA69D}" type="slidenum">
              <a:rPr lang="fr-FR" smtClean="0"/>
              <a:t>9</a:t>
            </a:fld>
            <a:endParaRPr lang="fr-FR"/>
          </a:p>
        </p:txBody>
      </p:sp>
    </p:spTree>
    <p:extLst>
      <p:ext uri="{BB962C8B-B14F-4D97-AF65-F5344CB8AC3E}">
        <p14:creationId xmlns:p14="http://schemas.microsoft.com/office/powerpoint/2010/main" val="990969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FCCE0-A5F5-4FE6-8B51-E8C17B51B2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189B768-926F-45D6-B590-DD8C3EBF27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A3580A5-7E6C-47C2-8087-17945C7AFB2B}"/>
              </a:ext>
            </a:extLst>
          </p:cNvPr>
          <p:cNvSpPr>
            <a:spLocks noGrp="1"/>
          </p:cNvSpPr>
          <p:nvPr>
            <p:ph type="dt" sz="half" idx="10"/>
          </p:nvPr>
        </p:nvSpPr>
        <p:spPr/>
        <p:txBody>
          <a:bodyPr/>
          <a:lstStyle/>
          <a:p>
            <a:fld id="{92538E22-F291-4063-BAA9-FB64A730AC46}" type="datetimeFigureOut">
              <a:rPr lang="en-GB" smtClean="0"/>
              <a:t>12/02/2024</a:t>
            </a:fld>
            <a:endParaRPr lang="en-GB"/>
          </a:p>
        </p:txBody>
      </p:sp>
      <p:sp>
        <p:nvSpPr>
          <p:cNvPr id="5" name="Footer Placeholder 4">
            <a:extLst>
              <a:ext uri="{FF2B5EF4-FFF2-40B4-BE49-F238E27FC236}">
                <a16:creationId xmlns:a16="http://schemas.microsoft.com/office/drawing/2014/main" id="{0A417F46-8570-4A38-9C04-0166F369E8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5F0BB09-1060-405D-8C7B-817019817EE2}"/>
              </a:ext>
            </a:extLst>
          </p:cNvPr>
          <p:cNvSpPr>
            <a:spLocks noGrp="1"/>
          </p:cNvSpPr>
          <p:nvPr>
            <p:ph type="sldNum" sz="quarter" idx="12"/>
          </p:nvPr>
        </p:nvSpPr>
        <p:spPr/>
        <p:txBody>
          <a:bodyPr/>
          <a:lstStyle/>
          <a:p>
            <a:fld id="{3D79E2F5-CCBC-43E8-AFAB-336584DFF35A}" type="slidenum">
              <a:rPr lang="en-GB" smtClean="0"/>
              <a:t>‹N°›</a:t>
            </a:fld>
            <a:endParaRPr lang="en-GB"/>
          </a:p>
        </p:txBody>
      </p:sp>
    </p:spTree>
    <p:extLst>
      <p:ext uri="{BB962C8B-B14F-4D97-AF65-F5344CB8AC3E}">
        <p14:creationId xmlns:p14="http://schemas.microsoft.com/office/powerpoint/2010/main" val="3245680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8C4E2-480A-4773-8E7B-061EDB9338E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A2F616D-1049-42F4-98DB-1A2B1F5101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4906773-7E56-4305-B7FD-5DC59EB0FFA4}"/>
              </a:ext>
            </a:extLst>
          </p:cNvPr>
          <p:cNvSpPr>
            <a:spLocks noGrp="1"/>
          </p:cNvSpPr>
          <p:nvPr>
            <p:ph type="dt" sz="half" idx="10"/>
          </p:nvPr>
        </p:nvSpPr>
        <p:spPr/>
        <p:txBody>
          <a:bodyPr/>
          <a:lstStyle/>
          <a:p>
            <a:fld id="{92538E22-F291-4063-BAA9-FB64A730AC46}" type="datetimeFigureOut">
              <a:rPr lang="en-GB" smtClean="0"/>
              <a:t>12/02/2024</a:t>
            </a:fld>
            <a:endParaRPr lang="en-GB"/>
          </a:p>
        </p:txBody>
      </p:sp>
      <p:sp>
        <p:nvSpPr>
          <p:cNvPr id="5" name="Footer Placeholder 4">
            <a:extLst>
              <a:ext uri="{FF2B5EF4-FFF2-40B4-BE49-F238E27FC236}">
                <a16:creationId xmlns:a16="http://schemas.microsoft.com/office/drawing/2014/main" id="{13B9A7FA-5B33-4D13-AFCE-2EFA79940F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C8868D-21BE-4A47-8E81-261834618C58}"/>
              </a:ext>
            </a:extLst>
          </p:cNvPr>
          <p:cNvSpPr>
            <a:spLocks noGrp="1"/>
          </p:cNvSpPr>
          <p:nvPr>
            <p:ph type="sldNum" sz="quarter" idx="12"/>
          </p:nvPr>
        </p:nvSpPr>
        <p:spPr/>
        <p:txBody>
          <a:bodyPr/>
          <a:lstStyle/>
          <a:p>
            <a:fld id="{3D79E2F5-CCBC-43E8-AFAB-336584DFF35A}" type="slidenum">
              <a:rPr lang="en-GB" smtClean="0"/>
              <a:t>‹N°›</a:t>
            </a:fld>
            <a:endParaRPr lang="en-GB"/>
          </a:p>
        </p:txBody>
      </p:sp>
    </p:spTree>
    <p:extLst>
      <p:ext uri="{BB962C8B-B14F-4D97-AF65-F5344CB8AC3E}">
        <p14:creationId xmlns:p14="http://schemas.microsoft.com/office/powerpoint/2010/main" val="3199312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35290F-3CC5-4453-9270-F5FE1D384F9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2133285-C09C-41EE-81F7-4F1B915CE84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2B930C2-3D1F-40C5-9269-5B88B1B8DBDA}"/>
              </a:ext>
            </a:extLst>
          </p:cNvPr>
          <p:cNvSpPr>
            <a:spLocks noGrp="1"/>
          </p:cNvSpPr>
          <p:nvPr>
            <p:ph type="dt" sz="half" idx="10"/>
          </p:nvPr>
        </p:nvSpPr>
        <p:spPr/>
        <p:txBody>
          <a:bodyPr/>
          <a:lstStyle/>
          <a:p>
            <a:fld id="{92538E22-F291-4063-BAA9-FB64A730AC46}" type="datetimeFigureOut">
              <a:rPr lang="en-GB" smtClean="0"/>
              <a:t>12/02/2024</a:t>
            </a:fld>
            <a:endParaRPr lang="en-GB"/>
          </a:p>
        </p:txBody>
      </p:sp>
      <p:sp>
        <p:nvSpPr>
          <p:cNvPr id="5" name="Footer Placeholder 4">
            <a:extLst>
              <a:ext uri="{FF2B5EF4-FFF2-40B4-BE49-F238E27FC236}">
                <a16:creationId xmlns:a16="http://schemas.microsoft.com/office/drawing/2014/main" id="{A5C89804-1C5A-4843-A2FB-525C5E88CF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11C2E9-A4DD-49D8-A69C-1919F939FA33}"/>
              </a:ext>
            </a:extLst>
          </p:cNvPr>
          <p:cNvSpPr>
            <a:spLocks noGrp="1"/>
          </p:cNvSpPr>
          <p:nvPr>
            <p:ph type="sldNum" sz="quarter" idx="12"/>
          </p:nvPr>
        </p:nvSpPr>
        <p:spPr/>
        <p:txBody>
          <a:bodyPr/>
          <a:lstStyle/>
          <a:p>
            <a:fld id="{3D79E2F5-CCBC-43E8-AFAB-336584DFF35A}" type="slidenum">
              <a:rPr lang="en-GB" smtClean="0"/>
              <a:t>‹N°›</a:t>
            </a:fld>
            <a:endParaRPr lang="en-GB"/>
          </a:p>
        </p:txBody>
      </p:sp>
    </p:spTree>
    <p:extLst>
      <p:ext uri="{BB962C8B-B14F-4D97-AF65-F5344CB8AC3E}">
        <p14:creationId xmlns:p14="http://schemas.microsoft.com/office/powerpoint/2010/main" val="2536195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Disposition personnalisée">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lvl1pPr>
              <a:defRPr cap="all" baseline="0">
                <a:solidFill>
                  <a:srgbClr val="205AA7"/>
                </a:solidFill>
              </a:defRPr>
            </a:lvl1pPr>
          </a:lstStyle>
          <a:p>
            <a:r>
              <a:rPr lang="fr-FR" dirty="0"/>
              <a:t>MODIFIEZ LE STYLE DU TITRE</a:t>
            </a:r>
          </a:p>
        </p:txBody>
      </p:sp>
      <p:sp>
        <p:nvSpPr>
          <p:cNvPr id="11" name="Espace réservé du pied de page 4"/>
          <p:cNvSpPr>
            <a:spLocks noGrp="1"/>
          </p:cNvSpPr>
          <p:nvPr>
            <p:ph type="ftr" sz="quarter" idx="3"/>
          </p:nvPr>
        </p:nvSpPr>
        <p:spPr>
          <a:xfrm>
            <a:off x="4165600" y="6480000"/>
            <a:ext cx="6634923" cy="360000"/>
          </a:xfrm>
          <a:prstGeom prst="rect">
            <a:avLst/>
          </a:prstGeom>
        </p:spPr>
        <p:txBody>
          <a:bodyPr vert="horz" lIns="91440" tIns="45720" rIns="91440" bIns="45720" rtlCol="0" anchor="t" anchorCtr="0"/>
          <a:lstStyle>
            <a:lvl1pPr algn="r">
              <a:defRPr sz="900">
                <a:solidFill>
                  <a:srgbClr val="205AA7"/>
                </a:solidFill>
              </a:defRPr>
            </a:lvl1pPr>
          </a:lstStyle>
          <a:p>
            <a:endParaRPr lang="fr-FR" dirty="0"/>
          </a:p>
        </p:txBody>
      </p:sp>
      <p:sp>
        <p:nvSpPr>
          <p:cNvPr id="12" name="Espace réservé du numéro de diapositive 5"/>
          <p:cNvSpPr>
            <a:spLocks noGrp="1"/>
          </p:cNvSpPr>
          <p:nvPr>
            <p:ph type="sldNum" sz="quarter" idx="4"/>
          </p:nvPr>
        </p:nvSpPr>
        <p:spPr>
          <a:xfrm>
            <a:off x="10896533" y="6480000"/>
            <a:ext cx="720000" cy="360000"/>
          </a:xfrm>
          <a:prstGeom prst="rect">
            <a:avLst/>
          </a:prstGeom>
        </p:spPr>
        <p:txBody>
          <a:bodyPr/>
          <a:lstStyle>
            <a:lvl1pPr algn="r">
              <a:defRPr sz="900">
                <a:solidFill>
                  <a:srgbClr val="205AA7"/>
                </a:solidFill>
              </a:defRPr>
            </a:lvl1pPr>
          </a:lstStyle>
          <a:p>
            <a:fld id="{A5612AF6-3794-417C-8315-010C3BB3AD18}" type="slidenum">
              <a:rPr lang="fr-FR" smtClean="0"/>
              <a:pPr/>
              <a:t>‹N°›</a:t>
            </a:fld>
            <a:endParaRPr lang="fr-FR" dirty="0"/>
          </a:p>
        </p:txBody>
      </p:sp>
      <p:sp>
        <p:nvSpPr>
          <p:cNvPr id="15" name="Espace réservé du texte 2"/>
          <p:cNvSpPr>
            <a:spLocks noGrp="1"/>
          </p:cNvSpPr>
          <p:nvPr>
            <p:ph idx="1"/>
          </p:nvPr>
        </p:nvSpPr>
        <p:spPr>
          <a:xfrm>
            <a:off x="624000" y="1440000"/>
            <a:ext cx="10972800" cy="4525963"/>
          </a:xfrm>
          <a:prstGeom prst="rect">
            <a:avLst/>
          </a:prstGeom>
        </p:spPr>
        <p:txBody>
          <a:bodyPr vert="horz" lIns="91440" tIns="45720" rIns="91440" bIns="45720" rtlCol="0">
            <a:normAutofit/>
          </a:bodyPr>
          <a:lstStyle>
            <a:lvl1pPr>
              <a:defRPr>
                <a:solidFill>
                  <a:srgbClr val="205AA7"/>
                </a:solidFill>
              </a:defRPr>
            </a:lvl1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pic>
        <p:nvPicPr>
          <p:cNvPr id="10" name="Imag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362" y="-1"/>
            <a:ext cx="1065735" cy="1143001"/>
          </a:xfrm>
          <a:prstGeom prst="rect">
            <a:avLst/>
          </a:prstGeom>
        </p:spPr>
      </p:pic>
      <p:pic>
        <p:nvPicPr>
          <p:cNvPr id="13" name="Imag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3973" y="6129554"/>
            <a:ext cx="929473" cy="683822"/>
          </a:xfrm>
          <a:prstGeom prst="rect">
            <a:avLst/>
          </a:prstGeom>
        </p:spPr>
      </p:pic>
    </p:spTree>
    <p:extLst>
      <p:ext uri="{BB962C8B-B14F-4D97-AF65-F5344CB8AC3E}">
        <p14:creationId xmlns:p14="http://schemas.microsoft.com/office/powerpoint/2010/main" val="490955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98E6C-774C-4D69-975D-31B6A2F43B6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E87E8D4-6692-47EB-BE33-6F83C0810F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4756B4-1A4A-4C37-A291-1438A51B75A3}"/>
              </a:ext>
            </a:extLst>
          </p:cNvPr>
          <p:cNvSpPr>
            <a:spLocks noGrp="1"/>
          </p:cNvSpPr>
          <p:nvPr>
            <p:ph type="dt" sz="half" idx="10"/>
          </p:nvPr>
        </p:nvSpPr>
        <p:spPr/>
        <p:txBody>
          <a:bodyPr/>
          <a:lstStyle/>
          <a:p>
            <a:fld id="{92538E22-F291-4063-BAA9-FB64A730AC46}" type="datetimeFigureOut">
              <a:rPr lang="en-GB" smtClean="0"/>
              <a:t>12/02/2024</a:t>
            </a:fld>
            <a:endParaRPr lang="en-GB"/>
          </a:p>
        </p:txBody>
      </p:sp>
      <p:sp>
        <p:nvSpPr>
          <p:cNvPr id="5" name="Footer Placeholder 4">
            <a:extLst>
              <a:ext uri="{FF2B5EF4-FFF2-40B4-BE49-F238E27FC236}">
                <a16:creationId xmlns:a16="http://schemas.microsoft.com/office/drawing/2014/main" id="{7B0500C8-D143-4B8A-844D-8B763F662F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3DDADF1-19CF-47A2-8020-B968875AA8A1}"/>
              </a:ext>
            </a:extLst>
          </p:cNvPr>
          <p:cNvSpPr>
            <a:spLocks noGrp="1"/>
          </p:cNvSpPr>
          <p:nvPr>
            <p:ph type="sldNum" sz="quarter" idx="12"/>
          </p:nvPr>
        </p:nvSpPr>
        <p:spPr/>
        <p:txBody>
          <a:bodyPr/>
          <a:lstStyle/>
          <a:p>
            <a:fld id="{3D79E2F5-CCBC-43E8-AFAB-336584DFF35A}" type="slidenum">
              <a:rPr lang="en-GB" smtClean="0"/>
              <a:t>‹N°›</a:t>
            </a:fld>
            <a:endParaRPr lang="en-GB"/>
          </a:p>
        </p:txBody>
      </p:sp>
    </p:spTree>
    <p:extLst>
      <p:ext uri="{BB962C8B-B14F-4D97-AF65-F5344CB8AC3E}">
        <p14:creationId xmlns:p14="http://schemas.microsoft.com/office/powerpoint/2010/main" val="2053283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6521C-22C0-4236-A023-971D54E3B79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3AE02FE-0890-4ADE-AF58-71E7BFC305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043D87-F09B-40E4-A690-3D08750B7DB7}"/>
              </a:ext>
            </a:extLst>
          </p:cNvPr>
          <p:cNvSpPr>
            <a:spLocks noGrp="1"/>
          </p:cNvSpPr>
          <p:nvPr>
            <p:ph type="dt" sz="half" idx="10"/>
          </p:nvPr>
        </p:nvSpPr>
        <p:spPr/>
        <p:txBody>
          <a:bodyPr/>
          <a:lstStyle/>
          <a:p>
            <a:fld id="{92538E22-F291-4063-BAA9-FB64A730AC46}" type="datetimeFigureOut">
              <a:rPr lang="en-GB" smtClean="0"/>
              <a:t>12/02/2024</a:t>
            </a:fld>
            <a:endParaRPr lang="en-GB"/>
          </a:p>
        </p:txBody>
      </p:sp>
      <p:sp>
        <p:nvSpPr>
          <p:cNvPr id="5" name="Footer Placeholder 4">
            <a:extLst>
              <a:ext uri="{FF2B5EF4-FFF2-40B4-BE49-F238E27FC236}">
                <a16:creationId xmlns:a16="http://schemas.microsoft.com/office/drawing/2014/main" id="{BAF44577-7F3C-470F-A0EE-396EF4F533E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91E5D3-E4AE-4D06-BC60-3FBD0DCA5BB5}"/>
              </a:ext>
            </a:extLst>
          </p:cNvPr>
          <p:cNvSpPr>
            <a:spLocks noGrp="1"/>
          </p:cNvSpPr>
          <p:nvPr>
            <p:ph type="sldNum" sz="quarter" idx="12"/>
          </p:nvPr>
        </p:nvSpPr>
        <p:spPr/>
        <p:txBody>
          <a:bodyPr/>
          <a:lstStyle/>
          <a:p>
            <a:fld id="{3D79E2F5-CCBC-43E8-AFAB-336584DFF35A}" type="slidenum">
              <a:rPr lang="en-GB" smtClean="0"/>
              <a:t>‹N°›</a:t>
            </a:fld>
            <a:endParaRPr lang="en-GB"/>
          </a:p>
        </p:txBody>
      </p:sp>
    </p:spTree>
    <p:extLst>
      <p:ext uri="{BB962C8B-B14F-4D97-AF65-F5344CB8AC3E}">
        <p14:creationId xmlns:p14="http://schemas.microsoft.com/office/powerpoint/2010/main" val="2612463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9C407-EEE6-4F13-9CCB-1A9AB9047D5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E43D9B8-B549-4A2F-AFBD-113C6890C1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BD92F47-4554-4A15-91B9-B438857310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064C120-2ECF-440A-BD6D-001A231FC5B6}"/>
              </a:ext>
            </a:extLst>
          </p:cNvPr>
          <p:cNvSpPr>
            <a:spLocks noGrp="1"/>
          </p:cNvSpPr>
          <p:nvPr>
            <p:ph type="dt" sz="half" idx="10"/>
          </p:nvPr>
        </p:nvSpPr>
        <p:spPr/>
        <p:txBody>
          <a:bodyPr/>
          <a:lstStyle/>
          <a:p>
            <a:fld id="{92538E22-F291-4063-BAA9-FB64A730AC46}" type="datetimeFigureOut">
              <a:rPr lang="en-GB" smtClean="0"/>
              <a:t>12/02/2024</a:t>
            </a:fld>
            <a:endParaRPr lang="en-GB"/>
          </a:p>
        </p:txBody>
      </p:sp>
      <p:sp>
        <p:nvSpPr>
          <p:cNvPr id="6" name="Footer Placeholder 5">
            <a:extLst>
              <a:ext uri="{FF2B5EF4-FFF2-40B4-BE49-F238E27FC236}">
                <a16:creationId xmlns:a16="http://schemas.microsoft.com/office/drawing/2014/main" id="{F31A703C-9249-4341-A10B-6DC1E9306C8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E58DAE-4E7E-4811-B16F-5D4E5677042A}"/>
              </a:ext>
            </a:extLst>
          </p:cNvPr>
          <p:cNvSpPr>
            <a:spLocks noGrp="1"/>
          </p:cNvSpPr>
          <p:nvPr>
            <p:ph type="sldNum" sz="quarter" idx="12"/>
          </p:nvPr>
        </p:nvSpPr>
        <p:spPr/>
        <p:txBody>
          <a:bodyPr/>
          <a:lstStyle/>
          <a:p>
            <a:fld id="{3D79E2F5-CCBC-43E8-AFAB-336584DFF35A}" type="slidenum">
              <a:rPr lang="en-GB" smtClean="0"/>
              <a:t>‹N°›</a:t>
            </a:fld>
            <a:endParaRPr lang="en-GB"/>
          </a:p>
        </p:txBody>
      </p:sp>
    </p:spTree>
    <p:extLst>
      <p:ext uri="{BB962C8B-B14F-4D97-AF65-F5344CB8AC3E}">
        <p14:creationId xmlns:p14="http://schemas.microsoft.com/office/powerpoint/2010/main" val="1415277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B9AED-983D-453F-90B6-5508A7A696B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D07C947-44C9-425F-B6B2-4CC7FF0D25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A186F65-BDF5-49D8-9138-461366D8080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41A4741-02AD-4F78-8B74-6EB4D65EE9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90BD03-9C0F-4968-A441-34B92F366ED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D11350F-2B3D-4192-B43D-2509799C3639}"/>
              </a:ext>
            </a:extLst>
          </p:cNvPr>
          <p:cNvSpPr>
            <a:spLocks noGrp="1"/>
          </p:cNvSpPr>
          <p:nvPr>
            <p:ph type="dt" sz="half" idx="10"/>
          </p:nvPr>
        </p:nvSpPr>
        <p:spPr/>
        <p:txBody>
          <a:bodyPr/>
          <a:lstStyle/>
          <a:p>
            <a:fld id="{92538E22-F291-4063-BAA9-FB64A730AC46}" type="datetimeFigureOut">
              <a:rPr lang="en-GB" smtClean="0"/>
              <a:t>12/02/2024</a:t>
            </a:fld>
            <a:endParaRPr lang="en-GB"/>
          </a:p>
        </p:txBody>
      </p:sp>
      <p:sp>
        <p:nvSpPr>
          <p:cNvPr id="8" name="Footer Placeholder 7">
            <a:extLst>
              <a:ext uri="{FF2B5EF4-FFF2-40B4-BE49-F238E27FC236}">
                <a16:creationId xmlns:a16="http://schemas.microsoft.com/office/drawing/2014/main" id="{0BD2DF73-B631-4A88-BB0B-B9C34B9B2C9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CC0A0BD-2FD5-4F08-96B2-F29EA920F054}"/>
              </a:ext>
            </a:extLst>
          </p:cNvPr>
          <p:cNvSpPr>
            <a:spLocks noGrp="1"/>
          </p:cNvSpPr>
          <p:nvPr>
            <p:ph type="sldNum" sz="quarter" idx="12"/>
          </p:nvPr>
        </p:nvSpPr>
        <p:spPr/>
        <p:txBody>
          <a:bodyPr/>
          <a:lstStyle/>
          <a:p>
            <a:fld id="{3D79E2F5-CCBC-43E8-AFAB-336584DFF35A}" type="slidenum">
              <a:rPr lang="en-GB" smtClean="0"/>
              <a:t>‹N°›</a:t>
            </a:fld>
            <a:endParaRPr lang="en-GB"/>
          </a:p>
        </p:txBody>
      </p:sp>
    </p:spTree>
    <p:extLst>
      <p:ext uri="{BB962C8B-B14F-4D97-AF65-F5344CB8AC3E}">
        <p14:creationId xmlns:p14="http://schemas.microsoft.com/office/powerpoint/2010/main" val="3882010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35B2D-9D92-4ABB-B442-CE196B437EE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8043A07-B4FB-4498-B945-8CB4DE99BA92}"/>
              </a:ext>
            </a:extLst>
          </p:cNvPr>
          <p:cNvSpPr>
            <a:spLocks noGrp="1"/>
          </p:cNvSpPr>
          <p:nvPr>
            <p:ph type="dt" sz="half" idx="10"/>
          </p:nvPr>
        </p:nvSpPr>
        <p:spPr/>
        <p:txBody>
          <a:bodyPr/>
          <a:lstStyle/>
          <a:p>
            <a:fld id="{92538E22-F291-4063-BAA9-FB64A730AC46}" type="datetimeFigureOut">
              <a:rPr lang="en-GB" smtClean="0"/>
              <a:t>12/02/2024</a:t>
            </a:fld>
            <a:endParaRPr lang="en-GB"/>
          </a:p>
        </p:txBody>
      </p:sp>
      <p:sp>
        <p:nvSpPr>
          <p:cNvPr id="4" name="Footer Placeholder 3">
            <a:extLst>
              <a:ext uri="{FF2B5EF4-FFF2-40B4-BE49-F238E27FC236}">
                <a16:creationId xmlns:a16="http://schemas.microsoft.com/office/drawing/2014/main" id="{240EB490-BB62-4CB5-8418-F9B45432394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8E6C0E4-CDD3-4460-9082-855FCD978E59}"/>
              </a:ext>
            </a:extLst>
          </p:cNvPr>
          <p:cNvSpPr>
            <a:spLocks noGrp="1"/>
          </p:cNvSpPr>
          <p:nvPr>
            <p:ph type="sldNum" sz="quarter" idx="12"/>
          </p:nvPr>
        </p:nvSpPr>
        <p:spPr/>
        <p:txBody>
          <a:bodyPr/>
          <a:lstStyle/>
          <a:p>
            <a:fld id="{3D79E2F5-CCBC-43E8-AFAB-336584DFF35A}" type="slidenum">
              <a:rPr lang="en-GB" smtClean="0"/>
              <a:t>‹N°›</a:t>
            </a:fld>
            <a:endParaRPr lang="en-GB"/>
          </a:p>
        </p:txBody>
      </p:sp>
    </p:spTree>
    <p:extLst>
      <p:ext uri="{BB962C8B-B14F-4D97-AF65-F5344CB8AC3E}">
        <p14:creationId xmlns:p14="http://schemas.microsoft.com/office/powerpoint/2010/main" val="2351589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0E0350-10C9-43BA-AA99-6BA12AE9AF91}"/>
              </a:ext>
            </a:extLst>
          </p:cNvPr>
          <p:cNvSpPr>
            <a:spLocks noGrp="1"/>
          </p:cNvSpPr>
          <p:nvPr>
            <p:ph type="dt" sz="half" idx="10"/>
          </p:nvPr>
        </p:nvSpPr>
        <p:spPr/>
        <p:txBody>
          <a:bodyPr/>
          <a:lstStyle/>
          <a:p>
            <a:fld id="{92538E22-F291-4063-BAA9-FB64A730AC46}" type="datetimeFigureOut">
              <a:rPr lang="en-GB" smtClean="0"/>
              <a:t>12/02/2024</a:t>
            </a:fld>
            <a:endParaRPr lang="en-GB"/>
          </a:p>
        </p:txBody>
      </p:sp>
      <p:sp>
        <p:nvSpPr>
          <p:cNvPr id="3" name="Footer Placeholder 2">
            <a:extLst>
              <a:ext uri="{FF2B5EF4-FFF2-40B4-BE49-F238E27FC236}">
                <a16:creationId xmlns:a16="http://schemas.microsoft.com/office/drawing/2014/main" id="{50117A03-8BC6-4C89-9552-BA28B2E9EC8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F54CA67-3EEC-458F-BB0E-CFC29F811075}"/>
              </a:ext>
            </a:extLst>
          </p:cNvPr>
          <p:cNvSpPr>
            <a:spLocks noGrp="1"/>
          </p:cNvSpPr>
          <p:nvPr>
            <p:ph type="sldNum" sz="quarter" idx="12"/>
          </p:nvPr>
        </p:nvSpPr>
        <p:spPr/>
        <p:txBody>
          <a:bodyPr/>
          <a:lstStyle/>
          <a:p>
            <a:fld id="{3D79E2F5-CCBC-43E8-AFAB-336584DFF35A}" type="slidenum">
              <a:rPr lang="en-GB" smtClean="0"/>
              <a:t>‹N°›</a:t>
            </a:fld>
            <a:endParaRPr lang="en-GB"/>
          </a:p>
        </p:txBody>
      </p:sp>
    </p:spTree>
    <p:extLst>
      <p:ext uri="{BB962C8B-B14F-4D97-AF65-F5344CB8AC3E}">
        <p14:creationId xmlns:p14="http://schemas.microsoft.com/office/powerpoint/2010/main" val="53781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00A11-931E-4EA5-AE8A-DD75089D63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EEB5727-B730-44E7-8B32-141D7797BA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66D1858-74EC-42D9-8981-945F84742B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02AEF7-10E4-4C59-B3B4-35361256C2CA}"/>
              </a:ext>
            </a:extLst>
          </p:cNvPr>
          <p:cNvSpPr>
            <a:spLocks noGrp="1"/>
          </p:cNvSpPr>
          <p:nvPr>
            <p:ph type="dt" sz="half" idx="10"/>
          </p:nvPr>
        </p:nvSpPr>
        <p:spPr/>
        <p:txBody>
          <a:bodyPr/>
          <a:lstStyle/>
          <a:p>
            <a:fld id="{92538E22-F291-4063-BAA9-FB64A730AC46}" type="datetimeFigureOut">
              <a:rPr lang="en-GB" smtClean="0"/>
              <a:t>12/02/2024</a:t>
            </a:fld>
            <a:endParaRPr lang="en-GB"/>
          </a:p>
        </p:txBody>
      </p:sp>
      <p:sp>
        <p:nvSpPr>
          <p:cNvPr id="6" name="Footer Placeholder 5">
            <a:extLst>
              <a:ext uri="{FF2B5EF4-FFF2-40B4-BE49-F238E27FC236}">
                <a16:creationId xmlns:a16="http://schemas.microsoft.com/office/drawing/2014/main" id="{1A0DF2BA-EC02-432B-A6A8-11607FB9CE2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E886814-C5E2-4524-8FA0-DC589D5D74E3}"/>
              </a:ext>
            </a:extLst>
          </p:cNvPr>
          <p:cNvSpPr>
            <a:spLocks noGrp="1"/>
          </p:cNvSpPr>
          <p:nvPr>
            <p:ph type="sldNum" sz="quarter" idx="12"/>
          </p:nvPr>
        </p:nvSpPr>
        <p:spPr/>
        <p:txBody>
          <a:bodyPr/>
          <a:lstStyle/>
          <a:p>
            <a:fld id="{3D79E2F5-CCBC-43E8-AFAB-336584DFF35A}" type="slidenum">
              <a:rPr lang="en-GB" smtClean="0"/>
              <a:t>‹N°›</a:t>
            </a:fld>
            <a:endParaRPr lang="en-GB"/>
          </a:p>
        </p:txBody>
      </p:sp>
    </p:spTree>
    <p:extLst>
      <p:ext uri="{BB962C8B-B14F-4D97-AF65-F5344CB8AC3E}">
        <p14:creationId xmlns:p14="http://schemas.microsoft.com/office/powerpoint/2010/main" val="2588134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9FFD0-5728-464B-AF68-6818368177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7F605F9-D5E8-47D6-B4F9-5DD0B4CDE6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9795438-0010-431C-AD08-A1092EFCD2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62BA75-4500-4D41-B7CB-ECDB2541260A}"/>
              </a:ext>
            </a:extLst>
          </p:cNvPr>
          <p:cNvSpPr>
            <a:spLocks noGrp="1"/>
          </p:cNvSpPr>
          <p:nvPr>
            <p:ph type="dt" sz="half" idx="10"/>
          </p:nvPr>
        </p:nvSpPr>
        <p:spPr/>
        <p:txBody>
          <a:bodyPr/>
          <a:lstStyle/>
          <a:p>
            <a:fld id="{92538E22-F291-4063-BAA9-FB64A730AC46}" type="datetimeFigureOut">
              <a:rPr lang="en-GB" smtClean="0"/>
              <a:t>12/02/2024</a:t>
            </a:fld>
            <a:endParaRPr lang="en-GB"/>
          </a:p>
        </p:txBody>
      </p:sp>
      <p:sp>
        <p:nvSpPr>
          <p:cNvPr id="6" name="Footer Placeholder 5">
            <a:extLst>
              <a:ext uri="{FF2B5EF4-FFF2-40B4-BE49-F238E27FC236}">
                <a16:creationId xmlns:a16="http://schemas.microsoft.com/office/drawing/2014/main" id="{EE822FEE-4D38-49F4-A836-A5FA405C64A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313B906-A6F5-4941-999F-ED55B2A99955}"/>
              </a:ext>
            </a:extLst>
          </p:cNvPr>
          <p:cNvSpPr>
            <a:spLocks noGrp="1"/>
          </p:cNvSpPr>
          <p:nvPr>
            <p:ph type="sldNum" sz="quarter" idx="12"/>
          </p:nvPr>
        </p:nvSpPr>
        <p:spPr/>
        <p:txBody>
          <a:bodyPr/>
          <a:lstStyle/>
          <a:p>
            <a:fld id="{3D79E2F5-CCBC-43E8-AFAB-336584DFF35A}" type="slidenum">
              <a:rPr lang="en-GB" smtClean="0"/>
              <a:t>‹N°›</a:t>
            </a:fld>
            <a:endParaRPr lang="en-GB"/>
          </a:p>
        </p:txBody>
      </p:sp>
    </p:spTree>
    <p:extLst>
      <p:ext uri="{BB962C8B-B14F-4D97-AF65-F5344CB8AC3E}">
        <p14:creationId xmlns:p14="http://schemas.microsoft.com/office/powerpoint/2010/main" val="1390744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DB3E8C-ACB9-4051-9028-7151CC48FF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E09D0F9-39ED-4AF2-9269-270FAE77C3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E64FCE-2CC9-45D1-BA18-FB0A2A7519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538E22-F291-4063-BAA9-FB64A730AC46}" type="datetimeFigureOut">
              <a:rPr lang="en-GB" smtClean="0"/>
              <a:t>12/02/2024</a:t>
            </a:fld>
            <a:endParaRPr lang="en-GB"/>
          </a:p>
        </p:txBody>
      </p:sp>
      <p:sp>
        <p:nvSpPr>
          <p:cNvPr id="5" name="Footer Placeholder 4">
            <a:extLst>
              <a:ext uri="{FF2B5EF4-FFF2-40B4-BE49-F238E27FC236}">
                <a16:creationId xmlns:a16="http://schemas.microsoft.com/office/drawing/2014/main" id="{891EF642-9E3E-46BB-99A1-7AB61E6C0B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03FE938-E759-40FF-BDF3-4E20654154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79E2F5-CCBC-43E8-AFAB-336584DFF35A}" type="slidenum">
              <a:rPr lang="en-GB" smtClean="0"/>
              <a:t>‹N°›</a:t>
            </a:fld>
            <a:endParaRPr lang="en-GB"/>
          </a:p>
        </p:txBody>
      </p:sp>
    </p:spTree>
    <p:extLst>
      <p:ext uri="{BB962C8B-B14F-4D97-AF65-F5344CB8AC3E}">
        <p14:creationId xmlns:p14="http://schemas.microsoft.com/office/powerpoint/2010/main" val="1864552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Nicolas.colpaert@bis.org" TargetMode="External"/><Relationship Id="rId7"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mailto:iais@bis.org" TargetMode="External"/><Relationship Id="rId5" Type="http://schemas.openxmlformats.org/officeDocument/2006/relationships/hyperlink" Target="mailto:sylvie.ellet@bis.org" TargetMode="External"/><Relationship Id="rId4" Type="http://schemas.openxmlformats.org/officeDocument/2006/relationships/hyperlink" Target="mailto:tomas.stastny@bis.org"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nicolas.colpaert@bis.org"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hyperlink" Target="mailto:francois.tempe@acpr.banque-france.fr"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sylvie.ellet@bis.or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mailto:nicolas.colpaert@bis.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title"/>
          </p:nvPr>
        </p:nvSpPr>
        <p:spPr>
          <a:xfrm>
            <a:off x="1143000" y="2413000"/>
            <a:ext cx="9791471" cy="3810000"/>
          </a:xfrm>
        </p:spPr>
        <p:txBody>
          <a:bodyPr>
            <a:normAutofit/>
          </a:bodyPr>
          <a:lstStyle/>
          <a:p>
            <a:pPr algn="ctr">
              <a:lnSpc>
                <a:spcPct val="110000"/>
              </a:lnSpc>
            </a:pPr>
            <a:r>
              <a:rPr lang="fr-FR" sz="4800" b="1" dirty="0" smtClean="0"/>
              <a:t>Présentation de l’exercice Surveillance globale du secteur —</a:t>
            </a:r>
            <a:r>
              <a:rPr lang="fr-FR" sz="4800" b="1" i="1" dirty="0" smtClean="0"/>
              <a:t>Secteur Wide Monitoring</a:t>
            </a:r>
            <a:r>
              <a:rPr lang="fr-FR" sz="4800" b="1" dirty="0"/>
              <a:t>, SWM— </a:t>
            </a:r>
            <a:r>
              <a:rPr lang="fr-FR" sz="4800" b="1" dirty="0" smtClean="0"/>
              <a:t>de l’AICA : </a:t>
            </a:r>
            <a:r>
              <a:rPr lang="fr-FR" b="1" dirty="0" smtClean="0"/>
              <a:t/>
            </a:r>
            <a:br>
              <a:rPr lang="fr-FR" b="1" dirty="0" smtClean="0"/>
            </a:br>
            <a:r>
              <a:rPr lang="fr-FR" b="1" i="1" dirty="0" smtClean="0">
                <a:solidFill>
                  <a:srgbClr val="C00000"/>
                </a:solidFill>
              </a:rPr>
              <a:t>l’intérêt d’y participer,  comment participer</a:t>
            </a:r>
            <a:endParaRPr lang="fr-FR" b="1" i="1" dirty="0">
              <a:solidFill>
                <a:srgbClr val="C00000"/>
              </a:solidFill>
            </a:endParaRPr>
          </a:p>
        </p:txBody>
      </p:sp>
      <p:pic>
        <p:nvPicPr>
          <p:cNvPr id="10" name="Image 9">
            <a:extLst>
              <a:ext uri="{FF2B5EF4-FFF2-40B4-BE49-F238E27FC236}">
                <a16:creationId xmlns:a16="http://schemas.microsoft.com/office/drawing/2014/main" id="{CC1A3696-3BAF-E449-83CD-755D7BD4FA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69300" y="254506"/>
            <a:ext cx="3639821" cy="1804518"/>
          </a:xfrm>
          <a:prstGeom prst="rect">
            <a:avLst/>
          </a:prstGeom>
          <a:noFill/>
          <a:extLst>
            <a:ext uri="{909E8E84-426E-40DD-AFC4-6F175D3DCCD1}">
              <a14:hiddenFill xmlns:a14="http://schemas.microsoft.com/office/drawing/2010/main">
                <a:solidFill>
                  <a:srgbClr val="FFFFFF"/>
                </a:solidFill>
              </a14:hiddenFill>
            </a:ext>
          </a:extLst>
        </p:spPr>
      </p:pic>
      <p:sp>
        <p:nvSpPr>
          <p:cNvPr id="12" name="Espace réservé du contenu 2"/>
          <p:cNvSpPr txBox="1">
            <a:spLocks/>
          </p:cNvSpPr>
          <p:nvPr/>
        </p:nvSpPr>
        <p:spPr>
          <a:xfrm>
            <a:off x="3200401" y="350541"/>
            <a:ext cx="3733800" cy="8432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10000"/>
              </a:lnSpc>
              <a:buNone/>
            </a:pPr>
            <a:r>
              <a:rPr lang="fr-FR" sz="2200" b="1" i="1" dirty="0" smtClean="0">
                <a:solidFill>
                  <a:schemeClr val="accent1"/>
                </a:solidFill>
              </a:rPr>
              <a:t>Réunion du 30 janvier 2024</a:t>
            </a:r>
            <a:br>
              <a:rPr lang="fr-FR" sz="2200" b="1" i="1" dirty="0" smtClean="0">
                <a:solidFill>
                  <a:schemeClr val="accent1"/>
                </a:solidFill>
              </a:rPr>
            </a:br>
            <a:r>
              <a:rPr lang="fr-FR" sz="2000" i="1" dirty="0" smtClean="0">
                <a:solidFill>
                  <a:schemeClr val="accent1"/>
                </a:solidFill>
              </a:rPr>
              <a:t>en présentiel à Paris</a:t>
            </a:r>
            <a:endParaRPr lang="fr-FR" sz="2200" i="1" dirty="0" smtClean="0">
              <a:solidFill>
                <a:schemeClr val="accent1"/>
              </a:solidFill>
            </a:endParaRPr>
          </a:p>
        </p:txBody>
      </p:sp>
    </p:spTree>
    <p:extLst>
      <p:ext uri="{BB962C8B-B14F-4D97-AF65-F5344CB8AC3E}">
        <p14:creationId xmlns:p14="http://schemas.microsoft.com/office/powerpoint/2010/main" val="2822882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38" y="1"/>
            <a:ext cx="9874697" cy="1328738"/>
          </a:xfrm>
        </p:spPr>
        <p:txBody>
          <a:bodyPr>
            <a:normAutofit/>
          </a:bodyPr>
          <a:lstStyle/>
          <a:p>
            <a:r>
              <a:rPr lang="fr-FR" sz="3200" b="1" dirty="0" smtClean="0">
                <a:latin typeface="+mn-lt"/>
              </a:rPr>
              <a:t>L’exercice  SWM de l’IAIS : Données qualitatives  </a:t>
            </a:r>
            <a:r>
              <a:rPr lang="fr-FR" sz="1800" b="1" dirty="0" smtClean="0"/>
              <a:t>(suite)</a:t>
            </a:r>
            <a:r>
              <a:rPr lang="fr-FR" sz="2400" b="1" dirty="0" smtClean="0"/>
              <a:t>;</a:t>
            </a:r>
            <a:r>
              <a:rPr lang="fr-FR" sz="4000" b="1" dirty="0" smtClean="0"/>
              <a:t/>
            </a:r>
            <a:br>
              <a:rPr lang="fr-FR" sz="4000" b="1" dirty="0" smtClean="0"/>
            </a:br>
            <a:r>
              <a:rPr lang="fr-FR" sz="2400" b="1" i="1" dirty="0" smtClean="0">
                <a:solidFill>
                  <a:schemeClr val="accent1"/>
                </a:solidFill>
              </a:rPr>
              <a:t>comment remplir la </a:t>
            </a:r>
            <a:r>
              <a:rPr lang="fr-FR" sz="3200" b="1" i="1" dirty="0" smtClean="0">
                <a:solidFill>
                  <a:schemeClr val="accent1"/>
                </a:solidFill>
                <a:latin typeface="+mn-lt"/>
              </a:rPr>
              <a:t>2</a:t>
            </a:r>
            <a:r>
              <a:rPr lang="fr-FR" sz="3200" b="1" i="1" baseline="30000" dirty="0" smtClean="0">
                <a:solidFill>
                  <a:schemeClr val="accent1"/>
                </a:solidFill>
                <a:latin typeface="+mn-lt"/>
              </a:rPr>
              <a:t>e</a:t>
            </a:r>
            <a:r>
              <a:rPr lang="fr-FR" sz="3200" b="1" i="1" dirty="0" smtClean="0">
                <a:solidFill>
                  <a:schemeClr val="accent1"/>
                </a:solidFill>
                <a:latin typeface="+mn-lt"/>
              </a:rPr>
              <a:t> partie</a:t>
            </a:r>
            <a:r>
              <a:rPr lang="fr-FR" sz="3200" b="1" i="1" dirty="0" smtClean="0">
                <a:solidFill>
                  <a:schemeClr val="accent1"/>
                </a:solidFill>
              </a:rPr>
              <a:t>:  1</a:t>
            </a:r>
            <a:r>
              <a:rPr lang="fr-FR" sz="3200" b="1" i="1" baseline="30000" dirty="0" smtClean="0">
                <a:solidFill>
                  <a:schemeClr val="accent1"/>
                </a:solidFill>
              </a:rPr>
              <a:t>ère</a:t>
            </a:r>
            <a:r>
              <a:rPr lang="fr-FR" sz="3200" b="1" i="1" dirty="0" smtClean="0">
                <a:solidFill>
                  <a:schemeClr val="accent1"/>
                </a:solidFill>
              </a:rPr>
              <a:t> et 2</a:t>
            </a:r>
            <a:r>
              <a:rPr lang="fr-FR" sz="3200" b="1" i="1" baseline="30000" dirty="0" smtClean="0">
                <a:solidFill>
                  <a:schemeClr val="accent1"/>
                </a:solidFill>
              </a:rPr>
              <a:t>e</a:t>
            </a:r>
            <a:r>
              <a:rPr lang="fr-FR" sz="3200" b="1" i="1" dirty="0" smtClean="0">
                <a:solidFill>
                  <a:schemeClr val="accent1"/>
                </a:solidFill>
              </a:rPr>
              <a:t> questions</a:t>
            </a:r>
            <a:endParaRPr lang="fr-FR" sz="3200" b="1" i="1" dirty="0">
              <a:solidFill>
                <a:schemeClr val="accent1"/>
              </a:solidFill>
            </a:endParaRPr>
          </a:p>
        </p:txBody>
      </p:sp>
      <p:sp>
        <p:nvSpPr>
          <p:cNvPr id="3" name="Espace réservé du contenu 2"/>
          <p:cNvSpPr>
            <a:spLocks noGrp="1"/>
          </p:cNvSpPr>
          <p:nvPr>
            <p:ph idx="1"/>
          </p:nvPr>
        </p:nvSpPr>
        <p:spPr>
          <a:xfrm>
            <a:off x="422186" y="1399483"/>
            <a:ext cx="10903038" cy="1973297"/>
          </a:xfrm>
        </p:spPr>
        <p:txBody>
          <a:bodyPr>
            <a:normAutofit/>
          </a:bodyPr>
          <a:lstStyle/>
          <a:p>
            <a:pPr>
              <a:lnSpc>
                <a:spcPct val="110000"/>
              </a:lnSpc>
            </a:pPr>
            <a:r>
              <a:rPr lang="fr-FR" dirty="0" smtClean="0"/>
              <a:t>1</a:t>
            </a:r>
            <a:r>
              <a:rPr lang="fr-FR" baseline="30000" dirty="0" smtClean="0"/>
              <a:t>ère</a:t>
            </a:r>
            <a:r>
              <a:rPr lang="fr-FR" dirty="0" smtClean="0"/>
              <a:t> et 2</a:t>
            </a:r>
            <a:r>
              <a:rPr lang="fr-FR" baseline="30000" dirty="0" smtClean="0"/>
              <a:t>e</a:t>
            </a:r>
            <a:r>
              <a:rPr lang="fr-FR" dirty="0" smtClean="0"/>
              <a:t> questions </a:t>
            </a:r>
            <a:r>
              <a:rPr lang="fr-FR" sz="2000" dirty="0" smtClean="0"/>
              <a:t>(Q8 et Q9)</a:t>
            </a:r>
            <a:r>
              <a:rPr lang="fr-FR" dirty="0" smtClean="0"/>
              <a:t>: sur la </a:t>
            </a:r>
            <a:r>
              <a:rPr lang="fr-FR" b="1" dirty="0" smtClean="0"/>
              <a:t>croissance du marché </a:t>
            </a:r>
            <a:r>
              <a:rPr lang="fr-FR" dirty="0" smtClean="0"/>
              <a:t>et le </a:t>
            </a:r>
            <a:r>
              <a:rPr lang="fr-FR" b="1" dirty="0" smtClean="0"/>
              <a:t>taux de pénétration</a:t>
            </a:r>
            <a:r>
              <a:rPr lang="fr-FR" dirty="0" smtClean="0"/>
              <a:t>.  Composées de 3 sous-questions avec 5 réponses (1</a:t>
            </a:r>
            <a:r>
              <a:rPr lang="fr-FR" baseline="30000" dirty="0" smtClean="0"/>
              <a:t>ère</a:t>
            </a:r>
            <a:r>
              <a:rPr lang="fr-FR" dirty="0" smtClean="0"/>
              <a:t> sous-question) / 6 réponses (2</a:t>
            </a:r>
            <a:r>
              <a:rPr lang="fr-FR" baseline="30000" dirty="0" smtClean="0"/>
              <a:t>e</a:t>
            </a:r>
            <a:r>
              <a:rPr lang="fr-FR" dirty="0" smtClean="0"/>
              <a:t> et 3</a:t>
            </a:r>
            <a:r>
              <a:rPr lang="fr-FR" baseline="30000" dirty="0" smtClean="0"/>
              <a:t>e</a:t>
            </a:r>
            <a:r>
              <a:rPr lang="fr-FR" dirty="0" smtClean="0"/>
              <a:t> sous-questions) </a:t>
            </a:r>
            <a:r>
              <a:rPr lang="fr-FR" b="1" dirty="0" smtClean="0"/>
              <a:t>fermées</a:t>
            </a:r>
            <a:r>
              <a:rPr lang="fr-FR" dirty="0" smtClean="0"/>
              <a:t>, + possibilité de laisser un commentaire narratif ouvert</a:t>
            </a:r>
          </a:p>
          <a:p>
            <a:pPr>
              <a:buFontTx/>
              <a:buChar char="-"/>
            </a:pPr>
            <a:endParaRPr lang="fr-FR" sz="3200" dirty="0"/>
          </a:p>
        </p:txBody>
      </p:sp>
      <p:sp>
        <p:nvSpPr>
          <p:cNvPr id="6" name="Espace réservé du contenu 2"/>
          <p:cNvSpPr txBox="1">
            <a:spLocks/>
          </p:cNvSpPr>
          <p:nvPr/>
        </p:nvSpPr>
        <p:spPr>
          <a:xfrm>
            <a:off x="245660" y="3629025"/>
            <a:ext cx="2983315" cy="310038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None/>
            </a:pPr>
            <a:r>
              <a:rPr lang="fr-FR" sz="1600" i="1" dirty="0" smtClean="0">
                <a:solidFill>
                  <a:srgbClr val="0070C0"/>
                </a:solidFill>
              </a:rPr>
              <a:t>Les colonnes </a:t>
            </a:r>
            <a:r>
              <a:rPr lang="fr-FR" sz="1600" b="1" dirty="0" smtClean="0">
                <a:solidFill>
                  <a:srgbClr val="00B050"/>
                </a:solidFill>
              </a:rPr>
              <a:t>B</a:t>
            </a:r>
            <a:r>
              <a:rPr lang="fr-FR" sz="1600" i="1" dirty="0" smtClean="0">
                <a:solidFill>
                  <a:srgbClr val="00B050"/>
                </a:solidFill>
              </a:rPr>
              <a:t> </a:t>
            </a:r>
            <a:r>
              <a:rPr lang="fr-FR" sz="1600" i="1" dirty="0" smtClean="0">
                <a:solidFill>
                  <a:srgbClr val="0070C0"/>
                </a:solidFill>
              </a:rPr>
              <a:t>et </a:t>
            </a:r>
            <a:r>
              <a:rPr lang="fr-FR" sz="1600" b="1" dirty="0" smtClean="0">
                <a:solidFill>
                  <a:srgbClr val="00B050"/>
                </a:solidFill>
              </a:rPr>
              <a:t>C </a:t>
            </a:r>
            <a:r>
              <a:rPr lang="fr-FR" sz="1600" i="1" dirty="0" smtClean="0">
                <a:solidFill>
                  <a:srgbClr val="0070C0"/>
                </a:solidFill>
              </a:rPr>
              <a:t>décrivent les risques et scénarios possibles: par ex</a:t>
            </a:r>
            <a:r>
              <a:rPr lang="fr-FR" sz="1600" i="1" dirty="0">
                <a:solidFill>
                  <a:srgbClr val="0070C0"/>
                </a:solidFill>
              </a:rPr>
              <a:t>., </a:t>
            </a:r>
            <a:r>
              <a:rPr lang="fr-FR" sz="1600" i="1" dirty="0" smtClean="0">
                <a:solidFill>
                  <a:srgbClr val="0070C0"/>
                </a:solidFill>
              </a:rPr>
              <a:t>la </a:t>
            </a:r>
            <a:r>
              <a:rPr lang="fr-FR" sz="1600" i="1" dirty="0">
                <a:solidFill>
                  <a:srgbClr val="0070C0"/>
                </a:solidFill>
              </a:rPr>
              <a:t>taille du marché </a:t>
            </a:r>
            <a:r>
              <a:rPr lang="fr-FR" sz="1600" i="1" dirty="0" smtClean="0">
                <a:solidFill>
                  <a:srgbClr val="0070C0"/>
                </a:solidFill>
              </a:rPr>
              <a:t>peut diminuer ou croître </a:t>
            </a:r>
            <a:r>
              <a:rPr lang="fr-FR" sz="1600" i="1" dirty="0">
                <a:solidFill>
                  <a:srgbClr val="0070C0"/>
                </a:solidFill>
              </a:rPr>
              <a:t>trop </a:t>
            </a:r>
            <a:r>
              <a:rPr lang="fr-FR" sz="1600" i="1" dirty="0" smtClean="0">
                <a:solidFill>
                  <a:srgbClr val="0070C0"/>
                </a:solidFill>
              </a:rPr>
              <a:t>rapidement, conduisant à des </a:t>
            </a:r>
            <a:r>
              <a:rPr lang="fr-FR" sz="1600" i="1" dirty="0">
                <a:solidFill>
                  <a:srgbClr val="0070C0"/>
                </a:solidFill>
              </a:rPr>
              <a:t>services d'assurance </a:t>
            </a:r>
            <a:r>
              <a:rPr lang="fr-FR" sz="1600" i="1" dirty="0" smtClean="0">
                <a:solidFill>
                  <a:srgbClr val="0070C0"/>
                </a:solidFill>
              </a:rPr>
              <a:t>insuffisants ou </a:t>
            </a:r>
            <a:r>
              <a:rPr lang="fr-FR" sz="1600" i="1" dirty="0">
                <a:solidFill>
                  <a:srgbClr val="0070C0"/>
                </a:solidFill>
              </a:rPr>
              <a:t>à des taux de croissance </a:t>
            </a:r>
            <a:r>
              <a:rPr lang="fr-FR" sz="1600" i="1" dirty="0" smtClean="0">
                <a:solidFill>
                  <a:srgbClr val="0070C0"/>
                </a:solidFill>
              </a:rPr>
              <a:t>fragiles; une trop faible pénétration peut conduire à des portefeuilles peu diversifiés; etc.</a:t>
            </a:r>
            <a:endParaRPr lang="fr-FR" sz="3600" dirty="0">
              <a:solidFill>
                <a:srgbClr val="0070C0"/>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val="2846486244"/>
              </p:ext>
            </p:extLst>
          </p:nvPr>
        </p:nvGraphicFramePr>
        <p:xfrm>
          <a:off x="3586164" y="3629025"/>
          <a:ext cx="8396570" cy="2912798"/>
        </p:xfrm>
        <a:graphic>
          <a:graphicData uri="http://schemas.openxmlformats.org/drawingml/2006/table">
            <a:tbl>
              <a:tblPr>
                <a:tableStyleId>{5C22544A-7EE6-4342-B048-85BDC9FD1C3A}</a:tableStyleId>
              </a:tblPr>
              <a:tblGrid>
                <a:gridCol w="900249">
                  <a:extLst>
                    <a:ext uri="{9D8B030D-6E8A-4147-A177-3AD203B41FA5}">
                      <a16:colId xmlns:a16="http://schemas.microsoft.com/office/drawing/2014/main" val="1103790584"/>
                    </a:ext>
                  </a:extLst>
                </a:gridCol>
                <a:gridCol w="215522">
                  <a:extLst>
                    <a:ext uri="{9D8B030D-6E8A-4147-A177-3AD203B41FA5}">
                      <a16:colId xmlns:a16="http://schemas.microsoft.com/office/drawing/2014/main" val="951017120"/>
                    </a:ext>
                  </a:extLst>
                </a:gridCol>
                <a:gridCol w="1481706">
                  <a:extLst>
                    <a:ext uri="{9D8B030D-6E8A-4147-A177-3AD203B41FA5}">
                      <a16:colId xmlns:a16="http://schemas.microsoft.com/office/drawing/2014/main" val="3968138899"/>
                    </a:ext>
                  </a:extLst>
                </a:gridCol>
                <a:gridCol w="2384200">
                  <a:extLst>
                    <a:ext uri="{9D8B030D-6E8A-4147-A177-3AD203B41FA5}">
                      <a16:colId xmlns:a16="http://schemas.microsoft.com/office/drawing/2014/main" val="1495977162"/>
                    </a:ext>
                  </a:extLst>
                </a:gridCol>
                <a:gridCol w="2424611">
                  <a:extLst>
                    <a:ext uri="{9D8B030D-6E8A-4147-A177-3AD203B41FA5}">
                      <a16:colId xmlns:a16="http://schemas.microsoft.com/office/drawing/2014/main" val="2322747030"/>
                    </a:ext>
                  </a:extLst>
                </a:gridCol>
                <a:gridCol w="990282">
                  <a:extLst>
                    <a:ext uri="{9D8B030D-6E8A-4147-A177-3AD203B41FA5}">
                      <a16:colId xmlns:a16="http://schemas.microsoft.com/office/drawing/2014/main" val="2848368590"/>
                    </a:ext>
                  </a:extLst>
                </a:gridCol>
              </a:tblGrid>
              <a:tr h="692844">
                <a:tc>
                  <a:txBody>
                    <a:bodyPr/>
                    <a:lstStyle/>
                    <a:p>
                      <a:pPr marL="36000" algn="l" fontAlgn="ctr"/>
                      <a:r>
                        <a:rPr lang="fr-FR" sz="1200" b="1" i="0" u="none" strike="noStrike" dirty="0" smtClean="0">
                          <a:solidFill>
                            <a:srgbClr val="00B050"/>
                          </a:solidFill>
                          <a:effectLst/>
                          <a:latin typeface="Arial" panose="020B0604020202020204" pitchFamily="34" charset="0"/>
                        </a:rPr>
                        <a:t>E</a:t>
                      </a:r>
                      <a:endParaRPr lang="fr-FR" sz="1200" b="1" i="0" u="none" strike="noStrike" dirty="0">
                        <a:solidFill>
                          <a:srgbClr val="00B050"/>
                        </a:solidFill>
                        <a:effectLst/>
                        <a:latin typeface="Arial" panose="020B0604020202020204" pitchFamily="34" charset="0"/>
                      </a:endParaRPr>
                    </a:p>
                  </a:txBody>
                  <a:tcPr marL="0" marR="0" marT="0" marB="0" anchor="ctr"/>
                </a:tc>
                <a:tc>
                  <a:txBody>
                    <a:bodyPr/>
                    <a:lstStyle/>
                    <a:p>
                      <a:pPr algn="l" fontAlgn="ctr"/>
                      <a:r>
                        <a:rPr lang="fr-FR" sz="1300" b="1" u="none" strike="noStrike" dirty="0" smtClean="0">
                          <a:solidFill>
                            <a:srgbClr val="00B050"/>
                          </a:solidFill>
                          <a:effectLst/>
                        </a:rPr>
                        <a:t>F</a:t>
                      </a:r>
                      <a:r>
                        <a:rPr lang="fr-FR" sz="1300" u="none" strike="noStrike" dirty="0">
                          <a:solidFill>
                            <a:srgbClr val="00B050"/>
                          </a:solidFill>
                          <a:effectLst/>
                        </a:rPr>
                        <a:t> </a:t>
                      </a:r>
                      <a:endParaRPr lang="fr-FR" sz="1300" b="1" i="1" u="none" strike="noStrike" dirty="0">
                        <a:solidFill>
                          <a:srgbClr val="00B050"/>
                        </a:solidFill>
                        <a:effectLst/>
                        <a:latin typeface="Arial" panose="020B0604020202020204" pitchFamily="34" charset="0"/>
                      </a:endParaRPr>
                    </a:p>
                  </a:txBody>
                  <a:tcPr marL="0" marR="0" marT="0" marB="0" anchor="ctr"/>
                </a:tc>
                <a:tc>
                  <a:txBody>
                    <a:bodyPr/>
                    <a:lstStyle/>
                    <a:p>
                      <a:pPr algn="ctr" fontAlgn="ctr"/>
                      <a:r>
                        <a:rPr lang="fr-FR" sz="1200" b="1" u="none" strike="noStrike" dirty="0" smtClean="0">
                          <a:solidFill>
                            <a:srgbClr val="00B050"/>
                          </a:solidFill>
                          <a:effectLst/>
                        </a:rPr>
                        <a:t>G</a:t>
                      </a:r>
                      <a:r>
                        <a:rPr lang="fr-FR" sz="1300" u="none" strike="noStrike" dirty="0" smtClean="0">
                          <a:solidFill>
                            <a:srgbClr val="00B050"/>
                          </a:solidFill>
                          <a:effectLst/>
                        </a:rPr>
                        <a:t/>
                      </a:r>
                      <a:br>
                        <a:rPr lang="fr-FR" sz="1300" u="none" strike="noStrike" dirty="0" smtClean="0">
                          <a:solidFill>
                            <a:srgbClr val="00B050"/>
                          </a:solidFill>
                          <a:effectLst/>
                        </a:rPr>
                      </a:br>
                      <a:r>
                        <a:rPr lang="fr-FR" sz="1300" u="none" strike="noStrike" dirty="0" err="1" smtClean="0">
                          <a:effectLst/>
                        </a:rPr>
                        <a:t>Prioritisation</a:t>
                      </a:r>
                      <a:endParaRPr lang="fr-FR" sz="13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US" sz="1300" b="1" u="none" strike="noStrike" dirty="0" smtClean="0">
                          <a:solidFill>
                            <a:srgbClr val="00B050"/>
                          </a:solidFill>
                          <a:effectLst/>
                        </a:rPr>
                        <a:t>H.</a:t>
                      </a:r>
                      <a:r>
                        <a:rPr lang="en-US" sz="1300" u="none" strike="noStrike" dirty="0" smtClean="0">
                          <a:effectLst/>
                        </a:rPr>
                        <a:t>  </a:t>
                      </a:r>
                      <a:r>
                        <a:rPr lang="en-US" sz="1300" u="none" strike="noStrike" dirty="0" err="1" smtClean="0">
                          <a:effectLst/>
                        </a:rPr>
                        <a:t>Évolution</a:t>
                      </a:r>
                      <a:r>
                        <a:rPr lang="en-US" sz="1300" u="none" strike="noStrike" dirty="0" smtClean="0">
                          <a:effectLst/>
                        </a:rPr>
                        <a:t> du </a:t>
                      </a:r>
                      <a:r>
                        <a:rPr lang="en-US" sz="1300" u="none" strike="noStrike" dirty="0" err="1" smtClean="0">
                          <a:effectLst/>
                        </a:rPr>
                        <a:t>risque</a:t>
                      </a:r>
                      <a:r>
                        <a:rPr lang="en-US" sz="1300" u="none" strike="noStrike" dirty="0" smtClean="0">
                          <a:effectLst/>
                        </a:rPr>
                        <a:t> </a:t>
                      </a:r>
                      <a:r>
                        <a:rPr lang="en-US" sz="1300" u="none" strike="noStrike" dirty="0" err="1" smtClean="0">
                          <a:effectLst/>
                        </a:rPr>
                        <a:t>en</a:t>
                      </a:r>
                      <a:r>
                        <a:rPr lang="en-US" sz="1300" u="none" strike="noStrike" dirty="0" smtClean="0">
                          <a:effectLst/>
                        </a:rPr>
                        <a:t> 2023</a:t>
                      </a:r>
                      <a:endParaRPr lang="en-US" sz="1300" b="0" i="0" u="none" strike="noStrike" dirty="0">
                        <a:solidFill>
                          <a:srgbClr val="000000"/>
                        </a:solidFill>
                        <a:effectLst/>
                        <a:latin typeface="Arial" panose="020B0604020202020204" pitchFamily="34" charset="0"/>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300" b="1" u="none" strike="noStrike" dirty="0" smtClean="0">
                          <a:solidFill>
                            <a:srgbClr val="00B050"/>
                          </a:solidFill>
                          <a:effectLst/>
                        </a:rPr>
                        <a:t>I.</a:t>
                      </a:r>
                      <a:r>
                        <a:rPr lang="en-US" sz="1300" u="none" strike="noStrike" dirty="0" smtClean="0">
                          <a:solidFill>
                            <a:srgbClr val="00B050"/>
                          </a:solidFill>
                          <a:effectLst/>
                        </a:rPr>
                        <a:t> </a:t>
                      </a:r>
                      <a:r>
                        <a:rPr lang="fr-FR" sz="1300" u="none" strike="noStrike" dirty="0" smtClean="0">
                          <a:solidFill>
                            <a:schemeClr val="tx1"/>
                          </a:solidFill>
                          <a:effectLst/>
                        </a:rPr>
                        <a:t>Prospective sur 2 ans : comment pensez-vous que le risque évoluera sur 2024-2025 ?</a:t>
                      </a:r>
                      <a:endParaRPr lang="en-US" sz="1300" b="0" i="0" u="none" strike="noStrike" dirty="0" smtClean="0">
                        <a:solidFill>
                          <a:schemeClr val="tx1"/>
                        </a:solidFill>
                        <a:effectLst/>
                        <a:latin typeface="Arial" panose="020B0604020202020204" pitchFamily="34" charset="0"/>
                      </a:endParaRPr>
                    </a:p>
                  </a:txBody>
                  <a:tcPr marL="0" marR="0" marT="0" marB="0" anchor="ctr"/>
                </a:tc>
                <a:tc>
                  <a:txBody>
                    <a:bodyPr/>
                    <a:lstStyle/>
                    <a:p>
                      <a:pPr algn="ctr" fontAlgn="ctr"/>
                      <a:r>
                        <a:rPr lang="fr-FR" sz="1300" u="none" strike="noStrike" dirty="0" smtClean="0">
                          <a:solidFill>
                            <a:srgbClr val="00B050"/>
                          </a:solidFill>
                          <a:effectLst/>
                        </a:rPr>
                        <a:t>J. </a:t>
                      </a:r>
                      <a:r>
                        <a:rPr lang="fr-FR" sz="1300" u="none" strike="noStrike" dirty="0" smtClean="0">
                          <a:effectLst/>
                        </a:rPr>
                        <a:t>Commentaires optionnels</a:t>
                      </a:r>
                      <a:endParaRPr lang="fr-FR" sz="1300" b="0" i="0" u="none" strike="noStrike" dirty="0">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277364338"/>
                  </a:ext>
                </a:extLst>
              </a:tr>
              <a:tr h="1758059">
                <a:tc>
                  <a:txBody>
                    <a:bodyPr/>
                    <a:lstStyle/>
                    <a:p>
                      <a:pPr marL="36000" algn="l" fontAlgn="ctr"/>
                      <a:r>
                        <a:rPr lang="fr-FR" sz="1300" b="0" i="0" u="none" strike="noStrike" dirty="0" smtClean="0">
                          <a:solidFill>
                            <a:srgbClr val="000000"/>
                          </a:solidFill>
                          <a:effectLst/>
                          <a:latin typeface="+mn-lt"/>
                        </a:rPr>
                        <a:t>croissance</a:t>
                      </a:r>
                      <a:r>
                        <a:rPr lang="fr-FR" sz="1300" b="0" i="0" u="none" strike="noStrike" baseline="0" dirty="0" smtClean="0">
                          <a:solidFill>
                            <a:srgbClr val="000000"/>
                          </a:solidFill>
                          <a:effectLst/>
                          <a:latin typeface="+mn-lt"/>
                        </a:rPr>
                        <a:t> (ou </a:t>
                      </a:r>
                      <a:r>
                        <a:rPr lang="fr-FR" sz="1300" b="0" i="0" u="none" strike="noStrike" baseline="0" dirty="0" err="1" smtClean="0">
                          <a:solidFill>
                            <a:srgbClr val="000000"/>
                          </a:solidFill>
                          <a:effectLst/>
                          <a:latin typeface="+mn-lt"/>
                        </a:rPr>
                        <a:t>décroissan-ce</a:t>
                      </a:r>
                      <a:r>
                        <a:rPr lang="fr-FR" sz="1300" b="0" i="0" u="none" strike="noStrike" baseline="0" dirty="0" smtClean="0">
                          <a:solidFill>
                            <a:srgbClr val="000000"/>
                          </a:solidFill>
                          <a:effectLst/>
                          <a:latin typeface="+mn-lt"/>
                        </a:rPr>
                        <a:t>) du marché</a:t>
                      </a:r>
                      <a:endParaRPr lang="fr-FR" sz="1300" b="0" i="0" u="none" strike="noStrike" dirty="0">
                        <a:solidFill>
                          <a:srgbClr val="000000"/>
                        </a:solidFill>
                        <a:effectLst/>
                        <a:latin typeface="+mn-lt"/>
                      </a:endParaRPr>
                    </a:p>
                  </a:txBody>
                  <a:tcPr marL="0" marR="0" marT="0" marB="0" anchor="ctr"/>
                </a:tc>
                <a:tc>
                  <a:txBody>
                    <a:bodyPr/>
                    <a:lstStyle/>
                    <a:p>
                      <a:pPr algn="ctr" fontAlgn="ctr"/>
                      <a:r>
                        <a:rPr lang="fr-FR" sz="1300" u="none" strike="noStrike" dirty="0">
                          <a:effectLst/>
                        </a:rPr>
                        <a:t>Q8</a:t>
                      </a:r>
                      <a:endParaRPr lang="fr-FR" sz="13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fr-FR" sz="1300" b="0" i="0" u="none" strike="noStrike" dirty="0" smtClean="0">
                          <a:solidFill>
                            <a:schemeClr val="dk1"/>
                          </a:solidFill>
                          <a:effectLst/>
                          <a:latin typeface="+mn-lt"/>
                        </a:rPr>
                        <a:t>Priorité</a:t>
                      </a:r>
                      <a:r>
                        <a:rPr lang="fr-FR" sz="1300" b="0" i="0" u="none" strike="noStrike" baseline="0" dirty="0" smtClean="0">
                          <a:solidFill>
                            <a:schemeClr val="dk1"/>
                          </a:solidFill>
                          <a:effectLst/>
                          <a:latin typeface="+mn-lt"/>
                        </a:rPr>
                        <a:t> très basse</a:t>
                      </a:r>
                      <a:br>
                        <a:rPr lang="fr-FR" sz="1300" b="0" i="0" u="none" strike="noStrike" baseline="0" dirty="0" smtClean="0">
                          <a:solidFill>
                            <a:schemeClr val="dk1"/>
                          </a:solidFill>
                          <a:effectLst/>
                          <a:latin typeface="+mn-lt"/>
                        </a:rPr>
                      </a:br>
                      <a:r>
                        <a:rPr lang="fr-FR" sz="1300" b="0" i="1" u="none" strike="noStrike" baseline="0" dirty="0" smtClean="0">
                          <a:solidFill>
                            <a:srgbClr val="FF0000"/>
                          </a:solidFill>
                          <a:effectLst/>
                          <a:latin typeface="+mn-lt"/>
                        </a:rPr>
                        <a:t>ou </a:t>
                      </a:r>
                      <a:r>
                        <a:rPr lang="fr-FR" sz="1300" b="0" i="1" u="none" strike="noStrike" baseline="0" dirty="0" smtClean="0">
                          <a:solidFill>
                            <a:schemeClr val="dk1"/>
                          </a:solidFill>
                          <a:effectLst/>
                          <a:latin typeface="+mn-lt"/>
                        </a:rPr>
                        <a:t> </a:t>
                      </a:r>
                      <a:r>
                        <a:rPr lang="fr-FR" sz="1300" b="0" i="0" u="none" strike="noStrike" baseline="0" dirty="0" smtClean="0">
                          <a:solidFill>
                            <a:schemeClr val="dk1"/>
                          </a:solidFill>
                          <a:effectLst/>
                          <a:latin typeface="+mn-lt"/>
                        </a:rPr>
                        <a:t>Priorité basse</a:t>
                      </a:r>
                      <a:br>
                        <a:rPr lang="fr-FR" sz="1300" b="0" i="0" u="none" strike="noStrike" baseline="0" dirty="0" smtClean="0">
                          <a:solidFill>
                            <a:schemeClr val="dk1"/>
                          </a:solidFill>
                          <a:effectLst/>
                          <a:latin typeface="+mn-lt"/>
                        </a:rPr>
                      </a:br>
                      <a:r>
                        <a:rPr lang="fr-FR" sz="1300" b="0" i="1" u="none" strike="noStrike" baseline="0" dirty="0" smtClean="0">
                          <a:solidFill>
                            <a:srgbClr val="FF0000"/>
                          </a:solidFill>
                          <a:effectLst/>
                          <a:latin typeface="+mn-lt"/>
                        </a:rPr>
                        <a:t>ou </a:t>
                      </a:r>
                      <a:r>
                        <a:rPr lang="fr-FR" sz="1300" b="0" i="1" u="none" strike="noStrike" baseline="0" dirty="0" smtClean="0">
                          <a:solidFill>
                            <a:schemeClr val="dk1"/>
                          </a:solidFill>
                          <a:effectLst/>
                          <a:latin typeface="+mn-lt"/>
                        </a:rPr>
                        <a:t> </a:t>
                      </a:r>
                      <a:r>
                        <a:rPr lang="fr-FR" sz="1300" b="0" i="0" u="none" strike="noStrike" baseline="0" dirty="0" smtClean="0">
                          <a:solidFill>
                            <a:schemeClr val="dk1"/>
                          </a:solidFill>
                          <a:effectLst/>
                          <a:latin typeface="+mn-lt"/>
                        </a:rPr>
                        <a:t>Priorité moyenne</a:t>
                      </a:r>
                      <a:br>
                        <a:rPr lang="fr-FR" sz="1300" b="0" i="0" u="none" strike="noStrike" baseline="0" dirty="0" smtClean="0">
                          <a:solidFill>
                            <a:schemeClr val="dk1"/>
                          </a:solidFill>
                          <a:effectLst/>
                          <a:latin typeface="+mn-lt"/>
                        </a:rPr>
                      </a:br>
                      <a:r>
                        <a:rPr lang="fr-FR" sz="1300" b="0" i="1" u="none" strike="noStrike" baseline="0" dirty="0" smtClean="0">
                          <a:solidFill>
                            <a:srgbClr val="FF0000"/>
                          </a:solidFill>
                          <a:effectLst/>
                          <a:latin typeface="+mn-lt"/>
                        </a:rPr>
                        <a:t>ou</a:t>
                      </a:r>
                      <a:r>
                        <a:rPr lang="fr-FR" sz="1300" b="0" i="1" u="none" strike="noStrike" baseline="0" dirty="0" smtClean="0">
                          <a:solidFill>
                            <a:schemeClr val="dk1"/>
                          </a:solidFill>
                          <a:effectLst/>
                          <a:latin typeface="+mn-lt"/>
                        </a:rPr>
                        <a:t>  </a:t>
                      </a:r>
                      <a:r>
                        <a:rPr lang="fr-FR" sz="1300" b="0" i="0" u="none" strike="noStrike" baseline="0" dirty="0" smtClean="0">
                          <a:solidFill>
                            <a:schemeClr val="dk1"/>
                          </a:solidFill>
                          <a:effectLst/>
                          <a:latin typeface="+mn-lt"/>
                        </a:rPr>
                        <a:t>Priorité haute</a:t>
                      </a:r>
                      <a:br>
                        <a:rPr lang="fr-FR" sz="1300" b="0" i="0" u="none" strike="noStrike" baseline="0" dirty="0" smtClean="0">
                          <a:solidFill>
                            <a:schemeClr val="dk1"/>
                          </a:solidFill>
                          <a:effectLst/>
                          <a:latin typeface="+mn-lt"/>
                        </a:rPr>
                      </a:br>
                      <a:r>
                        <a:rPr lang="fr-FR" sz="1300" b="0" i="1" u="none" strike="noStrike" baseline="0" dirty="0" smtClean="0">
                          <a:solidFill>
                            <a:srgbClr val="FF0000"/>
                          </a:solidFill>
                          <a:effectLst/>
                          <a:latin typeface="+mn-lt"/>
                        </a:rPr>
                        <a:t>ou  </a:t>
                      </a:r>
                      <a:r>
                        <a:rPr lang="fr-FR" sz="1300" b="0" i="0" u="none" strike="noStrike" dirty="0" smtClean="0">
                          <a:solidFill>
                            <a:schemeClr val="dk1"/>
                          </a:solidFill>
                          <a:effectLst/>
                          <a:latin typeface="+mn-lt"/>
                        </a:rPr>
                        <a:t>Priorité</a:t>
                      </a:r>
                      <a:r>
                        <a:rPr lang="fr-FR" sz="1300" b="0" i="0" u="none" strike="noStrike" baseline="0" dirty="0" smtClean="0">
                          <a:solidFill>
                            <a:schemeClr val="dk1"/>
                          </a:solidFill>
                          <a:effectLst/>
                          <a:latin typeface="+mn-lt"/>
                        </a:rPr>
                        <a:t> très haute</a:t>
                      </a:r>
                      <a:endParaRPr lang="fr-FR" sz="1300" b="0" i="0" u="none" strike="noStrike" dirty="0">
                        <a:solidFill>
                          <a:srgbClr val="000000"/>
                        </a:solidFill>
                        <a:effectLst/>
                        <a:latin typeface="+mn-lt"/>
                      </a:endParaRPr>
                    </a:p>
                  </a:txBody>
                  <a:tcPr marL="0" marR="0" marT="0" marB="0" anchor="ctr">
                    <a:solidFill>
                      <a:srgbClr val="FCFDE1"/>
                    </a:solidFill>
                  </a:tcPr>
                </a:tc>
                <a:tc>
                  <a:txBody>
                    <a:bodyPr/>
                    <a:lstStyle/>
                    <a:p>
                      <a:pPr algn="ctr" fontAlgn="ctr"/>
                      <a:r>
                        <a:rPr lang="fr-FR" sz="1300" b="0" i="0" u="none" strike="noStrike" dirty="0" smtClean="0">
                          <a:solidFill>
                            <a:srgbClr val="000000"/>
                          </a:solidFill>
                          <a:effectLst/>
                          <a:latin typeface="+mn-lt"/>
                        </a:rPr>
                        <a:t>Forte augmentation (&gt;20%)</a:t>
                      </a:r>
                      <a:br>
                        <a:rPr lang="fr-FR" sz="1300" b="0" i="0" u="none" strike="noStrike" dirty="0" smtClean="0">
                          <a:solidFill>
                            <a:srgbClr val="000000"/>
                          </a:solidFill>
                          <a:effectLst/>
                          <a:latin typeface="+mn-lt"/>
                        </a:rPr>
                      </a:br>
                      <a:r>
                        <a:rPr lang="fr-FR" sz="1300" b="0" i="1" u="none" strike="noStrike" dirty="0" smtClean="0">
                          <a:solidFill>
                            <a:srgbClr val="FF0000"/>
                          </a:solidFill>
                          <a:effectLst/>
                          <a:latin typeface="+mn-lt"/>
                        </a:rPr>
                        <a:t>ou </a:t>
                      </a:r>
                      <a:r>
                        <a:rPr lang="fr-FR" sz="1300" b="0" i="0" u="none" strike="noStrike" dirty="0" smtClean="0">
                          <a:solidFill>
                            <a:srgbClr val="000000"/>
                          </a:solidFill>
                          <a:effectLst/>
                          <a:latin typeface="+mn-lt"/>
                        </a:rPr>
                        <a:t> Augmentation</a:t>
                      </a:r>
                      <a:br>
                        <a:rPr lang="fr-FR" sz="1300" b="0" i="0" u="none" strike="noStrike" dirty="0" smtClean="0">
                          <a:solidFill>
                            <a:srgbClr val="000000"/>
                          </a:solidFill>
                          <a:effectLst/>
                          <a:latin typeface="+mn-lt"/>
                        </a:rPr>
                      </a:br>
                      <a:r>
                        <a:rPr lang="fr-FR" sz="1300" b="0" i="1" u="none" strike="noStrike" dirty="0" smtClean="0">
                          <a:solidFill>
                            <a:srgbClr val="FF0000"/>
                          </a:solidFill>
                          <a:effectLst/>
                          <a:latin typeface="+mn-lt"/>
                        </a:rPr>
                        <a:t>ou  </a:t>
                      </a:r>
                      <a:r>
                        <a:rPr lang="fr-FR" sz="1300" b="0" i="0" u="none" strike="noStrike" dirty="0" smtClean="0">
                          <a:solidFill>
                            <a:srgbClr val="000000"/>
                          </a:solidFill>
                          <a:effectLst/>
                          <a:latin typeface="+mn-lt"/>
                        </a:rPr>
                        <a:t>Stable</a:t>
                      </a:r>
                      <a:br>
                        <a:rPr lang="fr-FR" sz="1300" b="0" i="0" u="none" strike="noStrike" dirty="0" smtClean="0">
                          <a:solidFill>
                            <a:srgbClr val="000000"/>
                          </a:solidFill>
                          <a:effectLst/>
                          <a:latin typeface="+mn-lt"/>
                        </a:rPr>
                      </a:br>
                      <a:r>
                        <a:rPr lang="fr-FR" sz="1300" b="0" i="1" u="none" strike="noStrike" dirty="0" smtClean="0">
                          <a:solidFill>
                            <a:srgbClr val="FF0000"/>
                          </a:solidFill>
                          <a:effectLst/>
                          <a:latin typeface="+mn-lt"/>
                        </a:rPr>
                        <a:t>ou  </a:t>
                      </a:r>
                      <a:r>
                        <a:rPr lang="fr-FR" sz="1300" b="0" i="0" u="none" strike="noStrike" dirty="0" smtClean="0">
                          <a:solidFill>
                            <a:srgbClr val="000000"/>
                          </a:solidFill>
                          <a:effectLst/>
                          <a:latin typeface="+mn-lt"/>
                        </a:rPr>
                        <a:t>Baisse</a:t>
                      </a:r>
                      <a:br>
                        <a:rPr lang="fr-FR" sz="1300" b="0" i="0" u="none" strike="noStrike" dirty="0" smtClean="0">
                          <a:solidFill>
                            <a:srgbClr val="000000"/>
                          </a:solidFill>
                          <a:effectLst/>
                          <a:latin typeface="+mn-lt"/>
                        </a:rPr>
                      </a:br>
                      <a:r>
                        <a:rPr lang="fr-FR" sz="1300" b="0" i="0" u="none" strike="noStrike" dirty="0" smtClean="0">
                          <a:solidFill>
                            <a:srgbClr val="000000"/>
                          </a:solidFill>
                          <a:effectLst/>
                          <a:latin typeface="+mn-lt"/>
                        </a:rPr>
                        <a:t> </a:t>
                      </a:r>
                      <a:r>
                        <a:rPr lang="fr-FR" sz="1300" b="0" i="1" u="none" strike="noStrike" dirty="0" smtClean="0">
                          <a:solidFill>
                            <a:srgbClr val="FF0000"/>
                          </a:solidFill>
                          <a:effectLst/>
                          <a:latin typeface="+mn-lt"/>
                        </a:rPr>
                        <a:t>ou  </a:t>
                      </a:r>
                      <a:r>
                        <a:rPr lang="fr-FR" sz="1300" b="0" i="0" u="none" strike="noStrike" dirty="0" smtClean="0">
                          <a:solidFill>
                            <a:srgbClr val="000000"/>
                          </a:solidFill>
                          <a:effectLst/>
                          <a:latin typeface="+mn-lt"/>
                        </a:rPr>
                        <a:t>Forte</a:t>
                      </a:r>
                      <a:r>
                        <a:rPr lang="fr-FR" sz="1300" b="0" i="0" u="none" strike="noStrike" baseline="0" dirty="0" smtClean="0">
                          <a:solidFill>
                            <a:srgbClr val="000000"/>
                          </a:solidFill>
                          <a:effectLst/>
                          <a:latin typeface="+mn-lt"/>
                        </a:rPr>
                        <a:t> baisse (&gt;20%)</a:t>
                      </a:r>
                      <a:br>
                        <a:rPr lang="fr-FR" sz="1300" b="0" i="0" u="none" strike="noStrike" baseline="0" dirty="0" smtClean="0">
                          <a:solidFill>
                            <a:srgbClr val="000000"/>
                          </a:solidFill>
                          <a:effectLst/>
                          <a:latin typeface="+mn-lt"/>
                        </a:rPr>
                      </a:br>
                      <a:r>
                        <a:rPr lang="fr-FR" sz="1300" b="0" i="1" u="none" strike="noStrike" dirty="0" smtClean="0">
                          <a:solidFill>
                            <a:srgbClr val="FF0000"/>
                          </a:solidFill>
                          <a:effectLst/>
                          <a:latin typeface="+mn-lt"/>
                        </a:rPr>
                        <a:t>ou  </a:t>
                      </a:r>
                      <a:r>
                        <a:rPr lang="fr-FR" sz="1300" b="0" i="0" u="none" strike="noStrike" baseline="0" dirty="0" smtClean="0">
                          <a:solidFill>
                            <a:srgbClr val="000000"/>
                          </a:solidFill>
                          <a:effectLst/>
                          <a:latin typeface="+mn-lt"/>
                        </a:rPr>
                        <a:t>Estimation impossible à ce stade</a:t>
                      </a:r>
                      <a:r>
                        <a:rPr lang="fr-FR" sz="1300" b="0" i="0" u="none" strike="noStrike" dirty="0" smtClean="0">
                          <a:solidFill>
                            <a:srgbClr val="000000"/>
                          </a:solidFill>
                          <a:effectLst/>
                          <a:latin typeface="+mn-lt"/>
                        </a:rPr>
                        <a:t/>
                      </a:r>
                      <a:br>
                        <a:rPr lang="fr-FR" sz="1300" b="0" i="0" u="none" strike="noStrike" dirty="0" smtClean="0">
                          <a:solidFill>
                            <a:srgbClr val="000000"/>
                          </a:solidFill>
                          <a:effectLst/>
                          <a:latin typeface="+mn-lt"/>
                        </a:rPr>
                      </a:br>
                      <a:endParaRPr lang="fr-FR" sz="1300" b="0" i="0" u="none" strike="noStrike" dirty="0">
                        <a:solidFill>
                          <a:srgbClr val="000000"/>
                        </a:solidFill>
                        <a:effectLst/>
                        <a:latin typeface="+mn-lt"/>
                      </a:endParaRPr>
                    </a:p>
                  </a:txBody>
                  <a:tcPr marL="0" marR="0" marT="0" marB="0" anchor="ctr">
                    <a:solidFill>
                      <a:srgbClr val="FCFDE1"/>
                    </a:solidFill>
                  </a:tcPr>
                </a:tc>
                <a:tc>
                  <a:txBody>
                    <a:bodyPr/>
                    <a:lstStyle/>
                    <a:p>
                      <a:pPr algn="ctr" fontAlgn="ctr"/>
                      <a:r>
                        <a:rPr lang="fr-FR" sz="1300" b="0" i="0" u="none" strike="noStrike" dirty="0" smtClean="0">
                          <a:solidFill>
                            <a:srgbClr val="000000"/>
                          </a:solidFill>
                          <a:effectLst/>
                          <a:latin typeface="+mn-lt"/>
                        </a:rPr>
                        <a:t>Forte amélioration (&gt;20%)</a:t>
                      </a:r>
                      <a:br>
                        <a:rPr lang="fr-FR" sz="1300" b="0" i="0" u="none" strike="noStrike" dirty="0" smtClean="0">
                          <a:solidFill>
                            <a:srgbClr val="000000"/>
                          </a:solidFill>
                          <a:effectLst/>
                          <a:latin typeface="+mn-lt"/>
                        </a:rPr>
                      </a:br>
                      <a:r>
                        <a:rPr lang="fr-FR" sz="1300" b="0" i="1" u="none" strike="noStrike" dirty="0" smtClean="0">
                          <a:solidFill>
                            <a:srgbClr val="FF0000"/>
                          </a:solidFill>
                          <a:effectLst/>
                          <a:latin typeface="+mn-lt"/>
                        </a:rPr>
                        <a:t>ou </a:t>
                      </a:r>
                      <a:r>
                        <a:rPr lang="fr-FR" sz="1300" b="0" i="0" u="none" strike="noStrike" dirty="0" smtClean="0">
                          <a:solidFill>
                            <a:srgbClr val="000000"/>
                          </a:solidFill>
                          <a:effectLst/>
                          <a:latin typeface="+mn-lt"/>
                        </a:rPr>
                        <a:t> Amélioration</a:t>
                      </a:r>
                      <a:br>
                        <a:rPr lang="fr-FR" sz="1300" b="0" i="0" u="none" strike="noStrike" dirty="0" smtClean="0">
                          <a:solidFill>
                            <a:srgbClr val="000000"/>
                          </a:solidFill>
                          <a:effectLst/>
                          <a:latin typeface="+mn-lt"/>
                        </a:rPr>
                      </a:br>
                      <a:r>
                        <a:rPr lang="fr-FR" sz="1300" b="0" i="1" u="none" strike="noStrike" dirty="0" smtClean="0">
                          <a:solidFill>
                            <a:srgbClr val="FF0000"/>
                          </a:solidFill>
                          <a:effectLst/>
                          <a:latin typeface="+mn-lt"/>
                        </a:rPr>
                        <a:t>ou  </a:t>
                      </a:r>
                      <a:r>
                        <a:rPr lang="fr-FR" sz="1300" b="0" i="0" u="none" strike="noStrike" dirty="0" smtClean="0">
                          <a:solidFill>
                            <a:srgbClr val="000000"/>
                          </a:solidFill>
                          <a:effectLst/>
                          <a:latin typeface="+mn-lt"/>
                        </a:rPr>
                        <a:t>Stable</a:t>
                      </a:r>
                      <a:br>
                        <a:rPr lang="fr-FR" sz="1300" b="0" i="0" u="none" strike="noStrike" dirty="0" smtClean="0">
                          <a:solidFill>
                            <a:srgbClr val="000000"/>
                          </a:solidFill>
                          <a:effectLst/>
                          <a:latin typeface="+mn-lt"/>
                        </a:rPr>
                      </a:br>
                      <a:r>
                        <a:rPr lang="fr-FR" sz="1300" b="0" i="1" u="none" strike="noStrike" dirty="0" smtClean="0">
                          <a:solidFill>
                            <a:srgbClr val="FF0000"/>
                          </a:solidFill>
                          <a:effectLst/>
                          <a:latin typeface="+mn-lt"/>
                        </a:rPr>
                        <a:t>ou  </a:t>
                      </a:r>
                      <a:r>
                        <a:rPr lang="fr-FR" sz="1300" b="0" i="0" u="none" strike="noStrike" dirty="0" err="1" smtClean="0">
                          <a:solidFill>
                            <a:srgbClr val="000000"/>
                          </a:solidFill>
                          <a:effectLst/>
                          <a:latin typeface="+mn-lt"/>
                        </a:rPr>
                        <a:t>Déterioration</a:t>
                      </a:r>
                      <a:r>
                        <a:rPr lang="fr-FR" sz="1300" b="0" i="0" u="none" strike="noStrike" dirty="0" smtClean="0">
                          <a:solidFill>
                            <a:srgbClr val="000000"/>
                          </a:solidFill>
                          <a:effectLst/>
                          <a:latin typeface="+mn-lt"/>
                        </a:rPr>
                        <a:t/>
                      </a:r>
                      <a:br>
                        <a:rPr lang="fr-FR" sz="1300" b="0" i="0" u="none" strike="noStrike" dirty="0" smtClean="0">
                          <a:solidFill>
                            <a:srgbClr val="000000"/>
                          </a:solidFill>
                          <a:effectLst/>
                          <a:latin typeface="+mn-lt"/>
                        </a:rPr>
                      </a:br>
                      <a:r>
                        <a:rPr lang="fr-FR" sz="1300" b="0" i="0" u="none" strike="noStrike" dirty="0" smtClean="0">
                          <a:solidFill>
                            <a:srgbClr val="000000"/>
                          </a:solidFill>
                          <a:effectLst/>
                          <a:latin typeface="+mn-lt"/>
                        </a:rPr>
                        <a:t> </a:t>
                      </a:r>
                      <a:r>
                        <a:rPr lang="fr-FR" sz="1300" b="0" i="1" u="none" strike="noStrike" dirty="0" smtClean="0">
                          <a:solidFill>
                            <a:srgbClr val="FF0000"/>
                          </a:solidFill>
                          <a:effectLst/>
                          <a:latin typeface="+mn-lt"/>
                        </a:rPr>
                        <a:t>ou  </a:t>
                      </a:r>
                      <a:r>
                        <a:rPr lang="fr-FR" sz="1300" b="0" i="0" u="none" strike="noStrike" dirty="0" smtClean="0">
                          <a:solidFill>
                            <a:srgbClr val="000000"/>
                          </a:solidFill>
                          <a:effectLst/>
                          <a:latin typeface="+mn-lt"/>
                        </a:rPr>
                        <a:t>Forte</a:t>
                      </a:r>
                      <a:r>
                        <a:rPr lang="fr-FR" sz="1300" b="0" i="0" u="none" strike="noStrike" baseline="0" dirty="0" smtClean="0">
                          <a:solidFill>
                            <a:srgbClr val="000000"/>
                          </a:solidFill>
                          <a:effectLst/>
                          <a:latin typeface="+mn-lt"/>
                        </a:rPr>
                        <a:t> </a:t>
                      </a:r>
                      <a:r>
                        <a:rPr lang="fr-FR" sz="1300" b="0" i="0" u="none" strike="noStrike" baseline="0" dirty="0" err="1" smtClean="0">
                          <a:solidFill>
                            <a:srgbClr val="000000"/>
                          </a:solidFill>
                          <a:effectLst/>
                          <a:latin typeface="+mn-lt"/>
                        </a:rPr>
                        <a:t>d</a:t>
                      </a:r>
                      <a:r>
                        <a:rPr lang="fr-FR" sz="1300" b="0" i="0" u="none" strike="noStrike" dirty="0" err="1" smtClean="0">
                          <a:solidFill>
                            <a:srgbClr val="000000"/>
                          </a:solidFill>
                          <a:effectLst/>
                          <a:latin typeface="+mn-lt"/>
                        </a:rPr>
                        <a:t>éterioration</a:t>
                      </a:r>
                      <a:r>
                        <a:rPr lang="fr-FR" sz="1300" b="0" i="0" u="none" strike="noStrike" baseline="0" dirty="0" smtClean="0">
                          <a:solidFill>
                            <a:srgbClr val="000000"/>
                          </a:solidFill>
                          <a:effectLst/>
                          <a:latin typeface="+mn-lt"/>
                        </a:rPr>
                        <a:t> (&gt;20%)</a:t>
                      </a:r>
                      <a:br>
                        <a:rPr lang="fr-FR" sz="1300" b="0" i="0" u="none" strike="noStrike" baseline="0" dirty="0" smtClean="0">
                          <a:solidFill>
                            <a:srgbClr val="000000"/>
                          </a:solidFill>
                          <a:effectLst/>
                          <a:latin typeface="+mn-lt"/>
                        </a:rPr>
                      </a:br>
                      <a:r>
                        <a:rPr lang="fr-FR" sz="1300" b="0" i="1" u="none" strike="noStrike" dirty="0" smtClean="0">
                          <a:solidFill>
                            <a:srgbClr val="FF0000"/>
                          </a:solidFill>
                          <a:effectLst/>
                          <a:latin typeface="+mn-lt"/>
                        </a:rPr>
                        <a:t>ou  </a:t>
                      </a:r>
                      <a:r>
                        <a:rPr lang="fr-FR" sz="1300" b="0" i="0" u="none" strike="noStrike" baseline="0" dirty="0" smtClean="0">
                          <a:solidFill>
                            <a:srgbClr val="000000"/>
                          </a:solidFill>
                          <a:effectLst/>
                          <a:latin typeface="+mn-lt"/>
                        </a:rPr>
                        <a:t>Estimation impossible à ce stade</a:t>
                      </a:r>
                      <a:endParaRPr lang="fr-FR" sz="1300" b="0" i="0" u="none" strike="noStrike" dirty="0">
                        <a:solidFill>
                          <a:srgbClr val="000000"/>
                        </a:solidFill>
                        <a:effectLst/>
                        <a:latin typeface="+mn-lt"/>
                      </a:endParaRPr>
                    </a:p>
                  </a:txBody>
                  <a:tcPr marL="0" marR="0" marT="0" marB="0" anchor="ctr">
                    <a:solidFill>
                      <a:srgbClr val="FCFDE1"/>
                    </a:solidFill>
                  </a:tcPr>
                </a:tc>
                <a:tc>
                  <a:txBody>
                    <a:bodyPr/>
                    <a:lstStyle/>
                    <a:p>
                      <a:pPr algn="ctr" fontAlgn="ctr"/>
                      <a:r>
                        <a:rPr lang="fr-FR" sz="1300" u="none" strike="noStrike" dirty="0">
                          <a:effectLst/>
                        </a:rPr>
                        <a:t>…</a:t>
                      </a:r>
                      <a:endParaRPr lang="fr-FR" sz="1300" b="0" i="0" u="none" strike="noStrike" dirty="0">
                        <a:solidFill>
                          <a:srgbClr val="000000"/>
                        </a:solidFill>
                        <a:effectLst/>
                        <a:latin typeface="Arial" panose="020B0604020202020204" pitchFamily="34" charset="0"/>
                      </a:endParaRPr>
                    </a:p>
                  </a:txBody>
                  <a:tcPr marL="0" marR="0" marT="0" marB="0" anchor="ctr">
                    <a:solidFill>
                      <a:srgbClr val="FDE1FA"/>
                    </a:solidFill>
                  </a:tcPr>
                </a:tc>
                <a:extLst>
                  <a:ext uri="{0D108BD9-81ED-4DB2-BD59-A6C34878D82A}">
                    <a16:rowId xmlns:a16="http://schemas.microsoft.com/office/drawing/2014/main" val="427780102"/>
                  </a:ext>
                </a:extLst>
              </a:tr>
              <a:tr h="461895">
                <a:tc>
                  <a:txBody>
                    <a:bodyPr/>
                    <a:lstStyle/>
                    <a:p>
                      <a:pPr marL="36000" algn="l" fontAlgn="ctr"/>
                      <a:r>
                        <a:rPr lang="fr-FR" sz="1300" u="none" strike="noStrike" dirty="0" smtClean="0">
                          <a:effectLst/>
                        </a:rPr>
                        <a:t>Pénétration du marché</a:t>
                      </a:r>
                      <a:endParaRPr lang="fr-FR" sz="13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fr-FR" sz="1300" u="none" strike="noStrike" dirty="0">
                          <a:effectLst/>
                        </a:rPr>
                        <a:t>Q9</a:t>
                      </a:r>
                      <a:endParaRPr lang="fr-FR" sz="13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fr-FR" sz="1300" b="0" i="1" u="none" strike="noStrike" dirty="0" smtClean="0">
                          <a:solidFill>
                            <a:schemeClr val="dk1"/>
                          </a:solidFill>
                          <a:effectLst/>
                          <a:latin typeface="+mn-lt"/>
                        </a:rPr>
                        <a:t>idem</a:t>
                      </a:r>
                      <a:endParaRPr lang="fr-FR" sz="1300" b="0" i="1" u="none" strike="noStrike" dirty="0">
                        <a:solidFill>
                          <a:srgbClr val="000000"/>
                        </a:solidFill>
                        <a:effectLst/>
                        <a:latin typeface="+mn-lt"/>
                      </a:endParaRPr>
                    </a:p>
                  </a:txBody>
                  <a:tcPr marL="0" marR="0" marT="0" marB="0" anchor="ctr">
                    <a:solidFill>
                      <a:srgbClr val="FCFDE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1300" b="0" i="1" u="none" strike="noStrike" dirty="0" smtClean="0">
                          <a:solidFill>
                            <a:schemeClr val="dk1"/>
                          </a:solidFill>
                          <a:effectLst/>
                          <a:latin typeface="+mn-lt"/>
                        </a:rPr>
                        <a:t>Idem</a:t>
                      </a:r>
                      <a:endParaRPr lang="fr-FR" sz="1300" b="0" i="1" u="none" strike="noStrike" dirty="0" smtClean="0">
                        <a:solidFill>
                          <a:srgbClr val="000000"/>
                        </a:solidFill>
                        <a:effectLst/>
                        <a:latin typeface="+mn-lt"/>
                      </a:endParaRPr>
                    </a:p>
                  </a:txBody>
                  <a:tcPr marL="0" marR="0" marT="0" marB="0" anchor="ctr">
                    <a:solidFill>
                      <a:srgbClr val="FCFDE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1300" b="0" i="1" u="none" strike="noStrike" dirty="0" smtClean="0">
                          <a:solidFill>
                            <a:schemeClr val="dk1"/>
                          </a:solidFill>
                          <a:effectLst/>
                          <a:latin typeface="+mn-lt"/>
                        </a:rPr>
                        <a:t>idem</a:t>
                      </a:r>
                      <a:endParaRPr lang="fr-FR" sz="1300" b="0" i="1" u="none" strike="noStrike" dirty="0" smtClean="0">
                        <a:solidFill>
                          <a:srgbClr val="000000"/>
                        </a:solidFill>
                        <a:effectLst/>
                        <a:latin typeface="+mn-lt"/>
                      </a:endParaRPr>
                    </a:p>
                  </a:txBody>
                  <a:tcPr marL="0" marR="0" marT="0" marB="0" anchor="ctr">
                    <a:solidFill>
                      <a:srgbClr val="FCFDE1"/>
                    </a:solidFill>
                  </a:tcPr>
                </a:tc>
                <a:tc>
                  <a:txBody>
                    <a:bodyPr/>
                    <a:lstStyle/>
                    <a:p>
                      <a:pPr algn="ctr" fontAlgn="ctr"/>
                      <a:r>
                        <a:rPr lang="fr-FR" sz="1300" u="none" strike="noStrike" dirty="0">
                          <a:effectLst/>
                        </a:rPr>
                        <a:t>…</a:t>
                      </a:r>
                      <a:endParaRPr lang="fr-FR" sz="1300" b="0" i="0" u="none" strike="noStrike" dirty="0">
                        <a:solidFill>
                          <a:srgbClr val="000000"/>
                        </a:solidFill>
                        <a:effectLst/>
                        <a:latin typeface="Arial" panose="020B0604020202020204" pitchFamily="34" charset="0"/>
                      </a:endParaRPr>
                    </a:p>
                  </a:txBody>
                  <a:tcPr marL="0" marR="0" marT="0" marB="0" anchor="ctr">
                    <a:solidFill>
                      <a:srgbClr val="FDE1FA"/>
                    </a:solidFill>
                  </a:tcPr>
                </a:tc>
                <a:extLst>
                  <a:ext uri="{0D108BD9-81ED-4DB2-BD59-A6C34878D82A}">
                    <a16:rowId xmlns:a16="http://schemas.microsoft.com/office/drawing/2014/main" val="530315252"/>
                  </a:ext>
                </a:extLst>
              </a:tr>
            </a:tbl>
          </a:graphicData>
        </a:graphic>
      </p:graphicFrame>
      <p:pic>
        <p:nvPicPr>
          <p:cNvPr id="7" name="Image 6">
            <a:extLst>
              <a:ext uri="{FF2B5EF4-FFF2-40B4-BE49-F238E27FC236}">
                <a16:creationId xmlns:a16="http://schemas.microsoft.com/office/drawing/2014/main" id="{CC1A3696-3BAF-E449-83CD-755D7BD4FA92}"/>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977855" y="254506"/>
            <a:ext cx="1214145" cy="6019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9245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81824" y="270454"/>
            <a:ext cx="10271975" cy="1442435"/>
          </a:xfrm>
        </p:spPr>
        <p:txBody>
          <a:bodyPr>
            <a:normAutofit fontScale="90000"/>
          </a:bodyPr>
          <a:lstStyle/>
          <a:p>
            <a:r>
              <a:rPr lang="fr-FR" sz="4000" dirty="0" smtClean="0">
                <a:latin typeface="+mn-lt"/>
              </a:rPr>
              <a:t>L’exercice  SWM de l’IAIS : </a:t>
            </a:r>
            <a:br>
              <a:rPr lang="fr-FR" sz="4000" dirty="0" smtClean="0">
                <a:latin typeface="+mn-lt"/>
              </a:rPr>
            </a:br>
            <a:r>
              <a:rPr lang="fr-FR" sz="2700" dirty="0" smtClean="0">
                <a:latin typeface="+mn-lt"/>
              </a:rPr>
              <a:t>comment remplir le fichier </a:t>
            </a:r>
            <a:r>
              <a:rPr lang="fr-FR" sz="3100" b="1" dirty="0" smtClean="0">
                <a:latin typeface="+mn-lt"/>
              </a:rPr>
              <a:t>Données qualitatives </a:t>
            </a:r>
            <a:r>
              <a:rPr lang="fr-FR" sz="2700" dirty="0" smtClean="0">
                <a:latin typeface="+mn-lt"/>
              </a:rPr>
              <a:t>(suite);</a:t>
            </a:r>
            <a:r>
              <a:rPr lang="fr-FR" dirty="0" smtClean="0">
                <a:latin typeface="+mn-lt"/>
              </a:rPr>
              <a:t/>
            </a:r>
            <a:br>
              <a:rPr lang="fr-FR" dirty="0" smtClean="0">
                <a:latin typeface="+mn-lt"/>
              </a:rPr>
            </a:br>
            <a:r>
              <a:rPr lang="fr-FR" sz="3600" i="1" dirty="0" smtClean="0">
                <a:solidFill>
                  <a:schemeClr val="accent1"/>
                </a:solidFill>
                <a:latin typeface="+mn-lt"/>
              </a:rPr>
              <a:t>comment remplir la </a:t>
            </a:r>
            <a:r>
              <a:rPr lang="fr-FR" sz="3600" b="1" i="1" dirty="0" smtClean="0">
                <a:solidFill>
                  <a:schemeClr val="accent1"/>
                </a:solidFill>
                <a:latin typeface="+mn-lt"/>
              </a:rPr>
              <a:t>3</a:t>
            </a:r>
            <a:r>
              <a:rPr lang="fr-FR" sz="3600" b="1" i="1" baseline="30000" dirty="0" smtClean="0">
                <a:solidFill>
                  <a:schemeClr val="accent1"/>
                </a:solidFill>
                <a:latin typeface="+mn-lt"/>
              </a:rPr>
              <a:t>e</a:t>
            </a:r>
            <a:r>
              <a:rPr lang="fr-FR" sz="3600" b="1" i="1" dirty="0" smtClean="0">
                <a:solidFill>
                  <a:schemeClr val="accent1"/>
                </a:solidFill>
                <a:latin typeface="+mn-lt"/>
              </a:rPr>
              <a:t> partie</a:t>
            </a:r>
            <a:r>
              <a:rPr lang="fr-FR" sz="3600" i="1" dirty="0" smtClean="0">
                <a:solidFill>
                  <a:schemeClr val="accent1"/>
                </a:solidFill>
                <a:latin typeface="+mn-lt"/>
              </a:rPr>
              <a:t>: les 6 premières questions</a:t>
            </a:r>
            <a:endParaRPr lang="fr-FR" sz="3600" i="1" dirty="0">
              <a:solidFill>
                <a:schemeClr val="accent1"/>
              </a:solidFill>
              <a:latin typeface="+mn-lt"/>
            </a:endParaRPr>
          </a:p>
        </p:txBody>
      </p:sp>
      <p:sp>
        <p:nvSpPr>
          <p:cNvPr id="3" name="Espace réservé du contenu 2"/>
          <p:cNvSpPr>
            <a:spLocks noGrp="1"/>
          </p:cNvSpPr>
          <p:nvPr>
            <p:ph idx="1"/>
          </p:nvPr>
        </p:nvSpPr>
        <p:spPr>
          <a:xfrm>
            <a:off x="296214" y="1841679"/>
            <a:ext cx="11057585" cy="3245476"/>
          </a:xfrm>
        </p:spPr>
        <p:txBody>
          <a:bodyPr>
            <a:normAutofit fontScale="85000" lnSpcReduction="20000"/>
          </a:bodyPr>
          <a:lstStyle/>
          <a:p>
            <a:pPr>
              <a:lnSpc>
                <a:spcPct val="110000"/>
              </a:lnSpc>
            </a:pPr>
            <a:r>
              <a:rPr lang="fr-FR" dirty="0" smtClean="0"/>
              <a:t>Chacune des 6 premières questions comporte 2 sous-questions, qui sont:  </a:t>
            </a:r>
          </a:p>
          <a:p>
            <a:pPr>
              <a:lnSpc>
                <a:spcPct val="110000"/>
              </a:lnSpc>
            </a:pPr>
            <a:r>
              <a:rPr lang="fr-FR" dirty="0" smtClean="0"/>
              <a:t>Pour la 1</a:t>
            </a:r>
            <a:r>
              <a:rPr lang="fr-FR" baseline="30000" dirty="0" smtClean="0"/>
              <a:t>ère</a:t>
            </a:r>
            <a:r>
              <a:rPr lang="fr-FR" dirty="0" smtClean="0"/>
              <a:t> question (Q51): (i) comment a évolué la </a:t>
            </a:r>
            <a:r>
              <a:rPr lang="fr-FR" dirty="0" smtClean="0">
                <a:solidFill>
                  <a:srgbClr val="FF0000"/>
                </a:solidFill>
              </a:rPr>
              <a:t>solvabilité </a:t>
            </a:r>
            <a:r>
              <a:rPr lang="fr-FR" dirty="0" smtClean="0"/>
              <a:t>de votre marché en 2023, (ii) quelle évolution prévoyez-vous en 2024-2025;</a:t>
            </a:r>
          </a:p>
          <a:p>
            <a:pPr>
              <a:lnSpc>
                <a:spcPct val="110000"/>
              </a:lnSpc>
            </a:pPr>
            <a:r>
              <a:rPr lang="fr-FR" dirty="0" smtClean="0"/>
              <a:t>Pour la 2</a:t>
            </a:r>
            <a:r>
              <a:rPr lang="fr-FR" baseline="30000" dirty="0" smtClean="0"/>
              <a:t>e</a:t>
            </a:r>
            <a:r>
              <a:rPr lang="fr-FR" dirty="0" smtClean="0"/>
              <a:t> question (Q52): (i) quelles ont été les principales mesures prises en 2023 qui ont affecté la </a:t>
            </a:r>
            <a:r>
              <a:rPr lang="fr-FR" dirty="0" smtClean="0">
                <a:solidFill>
                  <a:srgbClr val="FF0000"/>
                </a:solidFill>
              </a:rPr>
              <a:t>solvabilité </a:t>
            </a:r>
            <a:r>
              <a:rPr lang="fr-FR" dirty="0" smtClean="0"/>
              <a:t>du marché, (ii) quelles mesures </a:t>
            </a:r>
            <a:r>
              <a:rPr lang="fr-FR" dirty="0"/>
              <a:t>prévoyez-vous en </a:t>
            </a:r>
            <a:r>
              <a:rPr lang="fr-FR" dirty="0" smtClean="0"/>
              <a:t>2024-2025; </a:t>
            </a:r>
          </a:p>
          <a:p>
            <a:pPr>
              <a:lnSpc>
                <a:spcPct val="110000"/>
              </a:lnSpc>
            </a:pPr>
            <a:r>
              <a:rPr lang="fr-FR" dirty="0" smtClean="0"/>
              <a:t>Les 3</a:t>
            </a:r>
            <a:r>
              <a:rPr lang="fr-FR" baseline="30000" dirty="0" smtClean="0"/>
              <a:t>e</a:t>
            </a:r>
            <a:r>
              <a:rPr lang="fr-FR" dirty="0" smtClean="0"/>
              <a:t> et 4</a:t>
            </a:r>
            <a:r>
              <a:rPr lang="fr-FR" baseline="30000" dirty="0" smtClean="0"/>
              <a:t>e</a:t>
            </a:r>
            <a:r>
              <a:rPr lang="fr-FR" dirty="0" smtClean="0"/>
              <a:t> questions </a:t>
            </a:r>
            <a:r>
              <a:rPr lang="fr-FR" dirty="0"/>
              <a:t>(</a:t>
            </a:r>
            <a:r>
              <a:rPr lang="fr-FR" dirty="0" smtClean="0"/>
              <a:t>Q53 </a:t>
            </a:r>
            <a:r>
              <a:rPr lang="fr-FR" dirty="0"/>
              <a:t>et </a:t>
            </a:r>
            <a:r>
              <a:rPr lang="fr-FR" dirty="0" smtClean="0"/>
              <a:t>Q54) répètent les 1</a:t>
            </a:r>
            <a:r>
              <a:rPr lang="fr-FR" baseline="30000" dirty="0" smtClean="0"/>
              <a:t>ère</a:t>
            </a:r>
            <a:r>
              <a:rPr lang="fr-FR" dirty="0" smtClean="0"/>
              <a:t> et 2</a:t>
            </a:r>
            <a:r>
              <a:rPr lang="fr-FR" baseline="30000" dirty="0" smtClean="0"/>
              <a:t>e</a:t>
            </a:r>
            <a:r>
              <a:rPr lang="fr-FR" dirty="0" smtClean="0"/>
              <a:t> questions, mais en remplaçant </a:t>
            </a:r>
            <a:r>
              <a:rPr lang="fr-FR" dirty="0">
                <a:solidFill>
                  <a:srgbClr val="FF0000"/>
                </a:solidFill>
              </a:rPr>
              <a:t>solvabilité </a:t>
            </a:r>
            <a:r>
              <a:rPr lang="fr-FR" dirty="0" smtClean="0"/>
              <a:t>par </a:t>
            </a:r>
            <a:r>
              <a:rPr lang="fr-FR" dirty="0" smtClean="0">
                <a:solidFill>
                  <a:srgbClr val="FF0000"/>
                </a:solidFill>
              </a:rPr>
              <a:t>profitabilité</a:t>
            </a:r>
            <a:endParaRPr lang="fr-FR" dirty="0" smtClean="0"/>
          </a:p>
          <a:p>
            <a:pPr>
              <a:buFontTx/>
              <a:buChar char="-"/>
            </a:pPr>
            <a:endParaRPr lang="fr-FR" sz="3200" dirty="0"/>
          </a:p>
        </p:txBody>
      </p:sp>
      <p:graphicFrame>
        <p:nvGraphicFramePr>
          <p:cNvPr id="5" name="Tableau 4"/>
          <p:cNvGraphicFramePr>
            <a:graphicFrameLocks noGrp="1"/>
          </p:cNvGraphicFramePr>
          <p:nvPr>
            <p:extLst>
              <p:ext uri="{D42A27DB-BD31-4B8C-83A1-F6EECF244321}">
                <p14:modId xmlns:p14="http://schemas.microsoft.com/office/powerpoint/2010/main" val="1994713322"/>
              </p:ext>
            </p:extLst>
          </p:nvPr>
        </p:nvGraphicFramePr>
        <p:xfrm>
          <a:off x="6217811" y="4675030"/>
          <a:ext cx="5555088" cy="2093780"/>
        </p:xfrm>
        <a:graphic>
          <a:graphicData uri="http://schemas.openxmlformats.org/drawingml/2006/table">
            <a:tbl>
              <a:tblPr>
                <a:tableStyleId>{5C22544A-7EE6-4342-B048-85BDC9FD1C3A}</a:tableStyleId>
              </a:tblPr>
              <a:tblGrid>
                <a:gridCol w="2361127">
                  <a:extLst>
                    <a:ext uri="{9D8B030D-6E8A-4147-A177-3AD203B41FA5}">
                      <a16:colId xmlns:a16="http://schemas.microsoft.com/office/drawing/2014/main" val="2919764826"/>
                    </a:ext>
                  </a:extLst>
                </a:gridCol>
                <a:gridCol w="237638">
                  <a:extLst>
                    <a:ext uri="{9D8B030D-6E8A-4147-A177-3AD203B41FA5}">
                      <a16:colId xmlns:a16="http://schemas.microsoft.com/office/drawing/2014/main" val="3446956156"/>
                    </a:ext>
                  </a:extLst>
                </a:gridCol>
                <a:gridCol w="1333585">
                  <a:extLst>
                    <a:ext uri="{9D8B030D-6E8A-4147-A177-3AD203B41FA5}">
                      <a16:colId xmlns:a16="http://schemas.microsoft.com/office/drawing/2014/main" val="2917143905"/>
                    </a:ext>
                  </a:extLst>
                </a:gridCol>
                <a:gridCol w="1622738">
                  <a:extLst>
                    <a:ext uri="{9D8B030D-6E8A-4147-A177-3AD203B41FA5}">
                      <a16:colId xmlns:a16="http://schemas.microsoft.com/office/drawing/2014/main" val="1408664133"/>
                    </a:ext>
                  </a:extLst>
                </a:gridCol>
              </a:tblGrid>
              <a:tr h="388357">
                <a:tc rowSpan="2">
                  <a:txBody>
                    <a:bodyPr/>
                    <a:lstStyle/>
                    <a:p>
                      <a:pPr algn="l" fontAlgn="ctr"/>
                      <a:r>
                        <a:rPr lang="en-US" sz="1200" u="none" strike="noStrike" dirty="0" smtClean="0">
                          <a:effectLst/>
                        </a:rPr>
                        <a:t>Comment</a:t>
                      </a:r>
                      <a:r>
                        <a:rPr lang="en-US" sz="1200" u="none" strike="noStrike" baseline="0" dirty="0" smtClean="0">
                          <a:effectLst/>
                        </a:rPr>
                        <a:t> </a:t>
                      </a:r>
                      <a:r>
                        <a:rPr lang="fr-FR" sz="1200" u="none" strike="noStrike" dirty="0" smtClean="0">
                          <a:effectLst/>
                        </a:rPr>
                        <a:t>la solvabilité des assureurs dans votre pays a-t-elle évolué en 2023 par rapport à 2022, et comment prévoyez-vous qu'elle évolue sur 2024-2025 ?</a:t>
                      </a:r>
                      <a:endParaRPr lang="en-US" sz="1200" b="0" i="0" u="none" strike="noStrike" dirty="0">
                        <a:solidFill>
                          <a:srgbClr val="000000"/>
                        </a:solidFill>
                        <a:effectLst/>
                        <a:latin typeface="Arial" panose="020B0604020202020204" pitchFamily="34" charset="0"/>
                      </a:endParaRPr>
                    </a:p>
                  </a:txBody>
                  <a:tcPr marL="7694" marR="7694" marT="7694" marB="0" anchor="ctr"/>
                </a:tc>
                <a:tc rowSpan="2">
                  <a:txBody>
                    <a:bodyPr/>
                    <a:lstStyle/>
                    <a:p>
                      <a:pPr algn="ctr" fontAlgn="ctr"/>
                      <a:r>
                        <a:rPr lang="fr-FR" sz="1200" u="none" strike="noStrike" dirty="0" smtClean="0">
                          <a:effectLst/>
                        </a:rPr>
                        <a:t>Q</a:t>
                      </a:r>
                      <a:br>
                        <a:rPr lang="fr-FR" sz="1200" u="none" strike="noStrike" dirty="0" smtClean="0">
                          <a:effectLst/>
                        </a:rPr>
                      </a:br>
                      <a:r>
                        <a:rPr lang="fr-FR" sz="1200" u="none" strike="noStrike" dirty="0" smtClean="0">
                          <a:effectLst/>
                        </a:rPr>
                        <a:t>51</a:t>
                      </a:r>
                      <a:endParaRPr lang="fr-FR" sz="1200" b="0" i="0" u="none" strike="noStrike" dirty="0">
                        <a:solidFill>
                          <a:srgbClr val="000000"/>
                        </a:solidFill>
                        <a:effectLst/>
                        <a:latin typeface="Arial" panose="020B0604020202020204" pitchFamily="34" charset="0"/>
                      </a:endParaRPr>
                    </a:p>
                  </a:txBody>
                  <a:tcPr marL="7694" marR="7694" marT="7694" marB="0" anchor="ctr"/>
                </a:tc>
                <a:tc>
                  <a:txBody>
                    <a:bodyPr/>
                    <a:lstStyle/>
                    <a:p>
                      <a:pPr algn="ctr" fontAlgn="ctr"/>
                      <a:r>
                        <a:rPr lang="fr-FR" sz="1200" u="none" strike="noStrike" dirty="0" smtClean="0">
                          <a:effectLst/>
                        </a:rPr>
                        <a:t>Expliquer les principales évolutions en 2023</a:t>
                      </a:r>
                      <a:endParaRPr lang="en-US" sz="1200" b="0" i="0" u="none" strike="noStrike" dirty="0">
                        <a:solidFill>
                          <a:srgbClr val="000000"/>
                        </a:solidFill>
                        <a:effectLst/>
                        <a:latin typeface="Arial" panose="020B0604020202020204" pitchFamily="34" charset="0"/>
                      </a:endParaRPr>
                    </a:p>
                  </a:txBody>
                  <a:tcPr marL="7694" marR="7694" marT="7694"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1200" u="none" strike="noStrike" dirty="0" smtClean="0">
                          <a:effectLst/>
                        </a:rPr>
                        <a:t>Expliquer les principales évolutions attendues </a:t>
                      </a:r>
                      <a:br>
                        <a:rPr lang="fr-FR" sz="1200" u="none" strike="noStrike" dirty="0" smtClean="0">
                          <a:effectLst/>
                        </a:rPr>
                      </a:br>
                      <a:r>
                        <a:rPr lang="fr-FR" sz="1200" u="none" strike="noStrike" dirty="0" smtClean="0">
                          <a:effectLst/>
                        </a:rPr>
                        <a:t>en 2024-2025</a:t>
                      </a:r>
                      <a:endParaRPr lang="en-US" sz="1200" b="0" i="0" u="none" strike="noStrike" dirty="0" smtClean="0">
                        <a:solidFill>
                          <a:srgbClr val="000000"/>
                        </a:solidFill>
                        <a:effectLst/>
                        <a:latin typeface="Arial" panose="020B0604020202020204" pitchFamily="34" charset="0"/>
                      </a:endParaRPr>
                    </a:p>
                  </a:txBody>
                  <a:tcPr marL="7694" marR="7694" marT="7694" marB="0" anchor="ctr"/>
                </a:tc>
                <a:extLst>
                  <a:ext uri="{0D108BD9-81ED-4DB2-BD59-A6C34878D82A}">
                    <a16:rowId xmlns:a16="http://schemas.microsoft.com/office/drawing/2014/main" val="1037731428"/>
                  </a:ext>
                </a:extLst>
              </a:tr>
              <a:tr h="480336">
                <a:tc vMerge="1">
                  <a:txBody>
                    <a:bodyPr/>
                    <a:lstStyle/>
                    <a:p>
                      <a:endParaRPr lang="fr-FR"/>
                    </a:p>
                  </a:txBody>
                  <a:tcPr/>
                </a:tc>
                <a:tc vMerge="1">
                  <a:txBody>
                    <a:bodyPr/>
                    <a:lstStyle/>
                    <a:p>
                      <a:endParaRPr lang="fr-FR"/>
                    </a:p>
                  </a:txBody>
                  <a:tcPr/>
                </a:tc>
                <a:tc>
                  <a:txBody>
                    <a:bodyPr/>
                    <a:lstStyle/>
                    <a:p>
                      <a:pPr algn="ctr" fontAlgn="ctr"/>
                      <a:r>
                        <a:rPr lang="fr-FR" sz="900" u="none" strike="noStrike" dirty="0">
                          <a:effectLst/>
                        </a:rPr>
                        <a:t>…</a:t>
                      </a:r>
                      <a:endParaRPr lang="fr-FR" sz="900" b="0" i="0" u="none" strike="noStrike" dirty="0">
                        <a:solidFill>
                          <a:srgbClr val="000000"/>
                        </a:solidFill>
                        <a:effectLst/>
                        <a:latin typeface="Arial" panose="020B0604020202020204" pitchFamily="34" charset="0"/>
                      </a:endParaRPr>
                    </a:p>
                  </a:txBody>
                  <a:tcPr marL="7694" marR="7694" marT="7694" marB="0" anchor="ctr">
                    <a:solidFill>
                      <a:srgbClr val="FDE1FA"/>
                    </a:solidFill>
                  </a:tcPr>
                </a:tc>
                <a:tc>
                  <a:txBody>
                    <a:bodyPr/>
                    <a:lstStyle/>
                    <a:p>
                      <a:pPr algn="ctr" fontAlgn="ctr"/>
                      <a:r>
                        <a:rPr lang="fr-FR" sz="900" u="none" strike="noStrike" dirty="0">
                          <a:effectLst/>
                        </a:rPr>
                        <a:t>…</a:t>
                      </a:r>
                      <a:endParaRPr lang="fr-FR" sz="900" b="0" i="0" u="none" strike="noStrike" dirty="0">
                        <a:solidFill>
                          <a:srgbClr val="000000"/>
                        </a:solidFill>
                        <a:effectLst/>
                        <a:latin typeface="Arial" panose="020B0604020202020204" pitchFamily="34" charset="0"/>
                      </a:endParaRPr>
                    </a:p>
                  </a:txBody>
                  <a:tcPr marL="7694" marR="7694" marT="7694" marB="0" anchor="ctr">
                    <a:solidFill>
                      <a:srgbClr val="FDE1FA"/>
                    </a:solidFill>
                  </a:tcPr>
                </a:tc>
                <a:extLst>
                  <a:ext uri="{0D108BD9-81ED-4DB2-BD59-A6C34878D82A}">
                    <a16:rowId xmlns:a16="http://schemas.microsoft.com/office/drawing/2014/main" val="2316082840"/>
                  </a:ext>
                </a:extLst>
              </a:tr>
              <a:tr h="374582">
                <a:tc rowSpan="2">
                  <a:txBody>
                    <a:bodyPr/>
                    <a:lstStyle/>
                    <a:p>
                      <a:pPr algn="l" fontAlgn="ctr"/>
                      <a:r>
                        <a:rPr lang="fr-FR" sz="1200" u="none" strike="noStrike" dirty="0" smtClean="0">
                          <a:effectLst/>
                        </a:rPr>
                        <a:t>Expliquez les principales mesures prises en 2023, et les principales mesures que vous prévoyez de prendre en 2024-2025, </a:t>
                      </a:r>
                      <a:r>
                        <a:rPr lang="fr-FR" sz="1200" u="none" strike="noStrike" baseline="0" dirty="0" smtClean="0">
                          <a:effectLst/>
                        </a:rPr>
                        <a:t>pouvant impacter </a:t>
                      </a:r>
                      <a:r>
                        <a:rPr lang="fr-FR" sz="1200" u="none" strike="noStrike" dirty="0" smtClean="0">
                          <a:effectLst/>
                        </a:rPr>
                        <a:t>la solvabilité des assureurs</a:t>
                      </a:r>
                      <a:endParaRPr lang="en-US" sz="1200" b="0" i="0" u="none" strike="noStrike" dirty="0">
                        <a:solidFill>
                          <a:srgbClr val="000000"/>
                        </a:solidFill>
                        <a:effectLst/>
                        <a:latin typeface="Arial" panose="020B0604020202020204" pitchFamily="34" charset="0"/>
                      </a:endParaRPr>
                    </a:p>
                  </a:txBody>
                  <a:tcPr marL="7694" marR="7694" marT="7694" marB="0" anchor="ctr"/>
                </a:tc>
                <a:tc rowSpan="2">
                  <a:txBody>
                    <a:bodyPr/>
                    <a:lstStyle/>
                    <a:p>
                      <a:pPr algn="ctr" fontAlgn="ctr"/>
                      <a:r>
                        <a:rPr lang="fr-FR" sz="1200" u="none" strike="noStrike" dirty="0" smtClean="0">
                          <a:effectLst/>
                        </a:rPr>
                        <a:t>Q</a:t>
                      </a:r>
                      <a:br>
                        <a:rPr lang="fr-FR" sz="1200" u="none" strike="noStrike" dirty="0" smtClean="0">
                          <a:effectLst/>
                        </a:rPr>
                      </a:br>
                      <a:r>
                        <a:rPr lang="fr-FR" sz="1200" u="none" strike="noStrike" dirty="0" smtClean="0">
                          <a:effectLst/>
                        </a:rPr>
                        <a:t>52</a:t>
                      </a:r>
                      <a:endParaRPr lang="fr-FR" sz="1200" b="0" i="0" u="none" strike="noStrike" dirty="0">
                        <a:solidFill>
                          <a:srgbClr val="000000"/>
                        </a:solidFill>
                        <a:effectLst/>
                        <a:latin typeface="Arial" panose="020B0604020202020204" pitchFamily="34" charset="0"/>
                      </a:endParaRPr>
                    </a:p>
                  </a:txBody>
                  <a:tcPr marL="7694" marR="7694" marT="7694" marB="0" anchor="ctr"/>
                </a:tc>
                <a:tc>
                  <a:txBody>
                    <a:bodyPr/>
                    <a:lstStyle/>
                    <a:p>
                      <a:pPr algn="ctr" fontAlgn="ctr"/>
                      <a:r>
                        <a:rPr lang="fr-FR" sz="1200" u="none" strike="noStrike" dirty="0" smtClean="0">
                          <a:effectLst/>
                        </a:rPr>
                        <a:t>Expliquer les principales mesures en 2023</a:t>
                      </a:r>
                      <a:endParaRPr lang="en-US" sz="1200" b="0" i="0" u="none" strike="noStrike" dirty="0">
                        <a:solidFill>
                          <a:srgbClr val="000000"/>
                        </a:solidFill>
                        <a:effectLst/>
                        <a:latin typeface="Arial" panose="020B0604020202020204" pitchFamily="34" charset="0"/>
                      </a:endParaRPr>
                    </a:p>
                  </a:txBody>
                  <a:tcPr marL="7694" marR="7694" marT="7694"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1200" u="none" strike="noStrike" dirty="0" smtClean="0">
                          <a:effectLst/>
                        </a:rPr>
                        <a:t>Expliquer les principales mesures attendues </a:t>
                      </a:r>
                      <a:br>
                        <a:rPr lang="fr-FR" sz="1200" u="none" strike="noStrike" dirty="0" smtClean="0">
                          <a:effectLst/>
                        </a:rPr>
                      </a:br>
                      <a:r>
                        <a:rPr lang="fr-FR" sz="1200" u="none" strike="noStrike" dirty="0" smtClean="0">
                          <a:effectLst/>
                        </a:rPr>
                        <a:t>en 2024-2025</a:t>
                      </a:r>
                      <a:endParaRPr lang="en-US" sz="1200" b="0" i="0" u="none" strike="noStrike" dirty="0" smtClean="0">
                        <a:solidFill>
                          <a:srgbClr val="000000"/>
                        </a:solidFill>
                        <a:effectLst/>
                        <a:latin typeface="Arial" panose="020B0604020202020204" pitchFamily="34" charset="0"/>
                      </a:endParaRPr>
                    </a:p>
                  </a:txBody>
                  <a:tcPr marL="7694" marR="7694" marT="7694" marB="0" anchor="ctr"/>
                </a:tc>
                <a:extLst>
                  <a:ext uri="{0D108BD9-81ED-4DB2-BD59-A6C34878D82A}">
                    <a16:rowId xmlns:a16="http://schemas.microsoft.com/office/drawing/2014/main" val="2914024033"/>
                  </a:ext>
                </a:extLst>
              </a:tr>
              <a:tr h="500776">
                <a:tc vMerge="1">
                  <a:txBody>
                    <a:bodyPr/>
                    <a:lstStyle/>
                    <a:p>
                      <a:endParaRPr lang="fr-FR"/>
                    </a:p>
                  </a:txBody>
                  <a:tcPr/>
                </a:tc>
                <a:tc vMerge="1">
                  <a:txBody>
                    <a:bodyPr/>
                    <a:lstStyle/>
                    <a:p>
                      <a:endParaRPr lang="fr-FR"/>
                    </a:p>
                  </a:txBody>
                  <a:tcPr/>
                </a:tc>
                <a:tc>
                  <a:txBody>
                    <a:bodyPr/>
                    <a:lstStyle/>
                    <a:p>
                      <a:pPr algn="ctr" fontAlgn="ctr"/>
                      <a:r>
                        <a:rPr lang="fr-FR" sz="900" u="none" strike="noStrike" dirty="0">
                          <a:effectLst/>
                        </a:rPr>
                        <a:t>…</a:t>
                      </a:r>
                      <a:endParaRPr lang="fr-FR" sz="900" b="0" i="0" u="none" strike="noStrike" dirty="0">
                        <a:solidFill>
                          <a:srgbClr val="000000"/>
                        </a:solidFill>
                        <a:effectLst/>
                        <a:latin typeface="Arial" panose="020B0604020202020204" pitchFamily="34" charset="0"/>
                      </a:endParaRPr>
                    </a:p>
                  </a:txBody>
                  <a:tcPr marL="7694" marR="7694" marT="7694" marB="0" anchor="ctr">
                    <a:solidFill>
                      <a:srgbClr val="FDE1FA"/>
                    </a:solidFill>
                  </a:tcPr>
                </a:tc>
                <a:tc>
                  <a:txBody>
                    <a:bodyPr/>
                    <a:lstStyle/>
                    <a:p>
                      <a:pPr algn="ctr" fontAlgn="ctr"/>
                      <a:r>
                        <a:rPr lang="fr-FR" sz="900" u="none" strike="noStrike" dirty="0">
                          <a:effectLst/>
                        </a:rPr>
                        <a:t>…</a:t>
                      </a:r>
                      <a:endParaRPr lang="fr-FR" sz="900" b="0" i="0" u="none" strike="noStrike" dirty="0">
                        <a:solidFill>
                          <a:srgbClr val="000000"/>
                        </a:solidFill>
                        <a:effectLst/>
                        <a:latin typeface="Arial" panose="020B0604020202020204" pitchFamily="34" charset="0"/>
                      </a:endParaRPr>
                    </a:p>
                  </a:txBody>
                  <a:tcPr marL="7694" marR="7694" marT="7694" marB="0" anchor="ctr">
                    <a:solidFill>
                      <a:srgbClr val="FDE1FA"/>
                    </a:solidFill>
                  </a:tcPr>
                </a:tc>
                <a:extLst>
                  <a:ext uri="{0D108BD9-81ED-4DB2-BD59-A6C34878D82A}">
                    <a16:rowId xmlns:a16="http://schemas.microsoft.com/office/drawing/2014/main" val="3993101423"/>
                  </a:ext>
                </a:extLst>
              </a:tr>
            </a:tbl>
          </a:graphicData>
        </a:graphic>
      </p:graphicFrame>
      <p:sp>
        <p:nvSpPr>
          <p:cNvPr id="6" name="Espace réservé du contenu 2"/>
          <p:cNvSpPr txBox="1">
            <a:spLocks/>
          </p:cNvSpPr>
          <p:nvPr/>
        </p:nvSpPr>
        <p:spPr>
          <a:xfrm>
            <a:off x="296214" y="4997002"/>
            <a:ext cx="5357612" cy="1300765"/>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pPr>
            <a:r>
              <a:rPr lang="fr-FR" dirty="0" smtClean="0"/>
              <a:t>Les </a:t>
            </a:r>
            <a:r>
              <a:rPr lang="fr-FR" sz="2600" dirty="0" smtClean="0"/>
              <a:t>5</a:t>
            </a:r>
            <a:r>
              <a:rPr lang="fr-FR" sz="2600" baseline="30000" dirty="0" smtClean="0"/>
              <a:t>e</a:t>
            </a:r>
            <a:r>
              <a:rPr lang="fr-FR" sz="2600" dirty="0" smtClean="0"/>
              <a:t> et 6</a:t>
            </a:r>
            <a:r>
              <a:rPr lang="fr-FR" sz="2600" baseline="30000" dirty="0" smtClean="0"/>
              <a:t>e</a:t>
            </a:r>
            <a:r>
              <a:rPr lang="fr-FR" sz="2600" dirty="0" smtClean="0"/>
              <a:t> questions (Q55 et Q56)  répètent les 1</a:t>
            </a:r>
            <a:r>
              <a:rPr lang="fr-FR" sz="2600" baseline="30000" dirty="0" smtClean="0"/>
              <a:t>ère</a:t>
            </a:r>
            <a:r>
              <a:rPr lang="fr-FR" sz="2600" dirty="0" smtClean="0"/>
              <a:t> et 2</a:t>
            </a:r>
            <a:r>
              <a:rPr lang="fr-FR" sz="2600" baseline="30000" dirty="0" smtClean="0"/>
              <a:t>e</a:t>
            </a:r>
            <a:r>
              <a:rPr lang="fr-FR" sz="2600" dirty="0" smtClean="0"/>
              <a:t> questions, mais en remplaçant </a:t>
            </a:r>
            <a:r>
              <a:rPr lang="fr-FR" sz="2600" dirty="0" smtClean="0">
                <a:solidFill>
                  <a:srgbClr val="FF0000"/>
                </a:solidFill>
              </a:rPr>
              <a:t>solvabilité </a:t>
            </a:r>
            <a:r>
              <a:rPr lang="fr-FR" sz="2600" dirty="0" smtClean="0"/>
              <a:t>par </a:t>
            </a:r>
            <a:r>
              <a:rPr lang="fr-FR" sz="2600" dirty="0" smtClean="0">
                <a:solidFill>
                  <a:srgbClr val="FF0000"/>
                </a:solidFill>
              </a:rPr>
              <a:t>liquidité</a:t>
            </a:r>
            <a:endParaRPr lang="fr-FR" sz="2600" dirty="0" smtClean="0"/>
          </a:p>
          <a:p>
            <a:pPr>
              <a:buFontTx/>
              <a:buChar char="-"/>
            </a:pPr>
            <a:endParaRPr lang="fr-FR" sz="3200" dirty="0"/>
          </a:p>
        </p:txBody>
      </p:sp>
      <p:pic>
        <p:nvPicPr>
          <p:cNvPr id="7" name="Image 6">
            <a:extLst>
              <a:ext uri="{FF2B5EF4-FFF2-40B4-BE49-F238E27FC236}">
                <a16:creationId xmlns:a16="http://schemas.microsoft.com/office/drawing/2014/main" id="{CC1A3696-3BAF-E449-83CD-755D7BD4FA92}"/>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748199" y="177421"/>
            <a:ext cx="1363867" cy="6761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7609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89396" y="1841679"/>
            <a:ext cx="11333409" cy="3245476"/>
          </a:xfrm>
        </p:spPr>
        <p:txBody>
          <a:bodyPr>
            <a:normAutofit fontScale="92500"/>
          </a:bodyPr>
          <a:lstStyle/>
          <a:p>
            <a:pPr>
              <a:lnSpc>
                <a:spcPct val="110000"/>
              </a:lnSpc>
            </a:pPr>
            <a:r>
              <a:rPr lang="fr-FR" dirty="0" smtClean="0"/>
              <a:t>7</a:t>
            </a:r>
            <a:r>
              <a:rPr lang="fr-FR" baseline="30000" dirty="0" smtClean="0"/>
              <a:t>e</a:t>
            </a:r>
            <a:r>
              <a:rPr lang="fr-FR" dirty="0" smtClean="0"/>
              <a:t> question (Q57): sur quels risques principaux vous êtes-vous concentrés en 2021?</a:t>
            </a:r>
          </a:p>
          <a:p>
            <a:pPr>
              <a:lnSpc>
                <a:spcPct val="110000"/>
              </a:lnSpc>
            </a:pPr>
            <a:r>
              <a:rPr lang="fr-FR" dirty="0" smtClean="0"/>
              <a:t>8</a:t>
            </a:r>
            <a:r>
              <a:rPr lang="fr-FR" baseline="30000" dirty="0" smtClean="0"/>
              <a:t>e</a:t>
            </a:r>
            <a:r>
              <a:rPr lang="fr-FR" dirty="0" smtClean="0"/>
              <a:t> question (Q58): </a:t>
            </a:r>
            <a:r>
              <a:rPr lang="fr-FR" dirty="0"/>
              <a:t>sur quels risques </a:t>
            </a:r>
            <a:r>
              <a:rPr lang="fr-FR" dirty="0" smtClean="0"/>
              <a:t>principaux prévoyez-vous de vous concentrer en 2022-2023?</a:t>
            </a:r>
            <a:endParaRPr lang="fr-FR" dirty="0"/>
          </a:p>
          <a:p>
            <a:pPr>
              <a:lnSpc>
                <a:spcPct val="110000"/>
              </a:lnSpc>
            </a:pPr>
            <a:r>
              <a:rPr lang="fr-FR" dirty="0" smtClean="0"/>
              <a:t>9</a:t>
            </a:r>
            <a:r>
              <a:rPr lang="fr-FR" baseline="30000" dirty="0" smtClean="0"/>
              <a:t>e</a:t>
            </a:r>
            <a:r>
              <a:rPr lang="fr-FR" dirty="0" smtClean="0"/>
              <a:t> question: quels types de contrats en unités de compte (UC) sont vendus dans votre pays? Quelle est la part de chaque type dans le total du marché des UC?  </a:t>
            </a:r>
          </a:p>
        </p:txBody>
      </p:sp>
      <p:sp>
        <p:nvSpPr>
          <p:cNvPr id="6" name="Espace réservé du contenu 2"/>
          <p:cNvSpPr txBox="1">
            <a:spLocks/>
          </p:cNvSpPr>
          <p:nvPr/>
        </p:nvSpPr>
        <p:spPr>
          <a:xfrm>
            <a:off x="296214" y="5138671"/>
            <a:ext cx="5357612" cy="1300765"/>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None/>
            </a:pPr>
            <a:r>
              <a:rPr lang="fr-FR" sz="2200" i="1" dirty="0" smtClean="0">
                <a:solidFill>
                  <a:schemeClr val="accent1"/>
                </a:solidFill>
              </a:rPr>
              <a:t>Une procédure de « questions-réponses » permet de répondre aux possibles interrogations. </a:t>
            </a:r>
            <a:br>
              <a:rPr lang="fr-FR" sz="2200" i="1" dirty="0" smtClean="0">
                <a:solidFill>
                  <a:schemeClr val="accent1"/>
                </a:solidFill>
              </a:rPr>
            </a:br>
            <a:r>
              <a:rPr lang="fr-FR" sz="2200" i="1" dirty="0" smtClean="0">
                <a:solidFill>
                  <a:schemeClr val="accent1"/>
                </a:solidFill>
              </a:rPr>
              <a:t>Exemple:  </a:t>
            </a:r>
            <a:r>
              <a:rPr lang="fr-FR" sz="2200" dirty="0" smtClean="0">
                <a:solidFill>
                  <a:schemeClr val="accent1"/>
                </a:solidFill>
              </a:rPr>
              <a:t>« Mesure-t-on les parts de marché avec les primes, ou avec les PT? »</a:t>
            </a:r>
          </a:p>
          <a:p>
            <a:pPr>
              <a:buFontTx/>
              <a:buChar char="-"/>
            </a:pPr>
            <a:endParaRPr lang="fr-FR" sz="3200" dirty="0"/>
          </a:p>
        </p:txBody>
      </p:sp>
      <p:graphicFrame>
        <p:nvGraphicFramePr>
          <p:cNvPr id="4" name="Tableau 3"/>
          <p:cNvGraphicFramePr>
            <a:graphicFrameLocks noGrp="1"/>
          </p:cNvGraphicFramePr>
          <p:nvPr>
            <p:extLst>
              <p:ext uri="{D42A27DB-BD31-4B8C-83A1-F6EECF244321}">
                <p14:modId xmlns:p14="http://schemas.microsoft.com/office/powerpoint/2010/main" val="2037534346"/>
              </p:ext>
            </p:extLst>
          </p:nvPr>
        </p:nvGraphicFramePr>
        <p:xfrm>
          <a:off x="6651936" y="4979821"/>
          <a:ext cx="5034566" cy="1425281"/>
        </p:xfrm>
        <a:graphic>
          <a:graphicData uri="http://schemas.openxmlformats.org/drawingml/2006/table">
            <a:tbl>
              <a:tblPr>
                <a:tableStyleId>{5C22544A-7EE6-4342-B048-85BDC9FD1C3A}</a:tableStyleId>
              </a:tblPr>
              <a:tblGrid>
                <a:gridCol w="3321676">
                  <a:extLst>
                    <a:ext uri="{9D8B030D-6E8A-4147-A177-3AD203B41FA5}">
                      <a16:colId xmlns:a16="http://schemas.microsoft.com/office/drawing/2014/main" val="1299605097"/>
                    </a:ext>
                  </a:extLst>
                </a:gridCol>
                <a:gridCol w="250825">
                  <a:extLst>
                    <a:ext uri="{9D8B030D-6E8A-4147-A177-3AD203B41FA5}">
                      <a16:colId xmlns:a16="http://schemas.microsoft.com/office/drawing/2014/main" val="1316626122"/>
                    </a:ext>
                  </a:extLst>
                </a:gridCol>
                <a:gridCol w="1462065">
                  <a:extLst>
                    <a:ext uri="{9D8B030D-6E8A-4147-A177-3AD203B41FA5}">
                      <a16:colId xmlns:a16="http://schemas.microsoft.com/office/drawing/2014/main" val="3057150992"/>
                    </a:ext>
                  </a:extLst>
                </a:gridCol>
              </a:tblGrid>
              <a:tr h="326821">
                <a:tc>
                  <a:txBody>
                    <a:bodyPr/>
                    <a:lstStyle/>
                    <a:p>
                      <a:pPr algn="l" fontAlgn="ctr"/>
                      <a:r>
                        <a:rPr lang="en-US" sz="1000" u="none" strike="noStrike" dirty="0">
                          <a:effectLst/>
                        </a:rPr>
                        <a:t>What are the key risks you have been focusing on in 2021?</a:t>
                      </a:r>
                      <a:endParaRPr lang="en-US" sz="10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fr-FR" sz="1000" u="none" strike="noStrike" dirty="0">
                          <a:effectLst/>
                        </a:rPr>
                        <a:t>Q57</a:t>
                      </a:r>
                      <a:endParaRPr lang="fr-FR" sz="10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fr-FR" sz="1000" u="none" strike="noStrike" dirty="0">
                          <a:effectLst/>
                        </a:rPr>
                        <a:t>…</a:t>
                      </a:r>
                      <a:endParaRPr lang="fr-FR" sz="1000" b="0" i="0" u="none" strike="noStrike" dirty="0">
                        <a:solidFill>
                          <a:srgbClr val="000000"/>
                        </a:solidFill>
                        <a:effectLst/>
                        <a:latin typeface="Arial" panose="020B0604020202020204" pitchFamily="34" charset="0"/>
                      </a:endParaRPr>
                    </a:p>
                  </a:txBody>
                  <a:tcPr marL="0" marR="0" marT="0" marB="0" anchor="ctr">
                    <a:solidFill>
                      <a:srgbClr val="FDE1FA"/>
                    </a:solidFill>
                  </a:tcPr>
                </a:tc>
                <a:extLst>
                  <a:ext uri="{0D108BD9-81ED-4DB2-BD59-A6C34878D82A}">
                    <a16:rowId xmlns:a16="http://schemas.microsoft.com/office/drawing/2014/main" val="1465797967"/>
                  </a:ext>
                </a:extLst>
              </a:tr>
              <a:tr h="326821">
                <a:tc>
                  <a:txBody>
                    <a:bodyPr/>
                    <a:lstStyle/>
                    <a:p>
                      <a:pPr algn="l" fontAlgn="ctr"/>
                      <a:r>
                        <a:rPr lang="en-US" sz="1000" u="none" strike="noStrike" dirty="0">
                          <a:effectLst/>
                        </a:rPr>
                        <a:t>What are the key risks you plan to focus on over 2022-2023?</a:t>
                      </a:r>
                      <a:endParaRPr lang="en-US" sz="10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fr-FR" sz="1000" u="none" strike="noStrike">
                          <a:effectLst/>
                        </a:rPr>
                        <a:t>Q58</a:t>
                      </a:r>
                      <a:endParaRPr lang="fr-FR" sz="10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fr-FR" sz="1000" u="none" strike="noStrike" dirty="0">
                          <a:effectLst/>
                        </a:rPr>
                        <a:t>…</a:t>
                      </a:r>
                      <a:endParaRPr lang="fr-FR" sz="1000" b="0" i="0" u="none" strike="noStrike" dirty="0">
                        <a:solidFill>
                          <a:srgbClr val="000000"/>
                        </a:solidFill>
                        <a:effectLst/>
                        <a:latin typeface="Arial" panose="020B0604020202020204" pitchFamily="34" charset="0"/>
                      </a:endParaRPr>
                    </a:p>
                  </a:txBody>
                  <a:tcPr marL="0" marR="0" marT="0" marB="0" anchor="ctr">
                    <a:solidFill>
                      <a:srgbClr val="FDE1FA"/>
                    </a:solidFill>
                  </a:tcPr>
                </a:tc>
                <a:extLst>
                  <a:ext uri="{0D108BD9-81ED-4DB2-BD59-A6C34878D82A}">
                    <a16:rowId xmlns:a16="http://schemas.microsoft.com/office/drawing/2014/main" val="3033674450"/>
                  </a:ext>
                </a:extLst>
              </a:tr>
              <a:tr h="82869">
                <a:tc gridSpan="3">
                  <a:txBody>
                    <a:bodyPr/>
                    <a:lstStyle/>
                    <a:p>
                      <a:pPr algn="l" fontAlgn="ctr"/>
                      <a:endParaRPr lang="en-US" sz="1000" b="1" i="1" u="none" strike="noStrike" dirty="0">
                        <a:solidFill>
                          <a:srgbClr val="000000"/>
                        </a:solidFill>
                        <a:effectLst/>
                        <a:latin typeface="Arial" panose="020B0604020202020204" pitchFamily="34" charset="0"/>
                      </a:endParaRPr>
                    </a:p>
                  </a:txBody>
                  <a:tcPr marL="0" marR="0" marT="0" marB="0" anchor="ct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67975414"/>
                  </a:ext>
                </a:extLst>
              </a:tr>
              <a:tr h="619239">
                <a:tc>
                  <a:txBody>
                    <a:bodyPr/>
                    <a:lstStyle/>
                    <a:p>
                      <a:pPr algn="l" fontAlgn="ctr"/>
                      <a:r>
                        <a:rPr lang="en-US" sz="1000" u="none" strike="noStrike" dirty="0">
                          <a:effectLst/>
                        </a:rPr>
                        <a:t>What types of unit-linked products are sold in your jurisdiction? What is their share on the total unit-linked business?</a:t>
                      </a:r>
                      <a:endParaRPr lang="en-US" sz="10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fr-FR" sz="1000" u="none" strike="noStrike" dirty="0">
                          <a:effectLst/>
                        </a:rPr>
                        <a:t>Q59</a:t>
                      </a:r>
                      <a:endParaRPr lang="fr-FR" sz="10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fr-FR" sz="1000" u="none" strike="noStrike" dirty="0">
                          <a:effectLst/>
                        </a:rPr>
                        <a:t>…</a:t>
                      </a:r>
                      <a:endParaRPr lang="fr-FR" sz="1000" b="0" i="0" u="none" strike="noStrike" dirty="0">
                        <a:solidFill>
                          <a:srgbClr val="000000"/>
                        </a:solidFill>
                        <a:effectLst/>
                        <a:latin typeface="Arial" panose="020B0604020202020204" pitchFamily="34" charset="0"/>
                      </a:endParaRPr>
                    </a:p>
                  </a:txBody>
                  <a:tcPr marL="0" marR="0" marT="0" marB="0" anchor="ctr">
                    <a:solidFill>
                      <a:srgbClr val="FDE1FA"/>
                    </a:solidFill>
                  </a:tcPr>
                </a:tc>
                <a:extLst>
                  <a:ext uri="{0D108BD9-81ED-4DB2-BD59-A6C34878D82A}">
                    <a16:rowId xmlns:a16="http://schemas.microsoft.com/office/drawing/2014/main" val="279228240"/>
                  </a:ext>
                </a:extLst>
              </a:tr>
            </a:tbl>
          </a:graphicData>
        </a:graphic>
      </p:graphicFrame>
      <p:pic>
        <p:nvPicPr>
          <p:cNvPr id="7" name="Image 6">
            <a:extLst>
              <a:ext uri="{FF2B5EF4-FFF2-40B4-BE49-F238E27FC236}">
                <a16:creationId xmlns:a16="http://schemas.microsoft.com/office/drawing/2014/main" id="{CC1A3696-3BAF-E449-83CD-755D7BD4FA92}"/>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748199" y="177421"/>
            <a:ext cx="1363867" cy="676166"/>
          </a:xfrm>
          <a:prstGeom prst="rect">
            <a:avLst/>
          </a:prstGeom>
          <a:noFill/>
          <a:extLst>
            <a:ext uri="{909E8E84-426E-40DD-AFC4-6F175D3DCCD1}">
              <a14:hiddenFill xmlns:a14="http://schemas.microsoft.com/office/drawing/2010/main">
                <a:solidFill>
                  <a:srgbClr val="FFFFFF"/>
                </a:solidFill>
              </a14:hiddenFill>
            </a:ext>
          </a:extLst>
        </p:spPr>
      </p:pic>
      <p:sp>
        <p:nvSpPr>
          <p:cNvPr id="10" name="Titre 1"/>
          <p:cNvSpPr>
            <a:spLocks noGrp="1"/>
          </p:cNvSpPr>
          <p:nvPr>
            <p:ph type="title"/>
          </p:nvPr>
        </p:nvSpPr>
        <p:spPr>
          <a:xfrm>
            <a:off x="1020112" y="177421"/>
            <a:ext cx="10271975" cy="1442435"/>
          </a:xfrm>
        </p:spPr>
        <p:txBody>
          <a:bodyPr>
            <a:normAutofit fontScale="90000"/>
          </a:bodyPr>
          <a:lstStyle/>
          <a:p>
            <a:r>
              <a:rPr lang="fr-FR" sz="4000" dirty="0" smtClean="0">
                <a:latin typeface="+mn-lt"/>
              </a:rPr>
              <a:t>L’exercice  SWM de l’IAIS : </a:t>
            </a:r>
            <a:br>
              <a:rPr lang="fr-FR" sz="4000" dirty="0" smtClean="0">
                <a:latin typeface="+mn-lt"/>
              </a:rPr>
            </a:br>
            <a:r>
              <a:rPr lang="fr-FR" sz="2700" dirty="0" smtClean="0">
                <a:latin typeface="+mn-lt"/>
              </a:rPr>
              <a:t>comment remplir le fichier </a:t>
            </a:r>
            <a:r>
              <a:rPr lang="fr-FR" sz="3100" b="1" dirty="0" smtClean="0">
                <a:latin typeface="+mn-lt"/>
              </a:rPr>
              <a:t>Données qualitatives </a:t>
            </a:r>
            <a:r>
              <a:rPr lang="fr-FR" sz="2700" dirty="0" smtClean="0">
                <a:latin typeface="+mn-lt"/>
              </a:rPr>
              <a:t>(suite);</a:t>
            </a:r>
            <a:r>
              <a:rPr lang="fr-FR" dirty="0" smtClean="0">
                <a:latin typeface="+mn-lt"/>
              </a:rPr>
              <a:t/>
            </a:r>
            <a:br>
              <a:rPr lang="fr-FR" dirty="0" smtClean="0">
                <a:latin typeface="+mn-lt"/>
              </a:rPr>
            </a:br>
            <a:r>
              <a:rPr lang="fr-FR" sz="3600" i="1" dirty="0" smtClean="0">
                <a:solidFill>
                  <a:schemeClr val="accent1"/>
                </a:solidFill>
                <a:latin typeface="+mn-lt"/>
              </a:rPr>
              <a:t>comment remplir la </a:t>
            </a:r>
            <a:r>
              <a:rPr lang="fr-FR" sz="3600" b="1" i="1" dirty="0" smtClean="0">
                <a:solidFill>
                  <a:schemeClr val="accent1"/>
                </a:solidFill>
                <a:latin typeface="+mn-lt"/>
              </a:rPr>
              <a:t>3</a:t>
            </a:r>
            <a:r>
              <a:rPr lang="fr-FR" sz="3600" b="1" i="1" baseline="30000" dirty="0" smtClean="0">
                <a:solidFill>
                  <a:schemeClr val="accent1"/>
                </a:solidFill>
                <a:latin typeface="+mn-lt"/>
              </a:rPr>
              <a:t>e</a:t>
            </a:r>
            <a:r>
              <a:rPr lang="fr-FR" sz="3600" b="1" i="1" dirty="0" smtClean="0">
                <a:solidFill>
                  <a:schemeClr val="accent1"/>
                </a:solidFill>
                <a:latin typeface="+mn-lt"/>
              </a:rPr>
              <a:t> partie</a:t>
            </a:r>
            <a:r>
              <a:rPr lang="fr-FR" sz="3600" i="1" dirty="0" smtClean="0">
                <a:solidFill>
                  <a:schemeClr val="accent1"/>
                </a:solidFill>
                <a:latin typeface="+mn-lt"/>
              </a:rPr>
              <a:t>: (suite)</a:t>
            </a:r>
            <a:endParaRPr lang="fr-FR" sz="3600" i="1" dirty="0">
              <a:solidFill>
                <a:schemeClr val="accent1"/>
              </a:solidFill>
              <a:latin typeface="+mn-lt"/>
            </a:endParaRPr>
          </a:p>
        </p:txBody>
      </p:sp>
    </p:spTree>
    <p:extLst>
      <p:ext uri="{BB962C8B-B14F-4D97-AF65-F5344CB8AC3E}">
        <p14:creationId xmlns:p14="http://schemas.microsoft.com/office/powerpoint/2010/main" val="175792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89396" y="2046396"/>
            <a:ext cx="11315917" cy="4452878"/>
          </a:xfrm>
        </p:spPr>
        <p:txBody>
          <a:bodyPr>
            <a:noAutofit/>
          </a:bodyPr>
          <a:lstStyle/>
          <a:p>
            <a:pPr>
              <a:lnSpc>
                <a:spcPct val="110000"/>
              </a:lnSpc>
            </a:pPr>
            <a:r>
              <a:rPr lang="fr-FR" sz="2200" dirty="0" smtClean="0"/>
              <a:t>Les questions 1 à 7 (notées S1 à S7) sont des questions d’identification (pays, monnaie dans laquelle sont reportées les données, multiplicateur éventuel ─ex. dirhams, milliers de dirhams, millions de dirhams…)</a:t>
            </a:r>
          </a:p>
          <a:p>
            <a:pPr>
              <a:lnSpc>
                <a:spcPct val="110000"/>
              </a:lnSpc>
            </a:pPr>
            <a:r>
              <a:rPr lang="fr-FR" sz="2200" dirty="0" smtClean="0"/>
              <a:t>Les questions suivantes (notées S8 à S112; environ 200 en incluant les sous-questions) demanderont des données au 31.12.2023 (colonne G de la 1</a:t>
            </a:r>
            <a:r>
              <a:rPr lang="fr-FR" sz="2200" baseline="30000" dirty="0" smtClean="0"/>
              <a:t>ère</a:t>
            </a:r>
            <a:r>
              <a:rPr lang="fr-FR" sz="2200" dirty="0" smtClean="0"/>
              <a:t> feuille du fichier Excel).  </a:t>
            </a:r>
            <a:br>
              <a:rPr lang="fr-FR" sz="2200" dirty="0" smtClean="0"/>
            </a:br>
            <a:r>
              <a:rPr lang="fr-FR" sz="2200" dirty="0" smtClean="0"/>
              <a:t>(Les données aux 31.12.2021 et 31.12.2022 pourront être renseignées </a:t>
            </a:r>
            <a:r>
              <a:rPr lang="fr-FR" sz="2200" b="1" dirty="0" smtClean="0"/>
              <a:t>facultativement </a:t>
            </a:r>
            <a:r>
              <a:rPr lang="fr-FR" sz="2200" dirty="0" smtClean="0"/>
              <a:t>sur la 3</a:t>
            </a:r>
            <a:r>
              <a:rPr lang="fr-FR" sz="2200" baseline="30000" dirty="0" smtClean="0"/>
              <a:t>e</a:t>
            </a:r>
            <a:r>
              <a:rPr lang="fr-FR" sz="2200" dirty="0" smtClean="0"/>
              <a:t> feuille du fichier)</a:t>
            </a:r>
            <a:endParaRPr lang="fr-FR" sz="2200" dirty="0"/>
          </a:p>
          <a:p>
            <a:pPr>
              <a:lnSpc>
                <a:spcPct val="110000"/>
              </a:lnSpc>
            </a:pPr>
            <a:r>
              <a:rPr lang="fr-FR" sz="2200" dirty="0" smtClean="0"/>
              <a:t>Exemples de questions:</a:t>
            </a:r>
          </a:p>
          <a:p>
            <a:pPr marL="0" indent="0">
              <a:lnSpc>
                <a:spcPct val="110000"/>
              </a:lnSpc>
              <a:buNone/>
            </a:pPr>
            <a:r>
              <a:rPr lang="fr-FR" sz="2200" dirty="0" smtClean="0"/>
              <a:t>S8: nombre d’assureurs, au 31.12.2023</a:t>
            </a:r>
          </a:p>
          <a:p>
            <a:pPr marL="0" indent="0">
              <a:lnSpc>
                <a:spcPct val="110000"/>
              </a:lnSpc>
              <a:buNone/>
            </a:pPr>
            <a:r>
              <a:rPr lang="fr-FR" sz="2200" dirty="0" smtClean="0"/>
              <a:t>S9.1.F: </a:t>
            </a:r>
            <a:r>
              <a:rPr lang="fr-FR" sz="2200" dirty="0"/>
              <a:t>nombre </a:t>
            </a:r>
            <a:r>
              <a:rPr lang="fr-FR" sz="2200" dirty="0" smtClean="0"/>
              <a:t>d’assureurs ayant au moins 1 filiale ou succursale à l’étranger, au 31.12.2023</a:t>
            </a:r>
          </a:p>
          <a:p>
            <a:pPr marL="0" indent="0">
              <a:lnSpc>
                <a:spcPct val="110000"/>
              </a:lnSpc>
              <a:buNone/>
            </a:pPr>
            <a:r>
              <a:rPr lang="fr-FR" sz="2200" dirty="0" smtClean="0"/>
              <a:t>S9.2: nombre d’assureurs filiales d’assureurs étrangers, au 31.12.2023</a:t>
            </a:r>
          </a:p>
        </p:txBody>
      </p:sp>
      <p:sp>
        <p:nvSpPr>
          <p:cNvPr id="8" name="Titre 1"/>
          <p:cNvSpPr>
            <a:spLocks noGrp="1"/>
          </p:cNvSpPr>
          <p:nvPr>
            <p:ph type="title"/>
          </p:nvPr>
        </p:nvSpPr>
        <p:spPr>
          <a:xfrm>
            <a:off x="489397" y="296212"/>
            <a:ext cx="11057585" cy="1442435"/>
          </a:xfrm>
        </p:spPr>
        <p:txBody>
          <a:bodyPr>
            <a:normAutofit fontScale="90000"/>
          </a:bodyPr>
          <a:lstStyle/>
          <a:p>
            <a:r>
              <a:rPr lang="fr-FR" sz="4000" dirty="0" smtClean="0"/>
              <a:t>L’exercice  SWM de l’IAIS :  </a:t>
            </a:r>
            <a:r>
              <a:rPr lang="fr-FR" sz="3600" dirty="0" smtClean="0"/>
              <a:t>comment remplir la feuille </a:t>
            </a:r>
            <a:r>
              <a:rPr lang="fr-FR" sz="4000" b="1" dirty="0" smtClean="0">
                <a:latin typeface="+mn-lt"/>
              </a:rPr>
              <a:t>Données </a:t>
            </a:r>
            <a:r>
              <a:rPr lang="fr-FR" sz="4900" b="1" dirty="0" smtClean="0">
                <a:latin typeface="+mn-lt"/>
              </a:rPr>
              <a:t>quantitatives </a:t>
            </a:r>
            <a:r>
              <a:rPr lang="fr-FR" sz="3600" dirty="0" smtClean="0"/>
              <a:t>du 2</a:t>
            </a:r>
            <a:r>
              <a:rPr lang="fr-FR" sz="3600" baseline="30000" dirty="0" smtClean="0"/>
              <a:t>e</a:t>
            </a:r>
            <a:r>
              <a:rPr lang="fr-FR" sz="3600" dirty="0" smtClean="0"/>
              <a:t> fichier</a:t>
            </a:r>
            <a:r>
              <a:rPr lang="fr-FR" sz="3600" b="1" dirty="0" smtClean="0"/>
              <a:t>;</a:t>
            </a:r>
            <a:r>
              <a:rPr lang="fr-FR" b="1" dirty="0" smtClean="0"/>
              <a:t/>
            </a:r>
            <a:br>
              <a:rPr lang="fr-FR" b="1" dirty="0" smtClean="0"/>
            </a:br>
            <a:r>
              <a:rPr lang="fr-FR" sz="3100" i="1" dirty="0" smtClean="0">
                <a:solidFill>
                  <a:schemeClr val="accent1"/>
                </a:solidFill>
              </a:rPr>
              <a:t>quelques exemples de questions de cette feuille de calcul</a:t>
            </a:r>
            <a:endParaRPr lang="fr-FR" sz="3100" i="1" dirty="0">
              <a:solidFill>
                <a:schemeClr val="accent1"/>
              </a:solidFill>
            </a:endParaRPr>
          </a:p>
        </p:txBody>
      </p:sp>
      <p:pic>
        <p:nvPicPr>
          <p:cNvPr id="4" name="Image 3">
            <a:extLst>
              <a:ext uri="{FF2B5EF4-FFF2-40B4-BE49-F238E27FC236}">
                <a16:creationId xmlns:a16="http://schemas.microsoft.com/office/drawing/2014/main" id="{CC1A3696-3BAF-E449-83CD-755D7BD4FA92}"/>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748199" y="177421"/>
            <a:ext cx="1363867" cy="6761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2898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96214" y="1841678"/>
            <a:ext cx="11057585" cy="4738735"/>
          </a:xfrm>
        </p:spPr>
        <p:txBody>
          <a:bodyPr>
            <a:normAutofit/>
          </a:bodyPr>
          <a:lstStyle/>
          <a:p>
            <a:pPr marL="0" indent="0">
              <a:lnSpc>
                <a:spcPct val="110000"/>
              </a:lnSpc>
              <a:buNone/>
            </a:pPr>
            <a:r>
              <a:rPr lang="fr-FR" dirty="0" smtClean="0"/>
              <a:t>S10: total des actifs détenus par </a:t>
            </a:r>
            <a:r>
              <a:rPr lang="fr-FR" b="1" dirty="0" smtClean="0"/>
              <a:t>tous les assureurs</a:t>
            </a:r>
            <a:r>
              <a:rPr lang="fr-FR" dirty="0" smtClean="0"/>
              <a:t>, au 31.12.2023</a:t>
            </a:r>
          </a:p>
          <a:p>
            <a:pPr marL="0" indent="0">
              <a:lnSpc>
                <a:spcPct val="110000"/>
              </a:lnSpc>
              <a:buNone/>
            </a:pPr>
            <a:r>
              <a:rPr lang="fr-FR" dirty="0" smtClean="0"/>
              <a:t>S10 L: </a:t>
            </a:r>
            <a:r>
              <a:rPr lang="fr-FR" dirty="0"/>
              <a:t>total des actifs détenus par les </a:t>
            </a:r>
            <a:r>
              <a:rPr lang="fr-FR" dirty="0" smtClean="0"/>
              <a:t>assureurs </a:t>
            </a:r>
            <a:r>
              <a:rPr lang="fr-FR" b="1" dirty="0" smtClean="0"/>
              <a:t>vie</a:t>
            </a:r>
            <a:r>
              <a:rPr lang="fr-FR" dirty="0" smtClean="0"/>
              <a:t>, au 31.12.2023</a:t>
            </a:r>
            <a:endParaRPr lang="fr-FR" dirty="0"/>
          </a:p>
          <a:p>
            <a:pPr marL="0" indent="0">
              <a:lnSpc>
                <a:spcPct val="110000"/>
              </a:lnSpc>
              <a:buNone/>
            </a:pPr>
            <a:r>
              <a:rPr lang="fr-FR" dirty="0" smtClean="0"/>
              <a:t>S10 N: </a:t>
            </a:r>
            <a:r>
              <a:rPr lang="fr-FR" dirty="0"/>
              <a:t>total des actifs détenus par les </a:t>
            </a:r>
            <a:r>
              <a:rPr lang="fr-FR" dirty="0" smtClean="0"/>
              <a:t>assureurs </a:t>
            </a:r>
            <a:r>
              <a:rPr lang="fr-FR" b="1" dirty="0" smtClean="0"/>
              <a:t>non-vie</a:t>
            </a:r>
            <a:r>
              <a:rPr lang="fr-FR" dirty="0" smtClean="0"/>
              <a:t>, au 31.12.2023</a:t>
            </a:r>
          </a:p>
          <a:p>
            <a:pPr marL="0" indent="0">
              <a:lnSpc>
                <a:spcPct val="110000"/>
              </a:lnSpc>
              <a:buNone/>
            </a:pPr>
            <a:r>
              <a:rPr lang="fr-FR" dirty="0" smtClean="0"/>
              <a:t>S11.1: exposition aux banques, </a:t>
            </a:r>
            <a:r>
              <a:rPr lang="fr-FR" dirty="0"/>
              <a:t>au </a:t>
            </a:r>
            <a:r>
              <a:rPr lang="fr-FR" dirty="0" smtClean="0"/>
              <a:t>31.12.2023</a:t>
            </a:r>
          </a:p>
          <a:p>
            <a:pPr marL="0" indent="0">
              <a:lnSpc>
                <a:spcPct val="110000"/>
              </a:lnSpc>
              <a:buNone/>
            </a:pPr>
            <a:r>
              <a:rPr lang="fr-FR" dirty="0" smtClean="0"/>
              <a:t>S.11.2: exposition aux assureurs,</a:t>
            </a:r>
            <a:r>
              <a:rPr lang="fr-FR" dirty="0"/>
              <a:t> au </a:t>
            </a:r>
            <a:r>
              <a:rPr lang="fr-FR" dirty="0" smtClean="0"/>
              <a:t>31.12.2023</a:t>
            </a:r>
          </a:p>
          <a:p>
            <a:pPr marL="0" indent="0">
              <a:lnSpc>
                <a:spcPct val="110000"/>
              </a:lnSpc>
              <a:buNone/>
            </a:pPr>
            <a:r>
              <a:rPr lang="fr-FR" dirty="0" smtClean="0"/>
              <a:t>S.14: exposition aux dettes souveraines, </a:t>
            </a:r>
            <a:r>
              <a:rPr lang="fr-FR" dirty="0"/>
              <a:t>au </a:t>
            </a:r>
            <a:r>
              <a:rPr lang="fr-FR" dirty="0" smtClean="0"/>
              <a:t>31.12.2023</a:t>
            </a:r>
          </a:p>
          <a:p>
            <a:pPr marL="0" indent="0">
              <a:lnSpc>
                <a:spcPct val="110000"/>
              </a:lnSpc>
              <a:buNone/>
            </a:pPr>
            <a:endParaRPr lang="fr-FR" dirty="0"/>
          </a:p>
          <a:p>
            <a:pPr marL="0" indent="0">
              <a:lnSpc>
                <a:spcPct val="110000"/>
              </a:lnSpc>
              <a:buNone/>
            </a:pPr>
            <a:endParaRPr lang="fr-FR" dirty="0" smtClean="0"/>
          </a:p>
          <a:p>
            <a:pPr marL="0" indent="0">
              <a:lnSpc>
                <a:spcPct val="110000"/>
              </a:lnSpc>
              <a:buNone/>
            </a:pPr>
            <a:endParaRPr lang="fr-FR" dirty="0" smtClean="0"/>
          </a:p>
        </p:txBody>
      </p:sp>
      <p:sp>
        <p:nvSpPr>
          <p:cNvPr id="8" name="Titre 1"/>
          <p:cNvSpPr>
            <a:spLocks noGrp="1"/>
          </p:cNvSpPr>
          <p:nvPr>
            <p:ph type="title"/>
          </p:nvPr>
        </p:nvSpPr>
        <p:spPr>
          <a:xfrm>
            <a:off x="386366" y="296212"/>
            <a:ext cx="11423561" cy="1442435"/>
          </a:xfrm>
        </p:spPr>
        <p:txBody>
          <a:bodyPr>
            <a:normAutofit/>
          </a:bodyPr>
          <a:lstStyle/>
          <a:p>
            <a:r>
              <a:rPr lang="fr-FR" sz="2800" dirty="0" smtClean="0"/>
              <a:t>L’exercice  SWM de l’IAIS </a:t>
            </a:r>
            <a:r>
              <a:rPr lang="fr-FR" sz="3200" dirty="0" smtClean="0"/>
              <a:t>: </a:t>
            </a:r>
            <a:r>
              <a:rPr lang="fr-FR" sz="4000" dirty="0" smtClean="0"/>
              <a:t>la feuille Données </a:t>
            </a:r>
            <a:r>
              <a:rPr lang="fr-FR" sz="4900" b="1" dirty="0" smtClean="0"/>
              <a:t>quantitatives, </a:t>
            </a:r>
            <a:r>
              <a:rPr lang="fr-FR" sz="3100" i="1" dirty="0" smtClean="0">
                <a:solidFill>
                  <a:schemeClr val="accent1"/>
                </a:solidFill>
              </a:rPr>
              <a:t>exemples de questions (suite)</a:t>
            </a:r>
            <a:endParaRPr lang="fr-FR" sz="3100" i="1" dirty="0">
              <a:solidFill>
                <a:schemeClr val="accent1"/>
              </a:solidFill>
            </a:endParaRPr>
          </a:p>
        </p:txBody>
      </p:sp>
      <p:pic>
        <p:nvPicPr>
          <p:cNvPr id="4" name="Image 3">
            <a:extLst>
              <a:ext uri="{FF2B5EF4-FFF2-40B4-BE49-F238E27FC236}">
                <a16:creationId xmlns:a16="http://schemas.microsoft.com/office/drawing/2014/main" id="{CC1A3696-3BAF-E449-83CD-755D7BD4FA92}"/>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671865" y="6007278"/>
            <a:ext cx="1363867" cy="6761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29668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96214" y="1531240"/>
            <a:ext cx="11536395" cy="2055429"/>
          </a:xfrm>
        </p:spPr>
        <p:txBody>
          <a:bodyPr>
            <a:normAutofit fontScale="92500"/>
          </a:bodyPr>
          <a:lstStyle/>
          <a:p>
            <a:pPr marL="0" indent="0">
              <a:lnSpc>
                <a:spcPct val="100000"/>
              </a:lnSpc>
              <a:buNone/>
            </a:pPr>
            <a:r>
              <a:rPr lang="fr-FR" dirty="0" smtClean="0"/>
              <a:t>S25: total des passifs du marché d’assurance, </a:t>
            </a:r>
            <a:r>
              <a:rPr lang="fr-FR" i="1" dirty="0" smtClean="0"/>
              <a:t>Total </a:t>
            </a:r>
            <a:r>
              <a:rPr lang="fr-FR" i="1" dirty="0" err="1" smtClean="0"/>
              <a:t>liabilities</a:t>
            </a:r>
            <a:r>
              <a:rPr lang="fr-FR" i="1" dirty="0" smtClean="0"/>
              <a:t> of the </a:t>
            </a:r>
            <a:r>
              <a:rPr lang="fr-FR" i="1" dirty="0" err="1" smtClean="0"/>
              <a:t>overall</a:t>
            </a:r>
            <a:r>
              <a:rPr lang="fr-FR" i="1" dirty="0" smtClean="0"/>
              <a:t> </a:t>
            </a:r>
            <a:r>
              <a:rPr lang="fr-FR" i="1" dirty="0" err="1" smtClean="0"/>
              <a:t>insurance</a:t>
            </a:r>
            <a:r>
              <a:rPr lang="fr-FR" i="1" dirty="0" smtClean="0"/>
              <a:t> </a:t>
            </a:r>
            <a:r>
              <a:rPr lang="fr-FR" i="1" dirty="0" err="1" smtClean="0"/>
              <a:t>market</a:t>
            </a:r>
            <a:endParaRPr lang="fr-FR" dirty="0" smtClean="0"/>
          </a:p>
          <a:p>
            <a:pPr marL="0" indent="0">
              <a:lnSpc>
                <a:spcPct val="110000"/>
              </a:lnSpc>
              <a:buNone/>
            </a:pPr>
            <a:r>
              <a:rPr lang="fr-FR" dirty="0" smtClean="0"/>
              <a:t>S30</a:t>
            </a:r>
            <a:r>
              <a:rPr lang="fr-FR" dirty="0"/>
              <a:t>: total des </a:t>
            </a:r>
            <a:r>
              <a:rPr lang="fr-FR" dirty="0" smtClean="0"/>
              <a:t>provisions techniques brutes, hors provisions en UC, </a:t>
            </a:r>
            <a:r>
              <a:rPr lang="fr-FR" dirty="0"/>
              <a:t>au 31.12.2021</a:t>
            </a:r>
            <a:endParaRPr lang="fr-FR" dirty="0" smtClean="0"/>
          </a:p>
          <a:p>
            <a:pPr marL="0" indent="0">
              <a:lnSpc>
                <a:spcPct val="110000"/>
              </a:lnSpc>
              <a:buNone/>
            </a:pPr>
            <a:r>
              <a:rPr lang="fr-FR" dirty="0" smtClean="0"/>
              <a:t>S30 L: </a:t>
            </a:r>
            <a:r>
              <a:rPr lang="fr-FR" dirty="0"/>
              <a:t>total des provisions techniques </a:t>
            </a:r>
            <a:r>
              <a:rPr lang="fr-FR" dirty="0" smtClean="0"/>
              <a:t>brutes </a:t>
            </a:r>
            <a:r>
              <a:rPr lang="fr-FR" b="1" dirty="0" smtClean="0"/>
              <a:t>vie</a:t>
            </a:r>
            <a:r>
              <a:rPr lang="fr-FR" dirty="0" smtClean="0"/>
              <a:t>, </a:t>
            </a:r>
            <a:r>
              <a:rPr lang="fr-FR" dirty="0"/>
              <a:t>hors provisions en UC, </a:t>
            </a:r>
            <a:r>
              <a:rPr lang="fr-FR" sz="2200" dirty="0" smtClean="0"/>
              <a:t>au 31.12.2021</a:t>
            </a:r>
            <a:endParaRPr lang="fr-FR" dirty="0"/>
          </a:p>
          <a:p>
            <a:pPr marL="0" indent="0">
              <a:lnSpc>
                <a:spcPct val="110000"/>
              </a:lnSpc>
              <a:buNone/>
            </a:pPr>
            <a:endParaRPr lang="fr-FR" dirty="0"/>
          </a:p>
          <a:p>
            <a:pPr marL="0" indent="0">
              <a:lnSpc>
                <a:spcPct val="110000"/>
              </a:lnSpc>
              <a:buNone/>
            </a:pPr>
            <a:endParaRPr lang="fr-FR" dirty="0" smtClean="0"/>
          </a:p>
          <a:p>
            <a:pPr marL="0" indent="0">
              <a:lnSpc>
                <a:spcPct val="110000"/>
              </a:lnSpc>
              <a:buNone/>
            </a:pPr>
            <a:endParaRPr lang="fr-FR" dirty="0" smtClean="0"/>
          </a:p>
        </p:txBody>
      </p:sp>
      <p:sp>
        <p:nvSpPr>
          <p:cNvPr id="8" name="Titre 1"/>
          <p:cNvSpPr>
            <a:spLocks noGrp="1"/>
          </p:cNvSpPr>
          <p:nvPr>
            <p:ph type="title"/>
          </p:nvPr>
        </p:nvSpPr>
        <p:spPr>
          <a:xfrm>
            <a:off x="296214" y="163775"/>
            <a:ext cx="11672873" cy="1160058"/>
          </a:xfrm>
        </p:spPr>
        <p:txBody>
          <a:bodyPr>
            <a:normAutofit fontScale="90000"/>
          </a:bodyPr>
          <a:lstStyle/>
          <a:p>
            <a:r>
              <a:rPr lang="fr-FR" sz="2800" dirty="0" smtClean="0"/>
              <a:t>L’exercice  SWM de l’IAIS </a:t>
            </a:r>
            <a:r>
              <a:rPr lang="fr-FR" sz="3200" dirty="0" smtClean="0"/>
              <a:t>: </a:t>
            </a:r>
            <a:r>
              <a:rPr lang="fr-FR" sz="4000" dirty="0" smtClean="0"/>
              <a:t>la feuille Données </a:t>
            </a:r>
            <a:r>
              <a:rPr lang="fr-FR" sz="4900" b="1" dirty="0" smtClean="0"/>
              <a:t>quantitatives, </a:t>
            </a:r>
            <a:br>
              <a:rPr lang="fr-FR" sz="4900" b="1" dirty="0" smtClean="0"/>
            </a:br>
            <a:r>
              <a:rPr lang="fr-FR" sz="3100" i="1" dirty="0" smtClean="0">
                <a:solidFill>
                  <a:schemeClr val="accent1"/>
                </a:solidFill>
              </a:rPr>
              <a:t>exemples de questions (suite);  utilisation du fichier </a:t>
            </a:r>
            <a:r>
              <a:rPr lang="fr-FR" sz="3100" dirty="0" err="1" smtClean="0">
                <a:solidFill>
                  <a:schemeClr val="accent1"/>
                </a:solidFill>
              </a:rPr>
              <a:t>Technical</a:t>
            </a:r>
            <a:r>
              <a:rPr lang="fr-FR" sz="3100" dirty="0" smtClean="0">
                <a:solidFill>
                  <a:schemeClr val="accent1"/>
                </a:solidFill>
              </a:rPr>
              <a:t> </a:t>
            </a:r>
            <a:r>
              <a:rPr lang="fr-FR" sz="3100" dirty="0" err="1" smtClean="0">
                <a:solidFill>
                  <a:schemeClr val="accent1"/>
                </a:solidFill>
              </a:rPr>
              <a:t>Specifications</a:t>
            </a:r>
            <a:endParaRPr lang="fr-FR" sz="3100" i="1" dirty="0">
              <a:solidFill>
                <a:schemeClr val="accent1"/>
              </a:solidFill>
            </a:endParaRPr>
          </a:p>
        </p:txBody>
      </p:sp>
      <p:sp>
        <p:nvSpPr>
          <p:cNvPr id="4" name="Espace réservé du contenu 2"/>
          <p:cNvSpPr txBox="1">
            <a:spLocks/>
          </p:cNvSpPr>
          <p:nvPr/>
        </p:nvSpPr>
        <p:spPr>
          <a:xfrm>
            <a:off x="163774" y="3753132"/>
            <a:ext cx="11805314" cy="3104867"/>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fr-FR" sz="2400" i="1" dirty="0" smtClean="0">
                <a:solidFill>
                  <a:srgbClr val="0070C0"/>
                </a:solidFill>
              </a:rPr>
              <a:t>Sur S25: le fichier </a:t>
            </a:r>
            <a:r>
              <a:rPr lang="fr-FR" sz="2400" dirty="0" smtClean="0">
                <a:solidFill>
                  <a:srgbClr val="0070C0"/>
                </a:solidFill>
              </a:rPr>
              <a:t>« </a:t>
            </a:r>
            <a:r>
              <a:rPr lang="fr-FR" sz="2400" dirty="0" err="1" smtClean="0">
                <a:solidFill>
                  <a:srgbClr val="0070C0"/>
                </a:solidFill>
              </a:rPr>
              <a:t>Technical</a:t>
            </a:r>
            <a:r>
              <a:rPr lang="fr-FR" sz="2400" dirty="0" smtClean="0">
                <a:solidFill>
                  <a:srgbClr val="0070C0"/>
                </a:solidFill>
              </a:rPr>
              <a:t> </a:t>
            </a:r>
            <a:r>
              <a:rPr lang="fr-FR" sz="2400" dirty="0" err="1" smtClean="0">
                <a:solidFill>
                  <a:srgbClr val="0070C0"/>
                </a:solidFill>
              </a:rPr>
              <a:t>specifications</a:t>
            </a:r>
            <a:r>
              <a:rPr lang="fr-FR" sz="2400" dirty="0" smtClean="0">
                <a:solidFill>
                  <a:srgbClr val="0070C0"/>
                </a:solidFill>
              </a:rPr>
              <a:t> »</a:t>
            </a:r>
            <a:r>
              <a:rPr lang="fr-FR" sz="2400" i="1" dirty="0" smtClean="0">
                <a:solidFill>
                  <a:srgbClr val="0070C0"/>
                </a:solidFill>
              </a:rPr>
              <a:t> indique (page 17) que les montants à reporter en S25 n’incluent pas les fonds propres.  Autrement dit, « total des passifs » = « total des actifs ‒ fonds propres »  =  « provisions techniques + autres dettes »</a:t>
            </a:r>
          </a:p>
          <a:p>
            <a:pPr>
              <a:lnSpc>
                <a:spcPct val="120000"/>
              </a:lnSpc>
            </a:pPr>
            <a:r>
              <a:rPr lang="en-US" sz="1900" b="1" i="1" dirty="0"/>
              <a:t>Row S25: Total liabilities of the overall insurance market </a:t>
            </a:r>
            <a:endParaRPr lang="en-US" sz="1900" dirty="0"/>
          </a:p>
          <a:p>
            <a:pPr>
              <a:lnSpc>
                <a:spcPct val="120000"/>
              </a:lnSpc>
              <a:spcBef>
                <a:spcPts val="0"/>
              </a:spcBef>
            </a:pPr>
            <a:r>
              <a:rPr lang="fr-FR" sz="1900" dirty="0"/>
              <a:t>Report total </a:t>
            </a:r>
            <a:r>
              <a:rPr lang="fr-FR" sz="1900" dirty="0" err="1"/>
              <a:t>liabilities</a:t>
            </a:r>
            <a:r>
              <a:rPr lang="fr-FR" sz="1900" dirty="0"/>
              <a:t> (</a:t>
            </a:r>
            <a:r>
              <a:rPr lang="fr-FR" sz="1900" dirty="0" err="1"/>
              <a:t>excluding</a:t>
            </a:r>
            <a:r>
              <a:rPr lang="fr-FR" sz="1900" dirty="0"/>
              <a:t> </a:t>
            </a:r>
            <a:r>
              <a:rPr lang="fr-FR" sz="1900" dirty="0" err="1"/>
              <a:t>equity</a:t>
            </a:r>
            <a:r>
              <a:rPr lang="fr-FR" sz="1900" dirty="0"/>
              <a:t>) of the </a:t>
            </a:r>
            <a:r>
              <a:rPr lang="fr-FR" sz="1900" dirty="0" err="1"/>
              <a:t>overall</a:t>
            </a:r>
            <a:r>
              <a:rPr lang="fr-FR" sz="1900" dirty="0"/>
              <a:t> </a:t>
            </a:r>
            <a:r>
              <a:rPr lang="fr-FR" sz="1900" dirty="0" err="1"/>
              <a:t>insurance</a:t>
            </a:r>
            <a:r>
              <a:rPr lang="fr-FR" sz="1900" dirty="0"/>
              <a:t> </a:t>
            </a:r>
            <a:r>
              <a:rPr lang="fr-FR" sz="1900" dirty="0" err="1"/>
              <a:t>market</a:t>
            </a:r>
            <a:r>
              <a:rPr lang="fr-FR" sz="1900" dirty="0"/>
              <a:t> </a:t>
            </a:r>
            <a:r>
              <a:rPr lang="fr-FR" sz="1900" dirty="0" err="1"/>
              <a:t>based</a:t>
            </a:r>
            <a:r>
              <a:rPr lang="fr-FR" sz="1900" dirty="0"/>
              <a:t> on balance </a:t>
            </a:r>
            <a:r>
              <a:rPr lang="fr-FR" sz="1900" dirty="0" err="1"/>
              <a:t>sheet</a:t>
            </a:r>
            <a:r>
              <a:rPr lang="fr-FR" sz="1900" dirty="0"/>
              <a:t> figures. All solo </a:t>
            </a:r>
            <a:r>
              <a:rPr lang="fr-FR" sz="1900" dirty="0" err="1"/>
              <a:t>entities</a:t>
            </a:r>
            <a:r>
              <a:rPr lang="fr-FR" sz="1900" dirty="0"/>
              <a:t> </a:t>
            </a:r>
            <a:r>
              <a:rPr lang="fr-FR" sz="1900" dirty="0" err="1"/>
              <a:t>within</a:t>
            </a:r>
            <a:r>
              <a:rPr lang="fr-FR" sz="1900" dirty="0"/>
              <a:t> </a:t>
            </a:r>
            <a:r>
              <a:rPr lang="fr-FR" sz="1900" dirty="0" err="1"/>
              <a:t>your</a:t>
            </a:r>
            <a:r>
              <a:rPr lang="fr-FR" sz="1900" dirty="0"/>
              <a:t> </a:t>
            </a:r>
            <a:r>
              <a:rPr lang="fr-FR" sz="1900" dirty="0" err="1"/>
              <a:t>jurisdiction</a:t>
            </a:r>
            <a:r>
              <a:rPr lang="fr-FR" sz="1900" dirty="0"/>
              <a:t> </a:t>
            </a:r>
            <a:r>
              <a:rPr lang="fr-FR" sz="1900" dirty="0" err="1"/>
              <a:t>should</a:t>
            </a:r>
            <a:r>
              <a:rPr lang="fr-FR" sz="1900" dirty="0"/>
              <a:t> </a:t>
            </a:r>
            <a:r>
              <a:rPr lang="fr-FR" sz="1900" dirty="0" err="1"/>
              <a:t>be</a:t>
            </a:r>
            <a:r>
              <a:rPr lang="fr-FR" sz="1900" dirty="0"/>
              <a:t> </a:t>
            </a:r>
            <a:r>
              <a:rPr lang="fr-FR" sz="1900" dirty="0" err="1"/>
              <a:t>included</a:t>
            </a:r>
            <a:r>
              <a:rPr lang="fr-FR" sz="1900" dirty="0"/>
              <a:t>. Unit-</a:t>
            </a:r>
            <a:r>
              <a:rPr lang="fr-FR" sz="1900" dirty="0" err="1"/>
              <a:t>linked</a:t>
            </a:r>
            <a:r>
              <a:rPr lang="fr-FR" sz="1900" dirty="0"/>
              <a:t> business </a:t>
            </a:r>
            <a:r>
              <a:rPr lang="fr-FR" sz="1900" dirty="0" err="1"/>
              <a:t>should</a:t>
            </a:r>
            <a:r>
              <a:rPr lang="fr-FR" sz="1900" dirty="0"/>
              <a:t> </a:t>
            </a:r>
            <a:r>
              <a:rPr lang="fr-FR" sz="1900" dirty="0" err="1"/>
              <a:t>be</a:t>
            </a:r>
            <a:r>
              <a:rPr lang="fr-FR" sz="1900" dirty="0"/>
              <a:t> </a:t>
            </a:r>
            <a:r>
              <a:rPr lang="fr-FR" sz="1900" dirty="0" err="1"/>
              <a:t>taken</a:t>
            </a:r>
            <a:r>
              <a:rPr lang="fr-FR" sz="1900" dirty="0"/>
              <a:t> </a:t>
            </a:r>
            <a:r>
              <a:rPr lang="fr-FR" sz="1900" dirty="0" err="1"/>
              <a:t>into</a:t>
            </a:r>
            <a:r>
              <a:rPr lang="fr-FR" sz="1900" dirty="0"/>
              <a:t> </a:t>
            </a:r>
            <a:r>
              <a:rPr lang="fr-FR" sz="1900" dirty="0" err="1"/>
              <a:t>account</a:t>
            </a:r>
            <a:r>
              <a:rPr lang="fr-FR" sz="1900" dirty="0"/>
              <a:t>. </a:t>
            </a:r>
            <a:endParaRPr lang="fr-FR" sz="1900" dirty="0" smtClean="0"/>
          </a:p>
          <a:p>
            <a:pPr>
              <a:lnSpc>
                <a:spcPct val="120000"/>
              </a:lnSpc>
              <a:spcBef>
                <a:spcPts val="0"/>
              </a:spcBef>
            </a:pPr>
            <a:r>
              <a:rPr lang="fr-FR" sz="1900" dirty="0" smtClean="0"/>
              <a:t>Total </a:t>
            </a:r>
            <a:r>
              <a:rPr lang="fr-FR" sz="1900" dirty="0" err="1" smtClean="0"/>
              <a:t>liabilities</a:t>
            </a:r>
            <a:r>
              <a:rPr lang="fr-FR" sz="1900" dirty="0" smtClean="0"/>
              <a:t> = Total </a:t>
            </a:r>
            <a:r>
              <a:rPr lang="fr-FR" sz="1900" dirty="0" err="1" smtClean="0"/>
              <a:t>assets</a:t>
            </a:r>
            <a:r>
              <a:rPr lang="fr-FR" sz="1900" dirty="0" smtClean="0"/>
              <a:t> ‒ </a:t>
            </a:r>
            <a:r>
              <a:rPr lang="fr-FR" sz="1900" dirty="0" err="1" smtClean="0"/>
              <a:t>Equities</a:t>
            </a:r>
            <a:r>
              <a:rPr lang="fr-FR" sz="1900" dirty="0" smtClean="0"/>
              <a:t> =  Total </a:t>
            </a:r>
            <a:r>
              <a:rPr lang="fr-FR" sz="1900" dirty="0" err="1" smtClean="0"/>
              <a:t>technical</a:t>
            </a:r>
            <a:r>
              <a:rPr lang="fr-FR" sz="1900" dirty="0" smtClean="0"/>
              <a:t> provisions + Total </a:t>
            </a:r>
            <a:r>
              <a:rPr lang="fr-FR" sz="1900" dirty="0" err="1" smtClean="0"/>
              <a:t>borrowing</a:t>
            </a:r>
            <a:endParaRPr lang="fr-FR" sz="1900" i="1" dirty="0" smtClean="0">
              <a:solidFill>
                <a:srgbClr val="0070C0"/>
              </a:solidFill>
            </a:endParaRPr>
          </a:p>
          <a:p>
            <a:pPr marL="0" indent="0">
              <a:lnSpc>
                <a:spcPct val="120000"/>
              </a:lnSpc>
              <a:buNone/>
            </a:pPr>
            <a:r>
              <a:rPr lang="fr-FR" sz="1800" i="1" dirty="0" smtClean="0">
                <a:solidFill>
                  <a:srgbClr val="0070C0"/>
                </a:solidFill>
              </a:rPr>
              <a:t>Enfin  (fichier TS,  page 7), une procédure de « questions et réponses » est prévue.  Les questions peuvent être adressées à </a:t>
            </a:r>
            <a:r>
              <a:rPr lang="fr-FR" sz="1800" i="1" dirty="0" smtClean="0">
                <a:solidFill>
                  <a:srgbClr val="0070C0"/>
                </a:solidFill>
                <a:hlinkClick r:id="rId3"/>
              </a:rPr>
              <a:t>nicolas.colpaert@bis.org</a:t>
            </a:r>
            <a:r>
              <a:rPr lang="fr-FR" sz="1800" i="1" dirty="0" smtClean="0">
                <a:solidFill>
                  <a:srgbClr val="0070C0"/>
                </a:solidFill>
              </a:rPr>
              <a:t>  et à  </a:t>
            </a:r>
            <a:r>
              <a:rPr lang="fr-FR" sz="1800" i="1" dirty="0" smtClean="0">
                <a:solidFill>
                  <a:srgbClr val="0070C0"/>
                </a:solidFill>
                <a:hlinkClick r:id="rId4"/>
              </a:rPr>
              <a:t>tomas.stastny@bis.org</a:t>
            </a:r>
            <a:r>
              <a:rPr lang="fr-FR" sz="1800" i="1" dirty="0" smtClean="0">
                <a:solidFill>
                  <a:srgbClr val="0070C0"/>
                </a:solidFill>
              </a:rPr>
              <a:t>.  Toute requête d’accès et toute </a:t>
            </a:r>
            <a:r>
              <a:rPr lang="fr-FR" sz="1800" b="1" i="1" dirty="0" smtClean="0">
                <a:solidFill>
                  <a:srgbClr val="0070C0"/>
                </a:solidFill>
              </a:rPr>
              <a:t>inscription </a:t>
            </a:r>
            <a:r>
              <a:rPr lang="fr-FR" sz="1800" i="1" dirty="0" smtClean="0">
                <a:solidFill>
                  <a:srgbClr val="0070C0"/>
                </a:solidFill>
              </a:rPr>
              <a:t>à l’exercice doit être adressée à  </a:t>
            </a:r>
            <a:r>
              <a:rPr lang="fr-FR" sz="1800" i="1" dirty="0" smtClean="0">
                <a:solidFill>
                  <a:srgbClr val="0070C0"/>
                </a:solidFill>
                <a:hlinkClick r:id="rId5"/>
              </a:rPr>
              <a:t>sylvie.ellet@bis.org</a:t>
            </a:r>
            <a:r>
              <a:rPr lang="fr-FR" sz="1800" i="1" dirty="0" smtClean="0">
                <a:solidFill>
                  <a:srgbClr val="0070C0"/>
                </a:solidFill>
              </a:rPr>
              <a:t>  avec  </a:t>
            </a:r>
            <a:r>
              <a:rPr lang="fr-FR" sz="1800" i="1" dirty="0" smtClean="0">
                <a:solidFill>
                  <a:srgbClr val="0070C0"/>
                </a:solidFill>
                <a:hlinkClick r:id="rId6"/>
              </a:rPr>
              <a:t>iais@bis.org</a:t>
            </a:r>
            <a:r>
              <a:rPr lang="fr-FR" sz="1800" i="1" dirty="0" smtClean="0">
                <a:solidFill>
                  <a:srgbClr val="0070C0"/>
                </a:solidFill>
              </a:rPr>
              <a:t>  en copie</a:t>
            </a:r>
            <a:endParaRPr lang="fr-FR" sz="1800" i="1" dirty="0">
              <a:solidFill>
                <a:srgbClr val="0070C0"/>
              </a:solidFill>
            </a:endParaRPr>
          </a:p>
        </p:txBody>
      </p:sp>
      <p:pic>
        <p:nvPicPr>
          <p:cNvPr id="5" name="Image 4">
            <a:extLst>
              <a:ext uri="{FF2B5EF4-FFF2-40B4-BE49-F238E27FC236}">
                <a16:creationId xmlns:a16="http://schemas.microsoft.com/office/drawing/2014/main" id="{CC1A3696-3BAF-E449-83CD-755D7BD4FA92}"/>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11041039" y="177421"/>
            <a:ext cx="1071027" cy="5309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02879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96214" y="1841678"/>
            <a:ext cx="11211158" cy="4738735"/>
          </a:xfrm>
        </p:spPr>
        <p:txBody>
          <a:bodyPr>
            <a:normAutofit/>
          </a:bodyPr>
          <a:lstStyle/>
          <a:p>
            <a:pPr marL="0" indent="0">
              <a:lnSpc>
                <a:spcPct val="110000"/>
              </a:lnSpc>
              <a:buNone/>
            </a:pPr>
            <a:r>
              <a:rPr lang="fr-FR" dirty="0" smtClean="0"/>
              <a:t>S30 N: </a:t>
            </a:r>
            <a:r>
              <a:rPr lang="fr-FR" dirty="0"/>
              <a:t>total des provisions techniques </a:t>
            </a:r>
            <a:r>
              <a:rPr lang="fr-FR" dirty="0" smtClean="0"/>
              <a:t>brutes </a:t>
            </a:r>
            <a:r>
              <a:rPr lang="fr-FR" b="1" dirty="0" smtClean="0"/>
              <a:t>non-vie</a:t>
            </a:r>
            <a:r>
              <a:rPr lang="fr-FR" dirty="0" smtClean="0"/>
              <a:t>, </a:t>
            </a:r>
            <a:r>
              <a:rPr lang="fr-FR" sz="2200" dirty="0" smtClean="0"/>
              <a:t>au 31.12.2023</a:t>
            </a:r>
            <a:endParaRPr lang="fr-FR" sz="2200" dirty="0"/>
          </a:p>
          <a:p>
            <a:pPr marL="0" indent="0">
              <a:lnSpc>
                <a:spcPct val="110000"/>
              </a:lnSpc>
              <a:buNone/>
            </a:pPr>
            <a:r>
              <a:rPr lang="fr-FR" dirty="0"/>
              <a:t>S30 </a:t>
            </a:r>
            <a:r>
              <a:rPr lang="fr-FR" dirty="0" smtClean="0"/>
              <a:t>S: </a:t>
            </a:r>
            <a:r>
              <a:rPr lang="fr-FR" dirty="0"/>
              <a:t>total des provisions techniques </a:t>
            </a:r>
            <a:r>
              <a:rPr lang="fr-FR" dirty="0" smtClean="0"/>
              <a:t>en UC (unités de compte), </a:t>
            </a:r>
            <a:r>
              <a:rPr lang="fr-FR" sz="2200" dirty="0" smtClean="0"/>
              <a:t>au 31.12.2023</a:t>
            </a:r>
          </a:p>
          <a:p>
            <a:pPr marL="0" indent="0">
              <a:lnSpc>
                <a:spcPct val="110000"/>
              </a:lnSpc>
              <a:buNone/>
            </a:pPr>
            <a:r>
              <a:rPr lang="fr-FR" dirty="0" smtClean="0"/>
              <a:t>S31: total des provisions techniques </a:t>
            </a:r>
            <a:r>
              <a:rPr lang="fr-FR" b="1" dirty="0" smtClean="0"/>
              <a:t>nettes</a:t>
            </a:r>
            <a:r>
              <a:rPr lang="fr-FR" dirty="0" smtClean="0"/>
              <a:t>, hors UC, </a:t>
            </a:r>
            <a:r>
              <a:rPr lang="fr-FR" sz="2200" dirty="0" smtClean="0"/>
              <a:t>au 31.12.2023</a:t>
            </a:r>
          </a:p>
          <a:p>
            <a:pPr marL="0" indent="0">
              <a:lnSpc>
                <a:spcPct val="110000"/>
              </a:lnSpc>
              <a:buNone/>
            </a:pPr>
            <a:r>
              <a:rPr lang="fr-FR" dirty="0" smtClean="0"/>
              <a:t>S32: total des primes brutes (y compris acceptations), </a:t>
            </a:r>
            <a:r>
              <a:rPr lang="fr-FR" sz="2200" dirty="0" smtClean="0"/>
              <a:t>au 31.12.2023</a:t>
            </a:r>
            <a:endParaRPr lang="fr-FR" sz="2200" dirty="0"/>
          </a:p>
          <a:p>
            <a:pPr marL="0" indent="0">
              <a:lnSpc>
                <a:spcPct val="110000"/>
              </a:lnSpc>
              <a:buNone/>
            </a:pPr>
            <a:r>
              <a:rPr lang="fr-FR" dirty="0" smtClean="0"/>
              <a:t>S32 L: </a:t>
            </a:r>
            <a:r>
              <a:rPr lang="fr-FR" dirty="0"/>
              <a:t>total des primes brutes </a:t>
            </a:r>
            <a:r>
              <a:rPr lang="fr-FR" b="1" dirty="0" smtClean="0"/>
              <a:t>vie</a:t>
            </a:r>
            <a:r>
              <a:rPr lang="fr-FR" dirty="0" smtClean="0"/>
              <a:t>, </a:t>
            </a:r>
            <a:r>
              <a:rPr lang="fr-FR" sz="2200" dirty="0" smtClean="0"/>
              <a:t>au 31.12.2023</a:t>
            </a:r>
            <a:endParaRPr lang="fr-FR" sz="2200" dirty="0"/>
          </a:p>
          <a:p>
            <a:pPr marL="0" indent="0">
              <a:lnSpc>
                <a:spcPct val="110000"/>
              </a:lnSpc>
              <a:buNone/>
            </a:pPr>
            <a:r>
              <a:rPr lang="fr-FR" dirty="0"/>
              <a:t>S32 </a:t>
            </a:r>
            <a:r>
              <a:rPr lang="fr-FR" dirty="0" smtClean="0"/>
              <a:t>A.L</a:t>
            </a:r>
            <a:r>
              <a:rPr lang="fr-FR" dirty="0"/>
              <a:t>: </a:t>
            </a:r>
            <a:r>
              <a:rPr lang="fr-FR" dirty="0" smtClean="0"/>
              <a:t>dont primes </a:t>
            </a:r>
            <a:r>
              <a:rPr lang="fr-FR" dirty="0"/>
              <a:t>brutes </a:t>
            </a:r>
            <a:r>
              <a:rPr lang="fr-FR" dirty="0" smtClean="0"/>
              <a:t>vie </a:t>
            </a:r>
            <a:r>
              <a:rPr lang="fr-FR" b="1" dirty="0" smtClean="0"/>
              <a:t>acceptées</a:t>
            </a:r>
            <a:r>
              <a:rPr lang="fr-FR" dirty="0" smtClean="0"/>
              <a:t>, </a:t>
            </a:r>
            <a:r>
              <a:rPr lang="fr-FR" sz="2200" dirty="0" smtClean="0"/>
              <a:t>au 31.12.2023</a:t>
            </a:r>
          </a:p>
          <a:p>
            <a:pPr marL="0" indent="0">
              <a:lnSpc>
                <a:spcPct val="110000"/>
              </a:lnSpc>
              <a:buNone/>
            </a:pPr>
            <a:r>
              <a:rPr lang="fr-FR" dirty="0"/>
              <a:t>S32 </a:t>
            </a:r>
            <a:r>
              <a:rPr lang="fr-FR" dirty="0" smtClean="0"/>
              <a:t>T.L</a:t>
            </a:r>
            <a:r>
              <a:rPr lang="fr-FR" dirty="0"/>
              <a:t>: </a:t>
            </a:r>
            <a:r>
              <a:rPr lang="fr-FR" dirty="0" smtClean="0"/>
              <a:t>primes des 1</a:t>
            </a:r>
            <a:r>
              <a:rPr lang="fr-FR" baseline="30000" dirty="0" smtClean="0"/>
              <a:t>er</a:t>
            </a:r>
            <a:r>
              <a:rPr lang="fr-FR" dirty="0" smtClean="0"/>
              <a:t>, 2</a:t>
            </a:r>
            <a:r>
              <a:rPr lang="fr-FR" baseline="30000" dirty="0" smtClean="0"/>
              <a:t>e</a:t>
            </a:r>
            <a:r>
              <a:rPr lang="fr-FR" dirty="0" smtClean="0"/>
              <a:t> et 3</a:t>
            </a:r>
            <a:r>
              <a:rPr lang="fr-FR" baseline="30000" dirty="0" smtClean="0"/>
              <a:t>e</a:t>
            </a:r>
            <a:r>
              <a:rPr lang="fr-FR" dirty="0" smtClean="0"/>
              <a:t> plus gros assureurs vie, </a:t>
            </a:r>
            <a:r>
              <a:rPr lang="fr-FR" sz="2200" dirty="0" smtClean="0"/>
              <a:t>au 31.12.2023</a:t>
            </a:r>
          </a:p>
          <a:p>
            <a:pPr marL="0" indent="0">
              <a:lnSpc>
                <a:spcPct val="110000"/>
              </a:lnSpc>
              <a:buNone/>
            </a:pPr>
            <a:r>
              <a:rPr lang="fr-FR" sz="2400" i="1" dirty="0" smtClean="0">
                <a:solidFill>
                  <a:srgbClr val="C00000"/>
                </a:solidFill>
              </a:rPr>
              <a:t>questions analogues pour le secteur non-vie, </a:t>
            </a:r>
            <a:r>
              <a:rPr lang="fr-FR" sz="2400" i="1" dirty="0" err="1" smtClean="0">
                <a:solidFill>
                  <a:srgbClr val="C00000"/>
                </a:solidFill>
              </a:rPr>
              <a:t>etc</a:t>
            </a:r>
            <a:endParaRPr lang="fr-FR" sz="2400" i="1" dirty="0">
              <a:solidFill>
                <a:srgbClr val="C00000"/>
              </a:solidFill>
            </a:endParaRPr>
          </a:p>
          <a:p>
            <a:pPr marL="0" indent="0">
              <a:lnSpc>
                <a:spcPct val="110000"/>
              </a:lnSpc>
              <a:buNone/>
            </a:pPr>
            <a:endParaRPr lang="fr-FR" sz="2200" dirty="0" smtClean="0"/>
          </a:p>
          <a:p>
            <a:pPr marL="0" indent="0">
              <a:lnSpc>
                <a:spcPct val="110000"/>
              </a:lnSpc>
              <a:buNone/>
            </a:pPr>
            <a:endParaRPr lang="fr-FR" sz="2200" dirty="0"/>
          </a:p>
          <a:p>
            <a:pPr marL="0" indent="0">
              <a:lnSpc>
                <a:spcPct val="110000"/>
              </a:lnSpc>
              <a:buNone/>
            </a:pPr>
            <a:endParaRPr lang="fr-FR" dirty="0" smtClean="0"/>
          </a:p>
          <a:p>
            <a:pPr marL="0" indent="0">
              <a:lnSpc>
                <a:spcPct val="110000"/>
              </a:lnSpc>
              <a:buNone/>
            </a:pPr>
            <a:endParaRPr lang="fr-FR" dirty="0" smtClean="0"/>
          </a:p>
          <a:p>
            <a:pPr marL="0" indent="0">
              <a:lnSpc>
                <a:spcPct val="110000"/>
              </a:lnSpc>
              <a:buNone/>
            </a:pPr>
            <a:endParaRPr lang="fr-FR" dirty="0"/>
          </a:p>
          <a:p>
            <a:pPr marL="0" indent="0">
              <a:lnSpc>
                <a:spcPct val="110000"/>
              </a:lnSpc>
              <a:buNone/>
            </a:pPr>
            <a:endParaRPr lang="fr-FR" dirty="0"/>
          </a:p>
          <a:p>
            <a:pPr marL="0" indent="0">
              <a:lnSpc>
                <a:spcPct val="110000"/>
              </a:lnSpc>
              <a:buNone/>
            </a:pPr>
            <a:endParaRPr lang="fr-FR" dirty="0" smtClean="0"/>
          </a:p>
          <a:p>
            <a:pPr marL="0" indent="0">
              <a:lnSpc>
                <a:spcPct val="110000"/>
              </a:lnSpc>
              <a:buNone/>
            </a:pPr>
            <a:endParaRPr lang="fr-FR" dirty="0" smtClean="0"/>
          </a:p>
        </p:txBody>
      </p:sp>
      <p:sp>
        <p:nvSpPr>
          <p:cNvPr id="8" name="Titre 1"/>
          <p:cNvSpPr>
            <a:spLocks noGrp="1"/>
          </p:cNvSpPr>
          <p:nvPr>
            <p:ph type="title"/>
          </p:nvPr>
        </p:nvSpPr>
        <p:spPr>
          <a:xfrm>
            <a:off x="419024" y="181912"/>
            <a:ext cx="11423561" cy="1442435"/>
          </a:xfrm>
        </p:spPr>
        <p:txBody>
          <a:bodyPr>
            <a:normAutofit/>
          </a:bodyPr>
          <a:lstStyle/>
          <a:p>
            <a:r>
              <a:rPr lang="fr-FR" sz="2800" dirty="0" smtClean="0"/>
              <a:t>L’exercice  SWM de l’IAIS </a:t>
            </a:r>
            <a:r>
              <a:rPr lang="fr-FR" sz="3200" dirty="0" smtClean="0"/>
              <a:t>: </a:t>
            </a:r>
            <a:r>
              <a:rPr lang="fr-FR" sz="4000" dirty="0" smtClean="0"/>
              <a:t>la feuille Données </a:t>
            </a:r>
            <a:r>
              <a:rPr lang="fr-FR" sz="4900" b="1" dirty="0" smtClean="0"/>
              <a:t>quantitatives, </a:t>
            </a:r>
            <a:r>
              <a:rPr lang="fr-FR" sz="3100" i="1" dirty="0" smtClean="0">
                <a:solidFill>
                  <a:schemeClr val="accent1"/>
                </a:solidFill>
              </a:rPr>
              <a:t>quelques questions (suite)</a:t>
            </a:r>
            <a:endParaRPr lang="fr-FR" sz="3100" i="1" dirty="0">
              <a:solidFill>
                <a:schemeClr val="accent1"/>
              </a:solidFill>
            </a:endParaRPr>
          </a:p>
        </p:txBody>
      </p:sp>
      <p:pic>
        <p:nvPicPr>
          <p:cNvPr id="4" name="Image 3">
            <a:extLst>
              <a:ext uri="{FF2B5EF4-FFF2-40B4-BE49-F238E27FC236}">
                <a16:creationId xmlns:a16="http://schemas.microsoft.com/office/drawing/2014/main" id="{CC1A3696-3BAF-E449-83CD-755D7BD4FA92}"/>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825438" y="6121578"/>
            <a:ext cx="1363867" cy="6761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25973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1982863" y="1294570"/>
            <a:ext cx="8135937" cy="882650"/>
          </a:xfrm>
        </p:spPr>
        <p:txBody>
          <a:bodyPr>
            <a:normAutofit/>
          </a:bodyPr>
          <a:lstStyle/>
          <a:p>
            <a:r>
              <a:rPr lang="fr-FR" sz="3000" b="1" cap="none" dirty="0">
                <a:solidFill>
                  <a:srgbClr val="C00000"/>
                </a:solidFill>
                <a:latin typeface="+mn-lt"/>
              </a:rPr>
              <a:t>Merci de votre attention</a:t>
            </a:r>
          </a:p>
        </p:txBody>
      </p:sp>
      <p:sp>
        <p:nvSpPr>
          <p:cNvPr id="5" name="Espace réservé du contenu 4"/>
          <p:cNvSpPr>
            <a:spLocks noGrp="1"/>
          </p:cNvSpPr>
          <p:nvPr>
            <p:ph idx="4294967295"/>
          </p:nvPr>
        </p:nvSpPr>
        <p:spPr>
          <a:xfrm>
            <a:off x="3537316" y="2166424"/>
            <a:ext cx="6192837" cy="1777683"/>
          </a:xfrm>
        </p:spPr>
        <p:txBody>
          <a:bodyPr>
            <a:noAutofit/>
          </a:bodyPr>
          <a:lstStyle/>
          <a:p>
            <a:pPr marL="0" indent="0">
              <a:lnSpc>
                <a:spcPct val="110000"/>
              </a:lnSpc>
              <a:buNone/>
            </a:pPr>
            <a:r>
              <a:rPr lang="fr-FR" sz="13800" dirty="0">
                <a:solidFill>
                  <a:srgbClr val="00B050"/>
                </a:solidFill>
                <a:latin typeface="French Script MT" panose="03020402040607040605" pitchFamily="66" charset="0"/>
              </a:rPr>
              <a:t>Questions ?</a:t>
            </a:r>
          </a:p>
        </p:txBody>
      </p:sp>
      <p:sp>
        <p:nvSpPr>
          <p:cNvPr id="11" name="Espace réservé du numéro de diapositive 3"/>
          <p:cNvSpPr txBox="1">
            <a:spLocks/>
          </p:cNvSpPr>
          <p:nvPr/>
        </p:nvSpPr>
        <p:spPr>
          <a:xfrm>
            <a:off x="9848800" y="6632400"/>
            <a:ext cx="540000" cy="360000"/>
          </a:xfrm>
          <a:prstGeom prst="rect">
            <a:avLst/>
          </a:prstGeom>
        </p:spPr>
        <p:txBody>
          <a:bodyPr/>
          <a:lstStyle>
            <a:defPPr>
              <a:defRPr lang="fr-FR"/>
            </a:defPPr>
            <a:lvl1pPr marL="0" algn="r" defTabSz="914400" rtl="0" eaLnBrk="1" latinLnBrk="0" hangingPunct="1">
              <a:defRPr sz="900" kern="1200">
                <a:solidFill>
                  <a:srgbClr val="205AA7"/>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5612AF6-3794-417C-8315-010C3BB3AD18}" type="slidenum">
              <a:rPr lang="fr-FR"/>
              <a:pPr/>
              <a:t>17</a:t>
            </a:fld>
            <a:endParaRPr lang="fr-FR" dirty="0"/>
          </a:p>
        </p:txBody>
      </p:sp>
      <p:sp>
        <p:nvSpPr>
          <p:cNvPr id="8" name="Espace réservé du contenu 4"/>
          <p:cNvSpPr txBox="1">
            <a:spLocks/>
          </p:cNvSpPr>
          <p:nvPr/>
        </p:nvSpPr>
        <p:spPr>
          <a:xfrm>
            <a:off x="4300538" y="4815961"/>
            <a:ext cx="6259958" cy="1205327"/>
          </a:xfrm>
          <a:prstGeom prst="rect">
            <a:avLst/>
          </a:prstGeom>
        </p:spPr>
        <p:txBody>
          <a:bodyPr vert="horz" lIns="91440" tIns="45720" rIns="91440" bIns="45720" rtlCol="0">
            <a:normAutofit/>
          </a:bodyPr>
          <a:lstStyle>
            <a:lvl1pPr marL="252000" indent="-252000" algn="l" defTabSz="914400" rtl="0" eaLnBrk="1" latinLnBrk="0" hangingPunct="1">
              <a:spcBef>
                <a:spcPct val="20000"/>
              </a:spcBef>
              <a:buFont typeface="Wingdings" panose="05000000000000000000" pitchFamily="2" charset="2"/>
              <a:buChar char="§"/>
              <a:defRPr sz="2600" kern="1200">
                <a:solidFill>
                  <a:srgbClr val="205AA7"/>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rgbClr val="205AA7"/>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2" indent="-360000" algn="ctr">
              <a:lnSpc>
                <a:spcPct val="120000"/>
              </a:lnSpc>
              <a:buNone/>
            </a:pPr>
            <a:r>
              <a:rPr lang="fr-FR" sz="2400" dirty="0" smtClean="0">
                <a:hlinkClick r:id="rId3"/>
              </a:rPr>
              <a:t>nicolas.colpaert@bis.org</a:t>
            </a:r>
            <a:r>
              <a:rPr lang="fr-FR" sz="2400" dirty="0" smtClean="0"/>
              <a:t> </a:t>
            </a:r>
            <a:br>
              <a:rPr lang="fr-FR" sz="2400" dirty="0" smtClean="0"/>
            </a:br>
            <a:r>
              <a:rPr lang="fr-FR" sz="2000" dirty="0" smtClean="0">
                <a:hlinkClick r:id="rId4"/>
              </a:rPr>
              <a:t>francois.tempe@acpr.banque-france.fr</a:t>
            </a:r>
            <a:endParaRPr lang="fr-FR" sz="2000" dirty="0" smtClean="0"/>
          </a:p>
        </p:txBody>
      </p:sp>
      <p:pic>
        <p:nvPicPr>
          <p:cNvPr id="7" name="Image 6">
            <a:extLst>
              <a:ext uri="{FF2B5EF4-FFF2-40B4-BE49-F238E27FC236}">
                <a16:creationId xmlns:a16="http://schemas.microsoft.com/office/drawing/2014/main" id="{CC1A3696-3BAF-E449-83CD-755D7BD4FA9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57496" y="275797"/>
            <a:ext cx="1678757" cy="832279"/>
          </a:xfrm>
          <a:prstGeom prst="rect">
            <a:avLst/>
          </a:prstGeom>
          <a:noFill/>
          <a:extLst>
            <a:ext uri="{909E8E84-426E-40DD-AFC4-6F175D3DCCD1}">
              <a14:hiddenFill xmlns:a14="http://schemas.microsoft.com/office/drawing/2010/main">
                <a:solidFill>
                  <a:srgbClr val="FFFFFF"/>
                </a:solidFill>
              </a14:hiddenFill>
            </a:ext>
          </a:extLst>
        </p:spPr>
      </p:pic>
      <p:sp>
        <p:nvSpPr>
          <p:cNvPr id="9" name="Espace réservé du contenu 4"/>
          <p:cNvSpPr txBox="1">
            <a:spLocks/>
          </p:cNvSpPr>
          <p:nvPr/>
        </p:nvSpPr>
        <p:spPr>
          <a:xfrm>
            <a:off x="2468704" y="4941594"/>
            <a:ext cx="2137223" cy="477030"/>
          </a:xfrm>
          <a:prstGeom prst="rect">
            <a:avLst/>
          </a:prstGeom>
        </p:spPr>
        <p:txBody>
          <a:bodyPr vert="horz" lIns="91440" tIns="45720" rIns="91440" bIns="45720" rtlCol="0">
            <a:normAutofit lnSpcReduction="10000"/>
          </a:bodyPr>
          <a:lstStyle>
            <a:lvl1pPr marL="252000" indent="-252000" algn="l" defTabSz="914400" rtl="0" eaLnBrk="1" latinLnBrk="0" hangingPunct="1">
              <a:spcBef>
                <a:spcPct val="20000"/>
              </a:spcBef>
              <a:buFont typeface="Wingdings" panose="05000000000000000000" pitchFamily="2" charset="2"/>
              <a:buChar char="§"/>
              <a:defRPr sz="2600" kern="1200">
                <a:solidFill>
                  <a:srgbClr val="205AA7"/>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rgbClr val="205AA7"/>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2" indent="-360000" algn="ctr">
              <a:lnSpc>
                <a:spcPct val="120000"/>
              </a:lnSpc>
              <a:buNone/>
            </a:pPr>
            <a:r>
              <a:rPr lang="fr-FR" dirty="0" smtClean="0"/>
              <a:t>contacts: </a:t>
            </a:r>
          </a:p>
        </p:txBody>
      </p:sp>
    </p:spTree>
    <p:extLst>
      <p:ext uri="{BB962C8B-B14F-4D97-AF65-F5344CB8AC3E}">
        <p14:creationId xmlns:p14="http://schemas.microsoft.com/office/powerpoint/2010/main" val="857504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title"/>
          </p:nvPr>
        </p:nvSpPr>
        <p:spPr>
          <a:xfrm>
            <a:off x="597159" y="373224"/>
            <a:ext cx="9955764" cy="691302"/>
          </a:xfrm>
        </p:spPr>
        <p:txBody>
          <a:bodyPr>
            <a:normAutofit fontScale="90000"/>
          </a:bodyPr>
          <a:lstStyle/>
          <a:p>
            <a:r>
              <a:rPr lang="fr-FR" b="1" dirty="0" smtClean="0"/>
              <a:t>L’exercice  SWM de </a:t>
            </a:r>
            <a:r>
              <a:rPr lang="fr-FR" b="1" dirty="0" smtClean="0"/>
              <a:t>l’AICA </a:t>
            </a:r>
            <a:r>
              <a:rPr lang="fr-FR" b="1" dirty="0" smtClean="0"/>
              <a:t>: pourquoi participer</a:t>
            </a:r>
            <a:endParaRPr lang="fr-FR" b="1" dirty="0"/>
          </a:p>
        </p:txBody>
      </p:sp>
      <p:sp>
        <p:nvSpPr>
          <p:cNvPr id="5" name="Espace réservé du contenu 2"/>
          <p:cNvSpPr>
            <a:spLocks noGrp="1"/>
          </p:cNvSpPr>
          <p:nvPr>
            <p:ph idx="1"/>
          </p:nvPr>
        </p:nvSpPr>
        <p:spPr>
          <a:xfrm>
            <a:off x="436343" y="6047063"/>
            <a:ext cx="11314657" cy="741320"/>
          </a:xfrm>
        </p:spPr>
        <p:txBody>
          <a:bodyPr>
            <a:normAutofit/>
          </a:bodyPr>
          <a:lstStyle/>
          <a:p>
            <a:pPr marL="0" indent="0">
              <a:lnSpc>
                <a:spcPct val="120000"/>
              </a:lnSpc>
              <a:buNone/>
            </a:pPr>
            <a:r>
              <a:rPr lang="fr-FR" sz="1400" dirty="0" smtClean="0"/>
              <a:t>NB.  Les noms dans la liste ci-dessus reprennent les dénominations courantes de l’usage francophone.  Ils ne prétendent pas refléter les dénominations officielles des pays ou juridictions.</a:t>
            </a:r>
            <a:endParaRPr lang="fr-FR" sz="1800" dirty="0"/>
          </a:p>
        </p:txBody>
      </p:sp>
      <p:sp>
        <p:nvSpPr>
          <p:cNvPr id="6" name="Rectangle 5"/>
          <p:cNvSpPr/>
          <p:nvPr/>
        </p:nvSpPr>
        <p:spPr>
          <a:xfrm>
            <a:off x="3315957" y="2655420"/>
            <a:ext cx="1883391" cy="3139321"/>
          </a:xfrm>
          <a:prstGeom prst="rect">
            <a:avLst/>
          </a:prstGeom>
        </p:spPr>
        <p:txBody>
          <a:bodyPr wrap="square">
            <a:spAutoFit/>
          </a:bodyPr>
          <a:lstStyle/>
          <a:p>
            <a:r>
              <a:rPr lang="fr-FR" dirty="0" smtClean="0">
                <a:solidFill>
                  <a:srgbClr val="000000"/>
                </a:solidFill>
                <a:latin typeface="Arial" panose="020B0604020202020204" pitchFamily="34" charset="0"/>
              </a:rPr>
              <a:t>Chine </a:t>
            </a:r>
            <a:r>
              <a:rPr lang="fr-FR" dirty="0">
                <a:solidFill>
                  <a:srgbClr val="000000"/>
                </a:solidFill>
                <a:latin typeface="Arial" panose="020B0604020202020204" pitchFamily="34" charset="0"/>
              </a:rPr>
              <a:t>	</a:t>
            </a:r>
          </a:p>
          <a:p>
            <a:r>
              <a:rPr lang="fr-FR" dirty="0" smtClean="0">
                <a:solidFill>
                  <a:srgbClr val="000000"/>
                </a:solidFill>
                <a:latin typeface="Arial" panose="020B0604020202020204" pitchFamily="34" charset="0"/>
              </a:rPr>
              <a:t>Colombie </a:t>
            </a:r>
          </a:p>
          <a:p>
            <a:r>
              <a:rPr lang="fr-FR" dirty="0" smtClean="0">
                <a:solidFill>
                  <a:srgbClr val="000000"/>
                </a:solidFill>
                <a:latin typeface="Arial" panose="020B0604020202020204" pitchFamily="34" charset="0"/>
              </a:rPr>
              <a:t>Corée du Sud</a:t>
            </a:r>
            <a:br>
              <a:rPr lang="fr-FR" dirty="0" smtClean="0">
                <a:solidFill>
                  <a:srgbClr val="000000"/>
                </a:solidFill>
                <a:latin typeface="Arial" panose="020B0604020202020204" pitchFamily="34" charset="0"/>
              </a:rPr>
            </a:br>
            <a:r>
              <a:rPr lang="en-US" dirty="0" err="1" smtClean="0">
                <a:solidFill>
                  <a:srgbClr val="000000"/>
                </a:solidFill>
                <a:latin typeface="Arial" panose="020B0604020202020204" pitchFamily="34" charset="0"/>
              </a:rPr>
              <a:t>Espagne</a:t>
            </a:r>
            <a:endParaRPr lang="en-US" dirty="0">
              <a:solidFill>
                <a:srgbClr val="000000"/>
              </a:solidFill>
              <a:latin typeface="Arial" panose="020B0604020202020204" pitchFamily="34" charset="0"/>
            </a:endParaRPr>
          </a:p>
          <a:p>
            <a:r>
              <a:rPr lang="en-US" dirty="0" err="1">
                <a:solidFill>
                  <a:srgbClr val="000000"/>
                </a:solidFill>
                <a:latin typeface="Arial" panose="020B0604020202020204" pitchFamily="34" charset="0"/>
              </a:rPr>
              <a:t>États</a:t>
            </a:r>
            <a:r>
              <a:rPr lang="en-US" dirty="0">
                <a:solidFill>
                  <a:srgbClr val="000000"/>
                </a:solidFill>
                <a:latin typeface="Arial" panose="020B0604020202020204" pitchFamily="34" charset="0"/>
              </a:rPr>
              <a:t>-Unis</a:t>
            </a:r>
          </a:p>
          <a:p>
            <a:r>
              <a:rPr lang="sv-SE" dirty="0">
                <a:solidFill>
                  <a:srgbClr val="000000"/>
                </a:solidFill>
                <a:latin typeface="Arial" panose="020B0604020202020204" pitchFamily="34" charset="0"/>
              </a:rPr>
              <a:t>Finlande</a:t>
            </a:r>
          </a:p>
          <a:p>
            <a:r>
              <a:rPr lang="fr-FR" dirty="0">
                <a:solidFill>
                  <a:srgbClr val="000000"/>
                </a:solidFill>
                <a:latin typeface="Arial" panose="020B0604020202020204" pitchFamily="34" charset="0"/>
              </a:rPr>
              <a:t>France 	</a:t>
            </a:r>
          </a:p>
          <a:p>
            <a:r>
              <a:rPr lang="fr-FR" dirty="0">
                <a:solidFill>
                  <a:srgbClr val="000000"/>
                </a:solidFill>
                <a:latin typeface="Arial" panose="020B0604020202020204" pitchFamily="34" charset="0"/>
              </a:rPr>
              <a:t>Hong Kong </a:t>
            </a:r>
          </a:p>
          <a:p>
            <a:r>
              <a:rPr lang="fr-FR" dirty="0">
                <a:solidFill>
                  <a:srgbClr val="000000"/>
                </a:solidFill>
                <a:latin typeface="Arial" panose="020B0604020202020204" pitchFamily="34" charset="0"/>
              </a:rPr>
              <a:t>Hongrie</a:t>
            </a:r>
          </a:p>
          <a:p>
            <a:r>
              <a:rPr lang="fr-FR" dirty="0" smtClean="0">
                <a:solidFill>
                  <a:srgbClr val="000000"/>
                </a:solidFill>
                <a:latin typeface="Arial" panose="020B0604020202020204" pitchFamily="34" charset="0"/>
              </a:rPr>
              <a:t>Inde</a:t>
            </a:r>
          </a:p>
          <a:p>
            <a:r>
              <a:rPr lang="fr-FR" dirty="0" smtClean="0">
                <a:solidFill>
                  <a:srgbClr val="000000"/>
                </a:solidFill>
                <a:latin typeface="Arial" panose="020B0604020202020204" pitchFamily="34" charset="0"/>
              </a:rPr>
              <a:t>Irlande</a:t>
            </a:r>
            <a:endParaRPr lang="fr-FR" dirty="0">
              <a:solidFill>
                <a:srgbClr val="000000"/>
              </a:solidFill>
              <a:latin typeface="Arial" panose="020B0604020202020204" pitchFamily="34" charset="0"/>
            </a:endParaRPr>
          </a:p>
        </p:txBody>
      </p:sp>
      <p:sp>
        <p:nvSpPr>
          <p:cNvPr id="8" name="Rectangle 7"/>
          <p:cNvSpPr/>
          <p:nvPr/>
        </p:nvSpPr>
        <p:spPr>
          <a:xfrm>
            <a:off x="5821106" y="2680574"/>
            <a:ext cx="2304196" cy="3416320"/>
          </a:xfrm>
          <a:prstGeom prst="rect">
            <a:avLst/>
          </a:prstGeom>
        </p:spPr>
        <p:txBody>
          <a:bodyPr wrap="square">
            <a:spAutoFit/>
          </a:bodyPr>
          <a:lstStyle/>
          <a:p>
            <a:r>
              <a:rPr lang="fr-FR" dirty="0" smtClean="0">
                <a:solidFill>
                  <a:srgbClr val="000000"/>
                </a:solidFill>
                <a:latin typeface="Arial" panose="020B0604020202020204" pitchFamily="34" charset="0"/>
              </a:rPr>
              <a:t>Israël </a:t>
            </a:r>
            <a:r>
              <a:rPr lang="fr-FR" dirty="0">
                <a:solidFill>
                  <a:srgbClr val="000000"/>
                </a:solidFill>
                <a:latin typeface="Arial" panose="020B0604020202020204" pitchFamily="34" charset="0"/>
              </a:rPr>
              <a:t>	</a:t>
            </a:r>
          </a:p>
          <a:p>
            <a:r>
              <a:rPr lang="fr-FR" dirty="0" smtClean="0">
                <a:solidFill>
                  <a:srgbClr val="000000"/>
                </a:solidFill>
                <a:latin typeface="Arial" panose="020B0604020202020204" pitchFamily="34" charset="0"/>
              </a:rPr>
              <a:t>Italie</a:t>
            </a:r>
            <a:r>
              <a:rPr lang="fr-FR" dirty="0">
                <a:solidFill>
                  <a:srgbClr val="000000"/>
                </a:solidFill>
                <a:latin typeface="Arial" panose="020B0604020202020204" pitchFamily="34" charset="0"/>
              </a:rPr>
              <a:t>	</a:t>
            </a:r>
          </a:p>
          <a:p>
            <a:r>
              <a:rPr lang="fr-FR" dirty="0" smtClean="0">
                <a:solidFill>
                  <a:srgbClr val="000000"/>
                </a:solidFill>
                <a:latin typeface="Arial" panose="020B0604020202020204" pitchFamily="34" charset="0"/>
              </a:rPr>
              <a:t>Japon </a:t>
            </a:r>
            <a:r>
              <a:rPr lang="fr-FR" dirty="0">
                <a:solidFill>
                  <a:srgbClr val="000000"/>
                </a:solidFill>
                <a:latin typeface="Arial" panose="020B0604020202020204" pitchFamily="34" charset="0"/>
              </a:rPr>
              <a:t>	</a:t>
            </a:r>
            <a:endParaRPr lang="fr-FR" dirty="0" smtClean="0">
              <a:solidFill>
                <a:srgbClr val="000000"/>
              </a:solidFill>
              <a:latin typeface="Arial" panose="020B0604020202020204" pitchFamily="34" charset="0"/>
            </a:endParaRPr>
          </a:p>
          <a:p>
            <a:r>
              <a:rPr lang="fr-FR" dirty="0" smtClean="0">
                <a:solidFill>
                  <a:srgbClr val="000000"/>
                </a:solidFill>
                <a:latin typeface="Arial" panose="020B0604020202020204" pitchFamily="34" charset="0"/>
              </a:rPr>
              <a:t>Luxembourg</a:t>
            </a:r>
            <a:endParaRPr lang="fr-FR" dirty="0">
              <a:solidFill>
                <a:srgbClr val="000000"/>
              </a:solidFill>
              <a:latin typeface="Arial" panose="020B0604020202020204" pitchFamily="34" charset="0"/>
            </a:endParaRPr>
          </a:p>
          <a:p>
            <a:r>
              <a:rPr lang="fr-FR" dirty="0" smtClean="0">
                <a:solidFill>
                  <a:srgbClr val="000000"/>
                </a:solidFill>
                <a:latin typeface="Arial" panose="020B0604020202020204" pitchFamily="34" charset="0"/>
              </a:rPr>
              <a:t>Malaisie</a:t>
            </a:r>
          </a:p>
          <a:p>
            <a:r>
              <a:rPr lang="fr-FR" dirty="0" smtClean="0">
                <a:solidFill>
                  <a:srgbClr val="C00000"/>
                </a:solidFill>
                <a:latin typeface="Arial" panose="020B0604020202020204" pitchFamily="34" charset="0"/>
              </a:rPr>
              <a:t>Maroc</a:t>
            </a:r>
          </a:p>
          <a:p>
            <a:r>
              <a:rPr lang="fr-FR" dirty="0" smtClean="0">
                <a:solidFill>
                  <a:srgbClr val="000000"/>
                </a:solidFill>
                <a:latin typeface="Arial" panose="020B0604020202020204" pitchFamily="34" charset="0"/>
              </a:rPr>
              <a:t>Mexique</a:t>
            </a:r>
          </a:p>
          <a:p>
            <a:r>
              <a:rPr lang="fr-FR" dirty="0">
                <a:solidFill>
                  <a:srgbClr val="000000"/>
                </a:solidFill>
                <a:latin typeface="Arial" panose="020B0604020202020204" pitchFamily="34" charset="0"/>
              </a:rPr>
              <a:t>Nouvelle-Zélande</a:t>
            </a:r>
          </a:p>
          <a:p>
            <a:r>
              <a:rPr lang="fr-FR" dirty="0">
                <a:solidFill>
                  <a:srgbClr val="000000"/>
                </a:solidFill>
                <a:latin typeface="Arial" panose="020B0604020202020204" pitchFamily="34" charset="0"/>
              </a:rPr>
              <a:t>Pays-Bas</a:t>
            </a:r>
          </a:p>
          <a:p>
            <a:r>
              <a:rPr lang="fr-FR" dirty="0" smtClean="0">
                <a:solidFill>
                  <a:srgbClr val="000000"/>
                </a:solidFill>
                <a:latin typeface="Arial" panose="020B0604020202020204" pitchFamily="34" charset="0"/>
              </a:rPr>
              <a:t>Philippines</a:t>
            </a:r>
          </a:p>
          <a:p>
            <a:r>
              <a:rPr lang="fr-FR" dirty="0" smtClean="0">
                <a:solidFill>
                  <a:srgbClr val="000000"/>
                </a:solidFill>
                <a:latin typeface="Arial" panose="020B0604020202020204" pitchFamily="34" charset="0"/>
              </a:rPr>
              <a:t>Pologne</a:t>
            </a:r>
            <a:endParaRPr lang="en-US" dirty="0">
              <a:solidFill>
                <a:srgbClr val="000000"/>
              </a:solidFill>
              <a:latin typeface="Arial" panose="020B0604020202020204" pitchFamily="34" charset="0"/>
            </a:endParaRPr>
          </a:p>
          <a:p>
            <a:endParaRPr lang="fr-FR" dirty="0" smtClean="0">
              <a:solidFill>
                <a:srgbClr val="000000"/>
              </a:solidFill>
              <a:latin typeface="Arial" panose="020B0604020202020204" pitchFamily="34" charset="0"/>
            </a:endParaRPr>
          </a:p>
        </p:txBody>
      </p:sp>
      <p:sp>
        <p:nvSpPr>
          <p:cNvPr id="9" name="Rectangle 8"/>
          <p:cNvSpPr/>
          <p:nvPr/>
        </p:nvSpPr>
        <p:spPr>
          <a:xfrm>
            <a:off x="8629512" y="2686759"/>
            <a:ext cx="2852383" cy="3139321"/>
          </a:xfrm>
          <a:prstGeom prst="rect">
            <a:avLst/>
          </a:prstGeom>
        </p:spPr>
        <p:txBody>
          <a:bodyPr wrap="square">
            <a:spAutoFit/>
          </a:bodyPr>
          <a:lstStyle/>
          <a:p>
            <a:r>
              <a:rPr lang="fr-FR" dirty="0" smtClean="0">
                <a:solidFill>
                  <a:srgbClr val="000000"/>
                </a:solidFill>
                <a:latin typeface="Arial" panose="020B0604020202020204" pitchFamily="34" charset="0"/>
              </a:rPr>
              <a:t>Portugal </a:t>
            </a:r>
            <a:r>
              <a:rPr lang="fr-FR" dirty="0">
                <a:solidFill>
                  <a:srgbClr val="000000"/>
                </a:solidFill>
                <a:latin typeface="Arial" panose="020B0604020202020204" pitchFamily="34" charset="0"/>
              </a:rPr>
              <a:t>	</a:t>
            </a:r>
          </a:p>
          <a:p>
            <a:r>
              <a:rPr lang="fr-FR" dirty="0">
                <a:solidFill>
                  <a:srgbClr val="000000"/>
                </a:solidFill>
                <a:latin typeface="Arial" panose="020B0604020202020204" pitchFamily="34" charset="0"/>
              </a:rPr>
              <a:t>République Tchèque</a:t>
            </a:r>
          </a:p>
          <a:p>
            <a:r>
              <a:rPr lang="fr-FR" dirty="0" smtClean="0">
                <a:solidFill>
                  <a:srgbClr val="000000"/>
                </a:solidFill>
                <a:latin typeface="Arial" panose="020B0604020202020204" pitchFamily="34" charset="0"/>
              </a:rPr>
              <a:t>Roumanie</a:t>
            </a:r>
            <a:r>
              <a:rPr lang="fr-FR" dirty="0">
                <a:solidFill>
                  <a:srgbClr val="000000"/>
                </a:solidFill>
                <a:latin typeface="Arial" panose="020B0604020202020204" pitchFamily="34" charset="0"/>
              </a:rPr>
              <a:t>	</a:t>
            </a:r>
          </a:p>
          <a:p>
            <a:r>
              <a:rPr lang="it-IT" dirty="0" smtClean="0">
                <a:solidFill>
                  <a:srgbClr val="000000"/>
                </a:solidFill>
                <a:latin typeface="Arial" panose="020B0604020202020204" pitchFamily="34" charset="0"/>
              </a:rPr>
              <a:t>Royaume-Uni</a:t>
            </a:r>
          </a:p>
          <a:p>
            <a:r>
              <a:rPr lang="it-IT" dirty="0" smtClean="0">
                <a:solidFill>
                  <a:srgbClr val="000000"/>
                </a:solidFill>
                <a:latin typeface="Arial" panose="020B0604020202020204" pitchFamily="34" charset="0"/>
              </a:rPr>
              <a:t>Russie</a:t>
            </a:r>
          </a:p>
          <a:p>
            <a:r>
              <a:rPr lang="it-IT" dirty="0" smtClean="0">
                <a:solidFill>
                  <a:srgbClr val="000000"/>
                </a:solidFill>
                <a:latin typeface="Arial" panose="020B0604020202020204" pitchFamily="34" charset="0"/>
              </a:rPr>
              <a:t>Singapour</a:t>
            </a:r>
          </a:p>
          <a:p>
            <a:r>
              <a:rPr lang="it-IT" dirty="0" smtClean="0">
                <a:solidFill>
                  <a:srgbClr val="000000"/>
                </a:solidFill>
                <a:latin typeface="Arial" panose="020B0604020202020204" pitchFamily="34" charset="0"/>
              </a:rPr>
              <a:t>Slovaquie</a:t>
            </a:r>
            <a:r>
              <a:rPr lang="fr-FR" dirty="0" smtClean="0">
                <a:solidFill>
                  <a:srgbClr val="000000"/>
                </a:solidFill>
                <a:latin typeface="Arial" panose="020B0604020202020204" pitchFamily="34" charset="0"/>
              </a:rPr>
              <a:t> </a:t>
            </a:r>
          </a:p>
          <a:p>
            <a:r>
              <a:rPr lang="fr-FR" dirty="0" smtClean="0">
                <a:solidFill>
                  <a:srgbClr val="000000"/>
                </a:solidFill>
                <a:latin typeface="Arial" panose="020B0604020202020204" pitchFamily="34" charset="0"/>
              </a:rPr>
              <a:t>Slovénie</a:t>
            </a:r>
            <a:r>
              <a:rPr lang="fr-FR" dirty="0">
                <a:solidFill>
                  <a:srgbClr val="000000"/>
                </a:solidFill>
                <a:latin typeface="Arial" panose="020B0604020202020204" pitchFamily="34" charset="0"/>
              </a:rPr>
              <a:t>	</a:t>
            </a:r>
          </a:p>
          <a:p>
            <a:r>
              <a:rPr lang="en-US" dirty="0" err="1" smtClean="0">
                <a:solidFill>
                  <a:srgbClr val="000000"/>
                </a:solidFill>
                <a:latin typeface="Arial" panose="020B0604020202020204" pitchFamily="34" charset="0"/>
              </a:rPr>
              <a:t>Suède</a:t>
            </a:r>
            <a:endParaRPr lang="en-US" dirty="0" smtClean="0">
              <a:solidFill>
                <a:srgbClr val="000000"/>
              </a:solidFill>
              <a:latin typeface="Arial" panose="020B0604020202020204" pitchFamily="34" charset="0"/>
            </a:endParaRPr>
          </a:p>
          <a:p>
            <a:r>
              <a:rPr lang="en-US" dirty="0" smtClean="0">
                <a:solidFill>
                  <a:srgbClr val="000000"/>
                </a:solidFill>
                <a:latin typeface="Arial" panose="020B0604020202020204" pitchFamily="34" charset="0"/>
              </a:rPr>
              <a:t>Suisse</a:t>
            </a:r>
          </a:p>
          <a:p>
            <a:r>
              <a:rPr lang="fr-FR" dirty="0" smtClean="0">
                <a:solidFill>
                  <a:srgbClr val="000000"/>
                </a:solidFill>
                <a:latin typeface="Arial" panose="020B0604020202020204" pitchFamily="34" charset="0"/>
              </a:rPr>
              <a:t>Taiwan</a:t>
            </a:r>
            <a:r>
              <a:rPr lang="fr-FR" dirty="0">
                <a:solidFill>
                  <a:srgbClr val="000000"/>
                </a:solidFill>
                <a:latin typeface="Arial" panose="020B0604020202020204" pitchFamily="34" charset="0"/>
              </a:rPr>
              <a:t>	</a:t>
            </a:r>
          </a:p>
        </p:txBody>
      </p:sp>
      <p:sp>
        <p:nvSpPr>
          <p:cNvPr id="10" name="Rectangle 9"/>
          <p:cNvSpPr/>
          <p:nvPr/>
        </p:nvSpPr>
        <p:spPr>
          <a:xfrm>
            <a:off x="810808" y="2655420"/>
            <a:ext cx="1883391" cy="3693319"/>
          </a:xfrm>
          <a:prstGeom prst="rect">
            <a:avLst/>
          </a:prstGeom>
        </p:spPr>
        <p:txBody>
          <a:bodyPr wrap="square">
            <a:spAutoFit/>
          </a:bodyPr>
          <a:lstStyle/>
          <a:p>
            <a:r>
              <a:rPr lang="fr-FR" dirty="0" smtClean="0">
                <a:solidFill>
                  <a:srgbClr val="C00000"/>
                </a:solidFill>
                <a:latin typeface="Arial" panose="020B0604020202020204" pitchFamily="34" charset="0"/>
              </a:rPr>
              <a:t>Afrique du Sud</a:t>
            </a:r>
          </a:p>
          <a:p>
            <a:r>
              <a:rPr lang="fr-FR" dirty="0" smtClean="0">
                <a:solidFill>
                  <a:srgbClr val="000000"/>
                </a:solidFill>
                <a:latin typeface="Arial" panose="020B0604020202020204" pitchFamily="34" charset="0"/>
              </a:rPr>
              <a:t>Allemagne</a:t>
            </a:r>
          </a:p>
          <a:p>
            <a:r>
              <a:rPr lang="fr-FR" dirty="0" smtClean="0">
                <a:solidFill>
                  <a:srgbClr val="000000"/>
                </a:solidFill>
                <a:latin typeface="Arial" panose="020B0604020202020204" pitchFamily="34" charset="0"/>
              </a:rPr>
              <a:t>Argentine </a:t>
            </a:r>
            <a:endParaRPr lang="fr-FR" dirty="0">
              <a:solidFill>
                <a:srgbClr val="000000"/>
              </a:solidFill>
              <a:latin typeface="Arial" panose="020B0604020202020204" pitchFamily="34" charset="0"/>
            </a:endParaRPr>
          </a:p>
          <a:p>
            <a:r>
              <a:rPr lang="fr-FR" dirty="0" smtClean="0">
                <a:solidFill>
                  <a:srgbClr val="000000"/>
                </a:solidFill>
                <a:latin typeface="Arial" panose="020B0604020202020204" pitchFamily="34" charset="0"/>
              </a:rPr>
              <a:t>Australie</a:t>
            </a:r>
            <a:endParaRPr lang="fr-FR" dirty="0">
              <a:solidFill>
                <a:srgbClr val="000000"/>
              </a:solidFill>
              <a:latin typeface="Arial" panose="020B0604020202020204" pitchFamily="34" charset="0"/>
            </a:endParaRPr>
          </a:p>
          <a:p>
            <a:r>
              <a:rPr lang="fr-FR" dirty="0" smtClean="0">
                <a:solidFill>
                  <a:srgbClr val="000000"/>
                </a:solidFill>
                <a:latin typeface="Arial" panose="020B0604020202020204" pitchFamily="34" charset="0"/>
              </a:rPr>
              <a:t>Autriche</a:t>
            </a:r>
            <a:r>
              <a:rPr lang="fr-FR" dirty="0">
                <a:solidFill>
                  <a:srgbClr val="000000"/>
                </a:solidFill>
                <a:latin typeface="Arial" panose="020B0604020202020204" pitchFamily="34" charset="0"/>
              </a:rPr>
              <a:t>	</a:t>
            </a:r>
          </a:p>
          <a:p>
            <a:r>
              <a:rPr lang="fr-FR" dirty="0" smtClean="0">
                <a:solidFill>
                  <a:srgbClr val="000000"/>
                </a:solidFill>
                <a:latin typeface="Arial" panose="020B0604020202020204" pitchFamily="34" charset="0"/>
              </a:rPr>
              <a:t>Belgique</a:t>
            </a:r>
            <a:endParaRPr lang="fr-FR" dirty="0">
              <a:solidFill>
                <a:srgbClr val="000000"/>
              </a:solidFill>
              <a:latin typeface="Arial" panose="020B0604020202020204" pitchFamily="34" charset="0"/>
            </a:endParaRPr>
          </a:p>
          <a:p>
            <a:r>
              <a:rPr lang="fr-FR" dirty="0" err="1" smtClean="0">
                <a:solidFill>
                  <a:srgbClr val="000000"/>
                </a:solidFill>
                <a:latin typeface="Arial" panose="020B0604020202020204" pitchFamily="34" charset="0"/>
              </a:rPr>
              <a:t>Bélize</a:t>
            </a:r>
            <a:r>
              <a:rPr lang="fr-FR" dirty="0" smtClean="0">
                <a:solidFill>
                  <a:srgbClr val="000000"/>
                </a:solidFill>
                <a:latin typeface="Arial" panose="020B0604020202020204" pitchFamily="34" charset="0"/>
              </a:rPr>
              <a:t> Bermudes </a:t>
            </a:r>
          </a:p>
          <a:p>
            <a:r>
              <a:rPr lang="fr-FR" dirty="0" smtClean="0">
                <a:solidFill>
                  <a:srgbClr val="000000"/>
                </a:solidFill>
                <a:latin typeface="Arial" panose="020B0604020202020204" pitchFamily="34" charset="0"/>
              </a:rPr>
              <a:t>Brésil </a:t>
            </a:r>
          </a:p>
          <a:p>
            <a:r>
              <a:rPr lang="fr-FR" dirty="0" smtClean="0">
                <a:solidFill>
                  <a:srgbClr val="000000"/>
                </a:solidFill>
                <a:latin typeface="Arial" panose="020B0604020202020204" pitchFamily="34" charset="0"/>
              </a:rPr>
              <a:t>Bulgarie</a:t>
            </a:r>
          </a:p>
          <a:p>
            <a:r>
              <a:rPr lang="fr-FR" dirty="0" smtClean="0">
                <a:solidFill>
                  <a:srgbClr val="000000"/>
                </a:solidFill>
                <a:latin typeface="Arial" panose="020B0604020202020204" pitchFamily="34" charset="0"/>
              </a:rPr>
              <a:t>Canada </a:t>
            </a:r>
            <a:r>
              <a:rPr lang="fr-FR" dirty="0">
                <a:solidFill>
                  <a:srgbClr val="000000"/>
                </a:solidFill>
                <a:latin typeface="Arial" panose="020B0604020202020204" pitchFamily="34" charset="0"/>
              </a:rPr>
              <a:t>	</a:t>
            </a:r>
          </a:p>
          <a:p>
            <a:r>
              <a:rPr lang="fr-FR" dirty="0" smtClean="0">
                <a:solidFill>
                  <a:srgbClr val="000000"/>
                </a:solidFill>
                <a:latin typeface="Arial" panose="020B0604020202020204" pitchFamily="34" charset="0"/>
              </a:rPr>
              <a:t>Chili</a:t>
            </a:r>
            <a:br>
              <a:rPr lang="fr-FR" dirty="0" smtClean="0">
                <a:solidFill>
                  <a:srgbClr val="000000"/>
                </a:solidFill>
                <a:latin typeface="Arial" panose="020B0604020202020204" pitchFamily="34" charset="0"/>
              </a:rPr>
            </a:br>
            <a:endParaRPr lang="fr-FR" dirty="0">
              <a:solidFill>
                <a:srgbClr val="000000"/>
              </a:solidFill>
              <a:latin typeface="Arial" panose="020B0604020202020204" pitchFamily="34" charset="0"/>
            </a:endParaRPr>
          </a:p>
        </p:txBody>
      </p:sp>
      <p:sp>
        <p:nvSpPr>
          <p:cNvPr id="11" name="Espace réservé du contenu 2"/>
          <p:cNvSpPr txBox="1">
            <a:spLocks/>
          </p:cNvSpPr>
          <p:nvPr/>
        </p:nvSpPr>
        <p:spPr>
          <a:xfrm>
            <a:off x="217498" y="1188468"/>
            <a:ext cx="9337049" cy="11317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sz="3600" dirty="0" smtClean="0"/>
              <a:t>Liste des 38 pays qui avaient participé à la collecte 2022  </a:t>
            </a:r>
            <a:r>
              <a:rPr lang="fr-FR" sz="2000" dirty="0" smtClean="0"/>
              <a:t>des données de l’année 2021</a:t>
            </a:r>
            <a:endParaRPr lang="fr-FR" sz="2400" dirty="0" smtClean="0"/>
          </a:p>
        </p:txBody>
      </p:sp>
      <p:pic>
        <p:nvPicPr>
          <p:cNvPr id="12" name="Image 11">
            <a:extLst>
              <a:ext uri="{FF2B5EF4-FFF2-40B4-BE49-F238E27FC236}">
                <a16:creationId xmlns:a16="http://schemas.microsoft.com/office/drawing/2014/main" id="{CC1A3696-3BAF-E449-83CD-755D7BD4FA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37571" y="207853"/>
            <a:ext cx="1671550" cy="828706"/>
          </a:xfrm>
          <a:prstGeom prst="rect">
            <a:avLst/>
          </a:prstGeom>
          <a:noFill/>
          <a:extLst>
            <a:ext uri="{909E8E84-426E-40DD-AFC4-6F175D3DCCD1}">
              <a14:hiddenFill xmlns:a14="http://schemas.microsoft.com/office/drawing/2010/main">
                <a:solidFill>
                  <a:srgbClr val="FFFFFF"/>
                </a:solidFill>
              </a14:hiddenFill>
            </a:ext>
          </a:extLst>
        </p:spPr>
      </p:pic>
      <p:sp>
        <p:nvSpPr>
          <p:cNvPr id="15" name="Espace réservé du contenu 2"/>
          <p:cNvSpPr txBox="1">
            <a:spLocks/>
          </p:cNvSpPr>
          <p:nvPr/>
        </p:nvSpPr>
        <p:spPr>
          <a:xfrm>
            <a:off x="8407143" y="1311379"/>
            <a:ext cx="3733800" cy="8432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10000"/>
              </a:lnSpc>
              <a:buNone/>
            </a:pPr>
            <a:r>
              <a:rPr lang="fr-FR" sz="2200" b="1" i="1" dirty="0" smtClean="0">
                <a:solidFill>
                  <a:schemeClr val="accent1"/>
                </a:solidFill>
              </a:rPr>
              <a:t>(Réunion du 17 mars 2022</a:t>
            </a:r>
            <a:br>
              <a:rPr lang="fr-FR" sz="2200" b="1" i="1" dirty="0" smtClean="0">
                <a:solidFill>
                  <a:schemeClr val="accent1"/>
                </a:solidFill>
              </a:rPr>
            </a:br>
            <a:r>
              <a:rPr lang="fr-FR" sz="2000" i="1" dirty="0" smtClean="0">
                <a:solidFill>
                  <a:schemeClr val="accent1"/>
                </a:solidFill>
              </a:rPr>
              <a:t>en visio-conférence</a:t>
            </a:r>
            <a:r>
              <a:rPr lang="fr-FR" sz="2200" b="1" i="1" dirty="0">
                <a:solidFill>
                  <a:schemeClr val="accent1"/>
                </a:solidFill>
              </a:rPr>
              <a:t> )</a:t>
            </a:r>
            <a:endParaRPr lang="fr-FR" sz="2200" i="1" dirty="0" smtClean="0">
              <a:solidFill>
                <a:schemeClr val="accent1"/>
              </a:solidFill>
            </a:endParaRPr>
          </a:p>
        </p:txBody>
      </p:sp>
    </p:spTree>
    <p:extLst>
      <p:ext uri="{BB962C8B-B14F-4D97-AF65-F5344CB8AC3E}">
        <p14:creationId xmlns:p14="http://schemas.microsoft.com/office/powerpoint/2010/main" val="2831422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3687" y="1865666"/>
            <a:ext cx="5620698" cy="4992334"/>
          </a:xfrm>
          <a:prstGeom prst="rect">
            <a:avLst/>
          </a:prstGeom>
        </p:spPr>
      </p:pic>
      <p:sp>
        <p:nvSpPr>
          <p:cNvPr id="4" name="Titre 1"/>
          <p:cNvSpPr>
            <a:spLocks noGrp="1"/>
          </p:cNvSpPr>
          <p:nvPr>
            <p:ph type="title"/>
          </p:nvPr>
        </p:nvSpPr>
        <p:spPr>
          <a:xfrm>
            <a:off x="597159" y="373224"/>
            <a:ext cx="9955764" cy="691302"/>
          </a:xfrm>
        </p:spPr>
        <p:txBody>
          <a:bodyPr>
            <a:normAutofit fontScale="90000"/>
          </a:bodyPr>
          <a:lstStyle/>
          <a:p>
            <a:r>
              <a:rPr lang="fr-FR" b="1" dirty="0" smtClean="0"/>
              <a:t>L’exercice  SWM </a:t>
            </a:r>
            <a:r>
              <a:rPr lang="fr-FR" b="1" smtClean="0"/>
              <a:t>de </a:t>
            </a:r>
            <a:r>
              <a:rPr lang="fr-FR" b="1" smtClean="0"/>
              <a:t>l’AICA </a:t>
            </a:r>
            <a:r>
              <a:rPr lang="fr-FR" b="1" dirty="0" smtClean="0"/>
              <a:t>: pourquoi participer</a:t>
            </a:r>
            <a:endParaRPr lang="fr-FR" b="1" dirty="0"/>
          </a:p>
        </p:txBody>
      </p:sp>
      <p:sp>
        <p:nvSpPr>
          <p:cNvPr id="6" name="Espace réservé du contenu 2"/>
          <p:cNvSpPr txBox="1">
            <a:spLocks/>
          </p:cNvSpPr>
          <p:nvPr/>
        </p:nvSpPr>
        <p:spPr>
          <a:xfrm>
            <a:off x="217498" y="1682991"/>
            <a:ext cx="4074584" cy="34861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sz="3600" dirty="0" smtClean="0"/>
              <a:t>Participation de l’Afrique à la collecte 2021  </a:t>
            </a:r>
            <a:br>
              <a:rPr lang="fr-FR" sz="3600" dirty="0" smtClean="0"/>
            </a:br>
            <a:r>
              <a:rPr lang="fr-FR" sz="2000" dirty="0" smtClean="0"/>
              <a:t>des données de l’année 2020</a:t>
            </a:r>
            <a:endParaRPr lang="fr-FR" sz="2400" dirty="0" smtClean="0"/>
          </a:p>
        </p:txBody>
      </p:sp>
      <p:sp>
        <p:nvSpPr>
          <p:cNvPr id="7" name="Espace réservé du contenu 2"/>
          <p:cNvSpPr txBox="1">
            <a:spLocks/>
          </p:cNvSpPr>
          <p:nvPr/>
        </p:nvSpPr>
        <p:spPr>
          <a:xfrm>
            <a:off x="15893" y="3940203"/>
            <a:ext cx="3733800" cy="8432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10000"/>
              </a:lnSpc>
              <a:buNone/>
            </a:pPr>
            <a:r>
              <a:rPr lang="fr-FR" sz="2200" b="1" i="1" dirty="0" smtClean="0">
                <a:solidFill>
                  <a:schemeClr val="accent1"/>
                </a:solidFill>
              </a:rPr>
              <a:t>(Réunion du 17 mars 2022</a:t>
            </a:r>
            <a:br>
              <a:rPr lang="fr-FR" sz="2200" b="1" i="1" dirty="0" smtClean="0">
                <a:solidFill>
                  <a:schemeClr val="accent1"/>
                </a:solidFill>
              </a:rPr>
            </a:br>
            <a:r>
              <a:rPr lang="fr-FR" sz="2000" i="1" dirty="0" smtClean="0">
                <a:solidFill>
                  <a:schemeClr val="accent1"/>
                </a:solidFill>
              </a:rPr>
              <a:t>en visio-conférence</a:t>
            </a:r>
            <a:r>
              <a:rPr lang="fr-FR" sz="2200" b="1" i="1" dirty="0">
                <a:solidFill>
                  <a:schemeClr val="accent1"/>
                </a:solidFill>
              </a:rPr>
              <a:t> )</a:t>
            </a:r>
            <a:endParaRPr lang="fr-FR" sz="2200" i="1" dirty="0" smtClean="0">
              <a:solidFill>
                <a:schemeClr val="accent1"/>
              </a:solidFill>
            </a:endParaRPr>
          </a:p>
        </p:txBody>
      </p:sp>
    </p:spTree>
    <p:extLst>
      <p:ext uri="{BB962C8B-B14F-4D97-AF65-F5344CB8AC3E}">
        <p14:creationId xmlns:p14="http://schemas.microsoft.com/office/powerpoint/2010/main" val="4116618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title"/>
          </p:nvPr>
        </p:nvSpPr>
        <p:spPr>
          <a:xfrm>
            <a:off x="728663" y="1914525"/>
            <a:ext cx="10084733" cy="4471987"/>
          </a:xfrm>
        </p:spPr>
        <p:txBody>
          <a:bodyPr>
            <a:normAutofit/>
          </a:bodyPr>
          <a:lstStyle/>
          <a:p>
            <a:pPr>
              <a:lnSpc>
                <a:spcPct val="110000"/>
              </a:lnSpc>
              <a:spcBef>
                <a:spcPts val="2400"/>
              </a:spcBef>
            </a:pPr>
            <a:r>
              <a:rPr lang="fr-FR" b="1" dirty="0" smtClean="0"/>
              <a:t>d‘où la présentation GCAF du 17.03.2022 en coopération avec l’AICA (Nicolas Colpaert) encourageant la participation à l’exercice, en particulier des pays africains du GCAF.</a:t>
            </a:r>
            <a:br>
              <a:rPr lang="fr-FR" b="1" dirty="0" smtClean="0"/>
            </a:br>
            <a:r>
              <a:rPr lang="fr-FR" sz="1800" b="1" dirty="0" smtClean="0"/>
              <a:t/>
            </a:r>
            <a:br>
              <a:rPr lang="fr-FR" sz="1800" b="1" dirty="0" smtClean="0"/>
            </a:br>
            <a:r>
              <a:rPr lang="fr-FR" b="1" dirty="0" smtClean="0"/>
              <a:t>1 et 2 ans après:</a:t>
            </a:r>
            <a:endParaRPr lang="fr-FR" b="1" dirty="0"/>
          </a:p>
        </p:txBody>
      </p:sp>
      <p:pic>
        <p:nvPicPr>
          <p:cNvPr id="10" name="Image 9">
            <a:extLst>
              <a:ext uri="{FF2B5EF4-FFF2-40B4-BE49-F238E27FC236}">
                <a16:creationId xmlns:a16="http://schemas.microsoft.com/office/drawing/2014/main" id="{CC1A3696-3BAF-E449-83CD-755D7BD4FA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37571" y="254506"/>
            <a:ext cx="1671550" cy="828706"/>
          </a:xfrm>
          <a:prstGeom prst="rect">
            <a:avLst/>
          </a:prstGeom>
          <a:noFill/>
          <a:extLst>
            <a:ext uri="{909E8E84-426E-40DD-AFC4-6F175D3DCCD1}">
              <a14:hiddenFill xmlns:a14="http://schemas.microsoft.com/office/drawing/2010/main">
                <a:solidFill>
                  <a:srgbClr val="FFFFFF"/>
                </a:solidFill>
              </a14:hiddenFill>
            </a:ext>
          </a:extLst>
        </p:spPr>
      </p:pic>
      <p:pic>
        <p:nvPicPr>
          <p:cNvPr id="11" name="Image 3">
            <a:extLst>
              <a:ext uri="{FF2B5EF4-FFF2-40B4-BE49-F238E27FC236}">
                <a16:creationId xmlns:a16="http://schemas.microsoft.com/office/drawing/2014/main" id="{B57EC580-54EA-A64C-A03A-05415AC20D2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45" y="254506"/>
            <a:ext cx="2898808" cy="601938"/>
          </a:xfrm>
          <a:prstGeom prst="rect">
            <a:avLst/>
          </a:prstGeom>
          <a:noFill/>
          <a:extLst>
            <a:ext uri="{909E8E84-426E-40DD-AFC4-6F175D3DCCD1}">
              <a14:hiddenFill xmlns:a14="http://schemas.microsoft.com/office/drawing/2010/main">
                <a:solidFill>
                  <a:srgbClr val="FFFFFF"/>
                </a:solidFill>
              </a14:hiddenFill>
            </a:ext>
          </a:extLst>
        </p:spPr>
      </p:pic>
      <p:sp>
        <p:nvSpPr>
          <p:cNvPr id="12" name="Espace réservé du contenu 2"/>
          <p:cNvSpPr txBox="1">
            <a:spLocks/>
          </p:cNvSpPr>
          <p:nvPr/>
        </p:nvSpPr>
        <p:spPr>
          <a:xfrm>
            <a:off x="9168239" y="1353697"/>
            <a:ext cx="3023761" cy="444319"/>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None/>
            </a:pPr>
            <a:r>
              <a:rPr lang="fr-FR" sz="2200" b="1" i="1" dirty="0" smtClean="0">
                <a:solidFill>
                  <a:schemeClr val="accent1"/>
                </a:solidFill>
              </a:rPr>
              <a:t>Réunion du 30 janvier 2024</a:t>
            </a:r>
            <a:endParaRPr lang="fr-FR" sz="3200" b="1" dirty="0"/>
          </a:p>
        </p:txBody>
      </p:sp>
    </p:spTree>
    <p:extLst>
      <p:ext uri="{BB962C8B-B14F-4D97-AF65-F5344CB8AC3E}">
        <p14:creationId xmlns:p14="http://schemas.microsoft.com/office/powerpoint/2010/main" val="1263046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3687" y="1865666"/>
            <a:ext cx="5620698" cy="4992334"/>
          </a:xfrm>
          <a:prstGeom prst="rect">
            <a:avLst/>
          </a:prstGeom>
        </p:spPr>
      </p:pic>
      <p:sp>
        <p:nvSpPr>
          <p:cNvPr id="4" name="Titre 1"/>
          <p:cNvSpPr>
            <a:spLocks noGrp="1"/>
          </p:cNvSpPr>
          <p:nvPr>
            <p:ph type="title"/>
          </p:nvPr>
        </p:nvSpPr>
        <p:spPr>
          <a:xfrm>
            <a:off x="597159" y="373224"/>
            <a:ext cx="9955764" cy="691302"/>
          </a:xfrm>
        </p:spPr>
        <p:txBody>
          <a:bodyPr>
            <a:normAutofit/>
          </a:bodyPr>
          <a:lstStyle/>
          <a:p>
            <a:r>
              <a:rPr lang="fr-FR" sz="3600" b="1" dirty="0" smtClean="0"/>
              <a:t>L’exercice  SWM de l’IAIS : pourquoi participer</a:t>
            </a:r>
            <a:endParaRPr lang="fr-FR" sz="3600" b="1" dirty="0"/>
          </a:p>
        </p:txBody>
      </p:sp>
      <p:sp>
        <p:nvSpPr>
          <p:cNvPr id="6" name="Espace réservé du contenu 2"/>
          <p:cNvSpPr txBox="1">
            <a:spLocks/>
          </p:cNvSpPr>
          <p:nvPr/>
        </p:nvSpPr>
        <p:spPr>
          <a:xfrm>
            <a:off x="217498" y="1682991"/>
            <a:ext cx="4074584" cy="34861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sz="3600" dirty="0" smtClean="0"/>
              <a:t>Participation de l’Afrique à la collecte 2023  </a:t>
            </a:r>
            <a:br>
              <a:rPr lang="fr-FR" sz="3600" dirty="0" smtClean="0"/>
            </a:br>
            <a:r>
              <a:rPr lang="fr-FR" sz="2000" dirty="0" smtClean="0"/>
              <a:t>des données de l’année 2022</a:t>
            </a:r>
            <a:endParaRPr lang="fr-FR" sz="2400" dirty="0" smtClean="0"/>
          </a:p>
        </p:txBody>
      </p:sp>
      <p:sp>
        <p:nvSpPr>
          <p:cNvPr id="5" name="Espace réservé du contenu 2"/>
          <p:cNvSpPr txBox="1">
            <a:spLocks/>
          </p:cNvSpPr>
          <p:nvPr/>
        </p:nvSpPr>
        <p:spPr>
          <a:xfrm>
            <a:off x="9282539" y="1238672"/>
            <a:ext cx="3023761" cy="444319"/>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None/>
            </a:pPr>
            <a:r>
              <a:rPr lang="fr-FR" sz="2200" b="1" i="1" dirty="0" smtClean="0">
                <a:solidFill>
                  <a:schemeClr val="accent1"/>
                </a:solidFill>
              </a:rPr>
              <a:t>Réunion du 30 janvier 2024</a:t>
            </a:r>
            <a:endParaRPr lang="fr-FR" sz="3200" b="1" dirty="0"/>
          </a:p>
        </p:txBody>
      </p:sp>
      <p:pic>
        <p:nvPicPr>
          <p:cNvPr id="7" name="Image 6">
            <a:extLst>
              <a:ext uri="{FF2B5EF4-FFF2-40B4-BE49-F238E27FC236}">
                <a16:creationId xmlns:a16="http://schemas.microsoft.com/office/drawing/2014/main" id="{CC1A3696-3BAF-E449-83CD-755D7BD4FA9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37571" y="254506"/>
            <a:ext cx="1671550" cy="8287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7159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title"/>
          </p:nvPr>
        </p:nvSpPr>
        <p:spPr>
          <a:xfrm>
            <a:off x="546100" y="254506"/>
            <a:ext cx="9791471" cy="992382"/>
          </a:xfrm>
        </p:spPr>
        <p:txBody>
          <a:bodyPr>
            <a:noAutofit/>
          </a:bodyPr>
          <a:lstStyle/>
          <a:p>
            <a:pPr algn="ctr">
              <a:lnSpc>
                <a:spcPct val="110000"/>
              </a:lnSpc>
            </a:pPr>
            <a:r>
              <a:rPr lang="fr-FR" sz="2700" b="1" dirty="0" smtClean="0"/>
              <a:t>L’exercice SGS / SWM de l’AICA: </a:t>
            </a:r>
            <a:br>
              <a:rPr lang="fr-FR" sz="2700" b="1" dirty="0" smtClean="0"/>
            </a:br>
            <a:r>
              <a:rPr lang="fr-FR" sz="2700" b="1" dirty="0" smtClean="0"/>
              <a:t>pourquoi participer</a:t>
            </a:r>
            <a:endParaRPr lang="fr-FR" sz="2700" b="1" dirty="0"/>
          </a:p>
        </p:txBody>
      </p:sp>
      <p:sp>
        <p:nvSpPr>
          <p:cNvPr id="5" name="Espace réservé du contenu 2"/>
          <p:cNvSpPr>
            <a:spLocks noGrp="1"/>
          </p:cNvSpPr>
          <p:nvPr>
            <p:ph idx="1"/>
          </p:nvPr>
        </p:nvSpPr>
        <p:spPr>
          <a:xfrm>
            <a:off x="419878" y="1702675"/>
            <a:ext cx="11772122" cy="1131709"/>
          </a:xfrm>
        </p:spPr>
        <p:txBody>
          <a:bodyPr>
            <a:normAutofit/>
          </a:bodyPr>
          <a:lstStyle/>
          <a:p>
            <a:pPr marL="0" indent="0">
              <a:lnSpc>
                <a:spcPct val="110000"/>
              </a:lnSpc>
              <a:buNone/>
            </a:pPr>
            <a:r>
              <a:rPr lang="fr-FR" sz="2400" dirty="0" smtClean="0"/>
              <a:t>Liste des 45 pays ayant participé à la collecte 2023  </a:t>
            </a:r>
            <a:br>
              <a:rPr lang="fr-FR" sz="2400" dirty="0" smtClean="0"/>
            </a:br>
            <a:r>
              <a:rPr lang="fr-FR" sz="1800" dirty="0" smtClean="0"/>
              <a:t>des données de l’année 2022</a:t>
            </a:r>
            <a:endParaRPr lang="fr-FR" sz="2000" dirty="0" smtClean="0"/>
          </a:p>
        </p:txBody>
      </p:sp>
      <p:sp>
        <p:nvSpPr>
          <p:cNvPr id="6" name="Rectangle 5"/>
          <p:cNvSpPr/>
          <p:nvPr/>
        </p:nvSpPr>
        <p:spPr>
          <a:xfrm>
            <a:off x="546100" y="2758674"/>
            <a:ext cx="1883391" cy="3708708"/>
          </a:xfrm>
          <a:prstGeom prst="rect">
            <a:avLst/>
          </a:prstGeom>
        </p:spPr>
        <p:txBody>
          <a:bodyPr wrap="square">
            <a:spAutoFit/>
          </a:bodyPr>
          <a:lstStyle/>
          <a:p>
            <a:r>
              <a:rPr lang="fr-FR" dirty="0" smtClean="0">
                <a:solidFill>
                  <a:srgbClr val="C00000"/>
                </a:solidFill>
                <a:latin typeface="Arial" panose="020B0604020202020204" pitchFamily="34" charset="0"/>
              </a:rPr>
              <a:t>Afrique du Sud</a:t>
            </a:r>
          </a:p>
          <a:p>
            <a:r>
              <a:rPr lang="fr-FR" dirty="0" smtClean="0">
                <a:solidFill>
                  <a:srgbClr val="000000"/>
                </a:solidFill>
                <a:latin typeface="Arial" panose="020B0604020202020204" pitchFamily="34" charset="0"/>
              </a:rPr>
              <a:t>Allemagne</a:t>
            </a:r>
          </a:p>
          <a:p>
            <a:r>
              <a:rPr lang="fr-FR" dirty="0" smtClean="0">
                <a:solidFill>
                  <a:srgbClr val="000000"/>
                </a:solidFill>
                <a:latin typeface="Arial" panose="020B0604020202020204" pitchFamily="34" charset="0"/>
              </a:rPr>
              <a:t>Argentine </a:t>
            </a:r>
            <a:endParaRPr lang="fr-FR" dirty="0">
              <a:solidFill>
                <a:srgbClr val="000000"/>
              </a:solidFill>
              <a:latin typeface="Arial" panose="020B0604020202020204" pitchFamily="34" charset="0"/>
            </a:endParaRPr>
          </a:p>
          <a:p>
            <a:r>
              <a:rPr lang="fr-FR" dirty="0" smtClean="0">
                <a:solidFill>
                  <a:srgbClr val="000000"/>
                </a:solidFill>
                <a:latin typeface="Arial" panose="020B0604020202020204" pitchFamily="34" charset="0"/>
              </a:rPr>
              <a:t>Australie</a:t>
            </a:r>
            <a:endParaRPr lang="fr-FR" dirty="0">
              <a:solidFill>
                <a:srgbClr val="000000"/>
              </a:solidFill>
              <a:latin typeface="Arial" panose="020B0604020202020204" pitchFamily="34" charset="0"/>
            </a:endParaRPr>
          </a:p>
          <a:p>
            <a:r>
              <a:rPr lang="fr-FR" dirty="0" smtClean="0">
                <a:solidFill>
                  <a:srgbClr val="000000"/>
                </a:solidFill>
                <a:latin typeface="Arial" panose="020B0604020202020204" pitchFamily="34" charset="0"/>
              </a:rPr>
              <a:t>Autriche</a:t>
            </a:r>
            <a:endParaRPr lang="fr-FR" dirty="0">
              <a:solidFill>
                <a:srgbClr val="000000"/>
              </a:solidFill>
              <a:latin typeface="Arial" panose="020B0604020202020204" pitchFamily="34" charset="0"/>
            </a:endParaRPr>
          </a:p>
          <a:p>
            <a:r>
              <a:rPr lang="fr-FR" dirty="0" smtClean="0">
                <a:solidFill>
                  <a:srgbClr val="000000"/>
                </a:solidFill>
                <a:latin typeface="Arial" panose="020B0604020202020204" pitchFamily="34" charset="0"/>
              </a:rPr>
              <a:t>Belgique</a:t>
            </a:r>
            <a:endParaRPr lang="fr-FR" dirty="0">
              <a:solidFill>
                <a:srgbClr val="000000"/>
              </a:solidFill>
              <a:latin typeface="Arial" panose="020B0604020202020204" pitchFamily="34" charset="0"/>
            </a:endParaRPr>
          </a:p>
          <a:p>
            <a:r>
              <a:rPr lang="fr-FR" dirty="0" err="1" smtClean="0">
                <a:solidFill>
                  <a:srgbClr val="000000"/>
                </a:solidFill>
                <a:latin typeface="Arial" panose="020B0604020202020204" pitchFamily="34" charset="0"/>
              </a:rPr>
              <a:t>Bélize</a:t>
            </a:r>
            <a:r>
              <a:rPr lang="fr-FR" dirty="0" smtClean="0">
                <a:solidFill>
                  <a:srgbClr val="000000"/>
                </a:solidFill>
                <a:latin typeface="Arial" panose="020B0604020202020204" pitchFamily="34" charset="0"/>
              </a:rPr>
              <a:t> Bermudes Brésil </a:t>
            </a:r>
            <a:br>
              <a:rPr lang="fr-FR" dirty="0" smtClean="0">
                <a:solidFill>
                  <a:srgbClr val="000000"/>
                </a:solidFill>
                <a:latin typeface="Arial" panose="020B0604020202020204" pitchFamily="34" charset="0"/>
              </a:rPr>
            </a:br>
            <a:r>
              <a:rPr lang="fr-FR" dirty="0" smtClean="0">
                <a:solidFill>
                  <a:srgbClr val="000000"/>
                </a:solidFill>
                <a:latin typeface="Arial" panose="020B0604020202020204" pitchFamily="34" charset="0"/>
              </a:rPr>
              <a:t>Bulgarie</a:t>
            </a:r>
          </a:p>
          <a:p>
            <a:r>
              <a:rPr lang="fr-FR" dirty="0" smtClean="0">
                <a:solidFill>
                  <a:srgbClr val="000000"/>
                </a:solidFill>
                <a:latin typeface="Arial" panose="020B0604020202020204" pitchFamily="34" charset="0"/>
              </a:rPr>
              <a:t>Canada </a:t>
            </a:r>
            <a:br>
              <a:rPr lang="fr-FR" dirty="0" smtClean="0">
                <a:solidFill>
                  <a:srgbClr val="000000"/>
                </a:solidFill>
                <a:latin typeface="Arial" panose="020B0604020202020204" pitchFamily="34" charset="0"/>
              </a:rPr>
            </a:br>
            <a:r>
              <a:rPr lang="fr-FR" dirty="0" smtClean="0">
                <a:solidFill>
                  <a:srgbClr val="000000"/>
                </a:solidFill>
                <a:latin typeface="Arial" panose="020B0604020202020204" pitchFamily="34" charset="0"/>
              </a:rPr>
              <a:t>Iles </a:t>
            </a:r>
            <a:r>
              <a:rPr lang="fr-FR" dirty="0" err="1" smtClean="0">
                <a:solidFill>
                  <a:srgbClr val="000000"/>
                </a:solidFill>
                <a:latin typeface="Arial" panose="020B0604020202020204" pitchFamily="34" charset="0"/>
              </a:rPr>
              <a:t>Caiman</a:t>
            </a:r>
            <a:r>
              <a:rPr lang="fr-FR" dirty="0">
                <a:solidFill>
                  <a:srgbClr val="000000"/>
                </a:solidFill>
                <a:latin typeface="Arial" panose="020B0604020202020204" pitchFamily="34" charset="0"/>
              </a:rPr>
              <a:t/>
            </a:r>
            <a:br>
              <a:rPr lang="fr-FR" dirty="0">
                <a:solidFill>
                  <a:srgbClr val="000000"/>
                </a:solidFill>
                <a:latin typeface="Arial" panose="020B0604020202020204" pitchFamily="34" charset="0"/>
              </a:rPr>
            </a:br>
            <a:r>
              <a:rPr lang="fr-FR" dirty="0">
                <a:solidFill>
                  <a:srgbClr val="000000"/>
                </a:solidFill>
                <a:latin typeface="Arial" panose="020B0604020202020204" pitchFamily="34" charset="0"/>
              </a:rPr>
              <a:t>Chili</a:t>
            </a:r>
          </a:p>
          <a:p>
            <a:endParaRPr lang="fr-FR" sz="1900" dirty="0">
              <a:solidFill>
                <a:srgbClr val="000000"/>
              </a:solidFill>
              <a:latin typeface="Arial" panose="020B0604020202020204" pitchFamily="34" charset="0"/>
            </a:endParaRPr>
          </a:p>
        </p:txBody>
      </p:sp>
      <p:sp>
        <p:nvSpPr>
          <p:cNvPr id="8" name="Rectangle 7"/>
          <p:cNvSpPr/>
          <p:nvPr/>
        </p:nvSpPr>
        <p:spPr>
          <a:xfrm>
            <a:off x="5997915" y="3024422"/>
            <a:ext cx="2186372" cy="3708708"/>
          </a:xfrm>
          <a:prstGeom prst="rect">
            <a:avLst/>
          </a:prstGeom>
        </p:spPr>
        <p:txBody>
          <a:bodyPr wrap="square">
            <a:spAutoFit/>
          </a:bodyPr>
          <a:lstStyle/>
          <a:p>
            <a:r>
              <a:rPr lang="fr-FR" dirty="0">
                <a:solidFill>
                  <a:srgbClr val="000000"/>
                </a:solidFill>
                <a:latin typeface="Arial" panose="020B0604020202020204" pitchFamily="34" charset="0"/>
              </a:rPr>
              <a:t>Irlande</a:t>
            </a:r>
            <a:br>
              <a:rPr lang="fr-FR" dirty="0">
                <a:solidFill>
                  <a:srgbClr val="000000"/>
                </a:solidFill>
                <a:latin typeface="Arial" panose="020B0604020202020204" pitchFamily="34" charset="0"/>
              </a:rPr>
            </a:br>
            <a:r>
              <a:rPr lang="fr-FR" dirty="0">
                <a:solidFill>
                  <a:srgbClr val="000000"/>
                </a:solidFill>
                <a:latin typeface="Arial" panose="020B0604020202020204" pitchFamily="34" charset="0"/>
              </a:rPr>
              <a:t>Islande</a:t>
            </a:r>
          </a:p>
          <a:p>
            <a:r>
              <a:rPr lang="fr-FR" dirty="0" smtClean="0">
                <a:solidFill>
                  <a:srgbClr val="000000"/>
                </a:solidFill>
                <a:latin typeface="Arial" panose="020B0604020202020204" pitchFamily="34" charset="0"/>
              </a:rPr>
              <a:t>Israël </a:t>
            </a:r>
            <a:r>
              <a:rPr lang="fr-FR" dirty="0">
                <a:solidFill>
                  <a:srgbClr val="000000"/>
                </a:solidFill>
                <a:latin typeface="Arial" panose="020B0604020202020204" pitchFamily="34" charset="0"/>
              </a:rPr>
              <a:t>	</a:t>
            </a:r>
          </a:p>
          <a:p>
            <a:r>
              <a:rPr lang="fr-FR" dirty="0" smtClean="0">
                <a:solidFill>
                  <a:srgbClr val="000000"/>
                </a:solidFill>
                <a:latin typeface="Arial" panose="020B0604020202020204" pitchFamily="34" charset="0"/>
              </a:rPr>
              <a:t>Italie</a:t>
            </a:r>
            <a:r>
              <a:rPr lang="fr-FR" dirty="0">
                <a:solidFill>
                  <a:srgbClr val="000000"/>
                </a:solidFill>
                <a:latin typeface="Arial" panose="020B0604020202020204" pitchFamily="34" charset="0"/>
              </a:rPr>
              <a:t>	</a:t>
            </a:r>
          </a:p>
          <a:p>
            <a:r>
              <a:rPr lang="fr-FR" dirty="0" smtClean="0">
                <a:solidFill>
                  <a:srgbClr val="000000"/>
                </a:solidFill>
                <a:latin typeface="Arial" panose="020B0604020202020204" pitchFamily="34" charset="0"/>
              </a:rPr>
              <a:t>Japon </a:t>
            </a:r>
            <a:r>
              <a:rPr lang="fr-FR" dirty="0">
                <a:solidFill>
                  <a:srgbClr val="000000"/>
                </a:solidFill>
                <a:latin typeface="Arial" panose="020B0604020202020204" pitchFamily="34" charset="0"/>
              </a:rPr>
              <a:t>	</a:t>
            </a:r>
            <a:r>
              <a:rPr lang="fr-FR" dirty="0" smtClean="0">
                <a:solidFill>
                  <a:srgbClr val="000000"/>
                </a:solidFill>
                <a:latin typeface="Arial" panose="020B0604020202020204" pitchFamily="34" charset="0"/>
              </a:rPr>
              <a:t/>
            </a:r>
            <a:br>
              <a:rPr lang="fr-FR" dirty="0" smtClean="0">
                <a:solidFill>
                  <a:srgbClr val="000000"/>
                </a:solidFill>
                <a:latin typeface="Arial" panose="020B0604020202020204" pitchFamily="34" charset="0"/>
              </a:rPr>
            </a:br>
            <a:r>
              <a:rPr lang="fr-FR" dirty="0" smtClean="0">
                <a:solidFill>
                  <a:srgbClr val="000000"/>
                </a:solidFill>
                <a:latin typeface="Arial" panose="020B0604020202020204" pitchFamily="34" charset="0"/>
              </a:rPr>
              <a:t>Lettonie</a:t>
            </a:r>
            <a:br>
              <a:rPr lang="fr-FR" dirty="0" smtClean="0">
                <a:solidFill>
                  <a:srgbClr val="000000"/>
                </a:solidFill>
                <a:latin typeface="Arial" panose="020B0604020202020204" pitchFamily="34" charset="0"/>
              </a:rPr>
            </a:br>
            <a:r>
              <a:rPr lang="fr-FR" dirty="0" smtClean="0">
                <a:solidFill>
                  <a:srgbClr val="000000"/>
                </a:solidFill>
                <a:latin typeface="Arial" panose="020B0604020202020204" pitchFamily="34" charset="0"/>
              </a:rPr>
              <a:t>Luxembourg</a:t>
            </a:r>
            <a:endParaRPr lang="fr-FR" dirty="0">
              <a:solidFill>
                <a:srgbClr val="000000"/>
              </a:solidFill>
              <a:latin typeface="Arial" panose="020B0604020202020204" pitchFamily="34" charset="0"/>
            </a:endParaRPr>
          </a:p>
          <a:p>
            <a:r>
              <a:rPr lang="fr-FR" dirty="0" smtClean="0">
                <a:solidFill>
                  <a:srgbClr val="000000"/>
                </a:solidFill>
                <a:latin typeface="Arial" panose="020B0604020202020204" pitchFamily="34" charset="0"/>
              </a:rPr>
              <a:t>Malaisie</a:t>
            </a:r>
            <a:br>
              <a:rPr lang="fr-FR" dirty="0" smtClean="0">
                <a:solidFill>
                  <a:srgbClr val="000000"/>
                </a:solidFill>
                <a:latin typeface="Arial" panose="020B0604020202020204" pitchFamily="34" charset="0"/>
              </a:rPr>
            </a:br>
            <a:r>
              <a:rPr lang="fr-FR" dirty="0" smtClean="0">
                <a:solidFill>
                  <a:srgbClr val="000000"/>
                </a:solidFill>
                <a:latin typeface="Arial" panose="020B0604020202020204" pitchFamily="34" charset="0"/>
              </a:rPr>
              <a:t>Malte</a:t>
            </a:r>
          </a:p>
          <a:p>
            <a:r>
              <a:rPr lang="fr-FR" dirty="0" smtClean="0">
                <a:solidFill>
                  <a:srgbClr val="C00000"/>
                </a:solidFill>
                <a:latin typeface="Arial" panose="020B0604020202020204" pitchFamily="34" charset="0"/>
              </a:rPr>
              <a:t>Maroc</a:t>
            </a:r>
          </a:p>
          <a:p>
            <a:r>
              <a:rPr lang="fr-FR" dirty="0">
                <a:solidFill>
                  <a:srgbClr val="000000"/>
                </a:solidFill>
                <a:latin typeface="Arial" panose="020B0604020202020204" pitchFamily="34" charset="0"/>
              </a:rPr>
              <a:t>Mexique</a:t>
            </a:r>
          </a:p>
          <a:p>
            <a:r>
              <a:rPr lang="fr-FR" dirty="0">
                <a:solidFill>
                  <a:srgbClr val="000000"/>
                </a:solidFill>
                <a:latin typeface="Arial" panose="020B0604020202020204" pitchFamily="34" charset="0"/>
              </a:rPr>
              <a:t>Nouvelle-Zélande</a:t>
            </a:r>
            <a:r>
              <a:rPr lang="fr-FR" sz="1900" dirty="0">
                <a:solidFill>
                  <a:srgbClr val="000000"/>
                </a:solidFill>
                <a:latin typeface="Arial" panose="020B0604020202020204" pitchFamily="34" charset="0"/>
              </a:rPr>
              <a:t/>
            </a:r>
            <a:br>
              <a:rPr lang="fr-FR" sz="1900" dirty="0">
                <a:solidFill>
                  <a:srgbClr val="000000"/>
                </a:solidFill>
                <a:latin typeface="Arial" panose="020B0604020202020204" pitchFamily="34" charset="0"/>
              </a:rPr>
            </a:br>
            <a:endParaRPr lang="fr-FR" sz="1900" dirty="0">
              <a:solidFill>
                <a:srgbClr val="000000"/>
              </a:solidFill>
              <a:latin typeface="Arial" panose="020B0604020202020204" pitchFamily="34" charset="0"/>
            </a:endParaRPr>
          </a:p>
        </p:txBody>
      </p:sp>
      <p:sp>
        <p:nvSpPr>
          <p:cNvPr id="9" name="Rectangle 8"/>
          <p:cNvSpPr/>
          <p:nvPr/>
        </p:nvSpPr>
        <p:spPr>
          <a:xfrm>
            <a:off x="8815845" y="2758674"/>
            <a:ext cx="3043451" cy="3693319"/>
          </a:xfrm>
          <a:prstGeom prst="rect">
            <a:avLst/>
          </a:prstGeom>
        </p:spPr>
        <p:txBody>
          <a:bodyPr wrap="square">
            <a:spAutoFit/>
          </a:bodyPr>
          <a:lstStyle/>
          <a:p>
            <a:r>
              <a:rPr lang="fr-FR" dirty="0">
                <a:solidFill>
                  <a:srgbClr val="000000"/>
                </a:solidFill>
                <a:latin typeface="Arial" panose="020B0604020202020204" pitchFamily="34" charset="0"/>
              </a:rPr>
              <a:t>Pays-Bas</a:t>
            </a:r>
            <a:br>
              <a:rPr lang="fr-FR" dirty="0">
                <a:solidFill>
                  <a:srgbClr val="000000"/>
                </a:solidFill>
                <a:latin typeface="Arial" panose="020B0604020202020204" pitchFamily="34" charset="0"/>
              </a:rPr>
            </a:br>
            <a:r>
              <a:rPr lang="fr-FR" dirty="0">
                <a:solidFill>
                  <a:srgbClr val="000000"/>
                </a:solidFill>
                <a:latin typeface="Arial" panose="020B0604020202020204" pitchFamily="34" charset="0"/>
              </a:rPr>
              <a:t>Pologne</a:t>
            </a:r>
            <a:endParaRPr lang="en-US" dirty="0">
              <a:solidFill>
                <a:srgbClr val="000000"/>
              </a:solidFill>
              <a:latin typeface="Arial" panose="020B0604020202020204" pitchFamily="34" charset="0"/>
            </a:endParaRPr>
          </a:p>
          <a:p>
            <a:r>
              <a:rPr lang="fr-FR" dirty="0" smtClean="0">
                <a:solidFill>
                  <a:srgbClr val="000000"/>
                </a:solidFill>
                <a:latin typeface="Arial" panose="020B0604020202020204" pitchFamily="34" charset="0"/>
              </a:rPr>
              <a:t>Portugal </a:t>
            </a:r>
            <a:r>
              <a:rPr lang="fr-FR" dirty="0">
                <a:solidFill>
                  <a:srgbClr val="000000"/>
                </a:solidFill>
                <a:latin typeface="Arial" panose="020B0604020202020204" pitchFamily="34" charset="0"/>
              </a:rPr>
              <a:t>	</a:t>
            </a:r>
          </a:p>
          <a:p>
            <a:r>
              <a:rPr lang="fr-FR" dirty="0" smtClean="0">
                <a:solidFill>
                  <a:srgbClr val="000000"/>
                </a:solidFill>
                <a:latin typeface="Arial" panose="020B0604020202020204" pitchFamily="34" charset="0"/>
              </a:rPr>
              <a:t>Roumanie</a:t>
            </a:r>
            <a:endParaRPr lang="fr-FR" dirty="0">
              <a:solidFill>
                <a:srgbClr val="000000"/>
              </a:solidFill>
              <a:latin typeface="Arial" panose="020B0604020202020204" pitchFamily="34" charset="0"/>
            </a:endParaRPr>
          </a:p>
          <a:p>
            <a:r>
              <a:rPr lang="it-IT" dirty="0" smtClean="0">
                <a:solidFill>
                  <a:srgbClr val="000000"/>
                </a:solidFill>
                <a:latin typeface="Arial" panose="020B0604020202020204" pitchFamily="34" charset="0"/>
              </a:rPr>
              <a:t>Royaume-Uni</a:t>
            </a:r>
          </a:p>
          <a:p>
            <a:r>
              <a:rPr lang="it-IT" dirty="0" smtClean="0">
                <a:solidFill>
                  <a:srgbClr val="000000"/>
                </a:solidFill>
                <a:latin typeface="Arial" panose="020B0604020202020204" pitchFamily="34" charset="0"/>
              </a:rPr>
              <a:t>Russie</a:t>
            </a:r>
          </a:p>
          <a:p>
            <a:r>
              <a:rPr lang="it-IT" dirty="0" smtClean="0">
                <a:solidFill>
                  <a:srgbClr val="000000"/>
                </a:solidFill>
                <a:latin typeface="Arial" panose="020B0604020202020204" pitchFamily="34" charset="0"/>
              </a:rPr>
              <a:t>Singapour</a:t>
            </a:r>
            <a:r>
              <a:rPr lang="fr-FR" dirty="0" smtClean="0">
                <a:solidFill>
                  <a:srgbClr val="000000"/>
                </a:solidFill>
                <a:latin typeface="Arial" panose="020B0604020202020204" pitchFamily="34" charset="0"/>
              </a:rPr>
              <a:t> </a:t>
            </a:r>
            <a:br>
              <a:rPr lang="fr-FR" dirty="0" smtClean="0">
                <a:solidFill>
                  <a:srgbClr val="000000"/>
                </a:solidFill>
                <a:latin typeface="Arial" panose="020B0604020202020204" pitchFamily="34" charset="0"/>
              </a:rPr>
            </a:br>
            <a:r>
              <a:rPr lang="fr-FR" dirty="0" smtClean="0">
                <a:solidFill>
                  <a:srgbClr val="000000"/>
                </a:solidFill>
                <a:latin typeface="Arial" panose="020B0604020202020204" pitchFamily="34" charset="0"/>
              </a:rPr>
              <a:t>Slovaquie</a:t>
            </a:r>
            <a:br>
              <a:rPr lang="fr-FR" dirty="0" smtClean="0">
                <a:solidFill>
                  <a:srgbClr val="000000"/>
                </a:solidFill>
                <a:latin typeface="Arial" panose="020B0604020202020204" pitchFamily="34" charset="0"/>
              </a:rPr>
            </a:br>
            <a:r>
              <a:rPr lang="fr-FR" dirty="0" smtClean="0">
                <a:solidFill>
                  <a:srgbClr val="000000"/>
                </a:solidFill>
                <a:latin typeface="Arial" panose="020B0604020202020204" pitchFamily="34" charset="0"/>
              </a:rPr>
              <a:t>Slovénie</a:t>
            </a:r>
            <a:r>
              <a:rPr lang="fr-FR" dirty="0">
                <a:solidFill>
                  <a:srgbClr val="000000"/>
                </a:solidFill>
                <a:latin typeface="Arial" panose="020B0604020202020204" pitchFamily="34" charset="0"/>
              </a:rPr>
              <a:t>	</a:t>
            </a:r>
          </a:p>
          <a:p>
            <a:r>
              <a:rPr lang="en-US" dirty="0" err="1" smtClean="0">
                <a:solidFill>
                  <a:srgbClr val="000000"/>
                </a:solidFill>
                <a:latin typeface="Arial" panose="020B0604020202020204" pitchFamily="34" charset="0"/>
              </a:rPr>
              <a:t>Suède</a:t>
            </a:r>
            <a:endParaRPr lang="en-US" dirty="0" smtClean="0">
              <a:solidFill>
                <a:srgbClr val="000000"/>
              </a:solidFill>
              <a:latin typeface="Arial" panose="020B0604020202020204" pitchFamily="34" charset="0"/>
            </a:endParaRPr>
          </a:p>
          <a:p>
            <a:r>
              <a:rPr lang="en-US" dirty="0" smtClean="0">
                <a:solidFill>
                  <a:srgbClr val="000000"/>
                </a:solidFill>
                <a:latin typeface="Arial" panose="020B0604020202020204" pitchFamily="34" charset="0"/>
              </a:rPr>
              <a:t>Suisse</a:t>
            </a:r>
          </a:p>
          <a:p>
            <a:r>
              <a:rPr lang="fr-FR" dirty="0" smtClean="0">
                <a:solidFill>
                  <a:srgbClr val="000000"/>
                </a:solidFill>
                <a:latin typeface="Arial" panose="020B0604020202020204" pitchFamily="34" charset="0"/>
              </a:rPr>
              <a:t>Taiwan</a:t>
            </a:r>
            <a:br>
              <a:rPr lang="fr-FR" dirty="0" smtClean="0">
                <a:solidFill>
                  <a:srgbClr val="000000"/>
                </a:solidFill>
                <a:latin typeface="Arial" panose="020B0604020202020204" pitchFamily="34" charset="0"/>
              </a:rPr>
            </a:br>
            <a:r>
              <a:rPr lang="fr-FR" dirty="0" smtClean="0">
                <a:solidFill>
                  <a:srgbClr val="000000"/>
                </a:solidFill>
                <a:latin typeface="Arial" panose="020B0604020202020204" pitchFamily="34" charset="0"/>
              </a:rPr>
              <a:t>République Tchèque</a:t>
            </a:r>
            <a:r>
              <a:rPr lang="fr-FR" dirty="0">
                <a:solidFill>
                  <a:srgbClr val="000000"/>
                </a:solidFill>
                <a:latin typeface="Arial" panose="020B0604020202020204" pitchFamily="34" charset="0"/>
              </a:rPr>
              <a:t>	</a:t>
            </a:r>
          </a:p>
        </p:txBody>
      </p:sp>
      <p:sp>
        <p:nvSpPr>
          <p:cNvPr id="7" name="Rectangle 6"/>
          <p:cNvSpPr/>
          <p:nvPr/>
        </p:nvSpPr>
        <p:spPr>
          <a:xfrm>
            <a:off x="3364030" y="3059001"/>
            <a:ext cx="1883391" cy="4001095"/>
          </a:xfrm>
          <a:prstGeom prst="rect">
            <a:avLst/>
          </a:prstGeom>
        </p:spPr>
        <p:txBody>
          <a:bodyPr wrap="square">
            <a:spAutoFit/>
          </a:bodyPr>
          <a:lstStyle/>
          <a:p>
            <a:r>
              <a:rPr lang="fr-FR" dirty="0">
                <a:solidFill>
                  <a:srgbClr val="000000"/>
                </a:solidFill>
                <a:latin typeface="Arial" panose="020B0604020202020204" pitchFamily="34" charset="0"/>
              </a:rPr>
              <a:t>Chine 	</a:t>
            </a:r>
            <a:br>
              <a:rPr lang="fr-FR" dirty="0">
                <a:solidFill>
                  <a:srgbClr val="000000"/>
                </a:solidFill>
                <a:latin typeface="Arial" panose="020B0604020202020204" pitchFamily="34" charset="0"/>
              </a:rPr>
            </a:br>
            <a:r>
              <a:rPr lang="fr-FR" dirty="0">
                <a:solidFill>
                  <a:srgbClr val="000000"/>
                </a:solidFill>
                <a:latin typeface="Arial" panose="020B0604020202020204" pitchFamily="34" charset="0"/>
              </a:rPr>
              <a:t>Colombie</a:t>
            </a:r>
          </a:p>
          <a:p>
            <a:r>
              <a:rPr lang="fr-FR" dirty="0" smtClean="0">
                <a:solidFill>
                  <a:srgbClr val="000000"/>
                </a:solidFill>
                <a:latin typeface="Arial" panose="020B0604020202020204" pitchFamily="34" charset="0"/>
              </a:rPr>
              <a:t>Corée</a:t>
            </a:r>
            <a:br>
              <a:rPr lang="fr-FR" dirty="0" smtClean="0">
                <a:solidFill>
                  <a:srgbClr val="000000"/>
                </a:solidFill>
                <a:latin typeface="Arial" panose="020B0604020202020204" pitchFamily="34" charset="0"/>
              </a:rPr>
            </a:br>
            <a:r>
              <a:rPr lang="fr-FR" dirty="0" smtClean="0">
                <a:solidFill>
                  <a:srgbClr val="000000"/>
                </a:solidFill>
                <a:latin typeface="Arial" panose="020B0604020202020204" pitchFamily="34" charset="0"/>
              </a:rPr>
              <a:t>Croatie</a:t>
            </a:r>
          </a:p>
          <a:p>
            <a:r>
              <a:rPr lang="fr-FR" dirty="0" smtClean="0">
                <a:solidFill>
                  <a:srgbClr val="000000"/>
                </a:solidFill>
                <a:latin typeface="Arial" panose="020B0604020202020204" pitchFamily="34" charset="0"/>
              </a:rPr>
              <a:t>Corée du Sud</a:t>
            </a:r>
          </a:p>
          <a:p>
            <a:r>
              <a:rPr lang="en-US" dirty="0" err="1">
                <a:solidFill>
                  <a:srgbClr val="000000"/>
                </a:solidFill>
                <a:latin typeface="Arial" panose="020B0604020202020204" pitchFamily="34" charset="0"/>
              </a:rPr>
              <a:t>Espagne</a:t>
            </a:r>
            <a:endParaRPr lang="en-US" dirty="0">
              <a:solidFill>
                <a:srgbClr val="000000"/>
              </a:solidFill>
              <a:latin typeface="Arial" panose="020B0604020202020204" pitchFamily="34" charset="0"/>
            </a:endParaRPr>
          </a:p>
          <a:p>
            <a:r>
              <a:rPr lang="en-US" dirty="0" err="1">
                <a:solidFill>
                  <a:srgbClr val="000000"/>
                </a:solidFill>
                <a:latin typeface="Arial" panose="020B0604020202020204" pitchFamily="34" charset="0"/>
              </a:rPr>
              <a:t>États</a:t>
            </a:r>
            <a:r>
              <a:rPr lang="en-US" dirty="0">
                <a:solidFill>
                  <a:srgbClr val="000000"/>
                </a:solidFill>
                <a:latin typeface="Arial" panose="020B0604020202020204" pitchFamily="34" charset="0"/>
              </a:rPr>
              <a:t>-Unis</a:t>
            </a:r>
          </a:p>
          <a:p>
            <a:r>
              <a:rPr lang="sv-SE" dirty="0">
                <a:solidFill>
                  <a:srgbClr val="000000"/>
                </a:solidFill>
                <a:latin typeface="Arial" panose="020B0604020202020204" pitchFamily="34" charset="0"/>
              </a:rPr>
              <a:t>Finlande</a:t>
            </a:r>
          </a:p>
          <a:p>
            <a:r>
              <a:rPr lang="fr-FR" dirty="0">
                <a:solidFill>
                  <a:srgbClr val="000000"/>
                </a:solidFill>
                <a:latin typeface="Arial" panose="020B0604020202020204" pitchFamily="34" charset="0"/>
              </a:rPr>
              <a:t>France 	</a:t>
            </a:r>
          </a:p>
          <a:p>
            <a:r>
              <a:rPr lang="fr-FR" dirty="0">
                <a:solidFill>
                  <a:srgbClr val="000000"/>
                </a:solidFill>
                <a:latin typeface="Arial" panose="020B0604020202020204" pitchFamily="34" charset="0"/>
              </a:rPr>
              <a:t>Hong Kong </a:t>
            </a:r>
          </a:p>
          <a:p>
            <a:r>
              <a:rPr lang="fr-FR" dirty="0">
                <a:solidFill>
                  <a:srgbClr val="000000"/>
                </a:solidFill>
                <a:latin typeface="Arial" panose="020B0604020202020204" pitchFamily="34" charset="0"/>
              </a:rPr>
              <a:t>Hongrie</a:t>
            </a:r>
          </a:p>
          <a:p>
            <a:r>
              <a:rPr lang="fr-FR" dirty="0" smtClean="0">
                <a:solidFill>
                  <a:srgbClr val="000000"/>
                </a:solidFill>
                <a:latin typeface="Arial" panose="020B0604020202020204" pitchFamily="34" charset="0"/>
              </a:rPr>
              <a:t>Inde</a:t>
            </a:r>
            <a:r>
              <a:rPr lang="fr-FR" sz="1900" dirty="0" smtClean="0">
                <a:solidFill>
                  <a:srgbClr val="000000"/>
                </a:solidFill>
                <a:latin typeface="Arial" panose="020B0604020202020204" pitchFamily="34" charset="0"/>
              </a:rPr>
              <a:t/>
            </a:r>
            <a:br>
              <a:rPr lang="fr-FR" sz="1900" dirty="0" smtClean="0">
                <a:solidFill>
                  <a:srgbClr val="000000"/>
                </a:solidFill>
                <a:latin typeface="Arial" panose="020B0604020202020204" pitchFamily="34" charset="0"/>
              </a:rPr>
            </a:br>
            <a:r>
              <a:rPr lang="fr-FR" sz="1900" dirty="0">
                <a:solidFill>
                  <a:srgbClr val="000000"/>
                </a:solidFill>
                <a:latin typeface="Arial" panose="020B0604020202020204" pitchFamily="34" charset="0"/>
              </a:rPr>
              <a:t/>
            </a:r>
            <a:br>
              <a:rPr lang="fr-FR" sz="1900" dirty="0">
                <a:solidFill>
                  <a:srgbClr val="000000"/>
                </a:solidFill>
                <a:latin typeface="Arial" panose="020B0604020202020204" pitchFamily="34" charset="0"/>
              </a:rPr>
            </a:br>
            <a:endParaRPr lang="fr-FR" sz="1900" dirty="0">
              <a:solidFill>
                <a:srgbClr val="000000"/>
              </a:solidFill>
              <a:latin typeface="Arial" panose="020B0604020202020204" pitchFamily="34" charset="0"/>
            </a:endParaRPr>
          </a:p>
        </p:txBody>
      </p:sp>
      <p:pic>
        <p:nvPicPr>
          <p:cNvPr id="10" name="Image 9">
            <a:extLst>
              <a:ext uri="{FF2B5EF4-FFF2-40B4-BE49-F238E27FC236}">
                <a16:creationId xmlns:a16="http://schemas.microsoft.com/office/drawing/2014/main" id="{CC1A3696-3BAF-E449-83CD-755D7BD4FA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37571" y="207853"/>
            <a:ext cx="1671550" cy="8287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4759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title"/>
          </p:nvPr>
        </p:nvSpPr>
        <p:spPr>
          <a:xfrm>
            <a:off x="546100" y="254506"/>
            <a:ext cx="9791471" cy="782053"/>
          </a:xfrm>
        </p:spPr>
        <p:txBody>
          <a:bodyPr>
            <a:noAutofit/>
          </a:bodyPr>
          <a:lstStyle/>
          <a:p>
            <a:pPr algn="ctr">
              <a:lnSpc>
                <a:spcPct val="110000"/>
              </a:lnSpc>
            </a:pPr>
            <a:r>
              <a:rPr lang="fr-FR" sz="2700" b="1" dirty="0" smtClean="0"/>
              <a:t>L’exercice SGS / SWM de l’AICA: </a:t>
            </a:r>
            <a:br>
              <a:rPr lang="fr-FR" sz="2700" b="1" dirty="0" smtClean="0"/>
            </a:br>
            <a:r>
              <a:rPr lang="fr-FR" sz="2700" b="1" dirty="0" smtClean="0"/>
              <a:t>pourquoi participer</a:t>
            </a:r>
            <a:endParaRPr lang="fr-FR" sz="2700" b="1" dirty="0"/>
          </a:p>
        </p:txBody>
      </p:sp>
      <p:sp>
        <p:nvSpPr>
          <p:cNvPr id="5" name="Espace réservé du contenu 2"/>
          <p:cNvSpPr>
            <a:spLocks noGrp="1"/>
          </p:cNvSpPr>
          <p:nvPr>
            <p:ph idx="1"/>
          </p:nvPr>
        </p:nvSpPr>
        <p:spPr>
          <a:xfrm>
            <a:off x="361949" y="1340726"/>
            <a:ext cx="11725275" cy="554749"/>
          </a:xfrm>
        </p:spPr>
        <p:txBody>
          <a:bodyPr>
            <a:normAutofit/>
          </a:bodyPr>
          <a:lstStyle/>
          <a:p>
            <a:pPr marL="0" indent="0">
              <a:lnSpc>
                <a:spcPct val="110000"/>
              </a:lnSpc>
              <a:buNone/>
            </a:pPr>
            <a:r>
              <a:rPr lang="fr-FR" sz="2400" dirty="0" smtClean="0"/>
              <a:t>Carte des 45 pays ayant participé à la collecte 2023  </a:t>
            </a:r>
            <a:r>
              <a:rPr lang="fr-FR" sz="1800" dirty="0" smtClean="0"/>
              <a:t>des données de l’année 2022</a:t>
            </a:r>
            <a:endParaRPr lang="fr-FR" sz="2000" dirty="0" smtClean="0"/>
          </a:p>
        </p:txBody>
      </p:sp>
      <p:pic>
        <p:nvPicPr>
          <p:cNvPr id="10" name="Image 9">
            <a:extLst>
              <a:ext uri="{FF2B5EF4-FFF2-40B4-BE49-F238E27FC236}">
                <a16:creationId xmlns:a16="http://schemas.microsoft.com/office/drawing/2014/main" id="{CC1A3696-3BAF-E449-83CD-755D7BD4FA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37571" y="207853"/>
            <a:ext cx="1671550" cy="828706"/>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95487" y="1895475"/>
            <a:ext cx="8810625" cy="4962525"/>
          </a:xfrm>
          <a:prstGeom prst="rect">
            <a:avLst/>
          </a:prstGeom>
        </p:spPr>
      </p:pic>
    </p:spTree>
    <p:extLst>
      <p:ext uri="{BB962C8B-B14F-4D97-AF65-F5344CB8AC3E}">
        <p14:creationId xmlns:p14="http://schemas.microsoft.com/office/powerpoint/2010/main" val="3069989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81824" y="177421"/>
            <a:ext cx="10271975" cy="749860"/>
          </a:xfrm>
        </p:spPr>
        <p:txBody>
          <a:bodyPr>
            <a:normAutofit/>
          </a:bodyPr>
          <a:lstStyle/>
          <a:p>
            <a:r>
              <a:rPr lang="fr-FR" b="1" dirty="0" smtClean="0"/>
              <a:t>L’exercice  SWM de l’IAIS : de quoi s’agit-il</a:t>
            </a:r>
            <a:endParaRPr lang="fr-FR" b="1" dirty="0"/>
          </a:p>
        </p:txBody>
      </p:sp>
      <p:sp>
        <p:nvSpPr>
          <p:cNvPr id="3" name="Espace réservé du contenu 2"/>
          <p:cNvSpPr>
            <a:spLocks noGrp="1"/>
          </p:cNvSpPr>
          <p:nvPr>
            <p:ph idx="1"/>
          </p:nvPr>
        </p:nvSpPr>
        <p:spPr>
          <a:xfrm>
            <a:off x="323557" y="927281"/>
            <a:ext cx="11509051" cy="5344932"/>
          </a:xfrm>
        </p:spPr>
        <p:txBody>
          <a:bodyPr>
            <a:normAutofit fontScale="85000" lnSpcReduction="10000"/>
          </a:bodyPr>
          <a:lstStyle/>
          <a:p>
            <a:pPr>
              <a:lnSpc>
                <a:spcPct val="110000"/>
              </a:lnSpc>
            </a:pPr>
            <a:r>
              <a:rPr lang="fr-FR" dirty="0" smtClean="0"/>
              <a:t>Pour la collecte 2024, l’AICA proposera de renseigner </a:t>
            </a:r>
            <a:r>
              <a:rPr lang="fr-FR" b="1" dirty="0" smtClean="0">
                <a:solidFill>
                  <a:srgbClr val="C00000"/>
                </a:solidFill>
              </a:rPr>
              <a:t>3</a:t>
            </a:r>
            <a:r>
              <a:rPr lang="fr-FR" sz="3000" b="1" dirty="0" smtClean="0">
                <a:solidFill>
                  <a:srgbClr val="C00000"/>
                </a:solidFill>
              </a:rPr>
              <a:t> fichiers Excel</a:t>
            </a:r>
          </a:p>
          <a:p>
            <a:pPr>
              <a:lnSpc>
                <a:spcPct val="110000"/>
              </a:lnSpc>
            </a:pPr>
            <a:r>
              <a:rPr lang="fr-FR" sz="3000" dirty="0" smtClean="0"/>
              <a:t>Même s’il est </a:t>
            </a:r>
            <a:r>
              <a:rPr lang="fr-FR" sz="3000" b="1" dirty="0" smtClean="0"/>
              <a:t>souhaitable </a:t>
            </a:r>
            <a:r>
              <a:rPr lang="fr-FR" sz="3000" dirty="0" smtClean="0"/>
              <a:t>de fournir les renseignements les plus complets possibles , </a:t>
            </a:r>
            <a:r>
              <a:rPr lang="fr-FR" sz="3800" dirty="0" smtClean="0"/>
              <a:t>il n’est </a:t>
            </a:r>
            <a:r>
              <a:rPr lang="fr-FR" sz="3800" b="1" dirty="0" smtClean="0"/>
              <a:t>pas obligatoire </a:t>
            </a:r>
            <a:r>
              <a:rPr lang="fr-FR" sz="3800" dirty="0" smtClean="0"/>
              <a:t>de remplir les 3 fichiers, ni de </a:t>
            </a:r>
            <a:r>
              <a:rPr lang="fr-FR" sz="3800" b="1" dirty="0" smtClean="0"/>
              <a:t>remplir complètement un fichier</a:t>
            </a:r>
            <a:r>
              <a:rPr lang="fr-FR" sz="3500" dirty="0" smtClean="0"/>
              <a:t>,</a:t>
            </a:r>
            <a:r>
              <a:rPr lang="fr-FR" sz="4200" dirty="0" smtClean="0"/>
              <a:t> </a:t>
            </a:r>
            <a:r>
              <a:rPr lang="fr-FR" sz="3100" dirty="0" smtClean="0"/>
              <a:t>pour qu’un pays soit </a:t>
            </a:r>
            <a:r>
              <a:rPr lang="fr-FR" sz="3100" b="1" dirty="0" smtClean="0"/>
              <a:t>considéré comme ayant participé</a:t>
            </a:r>
            <a:r>
              <a:rPr lang="fr-FR" sz="2600" dirty="0" smtClean="0"/>
              <a:t>.  L’AICA apprécierait déjà, pour une toute première soumission, les données des </a:t>
            </a:r>
            <a:r>
              <a:rPr lang="fr-FR" b="1" dirty="0" smtClean="0">
                <a:solidFill>
                  <a:srgbClr val="FF0000"/>
                </a:solidFill>
              </a:rPr>
              <a:t>totaux des primes, des actifs et des provisions techniques  </a:t>
            </a:r>
            <a:endParaRPr lang="fr-FR" sz="2600" b="1" dirty="0" smtClean="0">
              <a:solidFill>
                <a:srgbClr val="FF0000"/>
              </a:solidFill>
            </a:endParaRPr>
          </a:p>
          <a:p>
            <a:pPr>
              <a:lnSpc>
                <a:spcPct val="110000"/>
              </a:lnSpc>
            </a:pPr>
            <a:r>
              <a:rPr lang="fr-FR" sz="3000" dirty="0"/>
              <a:t>Les </a:t>
            </a:r>
            <a:r>
              <a:rPr lang="fr-FR" sz="3000" dirty="0" smtClean="0"/>
              <a:t>3 </a:t>
            </a:r>
            <a:r>
              <a:rPr lang="fr-FR" sz="3000" dirty="0"/>
              <a:t>fichiers sont:</a:t>
            </a:r>
          </a:p>
          <a:p>
            <a:pPr marL="0" indent="0">
              <a:lnSpc>
                <a:spcPct val="110000"/>
              </a:lnSpc>
              <a:buNone/>
            </a:pPr>
            <a:r>
              <a:rPr lang="fr-FR" sz="2600" dirty="0" smtClean="0"/>
              <a:t>‒  </a:t>
            </a:r>
            <a:r>
              <a:rPr lang="fr-FR" sz="3000" dirty="0" smtClean="0"/>
              <a:t>Un</a:t>
            </a:r>
            <a:r>
              <a:rPr lang="fr-FR" sz="3000" b="1" dirty="0" smtClean="0">
                <a:solidFill>
                  <a:srgbClr val="FF0000"/>
                </a:solidFill>
              </a:rPr>
              <a:t> </a:t>
            </a:r>
            <a:r>
              <a:rPr lang="fr-FR" sz="3000" b="1" dirty="0">
                <a:solidFill>
                  <a:srgbClr val="FF0000"/>
                </a:solidFill>
              </a:rPr>
              <a:t>fichier de données qualitatives </a:t>
            </a:r>
            <a:r>
              <a:rPr lang="fr-FR" sz="3000" dirty="0"/>
              <a:t>(échéance: </a:t>
            </a:r>
            <a:r>
              <a:rPr lang="fr-FR" sz="3000" dirty="0" smtClean="0"/>
              <a:t>10.05.2024)</a:t>
            </a:r>
            <a:endParaRPr lang="fr-FR" sz="3000" dirty="0"/>
          </a:p>
          <a:p>
            <a:pPr marL="0" indent="0">
              <a:lnSpc>
                <a:spcPct val="110000"/>
              </a:lnSpc>
              <a:buNone/>
            </a:pPr>
            <a:r>
              <a:rPr lang="fr-FR" sz="2600" dirty="0"/>
              <a:t>‒  </a:t>
            </a:r>
            <a:r>
              <a:rPr lang="fr-FR" sz="3000" dirty="0"/>
              <a:t>Un</a:t>
            </a:r>
            <a:r>
              <a:rPr lang="fr-FR" sz="3000" b="1" dirty="0">
                <a:solidFill>
                  <a:srgbClr val="FF0000"/>
                </a:solidFill>
              </a:rPr>
              <a:t> fichier de données </a:t>
            </a:r>
            <a:r>
              <a:rPr lang="fr-FR" sz="3000" b="1" dirty="0" smtClean="0">
                <a:solidFill>
                  <a:srgbClr val="FF0000"/>
                </a:solidFill>
              </a:rPr>
              <a:t>quantitatives</a:t>
            </a:r>
            <a:r>
              <a:rPr lang="fr-FR" sz="3000" dirty="0" smtClean="0"/>
              <a:t>,</a:t>
            </a:r>
            <a:r>
              <a:rPr lang="fr-FR" sz="3000" b="1" dirty="0" smtClean="0">
                <a:solidFill>
                  <a:srgbClr val="FF0000"/>
                </a:solidFill>
              </a:rPr>
              <a:t> </a:t>
            </a:r>
            <a:r>
              <a:rPr lang="fr-FR" sz="2600" dirty="0" smtClean="0">
                <a:solidFill>
                  <a:schemeClr val="tx2"/>
                </a:solidFill>
              </a:rPr>
              <a:t>cyber et climatiques </a:t>
            </a:r>
            <a:br>
              <a:rPr lang="fr-FR" sz="2600" dirty="0" smtClean="0">
                <a:solidFill>
                  <a:schemeClr val="tx2"/>
                </a:solidFill>
              </a:rPr>
            </a:br>
            <a:r>
              <a:rPr lang="fr-FR" sz="3000" dirty="0" smtClean="0"/>
              <a:t>(échéance</a:t>
            </a:r>
            <a:r>
              <a:rPr lang="fr-FR" sz="3000" dirty="0"/>
              <a:t>: </a:t>
            </a:r>
            <a:r>
              <a:rPr lang="fr-FR" sz="3000" dirty="0" smtClean="0"/>
              <a:t>01.07.2024)</a:t>
            </a:r>
            <a:endParaRPr lang="fr-FR" sz="3000" dirty="0"/>
          </a:p>
          <a:p>
            <a:pPr marL="0" indent="0">
              <a:lnSpc>
                <a:spcPct val="110000"/>
              </a:lnSpc>
              <a:buNone/>
            </a:pPr>
            <a:r>
              <a:rPr lang="fr-FR" sz="2400" dirty="0"/>
              <a:t>‒  </a:t>
            </a:r>
            <a:r>
              <a:rPr lang="fr-FR" sz="3100" dirty="0"/>
              <a:t>Un</a:t>
            </a:r>
            <a:r>
              <a:rPr lang="fr-FR" sz="3100" b="1" dirty="0">
                <a:solidFill>
                  <a:srgbClr val="FF0000"/>
                </a:solidFill>
              </a:rPr>
              <a:t> </a:t>
            </a:r>
            <a:r>
              <a:rPr lang="fr-FR" sz="3100" b="1" dirty="0" smtClean="0">
                <a:solidFill>
                  <a:srgbClr val="FF0000"/>
                </a:solidFill>
              </a:rPr>
              <a:t>fichier </a:t>
            </a:r>
            <a:r>
              <a:rPr lang="fr-FR" sz="3100" b="1" dirty="0">
                <a:solidFill>
                  <a:srgbClr val="FF0000"/>
                </a:solidFill>
              </a:rPr>
              <a:t>réassurance </a:t>
            </a:r>
            <a:r>
              <a:rPr lang="fr-FR" sz="3100" dirty="0"/>
              <a:t>(échéance: </a:t>
            </a:r>
            <a:r>
              <a:rPr lang="fr-FR" sz="3100" dirty="0" smtClean="0"/>
              <a:t>31.07.2024)</a:t>
            </a:r>
            <a:endParaRPr lang="fr-FR" sz="3100" dirty="0"/>
          </a:p>
        </p:txBody>
      </p:sp>
      <p:sp>
        <p:nvSpPr>
          <p:cNvPr id="4" name="Espace réservé du contenu 2"/>
          <p:cNvSpPr txBox="1">
            <a:spLocks/>
          </p:cNvSpPr>
          <p:nvPr/>
        </p:nvSpPr>
        <p:spPr>
          <a:xfrm>
            <a:off x="9393368" y="5162370"/>
            <a:ext cx="2564170" cy="15558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fr-FR" sz="1800" i="1" dirty="0" smtClean="0">
                <a:solidFill>
                  <a:srgbClr val="0070C0"/>
                </a:solidFill>
              </a:rPr>
              <a:t>Un fichier </a:t>
            </a:r>
            <a:r>
              <a:rPr lang="fr-FR" sz="1800" dirty="0" smtClean="0">
                <a:solidFill>
                  <a:srgbClr val="0070C0"/>
                </a:solidFill>
              </a:rPr>
              <a:t>« </a:t>
            </a:r>
            <a:r>
              <a:rPr lang="fr-FR" sz="1800" dirty="0" err="1" smtClean="0">
                <a:solidFill>
                  <a:srgbClr val="0070C0"/>
                </a:solidFill>
              </a:rPr>
              <a:t>Technical</a:t>
            </a:r>
            <a:r>
              <a:rPr lang="fr-FR" sz="1800" dirty="0" smtClean="0">
                <a:solidFill>
                  <a:srgbClr val="0070C0"/>
                </a:solidFill>
              </a:rPr>
              <a:t> </a:t>
            </a:r>
            <a:r>
              <a:rPr lang="fr-FR" sz="1800" dirty="0" err="1" smtClean="0">
                <a:solidFill>
                  <a:srgbClr val="0070C0"/>
                </a:solidFill>
              </a:rPr>
              <a:t>specifications</a:t>
            </a:r>
            <a:r>
              <a:rPr lang="fr-FR" sz="1800" dirty="0" smtClean="0">
                <a:solidFill>
                  <a:srgbClr val="0070C0"/>
                </a:solidFill>
              </a:rPr>
              <a:t> »</a:t>
            </a:r>
            <a:r>
              <a:rPr lang="fr-FR" sz="1800" i="1" dirty="0" smtClean="0">
                <a:solidFill>
                  <a:srgbClr val="0070C0"/>
                </a:solidFill>
              </a:rPr>
              <a:t> explique </a:t>
            </a:r>
            <a:r>
              <a:rPr lang="fr-FR" sz="1800" i="1" dirty="0">
                <a:solidFill>
                  <a:srgbClr val="0070C0"/>
                </a:solidFill>
              </a:rPr>
              <a:t>comment renseigner certaines </a:t>
            </a:r>
            <a:r>
              <a:rPr lang="fr-FR" sz="1800" i="1" dirty="0" smtClean="0">
                <a:solidFill>
                  <a:srgbClr val="0070C0"/>
                </a:solidFill>
              </a:rPr>
              <a:t>questions; exemple en </a:t>
            </a:r>
            <a:r>
              <a:rPr lang="fr-FR" sz="2000" b="1" i="1" dirty="0" smtClean="0">
                <a:solidFill>
                  <a:srgbClr val="0070C0"/>
                </a:solidFill>
              </a:rPr>
              <a:t>Diapo 15</a:t>
            </a:r>
            <a:endParaRPr lang="fr-FR" sz="1800" b="1" i="1" dirty="0">
              <a:solidFill>
                <a:srgbClr val="0070C0"/>
              </a:solidFill>
            </a:endParaRPr>
          </a:p>
          <a:p>
            <a:pPr>
              <a:buFontTx/>
              <a:buChar char="-"/>
            </a:pPr>
            <a:endParaRPr lang="fr-FR" sz="3200" dirty="0"/>
          </a:p>
        </p:txBody>
      </p:sp>
      <p:pic>
        <p:nvPicPr>
          <p:cNvPr id="6" name="Image 5">
            <a:extLst>
              <a:ext uri="{FF2B5EF4-FFF2-40B4-BE49-F238E27FC236}">
                <a16:creationId xmlns:a16="http://schemas.microsoft.com/office/drawing/2014/main" id="{CC1A3696-3BAF-E449-83CD-755D7BD4FA92}"/>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748199" y="177421"/>
            <a:ext cx="1363867" cy="6761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6439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81824" y="98608"/>
            <a:ext cx="10271975" cy="1258706"/>
          </a:xfrm>
        </p:spPr>
        <p:txBody>
          <a:bodyPr>
            <a:normAutofit fontScale="90000"/>
          </a:bodyPr>
          <a:lstStyle/>
          <a:p>
            <a:r>
              <a:rPr lang="fr-FR" b="1" dirty="0" smtClean="0"/>
              <a:t>L’exercice  SWM de l’IAIS : </a:t>
            </a:r>
            <a:r>
              <a:rPr lang="fr-FR" sz="3600" dirty="0" smtClean="0"/>
              <a:t>comment participer; comment remplir le fichier</a:t>
            </a:r>
            <a:r>
              <a:rPr lang="fr-FR" b="1" dirty="0" smtClean="0"/>
              <a:t> </a:t>
            </a:r>
            <a:r>
              <a:rPr lang="fr-FR" b="1" dirty="0" smtClean="0">
                <a:solidFill>
                  <a:srgbClr val="FF0000"/>
                </a:solidFill>
                <a:latin typeface="+mn-lt"/>
              </a:rPr>
              <a:t>Données qualitatives</a:t>
            </a:r>
            <a:r>
              <a:rPr lang="fr-FR" b="1" dirty="0" smtClean="0"/>
              <a:t>;</a:t>
            </a:r>
            <a:br>
              <a:rPr lang="fr-FR" b="1" dirty="0" smtClean="0"/>
            </a:br>
            <a:r>
              <a:rPr lang="fr-FR" sz="3100" i="1" dirty="0" smtClean="0">
                <a:solidFill>
                  <a:schemeClr val="accent1"/>
                </a:solidFill>
              </a:rPr>
              <a:t>comment remplir la 1</a:t>
            </a:r>
            <a:r>
              <a:rPr lang="fr-FR" sz="3100" i="1" baseline="30000" dirty="0" smtClean="0">
                <a:solidFill>
                  <a:schemeClr val="accent1"/>
                </a:solidFill>
              </a:rPr>
              <a:t>ère</a:t>
            </a:r>
            <a:r>
              <a:rPr lang="fr-FR" sz="3100" i="1" dirty="0" smtClean="0">
                <a:solidFill>
                  <a:schemeClr val="accent1"/>
                </a:solidFill>
              </a:rPr>
              <a:t> partie du fichier</a:t>
            </a:r>
            <a:endParaRPr lang="fr-FR" sz="3100" i="1" dirty="0">
              <a:solidFill>
                <a:schemeClr val="accent1"/>
              </a:solidFill>
            </a:endParaRPr>
          </a:p>
        </p:txBody>
      </p:sp>
      <p:sp>
        <p:nvSpPr>
          <p:cNvPr id="3" name="Espace réservé du contenu 2"/>
          <p:cNvSpPr>
            <a:spLocks noGrp="1"/>
          </p:cNvSpPr>
          <p:nvPr>
            <p:ph idx="1"/>
          </p:nvPr>
        </p:nvSpPr>
        <p:spPr>
          <a:xfrm>
            <a:off x="409433" y="1733266"/>
            <a:ext cx="10944366" cy="3827578"/>
          </a:xfrm>
        </p:spPr>
        <p:txBody>
          <a:bodyPr>
            <a:normAutofit lnSpcReduction="10000"/>
          </a:bodyPr>
          <a:lstStyle/>
          <a:p>
            <a:pPr>
              <a:lnSpc>
                <a:spcPct val="110000"/>
              </a:lnSpc>
            </a:pPr>
            <a:r>
              <a:rPr lang="fr-FR" dirty="0" smtClean="0"/>
              <a:t>Aller sur la page </a:t>
            </a:r>
            <a:r>
              <a:rPr lang="fr-FR" i="1" dirty="0" err="1" smtClean="0"/>
              <a:t>Sector</a:t>
            </a:r>
            <a:r>
              <a:rPr lang="fr-FR" i="1" dirty="0" smtClean="0"/>
              <a:t> Wide Monitoring </a:t>
            </a:r>
            <a:r>
              <a:rPr lang="fr-FR" dirty="0" smtClean="0"/>
              <a:t>du site de l’IAIS,  et télécharger le(s) fichier(s) qu’on souhaite remplir;  </a:t>
            </a:r>
            <a:r>
              <a:rPr lang="fr-FR" sz="1800" i="1" dirty="0" smtClean="0">
                <a:solidFill>
                  <a:srgbClr val="00B0F0"/>
                </a:solidFill>
              </a:rPr>
              <a:t>s’inscrire à l’exercice (voir avec </a:t>
            </a:r>
            <a:r>
              <a:rPr lang="fr-FR" sz="1800" i="1" dirty="0" smtClean="0">
                <a:solidFill>
                  <a:srgbClr val="00B0F0"/>
                </a:solidFill>
                <a:hlinkClick r:id="rId3"/>
              </a:rPr>
              <a:t>sylvie.ellet@bis.org</a:t>
            </a:r>
            <a:r>
              <a:rPr lang="fr-FR" sz="1800" i="1" dirty="0" smtClean="0">
                <a:solidFill>
                  <a:srgbClr val="00B0F0"/>
                </a:solidFill>
              </a:rPr>
              <a:t> ou </a:t>
            </a:r>
            <a:r>
              <a:rPr lang="fr-FR" sz="1800" i="1" dirty="0" smtClean="0">
                <a:solidFill>
                  <a:srgbClr val="00B0F0"/>
                </a:solidFill>
                <a:hlinkClick r:id="rId4"/>
              </a:rPr>
              <a:t>nicolas.colpaert@bis.org</a:t>
            </a:r>
            <a:r>
              <a:rPr lang="fr-FR" sz="1800" i="1" dirty="0" smtClean="0">
                <a:solidFill>
                  <a:srgbClr val="00B0F0"/>
                </a:solidFill>
              </a:rPr>
              <a:t>)</a:t>
            </a:r>
            <a:endParaRPr lang="fr-FR" i="1" dirty="0" smtClean="0">
              <a:solidFill>
                <a:srgbClr val="00B0F0"/>
              </a:solidFill>
            </a:endParaRPr>
          </a:p>
          <a:p>
            <a:pPr>
              <a:lnSpc>
                <a:spcPct val="110000"/>
              </a:lnSpc>
            </a:pPr>
            <a:r>
              <a:rPr lang="fr-FR" dirty="0" smtClean="0"/>
              <a:t>Le fichier </a:t>
            </a:r>
            <a:r>
              <a:rPr lang="fr-FR" b="1" dirty="0" smtClean="0">
                <a:solidFill>
                  <a:srgbClr val="FF0000"/>
                </a:solidFill>
              </a:rPr>
              <a:t>Données qualitatives </a:t>
            </a:r>
            <a:r>
              <a:rPr lang="fr-FR" dirty="0" smtClean="0"/>
              <a:t>comporte 1 feuille de calcul, et </a:t>
            </a:r>
            <a:r>
              <a:rPr lang="fr-FR" b="1" dirty="0" smtClean="0"/>
              <a:t>trois parties</a:t>
            </a:r>
            <a:r>
              <a:rPr lang="fr-FR" dirty="0" smtClean="0"/>
              <a:t>:</a:t>
            </a:r>
          </a:p>
          <a:p>
            <a:pPr>
              <a:lnSpc>
                <a:spcPct val="110000"/>
              </a:lnSpc>
              <a:buFontTx/>
              <a:buChar char="-"/>
            </a:pPr>
            <a:r>
              <a:rPr lang="fr-FR" sz="2000" dirty="0" smtClean="0"/>
              <a:t>Une 1</a:t>
            </a:r>
            <a:r>
              <a:rPr lang="fr-FR" sz="2000" baseline="30000" dirty="0" smtClean="0"/>
              <a:t>ère</a:t>
            </a:r>
            <a:r>
              <a:rPr lang="fr-FR" sz="2000" dirty="0" smtClean="0"/>
              <a:t> partie où l’on doit renseigner son pays et la date de soumission</a:t>
            </a:r>
          </a:p>
          <a:p>
            <a:pPr>
              <a:lnSpc>
                <a:spcPct val="110000"/>
              </a:lnSpc>
              <a:buFontTx/>
              <a:buChar char="-"/>
            </a:pPr>
            <a:r>
              <a:rPr lang="fr-FR" dirty="0" smtClean="0"/>
              <a:t>Une 2</a:t>
            </a:r>
            <a:r>
              <a:rPr lang="fr-FR" baseline="30000" dirty="0" smtClean="0"/>
              <a:t>e</a:t>
            </a:r>
            <a:r>
              <a:rPr lang="fr-FR" dirty="0" smtClean="0"/>
              <a:t> partie avec des questions fermées sur (env.) 40 indicateurs</a:t>
            </a:r>
          </a:p>
          <a:p>
            <a:pPr>
              <a:lnSpc>
                <a:spcPct val="110000"/>
              </a:lnSpc>
              <a:buFontTx/>
              <a:buChar char="-"/>
            </a:pPr>
            <a:r>
              <a:rPr lang="fr-FR" dirty="0" smtClean="0"/>
              <a:t>Une 3</a:t>
            </a:r>
            <a:r>
              <a:rPr lang="fr-FR" baseline="30000" dirty="0" smtClean="0"/>
              <a:t>e</a:t>
            </a:r>
            <a:r>
              <a:rPr lang="fr-FR" dirty="0" smtClean="0"/>
              <a:t> partie avec 11 questions ouvertes</a:t>
            </a:r>
          </a:p>
          <a:p>
            <a:pPr marL="0" indent="0">
              <a:buNone/>
            </a:pPr>
            <a:endParaRPr lang="fr-FR" sz="3200" dirty="0" smtClean="0"/>
          </a:p>
          <a:p>
            <a:pPr>
              <a:buFontTx/>
              <a:buChar char="-"/>
            </a:pPr>
            <a:endParaRPr lang="fr-FR" sz="3200" dirty="0"/>
          </a:p>
        </p:txBody>
      </p:sp>
      <p:graphicFrame>
        <p:nvGraphicFramePr>
          <p:cNvPr id="4" name="Tableau 3"/>
          <p:cNvGraphicFramePr>
            <a:graphicFrameLocks noGrp="1"/>
          </p:cNvGraphicFramePr>
          <p:nvPr>
            <p:extLst>
              <p:ext uri="{D42A27DB-BD31-4B8C-83A1-F6EECF244321}">
                <p14:modId xmlns:p14="http://schemas.microsoft.com/office/powerpoint/2010/main" val="2715763307"/>
              </p:ext>
            </p:extLst>
          </p:nvPr>
        </p:nvGraphicFramePr>
        <p:xfrm>
          <a:off x="7082525" y="5138602"/>
          <a:ext cx="4819383" cy="1588770"/>
        </p:xfrm>
        <a:graphic>
          <a:graphicData uri="http://schemas.openxmlformats.org/drawingml/2006/table">
            <a:tbl>
              <a:tblPr>
                <a:tableStyleId>{5C22544A-7EE6-4342-B048-85BDC9FD1C3A}</a:tableStyleId>
              </a:tblPr>
              <a:tblGrid>
                <a:gridCol w="2295124">
                  <a:extLst>
                    <a:ext uri="{9D8B030D-6E8A-4147-A177-3AD203B41FA5}">
                      <a16:colId xmlns:a16="http://schemas.microsoft.com/office/drawing/2014/main" val="1322374818"/>
                    </a:ext>
                  </a:extLst>
                </a:gridCol>
                <a:gridCol w="218941">
                  <a:extLst>
                    <a:ext uri="{9D8B030D-6E8A-4147-A177-3AD203B41FA5}">
                      <a16:colId xmlns:a16="http://schemas.microsoft.com/office/drawing/2014/main" val="3463850758"/>
                    </a:ext>
                  </a:extLst>
                </a:gridCol>
                <a:gridCol w="2305318">
                  <a:extLst>
                    <a:ext uri="{9D8B030D-6E8A-4147-A177-3AD203B41FA5}">
                      <a16:colId xmlns:a16="http://schemas.microsoft.com/office/drawing/2014/main" val="670557368"/>
                    </a:ext>
                  </a:extLst>
                </a:gridCol>
              </a:tblGrid>
              <a:tr h="200025">
                <a:tc>
                  <a:txBody>
                    <a:bodyPr/>
                    <a:lstStyle/>
                    <a:p>
                      <a:pPr algn="ctr" fontAlgn="ctr"/>
                      <a:r>
                        <a:rPr lang="fr-FR" sz="1100" u="none" strike="noStrike" dirty="0" smtClean="0">
                          <a:effectLst/>
                        </a:rPr>
                        <a:t>Données générales – composante qualitative</a:t>
                      </a:r>
                      <a:endParaRPr lang="fr-FR" sz="1100" b="1" i="0" u="none" strike="noStrike" dirty="0">
                        <a:solidFill>
                          <a:srgbClr val="000000"/>
                        </a:solidFill>
                        <a:effectLst/>
                        <a:latin typeface="Arial" panose="020B0604020202020204" pitchFamily="34" charset="0"/>
                      </a:endParaRPr>
                    </a:p>
                  </a:txBody>
                  <a:tcPr marL="0" marR="0" marT="0" marB="0" anchor="ctr"/>
                </a:tc>
                <a:tc>
                  <a:txBody>
                    <a:bodyPr/>
                    <a:lstStyle/>
                    <a:p>
                      <a:pPr algn="ctr" fontAlgn="b"/>
                      <a:r>
                        <a:rPr lang="fr-FR" sz="1100" u="none" strike="noStrike">
                          <a:effectLst/>
                        </a:rPr>
                        <a:t> </a:t>
                      </a:r>
                      <a:endParaRPr lang="fr-FR" sz="1100" b="0" i="0" u="none" strike="noStrike">
                        <a:solidFill>
                          <a:srgbClr val="000000"/>
                        </a:solidFill>
                        <a:effectLst/>
                        <a:latin typeface="Arial" panose="020B0604020202020204" pitchFamily="34" charset="0"/>
                      </a:endParaRPr>
                    </a:p>
                  </a:txBody>
                  <a:tcPr marL="0" marR="0" marT="0" marB="0" anchor="b"/>
                </a:tc>
                <a:tc>
                  <a:txBody>
                    <a:bodyPr/>
                    <a:lstStyle/>
                    <a:p>
                      <a:pPr algn="ctr" fontAlgn="ctr"/>
                      <a:r>
                        <a:rPr lang="fr-FR" sz="1100" u="none" strike="noStrike" dirty="0" smtClean="0">
                          <a:effectLst/>
                        </a:rPr>
                        <a:t>Date de référence: fin déc. 2023</a:t>
                      </a:r>
                      <a:endParaRPr lang="fr-FR" sz="1100" b="1" i="0" u="none" strike="noStrike" dirty="0">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2152735797"/>
                  </a:ext>
                </a:extLst>
              </a:tr>
              <a:tr h="180975">
                <a:tc>
                  <a:txBody>
                    <a:bodyPr/>
                    <a:lstStyle/>
                    <a:p>
                      <a:pPr algn="l" fontAlgn="b"/>
                      <a:r>
                        <a:rPr lang="fr-FR" sz="1100" u="none" strike="noStrike" dirty="0" smtClean="0">
                          <a:effectLst/>
                        </a:rPr>
                        <a:t>Pays / Juridiction</a:t>
                      </a:r>
                      <a:endParaRPr lang="fr-FR" sz="1100" b="0" i="0" u="none" strike="noStrike" dirty="0">
                        <a:solidFill>
                          <a:srgbClr val="000000"/>
                        </a:solidFill>
                        <a:effectLst/>
                        <a:latin typeface="Arial" panose="020B0604020202020204" pitchFamily="34" charset="0"/>
                      </a:endParaRPr>
                    </a:p>
                  </a:txBody>
                  <a:tcPr marL="0" marR="0" marT="0" marB="0" anchor="b"/>
                </a:tc>
                <a:tc>
                  <a:txBody>
                    <a:bodyPr/>
                    <a:lstStyle/>
                    <a:p>
                      <a:pPr algn="ctr" fontAlgn="b"/>
                      <a:r>
                        <a:rPr lang="fr-FR" sz="1100" u="none" strike="noStrike" dirty="0">
                          <a:effectLst/>
                        </a:rPr>
                        <a:t>Q1</a:t>
                      </a:r>
                      <a:endParaRPr lang="fr-FR" sz="1100" b="0" i="0" u="none" strike="noStrike" dirty="0">
                        <a:solidFill>
                          <a:srgbClr val="000000"/>
                        </a:solidFill>
                        <a:effectLst/>
                        <a:latin typeface="Arial" panose="020B0604020202020204" pitchFamily="34" charset="0"/>
                      </a:endParaRPr>
                    </a:p>
                  </a:txBody>
                  <a:tcPr marL="0" marR="0" marT="0" marB="0" anchor="b"/>
                </a:tc>
                <a:tc>
                  <a:txBody>
                    <a:bodyPr/>
                    <a:lstStyle/>
                    <a:p>
                      <a:pPr algn="ctr" fontAlgn="ctr"/>
                      <a:r>
                        <a:rPr lang="fr-FR" sz="1100" u="none" strike="noStrike" dirty="0" smtClean="0">
                          <a:effectLst/>
                        </a:rPr>
                        <a:t>Choisir dans le menu déroulant</a:t>
                      </a:r>
                      <a:endParaRPr lang="fr-FR" sz="1100" b="0" i="0" u="none" strike="noStrike" dirty="0">
                        <a:solidFill>
                          <a:srgbClr val="000000"/>
                        </a:solidFill>
                        <a:effectLst/>
                        <a:latin typeface="Arial" panose="020B0604020202020204" pitchFamily="34" charset="0"/>
                      </a:endParaRPr>
                    </a:p>
                  </a:txBody>
                  <a:tcPr marL="0" marR="0" marT="0" marB="0" anchor="ctr">
                    <a:solidFill>
                      <a:srgbClr val="FCFDE1"/>
                    </a:solidFill>
                  </a:tcPr>
                </a:tc>
                <a:extLst>
                  <a:ext uri="{0D108BD9-81ED-4DB2-BD59-A6C34878D82A}">
                    <a16:rowId xmlns:a16="http://schemas.microsoft.com/office/drawing/2014/main" val="2396793830"/>
                  </a:ext>
                </a:extLst>
              </a:tr>
              <a:tr h="180975">
                <a:tc>
                  <a:txBody>
                    <a:bodyPr/>
                    <a:lstStyle/>
                    <a:p>
                      <a:pPr algn="l" fontAlgn="b"/>
                      <a:r>
                        <a:rPr lang="fr-FR" sz="1100" u="none" strike="noStrike" dirty="0" smtClean="0">
                          <a:effectLst/>
                        </a:rPr>
                        <a:t>Date de soumission (</a:t>
                      </a:r>
                      <a:r>
                        <a:rPr lang="fr-FR" sz="1100" u="none" strike="noStrike" dirty="0" err="1" smtClean="0">
                          <a:effectLst/>
                        </a:rPr>
                        <a:t>aaaa</a:t>
                      </a:r>
                      <a:r>
                        <a:rPr lang="fr-FR" sz="1100" u="none" strike="noStrike" dirty="0" smtClean="0">
                          <a:effectLst/>
                        </a:rPr>
                        <a:t>-mm-</a:t>
                      </a:r>
                      <a:r>
                        <a:rPr lang="fr-FR" sz="1100" u="none" strike="noStrike" dirty="0" err="1" smtClean="0">
                          <a:effectLst/>
                        </a:rPr>
                        <a:t>jj</a:t>
                      </a:r>
                      <a:r>
                        <a:rPr lang="fr-FR" sz="1100" u="none" strike="noStrike" dirty="0" smtClean="0">
                          <a:effectLst/>
                        </a:rPr>
                        <a:t>)</a:t>
                      </a:r>
                      <a:endParaRPr lang="fr-FR" sz="1100" b="0" i="0" u="none" strike="noStrike" dirty="0">
                        <a:solidFill>
                          <a:srgbClr val="000000"/>
                        </a:solidFill>
                        <a:effectLst/>
                        <a:latin typeface="Arial" panose="020B0604020202020204" pitchFamily="34" charset="0"/>
                      </a:endParaRPr>
                    </a:p>
                  </a:txBody>
                  <a:tcPr marL="0" marR="0" marT="0" marB="0" anchor="b"/>
                </a:tc>
                <a:tc>
                  <a:txBody>
                    <a:bodyPr/>
                    <a:lstStyle/>
                    <a:p>
                      <a:pPr algn="ctr" fontAlgn="b"/>
                      <a:r>
                        <a:rPr lang="fr-FR" sz="1100" u="none" strike="noStrike">
                          <a:effectLst/>
                        </a:rPr>
                        <a:t>Q2</a:t>
                      </a:r>
                      <a:endParaRPr lang="fr-FR" sz="1100" b="0" i="0" u="none" strike="noStrike">
                        <a:solidFill>
                          <a:srgbClr val="000000"/>
                        </a:solidFill>
                        <a:effectLst/>
                        <a:latin typeface="Arial" panose="020B0604020202020204" pitchFamily="34" charset="0"/>
                      </a:endParaRPr>
                    </a:p>
                  </a:txBody>
                  <a:tcPr marL="0" marR="0" marT="0" marB="0" anchor="b"/>
                </a:tc>
                <a:tc>
                  <a:txBody>
                    <a:bodyPr/>
                    <a:lstStyle/>
                    <a:p>
                      <a:pPr algn="ctr" fontAlgn="ctr"/>
                      <a:r>
                        <a:rPr lang="fr-FR" sz="1100" u="none" strike="noStrike" dirty="0">
                          <a:effectLst/>
                        </a:rPr>
                        <a:t> </a:t>
                      </a:r>
                      <a:endParaRPr lang="fr-FR" sz="1100" b="0" i="0" u="none" strike="noStrike" dirty="0">
                        <a:solidFill>
                          <a:srgbClr val="000000"/>
                        </a:solidFill>
                        <a:effectLst/>
                        <a:latin typeface="Arial" panose="020B0604020202020204" pitchFamily="34" charset="0"/>
                      </a:endParaRPr>
                    </a:p>
                  </a:txBody>
                  <a:tcPr marL="0" marR="0" marT="0" marB="0" anchor="ctr">
                    <a:solidFill>
                      <a:srgbClr val="FDE1FA"/>
                    </a:solidFill>
                  </a:tcPr>
                </a:tc>
                <a:extLst>
                  <a:ext uri="{0D108BD9-81ED-4DB2-BD59-A6C34878D82A}">
                    <a16:rowId xmlns:a16="http://schemas.microsoft.com/office/drawing/2014/main" val="2011076871"/>
                  </a:ext>
                </a:extLst>
              </a:tr>
              <a:tr h="180975">
                <a:tc>
                  <a:txBody>
                    <a:bodyPr/>
                    <a:lstStyle/>
                    <a:p>
                      <a:pPr algn="l" fontAlgn="b"/>
                      <a:r>
                        <a:rPr lang="fr-FR" sz="1100" u="none" strike="noStrike" dirty="0" smtClean="0">
                          <a:effectLst/>
                        </a:rPr>
                        <a:t>Numéro de version</a:t>
                      </a:r>
                      <a:endParaRPr lang="fr-FR" sz="1100" b="0" i="0" u="none" strike="noStrike" dirty="0">
                        <a:solidFill>
                          <a:srgbClr val="000000"/>
                        </a:solidFill>
                        <a:effectLst/>
                        <a:latin typeface="Arial" panose="020B0604020202020204" pitchFamily="34" charset="0"/>
                      </a:endParaRPr>
                    </a:p>
                  </a:txBody>
                  <a:tcPr marL="0" marR="0" marT="0" marB="0" anchor="b"/>
                </a:tc>
                <a:tc>
                  <a:txBody>
                    <a:bodyPr/>
                    <a:lstStyle/>
                    <a:p>
                      <a:pPr algn="ctr" fontAlgn="b"/>
                      <a:r>
                        <a:rPr lang="fr-FR" sz="1100" u="none" strike="noStrike">
                          <a:effectLst/>
                        </a:rPr>
                        <a:t>Q3</a:t>
                      </a:r>
                      <a:endParaRPr lang="fr-FR" sz="1100" b="0" i="0" u="none" strike="noStrike">
                        <a:solidFill>
                          <a:srgbClr val="000000"/>
                        </a:solidFill>
                        <a:effectLst/>
                        <a:latin typeface="Arial" panose="020B0604020202020204" pitchFamily="34" charset="0"/>
                      </a:endParaRPr>
                    </a:p>
                  </a:txBody>
                  <a:tcPr marL="0" marR="0" marT="0" marB="0" anchor="b"/>
                </a:tc>
                <a:tc>
                  <a:txBody>
                    <a:bodyPr/>
                    <a:lstStyle/>
                    <a:p>
                      <a:pPr algn="ctr" fontAlgn="ctr"/>
                      <a:r>
                        <a:rPr lang="fr-FR" sz="1100" u="none" strike="noStrike" dirty="0" smtClean="0">
                          <a:effectLst/>
                        </a:rPr>
                        <a:t>Choisir dans le menu déroulant</a:t>
                      </a:r>
                      <a:endParaRPr lang="fr-FR" sz="1100" b="0" i="0" u="none" strike="noStrike" dirty="0">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1347838783"/>
                  </a:ext>
                </a:extLst>
              </a:tr>
              <a:tr h="180975">
                <a:tc>
                  <a:txBody>
                    <a:bodyPr/>
                    <a:lstStyle/>
                    <a:p>
                      <a:pPr algn="l" fontAlgn="b"/>
                      <a:r>
                        <a:rPr lang="fr-FR" sz="1100" u="none" strike="noStrike" dirty="0" smtClean="0">
                          <a:effectLst/>
                        </a:rPr>
                        <a:t>Date de référence</a:t>
                      </a:r>
                      <a:endParaRPr lang="fr-FR" sz="1100" b="0" i="0" u="none" strike="noStrike" dirty="0">
                        <a:solidFill>
                          <a:srgbClr val="000000"/>
                        </a:solidFill>
                        <a:effectLst/>
                        <a:latin typeface="Arial" panose="020B0604020202020204" pitchFamily="34" charset="0"/>
                      </a:endParaRPr>
                    </a:p>
                  </a:txBody>
                  <a:tcPr marL="0" marR="0" marT="0" marB="0" anchor="b"/>
                </a:tc>
                <a:tc>
                  <a:txBody>
                    <a:bodyPr/>
                    <a:lstStyle/>
                    <a:p>
                      <a:pPr algn="ctr" fontAlgn="b"/>
                      <a:r>
                        <a:rPr lang="fr-FR" sz="1100" u="none" strike="noStrike">
                          <a:effectLst/>
                        </a:rPr>
                        <a:t>Q4</a:t>
                      </a:r>
                      <a:endParaRPr lang="fr-FR" sz="1100" b="0" i="0" u="none" strike="noStrike">
                        <a:solidFill>
                          <a:srgbClr val="000000"/>
                        </a:solidFill>
                        <a:effectLst/>
                        <a:latin typeface="Arial" panose="020B0604020202020204" pitchFamily="34" charset="0"/>
                      </a:endParaRPr>
                    </a:p>
                  </a:txBody>
                  <a:tcPr marL="0" marR="0" marT="0" marB="0" anchor="b"/>
                </a:tc>
                <a:tc>
                  <a:txBody>
                    <a:bodyPr/>
                    <a:lstStyle/>
                    <a:p>
                      <a:pPr algn="ctr" fontAlgn="ctr"/>
                      <a:r>
                        <a:rPr lang="fr-FR" sz="1100" u="none" strike="noStrike" dirty="0" smtClean="0">
                          <a:effectLst/>
                        </a:rPr>
                        <a:t>31.12.2023</a:t>
                      </a:r>
                      <a:endParaRPr lang="fr-FR" sz="1100" b="0" i="0" u="none" strike="noStrike" dirty="0">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491462728"/>
                  </a:ext>
                </a:extLst>
              </a:tr>
              <a:tr h="180975">
                <a:tc>
                  <a:txBody>
                    <a:bodyPr/>
                    <a:lstStyle/>
                    <a:p>
                      <a:pPr algn="l" fontAlgn="b"/>
                      <a:r>
                        <a:rPr lang="fr-FR" sz="1100" u="none" strike="noStrike" dirty="0" smtClean="0">
                          <a:effectLst/>
                        </a:rPr>
                        <a:t>Fréquence</a:t>
                      </a:r>
                      <a:r>
                        <a:rPr lang="fr-FR" sz="1100" u="none" strike="noStrike" baseline="0" dirty="0" smtClean="0">
                          <a:effectLst/>
                        </a:rPr>
                        <a:t> de </a:t>
                      </a:r>
                      <a:r>
                        <a:rPr lang="fr-FR" sz="1100" u="none" strike="noStrike" baseline="0" dirty="0" err="1" smtClean="0">
                          <a:effectLst/>
                        </a:rPr>
                        <a:t>reporting</a:t>
                      </a:r>
                      <a:endParaRPr lang="fr-FR" sz="1100" b="0" i="0" u="none" strike="noStrike" dirty="0">
                        <a:solidFill>
                          <a:srgbClr val="000000"/>
                        </a:solidFill>
                        <a:effectLst/>
                        <a:latin typeface="Arial" panose="020B0604020202020204" pitchFamily="34" charset="0"/>
                      </a:endParaRPr>
                    </a:p>
                  </a:txBody>
                  <a:tcPr marL="0" marR="0" marT="0" marB="0" anchor="b"/>
                </a:tc>
                <a:tc>
                  <a:txBody>
                    <a:bodyPr/>
                    <a:lstStyle/>
                    <a:p>
                      <a:pPr algn="ctr" fontAlgn="b"/>
                      <a:r>
                        <a:rPr lang="fr-FR" sz="1100" u="none" strike="noStrike">
                          <a:effectLst/>
                        </a:rPr>
                        <a:t>Q5</a:t>
                      </a:r>
                      <a:endParaRPr lang="fr-FR" sz="1100" b="0" i="0" u="none" strike="noStrike">
                        <a:solidFill>
                          <a:srgbClr val="000000"/>
                        </a:solidFill>
                        <a:effectLst/>
                        <a:latin typeface="Arial" panose="020B0604020202020204" pitchFamily="34" charset="0"/>
                      </a:endParaRPr>
                    </a:p>
                  </a:txBody>
                  <a:tcPr marL="0" marR="0" marT="0" marB="0" anchor="b"/>
                </a:tc>
                <a:tc>
                  <a:txBody>
                    <a:bodyPr/>
                    <a:lstStyle/>
                    <a:p>
                      <a:pPr algn="ctr" fontAlgn="ctr"/>
                      <a:r>
                        <a:rPr lang="fr-FR" sz="1100" u="none" strike="noStrike" dirty="0" smtClean="0">
                          <a:effectLst/>
                        </a:rPr>
                        <a:t>Annuelle</a:t>
                      </a:r>
                      <a:endParaRPr lang="fr-FR" sz="1100" b="0" i="0" u="none" strike="noStrike" dirty="0">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1535821850"/>
                  </a:ext>
                </a:extLst>
              </a:tr>
              <a:tr h="180975">
                <a:tc>
                  <a:txBody>
                    <a:bodyPr/>
                    <a:lstStyle/>
                    <a:p>
                      <a:pPr algn="l" fontAlgn="b"/>
                      <a:r>
                        <a:rPr lang="fr-FR" sz="1100" u="none" strike="noStrike" dirty="0" smtClean="0">
                          <a:effectLst/>
                        </a:rPr>
                        <a:t>Période du </a:t>
                      </a:r>
                      <a:r>
                        <a:rPr lang="fr-FR" sz="1100" u="none" strike="noStrike" dirty="0" err="1" smtClean="0">
                          <a:effectLst/>
                        </a:rPr>
                        <a:t>reporting</a:t>
                      </a:r>
                      <a:endParaRPr lang="fr-FR" sz="1100" b="0" i="0" u="none" strike="noStrike" dirty="0">
                        <a:solidFill>
                          <a:srgbClr val="000000"/>
                        </a:solidFill>
                        <a:effectLst/>
                        <a:latin typeface="Arial" panose="020B0604020202020204" pitchFamily="34" charset="0"/>
                      </a:endParaRPr>
                    </a:p>
                  </a:txBody>
                  <a:tcPr marL="0" marR="0" marT="0" marB="0" anchor="b"/>
                </a:tc>
                <a:tc>
                  <a:txBody>
                    <a:bodyPr/>
                    <a:lstStyle/>
                    <a:p>
                      <a:pPr algn="ctr" fontAlgn="b"/>
                      <a:r>
                        <a:rPr lang="fr-FR" sz="1100" u="none" strike="noStrike">
                          <a:effectLst/>
                        </a:rPr>
                        <a:t>Q6</a:t>
                      </a:r>
                      <a:endParaRPr lang="fr-FR" sz="1100" b="0" i="0" u="none" strike="noStrike">
                        <a:solidFill>
                          <a:srgbClr val="000000"/>
                        </a:solidFill>
                        <a:effectLst/>
                        <a:latin typeface="Arial" panose="020B0604020202020204" pitchFamily="34" charset="0"/>
                      </a:endParaRPr>
                    </a:p>
                  </a:txBody>
                  <a:tcPr marL="0" marR="0" marT="0" marB="0" anchor="b"/>
                </a:tc>
                <a:tc>
                  <a:txBody>
                    <a:bodyPr/>
                    <a:lstStyle/>
                    <a:p>
                      <a:pPr algn="ctr" fontAlgn="ctr"/>
                      <a:r>
                        <a:rPr lang="fr-FR" sz="1100" u="none" strike="noStrike" dirty="0" smtClean="0">
                          <a:effectLst/>
                        </a:rPr>
                        <a:t>1.1.2023 </a:t>
                      </a:r>
                      <a:r>
                        <a:rPr lang="fr-FR" sz="1100" u="none" strike="noStrike" dirty="0">
                          <a:effectLst/>
                        </a:rPr>
                        <a:t>- </a:t>
                      </a:r>
                      <a:r>
                        <a:rPr lang="fr-FR" sz="1100" u="none" strike="noStrike" dirty="0" smtClean="0">
                          <a:effectLst/>
                        </a:rPr>
                        <a:t>31.12.2023</a:t>
                      </a:r>
                      <a:endParaRPr lang="fr-FR" sz="1100" b="0" i="0" u="none" strike="noStrike" dirty="0">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234083968"/>
                  </a:ext>
                </a:extLst>
              </a:tr>
              <a:tr h="148734">
                <a:tc>
                  <a:txBody>
                    <a:bodyPr/>
                    <a:lstStyle/>
                    <a:p>
                      <a:pPr algn="l" fontAlgn="b"/>
                      <a:r>
                        <a:rPr lang="fr-FR" sz="1100" u="none" strike="noStrike" dirty="0" smtClean="0">
                          <a:effectLst/>
                        </a:rPr>
                        <a:t>Période prospective</a:t>
                      </a:r>
                      <a:endParaRPr lang="fr-FR" sz="1100" b="0" i="0" u="none" strike="noStrike" dirty="0">
                        <a:solidFill>
                          <a:srgbClr val="000000"/>
                        </a:solidFill>
                        <a:effectLst/>
                        <a:latin typeface="Arial" panose="020B0604020202020204" pitchFamily="34" charset="0"/>
                      </a:endParaRPr>
                    </a:p>
                  </a:txBody>
                  <a:tcPr marL="0" marR="0" marT="0" marB="0" anchor="b"/>
                </a:tc>
                <a:tc>
                  <a:txBody>
                    <a:bodyPr/>
                    <a:lstStyle/>
                    <a:p>
                      <a:pPr algn="ctr" fontAlgn="b"/>
                      <a:r>
                        <a:rPr lang="fr-FR" sz="1100" u="none" strike="noStrike">
                          <a:effectLst/>
                        </a:rPr>
                        <a:t>Q7</a:t>
                      </a:r>
                      <a:endParaRPr lang="fr-FR" sz="1100" b="0" i="0" u="none" strike="noStrike">
                        <a:solidFill>
                          <a:srgbClr val="000000"/>
                        </a:solidFill>
                        <a:effectLst/>
                        <a:latin typeface="Arial" panose="020B0604020202020204" pitchFamily="34" charset="0"/>
                      </a:endParaRPr>
                    </a:p>
                  </a:txBody>
                  <a:tcPr marL="0" marR="0" marT="0" marB="0" anchor="b"/>
                </a:tc>
                <a:tc>
                  <a:txBody>
                    <a:bodyPr/>
                    <a:lstStyle/>
                    <a:p>
                      <a:pPr algn="ctr" fontAlgn="ctr"/>
                      <a:r>
                        <a:rPr lang="fr-FR" sz="1100" u="none" strike="noStrike" dirty="0" smtClean="0">
                          <a:effectLst/>
                        </a:rPr>
                        <a:t>2023-2024</a:t>
                      </a:r>
                      <a:endParaRPr lang="fr-FR" sz="1100" b="0" i="0" u="none" strike="noStrike" dirty="0">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1673358365"/>
                  </a:ext>
                </a:extLst>
              </a:tr>
            </a:tbl>
          </a:graphicData>
        </a:graphic>
      </p:graphicFrame>
      <p:sp>
        <p:nvSpPr>
          <p:cNvPr id="5" name="Espace réservé du contenu 2"/>
          <p:cNvSpPr txBox="1">
            <a:spLocks/>
          </p:cNvSpPr>
          <p:nvPr/>
        </p:nvSpPr>
        <p:spPr>
          <a:xfrm>
            <a:off x="671514" y="5765518"/>
            <a:ext cx="5036200" cy="6697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None/>
            </a:pPr>
            <a:r>
              <a:rPr lang="fr-FR" sz="2400" dirty="0" smtClean="0"/>
              <a:t>La </a:t>
            </a:r>
            <a:r>
              <a:rPr lang="fr-FR" sz="3200" b="1" dirty="0" smtClean="0">
                <a:solidFill>
                  <a:srgbClr val="FF0000"/>
                </a:solidFill>
              </a:rPr>
              <a:t>1</a:t>
            </a:r>
            <a:r>
              <a:rPr lang="fr-FR" sz="3200" b="1" baseline="30000" dirty="0" smtClean="0">
                <a:solidFill>
                  <a:srgbClr val="FF0000"/>
                </a:solidFill>
              </a:rPr>
              <a:t>ère</a:t>
            </a:r>
            <a:r>
              <a:rPr lang="fr-FR" sz="3200" b="1" dirty="0" smtClean="0">
                <a:solidFill>
                  <a:srgbClr val="FF0000"/>
                </a:solidFill>
              </a:rPr>
              <a:t> partie </a:t>
            </a:r>
            <a:r>
              <a:rPr lang="fr-FR" sz="2400" dirty="0" smtClean="0"/>
              <a:t>(«</a:t>
            </a:r>
            <a:r>
              <a:rPr lang="fr-FR" sz="2400" dirty="0"/>
              <a:t> Q1 » à « Q7 </a:t>
            </a:r>
            <a:r>
              <a:rPr lang="fr-FR" sz="2400" dirty="0" smtClean="0"/>
              <a:t>») :</a:t>
            </a:r>
            <a:endParaRPr lang="fr-FR" sz="3200" dirty="0"/>
          </a:p>
        </p:txBody>
      </p:sp>
      <p:pic>
        <p:nvPicPr>
          <p:cNvPr id="6" name="Image 5">
            <a:extLst>
              <a:ext uri="{FF2B5EF4-FFF2-40B4-BE49-F238E27FC236}">
                <a16:creationId xmlns:a16="http://schemas.microsoft.com/office/drawing/2014/main" id="{CC1A3696-3BAF-E449-83CD-755D7BD4FA92}"/>
              </a:ext>
            </a:extLst>
          </p:cNvPr>
          <p:cNvPicPr>
            <a:picLocks noChangeAspect="1" noChangeArrowheads="1"/>
          </p:cNvPicPr>
          <p:nvPr/>
        </p:nvPicPr>
        <p:blipFill>
          <a:blip r:embed="rId5" cstate="hqprint">
            <a:extLst>
              <a:ext uri="{28A0092B-C50C-407E-A947-70E740481C1C}">
                <a14:useLocalDpi xmlns:a14="http://schemas.microsoft.com/office/drawing/2010/main" val="0"/>
              </a:ext>
            </a:extLst>
          </a:blip>
          <a:srcRect/>
          <a:stretch>
            <a:fillRect/>
          </a:stretch>
        </p:blipFill>
        <p:spPr bwMode="auto">
          <a:xfrm>
            <a:off x="10748199" y="177421"/>
            <a:ext cx="1363867" cy="6761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17624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9060</TotalTime>
  <Words>2584</Words>
  <Application>Microsoft Office PowerPoint</Application>
  <PresentationFormat>Grand écran</PresentationFormat>
  <Paragraphs>286</Paragraphs>
  <Slides>17</Slides>
  <Notes>17</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17</vt:i4>
      </vt:variant>
    </vt:vector>
  </HeadingPairs>
  <TitlesOfParts>
    <vt:vector size="22" baseType="lpstr">
      <vt:lpstr>Arial</vt:lpstr>
      <vt:lpstr>Calibri</vt:lpstr>
      <vt:lpstr>Calibri Light</vt:lpstr>
      <vt:lpstr>French Script MT</vt:lpstr>
      <vt:lpstr>Office Theme</vt:lpstr>
      <vt:lpstr>Présentation de l’exercice Surveillance globale du secteur —Secteur Wide Monitoring, SWM— de l’AICA :  l’intérêt d’y participer,  comment participer</vt:lpstr>
      <vt:lpstr>L’exercice  SWM de l’AICA : pourquoi participer</vt:lpstr>
      <vt:lpstr>L’exercice  SWM de l’AICA : pourquoi participer</vt:lpstr>
      <vt:lpstr>d‘où la présentation GCAF du 17.03.2022 en coopération avec l’AICA (Nicolas Colpaert) encourageant la participation à l’exercice, en particulier des pays africains du GCAF.  1 et 2 ans après:</vt:lpstr>
      <vt:lpstr>L’exercice  SWM de l’IAIS : pourquoi participer</vt:lpstr>
      <vt:lpstr>L’exercice SGS / SWM de l’AICA:  pourquoi participer</vt:lpstr>
      <vt:lpstr>L’exercice SGS / SWM de l’AICA:  pourquoi participer</vt:lpstr>
      <vt:lpstr>L’exercice  SWM de l’IAIS : de quoi s’agit-il</vt:lpstr>
      <vt:lpstr>L’exercice  SWM de l’IAIS : comment participer; comment remplir le fichier Données qualitatives; comment remplir la 1ère partie du fichier</vt:lpstr>
      <vt:lpstr>L’exercice  SWM de l’IAIS : Données qualitatives  (suite); comment remplir la 2e partie:  1ère et 2e questions</vt:lpstr>
      <vt:lpstr>L’exercice  SWM de l’IAIS :  comment remplir le fichier Données qualitatives (suite); comment remplir la 3e partie: les 6 premières questions</vt:lpstr>
      <vt:lpstr>L’exercice  SWM de l’IAIS :  comment remplir le fichier Données qualitatives (suite); comment remplir la 3e partie: (suite)</vt:lpstr>
      <vt:lpstr>L’exercice  SWM de l’IAIS :  comment remplir la feuille Données quantitatives du 2e fichier; quelques exemples de questions de cette feuille de calcul</vt:lpstr>
      <vt:lpstr>L’exercice  SWM de l’IAIS : la feuille Données quantitatives, exemples de questions (suite)</vt:lpstr>
      <vt:lpstr>L’exercice  SWM de l’IAIS : la feuille Données quantitatives,  exemples de questions (suite);  utilisation du fichier Technical Specifications</vt:lpstr>
      <vt:lpstr>L’exercice  SWM de l’IAIS : la feuille Données quantitatives, quelques questions (suite)</vt:lpstr>
      <vt:lpstr>Merci de votre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Colpaert, Nicolas</dc:creator>
  <cp:lastModifiedBy>TEMPE François (SGACPR DAI)</cp:lastModifiedBy>
  <cp:revision>98</cp:revision>
  <cp:lastPrinted>2024-01-26T20:24:57Z</cp:lastPrinted>
  <dcterms:created xsi:type="dcterms:W3CDTF">2022-03-01T16:58:35Z</dcterms:created>
  <dcterms:modified xsi:type="dcterms:W3CDTF">2024-02-12T10:19:51Z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219703</vt:lpwstr>
  </property>
  <property fmtid="{D5CDD505-2E9C-101B-9397-08002B2CF9AE}" name="NXPowerLiteSettings" pid="3">
    <vt:lpwstr>F7000400038000</vt:lpwstr>
  </property>
  <property fmtid="{D5CDD505-2E9C-101B-9397-08002B2CF9AE}" name="NXPowerLiteVersion" pid="4">
    <vt:lpwstr>S10.0.0</vt:lpwstr>
  </property>
</Properties>
</file>