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7"/>
  </p:sldMasterIdLst>
  <p:notesMasterIdLst>
    <p:notesMasterId r:id="rId26"/>
  </p:notesMasterIdLst>
  <p:handoutMasterIdLst>
    <p:handoutMasterId r:id="rId27"/>
  </p:handoutMasterIdLst>
  <p:sldIdLst>
    <p:sldId id="256" r:id="rId8"/>
    <p:sldId id="272" r:id="rId9"/>
    <p:sldId id="273" r:id="rId10"/>
    <p:sldId id="277" r:id="rId11"/>
    <p:sldId id="361" r:id="rId12"/>
    <p:sldId id="380" r:id="rId13"/>
    <p:sldId id="363" r:id="rId14"/>
    <p:sldId id="366" r:id="rId15"/>
    <p:sldId id="362" r:id="rId16"/>
    <p:sldId id="377" r:id="rId17"/>
    <p:sldId id="379" r:id="rId18"/>
    <p:sldId id="369" r:id="rId19"/>
    <p:sldId id="367" r:id="rId20"/>
    <p:sldId id="374" r:id="rId21"/>
    <p:sldId id="378" r:id="rId22"/>
    <p:sldId id="372" r:id="rId23"/>
    <p:sldId id="375" r:id="rId24"/>
    <p:sldId id="381" r:id="rId25"/>
  </p:sldIdLst>
  <p:sldSz cx="9144000" cy="6858000" type="screen4x3"/>
  <p:notesSz cx="6799263" cy="9929813"/>
  <p:custDataLst>
    <p:tags r:id="rId28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2883" userDrawn="1">
          <p15:clr>
            <a:srgbClr val="A4A3A4"/>
          </p15:clr>
        </p15:guide>
        <p15:guide id="3" pos="329" userDrawn="1">
          <p15:clr>
            <a:srgbClr val="A4A3A4"/>
          </p15:clr>
        </p15:guide>
        <p15:guide id="4" pos="5432" userDrawn="1">
          <p15:clr>
            <a:srgbClr val="A4A3A4"/>
          </p15:clr>
        </p15:guide>
        <p15:guide id="5" orient="horz" pos="255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  <p15:guide id="7" pos="2795" userDrawn="1">
          <p15:clr>
            <a:srgbClr val="A4A3A4"/>
          </p15:clr>
        </p15:guide>
        <p15:guide id="8" pos="2981" userDrawn="1">
          <p15:clr>
            <a:srgbClr val="A4A3A4"/>
          </p15:clr>
        </p15:guide>
        <p15:guide id="9" orient="horz" pos="1139" userDrawn="1">
          <p15:clr>
            <a:srgbClr val="A4A3A4"/>
          </p15:clr>
        </p15:guide>
        <p15:guide id="10" pos="754" userDrawn="1">
          <p15:clr>
            <a:srgbClr val="A4A3A4"/>
          </p15:clr>
        </p15:guide>
        <p15:guide id="11" orient="horz" pos="1774" userDrawn="1">
          <p15:clr>
            <a:srgbClr val="A4A3A4"/>
          </p15:clr>
        </p15:guide>
        <p15:guide id="12" orient="horz" pos="4224" userDrawn="1">
          <p15:clr>
            <a:srgbClr val="A4A3A4"/>
          </p15:clr>
        </p15:guide>
        <p15:guide id="13" orient="horz" pos="981" userDrawn="1">
          <p15:clr>
            <a:srgbClr val="A4A3A4"/>
          </p15:clr>
        </p15:guide>
        <p15:guide id="14" orient="horz" pos="913" userDrawn="1">
          <p15:clr>
            <a:srgbClr val="A4A3A4"/>
          </p15:clr>
        </p15:guide>
        <p15:guide id="15" pos="107" userDrawn="1">
          <p15:clr>
            <a:srgbClr val="A4A3A4"/>
          </p15:clr>
        </p15:guide>
        <p15:guide id="17" pos="5653" userDrawn="1">
          <p15:clr>
            <a:srgbClr val="A4A3A4"/>
          </p15:clr>
        </p15:guide>
        <p15:guide id="18" orient="horz" pos="1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A3D052-7B18-FE12-9C74-D7C33666947E}" name="Wünsche Angela" initials="WA" userId="S::F11272@finma.ch::e5877478-85ed-47dd-9278-504603939b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395" autoAdjust="0"/>
  </p:normalViewPr>
  <p:slideViewPr>
    <p:cSldViewPr snapToGrid="0" showGuides="1">
      <p:cViewPr varScale="1">
        <p:scale>
          <a:sx n="125" d="100"/>
          <a:sy n="125" d="100"/>
        </p:scale>
        <p:origin x="730" y="77"/>
      </p:cViewPr>
      <p:guideLst>
        <p:guide orient="horz" pos="2568"/>
        <p:guide pos="2883"/>
        <p:guide pos="329"/>
        <p:guide pos="5432"/>
        <p:guide orient="horz" pos="255"/>
        <p:guide orient="horz" pos="4088"/>
        <p:guide pos="2795"/>
        <p:guide pos="2981"/>
        <p:guide orient="horz" pos="1139"/>
        <p:guide pos="754"/>
        <p:guide orient="horz" pos="1774"/>
        <p:guide orient="horz" pos="4224"/>
        <p:guide orient="horz" pos="981"/>
        <p:guide orient="horz" pos="913"/>
        <p:guide pos="107"/>
        <p:guide pos="5653"/>
        <p:guide orient="horz" pos="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gs" Target="tags/tag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95F62-382E-4753-81C0-D3111D675FA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E77C202-1BFB-41B4-8549-AB9A0AEBEAFD}">
      <dgm:prSet/>
      <dgm:spPr/>
      <dgm:t>
        <a:bodyPr/>
        <a:lstStyle/>
        <a:p>
          <a:r>
            <a:rPr lang="en-GB" dirty="0" err="1"/>
            <a:t>Facteurs</a:t>
          </a:r>
          <a:r>
            <a:rPr lang="en-GB" dirty="0"/>
            <a:t> </a:t>
          </a:r>
          <a:r>
            <a:rPr lang="en-GB" dirty="0" err="1"/>
            <a:t>déclencheurs</a:t>
          </a:r>
          <a:r>
            <a:rPr lang="en-GB" dirty="0"/>
            <a:t> de la transition </a:t>
          </a:r>
          <a:r>
            <a:rPr lang="en-GB" dirty="0" err="1"/>
            <a:t>vers</a:t>
          </a:r>
          <a:r>
            <a:rPr lang="en-GB" dirty="0"/>
            <a:t> un </a:t>
          </a:r>
          <a:r>
            <a:rPr lang="en-GB" dirty="0" err="1"/>
            <a:t>régime</a:t>
          </a:r>
          <a:r>
            <a:rPr lang="en-GB" dirty="0"/>
            <a:t> SBR</a:t>
          </a:r>
          <a:endParaRPr lang="en-US" dirty="0"/>
        </a:p>
      </dgm:t>
    </dgm:pt>
    <dgm:pt modelId="{342EB762-E1D7-4E65-9CD5-1A4F2F193F72}" type="parTrans" cxnId="{1071589B-2322-4AAE-8025-D863DEEDCAD6}">
      <dgm:prSet/>
      <dgm:spPr/>
      <dgm:t>
        <a:bodyPr/>
        <a:lstStyle/>
        <a:p>
          <a:endParaRPr lang="en-US"/>
        </a:p>
      </dgm:t>
    </dgm:pt>
    <dgm:pt modelId="{2347F053-F698-411D-B6A8-2C7DAE535663}" type="sibTrans" cxnId="{1071589B-2322-4AAE-8025-D863DEEDCAD6}">
      <dgm:prSet/>
      <dgm:spPr/>
      <dgm:t>
        <a:bodyPr/>
        <a:lstStyle/>
        <a:p>
          <a:endParaRPr lang="en-US"/>
        </a:p>
      </dgm:t>
    </dgm:pt>
    <dgm:pt modelId="{9A822F0A-79E0-4392-AAE1-6880B635B4CD}">
      <dgm:prSet/>
      <dgm:spPr/>
      <dgm:t>
        <a:bodyPr/>
        <a:lstStyle/>
        <a:p>
          <a:endParaRPr lang="en-US" dirty="0"/>
        </a:p>
      </dgm:t>
    </dgm:pt>
    <dgm:pt modelId="{F01D6EAC-607E-44E5-BDC7-3C73357A8C73}" type="parTrans" cxnId="{689EF449-51C5-4440-9961-0D0A243669F0}">
      <dgm:prSet/>
      <dgm:spPr/>
      <dgm:t>
        <a:bodyPr/>
        <a:lstStyle/>
        <a:p>
          <a:endParaRPr lang="en-US"/>
        </a:p>
      </dgm:t>
    </dgm:pt>
    <dgm:pt modelId="{ED71C65D-37C3-4186-90AE-3E2BE00BF2FF}" type="sibTrans" cxnId="{689EF449-51C5-4440-9961-0D0A243669F0}">
      <dgm:prSet/>
      <dgm:spPr/>
      <dgm:t>
        <a:bodyPr/>
        <a:lstStyle/>
        <a:p>
          <a:endParaRPr lang="en-US"/>
        </a:p>
      </dgm:t>
    </dgm:pt>
    <dgm:pt modelId="{8FD97919-E53C-4C49-845D-2D7BE0745091}">
      <dgm:prSet/>
      <dgm:spPr/>
      <dgm:t>
        <a:bodyPr/>
        <a:lstStyle/>
        <a:p>
          <a:r>
            <a:rPr lang="en-GB" b="0" dirty="0"/>
            <a:t>Implication des </a:t>
          </a:r>
          <a:r>
            <a:rPr lang="en-GB" b="0" dirty="0" err="1"/>
            <a:t>dirigeants</a:t>
          </a:r>
          <a:r>
            <a:rPr lang="en-GB" b="0" dirty="0"/>
            <a:t> de </a:t>
          </a:r>
          <a:r>
            <a:rPr lang="en-GB" b="0" dirty="0" err="1"/>
            <a:t>l’autorité</a:t>
          </a:r>
          <a:r>
            <a:rPr lang="en-GB" b="0" dirty="0"/>
            <a:t> de </a:t>
          </a:r>
          <a:r>
            <a:rPr lang="en-GB" b="0" dirty="0" err="1"/>
            <a:t>contrôle</a:t>
          </a:r>
          <a:endParaRPr lang="en-US" dirty="0"/>
        </a:p>
      </dgm:t>
    </dgm:pt>
    <dgm:pt modelId="{C2414CB2-6D39-46E0-A8E5-BD6C82298DBD}" type="parTrans" cxnId="{D6E6B15C-DF37-4237-A44E-9E9E4AB466C7}">
      <dgm:prSet/>
      <dgm:spPr/>
      <dgm:t>
        <a:bodyPr/>
        <a:lstStyle/>
        <a:p>
          <a:endParaRPr lang="en-US"/>
        </a:p>
      </dgm:t>
    </dgm:pt>
    <dgm:pt modelId="{F946958D-4E64-48D0-8B7C-011EBB082241}" type="sibTrans" cxnId="{D6E6B15C-DF37-4237-A44E-9E9E4AB466C7}">
      <dgm:prSet/>
      <dgm:spPr/>
      <dgm:t>
        <a:bodyPr/>
        <a:lstStyle/>
        <a:p>
          <a:endParaRPr lang="en-US"/>
        </a:p>
      </dgm:t>
    </dgm:pt>
    <dgm:pt modelId="{6634953C-3CA4-4D5F-B2AE-0FAC2D40C566}">
      <dgm:prSet/>
      <dgm:spPr/>
      <dgm:t>
        <a:bodyPr/>
        <a:lstStyle/>
        <a:p>
          <a:endParaRPr lang="en-US" dirty="0"/>
        </a:p>
      </dgm:t>
    </dgm:pt>
    <dgm:pt modelId="{A4A160E2-278C-4C27-8E81-9241C31B68B2}" type="parTrans" cxnId="{2BCA0BAC-9C4A-4F85-9F72-11553D1022E5}">
      <dgm:prSet/>
      <dgm:spPr/>
      <dgm:t>
        <a:bodyPr/>
        <a:lstStyle/>
        <a:p>
          <a:endParaRPr lang="en-US"/>
        </a:p>
      </dgm:t>
    </dgm:pt>
    <dgm:pt modelId="{FDB8723E-9A74-4F7E-8CD7-59DFA7E40EDC}" type="sibTrans" cxnId="{2BCA0BAC-9C4A-4F85-9F72-11553D1022E5}">
      <dgm:prSet/>
      <dgm:spPr/>
      <dgm:t>
        <a:bodyPr/>
        <a:lstStyle/>
        <a:p>
          <a:endParaRPr lang="en-US"/>
        </a:p>
      </dgm:t>
    </dgm:pt>
    <dgm:pt modelId="{8B9479B9-4DB8-4B5B-A9B4-A5AA016E0337}">
      <dgm:prSet/>
      <dgm:spPr/>
      <dgm:t>
        <a:bodyPr/>
        <a:lstStyle/>
        <a:p>
          <a:r>
            <a:rPr lang="en-GB" b="0" dirty="0" err="1"/>
            <a:t>Études</a:t>
          </a:r>
          <a:r>
            <a:rPr lang="en-GB" b="0" dirty="0"/>
            <a:t> </a:t>
          </a:r>
          <a:r>
            <a:rPr lang="en-GB" b="0" dirty="0" err="1"/>
            <a:t>d'adéquation</a:t>
          </a:r>
          <a:r>
            <a:rPr lang="en-GB" b="0" dirty="0"/>
            <a:t> </a:t>
          </a:r>
          <a:r>
            <a:rPr lang="en-GB" dirty="0"/>
            <a:t>et participation de </a:t>
          </a:r>
          <a:r>
            <a:rPr lang="en-GB" dirty="0" err="1"/>
            <a:t>l'industrie</a:t>
          </a:r>
          <a:endParaRPr lang="en-US" dirty="0"/>
        </a:p>
      </dgm:t>
    </dgm:pt>
    <dgm:pt modelId="{28C9B7E6-1EE1-4ACE-8DE1-085451E5C0E9}" type="parTrans" cxnId="{56E90AD9-9788-4956-9DD1-596ED74794FE}">
      <dgm:prSet/>
      <dgm:spPr/>
      <dgm:t>
        <a:bodyPr/>
        <a:lstStyle/>
        <a:p>
          <a:endParaRPr lang="en-US"/>
        </a:p>
      </dgm:t>
    </dgm:pt>
    <dgm:pt modelId="{0736607A-4ACC-4539-95F1-CD8ACFD73629}" type="sibTrans" cxnId="{56E90AD9-9788-4956-9DD1-596ED74794FE}">
      <dgm:prSet/>
      <dgm:spPr/>
      <dgm:t>
        <a:bodyPr/>
        <a:lstStyle/>
        <a:p>
          <a:endParaRPr lang="en-US"/>
        </a:p>
      </dgm:t>
    </dgm:pt>
    <dgm:pt modelId="{2D39331C-FB5E-41FC-B1F7-39E1199DAA76}">
      <dgm:prSet/>
      <dgm:spPr/>
      <dgm:t>
        <a:bodyPr/>
        <a:lstStyle/>
        <a:p>
          <a:endParaRPr lang="en-US" dirty="0"/>
        </a:p>
      </dgm:t>
    </dgm:pt>
    <dgm:pt modelId="{1760DD34-1336-49CE-BDDD-01ED0F6BBB7A}" type="parTrans" cxnId="{B612791A-BBEC-4333-84B7-40C17EB5073D}">
      <dgm:prSet/>
      <dgm:spPr/>
      <dgm:t>
        <a:bodyPr/>
        <a:lstStyle/>
        <a:p>
          <a:endParaRPr lang="en-US"/>
        </a:p>
      </dgm:t>
    </dgm:pt>
    <dgm:pt modelId="{7735846D-02ED-4837-8E74-DB382437C103}" type="sibTrans" cxnId="{B612791A-BBEC-4333-84B7-40C17EB5073D}">
      <dgm:prSet/>
      <dgm:spPr/>
      <dgm:t>
        <a:bodyPr/>
        <a:lstStyle/>
        <a:p>
          <a:endParaRPr lang="en-US"/>
        </a:p>
      </dgm:t>
    </dgm:pt>
    <dgm:pt modelId="{D7C4560F-9751-465E-BD8F-AEC6431CDC16}" type="pres">
      <dgm:prSet presAssocID="{2F195F62-382E-4753-81C0-D3111D675FA5}" presName="root" presStyleCnt="0">
        <dgm:presLayoutVars>
          <dgm:dir/>
          <dgm:resizeHandles val="exact"/>
        </dgm:presLayoutVars>
      </dgm:prSet>
      <dgm:spPr/>
    </dgm:pt>
    <dgm:pt modelId="{F96BF523-6A71-42FF-A3BA-D2E159007E42}" type="pres">
      <dgm:prSet presAssocID="{4E77C202-1BFB-41B4-8549-AB9A0AEBEAFD}" presName="compNode" presStyleCnt="0"/>
      <dgm:spPr/>
    </dgm:pt>
    <dgm:pt modelId="{4767D47A-3903-49D0-A492-EB137B04A08F}" type="pres">
      <dgm:prSet presAssocID="{4E77C202-1BFB-41B4-8549-AB9A0AEBEAFD}" presName="bgRect" presStyleLbl="bgShp" presStyleIdx="0" presStyleCnt="3"/>
      <dgm:spPr/>
    </dgm:pt>
    <dgm:pt modelId="{9865325C-E9C3-43D5-B29D-44C381835A7E}" type="pres">
      <dgm:prSet presAssocID="{4E77C202-1BFB-41B4-8549-AB9A0AEBEAF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BC52ABB0-911A-4EBB-A09D-072BA6D83EDD}" type="pres">
      <dgm:prSet presAssocID="{4E77C202-1BFB-41B4-8549-AB9A0AEBEAFD}" presName="spaceRect" presStyleCnt="0"/>
      <dgm:spPr/>
    </dgm:pt>
    <dgm:pt modelId="{F5F69384-D472-4986-B002-86E7F88ABBF9}" type="pres">
      <dgm:prSet presAssocID="{4E77C202-1BFB-41B4-8549-AB9A0AEBEAFD}" presName="parTx" presStyleLbl="revTx" presStyleIdx="0" presStyleCnt="6">
        <dgm:presLayoutVars>
          <dgm:chMax val="0"/>
          <dgm:chPref val="0"/>
        </dgm:presLayoutVars>
      </dgm:prSet>
      <dgm:spPr/>
    </dgm:pt>
    <dgm:pt modelId="{140BF0CA-B4E6-4E3F-B970-D44BF0B4FB92}" type="pres">
      <dgm:prSet presAssocID="{4E77C202-1BFB-41B4-8549-AB9A0AEBEAFD}" presName="desTx" presStyleLbl="revTx" presStyleIdx="1" presStyleCnt="6">
        <dgm:presLayoutVars/>
      </dgm:prSet>
      <dgm:spPr/>
    </dgm:pt>
    <dgm:pt modelId="{D201FC9C-2B03-4829-A536-C3BE9940CEC6}" type="pres">
      <dgm:prSet presAssocID="{2347F053-F698-411D-B6A8-2C7DAE535663}" presName="sibTrans" presStyleCnt="0"/>
      <dgm:spPr/>
    </dgm:pt>
    <dgm:pt modelId="{EA885B4C-09F6-4C87-A66D-D77A6CE256F2}" type="pres">
      <dgm:prSet presAssocID="{8FD97919-E53C-4C49-845D-2D7BE0745091}" presName="compNode" presStyleCnt="0"/>
      <dgm:spPr/>
    </dgm:pt>
    <dgm:pt modelId="{A8A38FCB-D07D-4295-B182-9B5196D6BAB1}" type="pres">
      <dgm:prSet presAssocID="{8FD97919-E53C-4C49-845D-2D7BE0745091}" presName="bgRect" presStyleLbl="bgShp" presStyleIdx="1" presStyleCnt="3"/>
      <dgm:spPr/>
    </dgm:pt>
    <dgm:pt modelId="{F8A1E771-AE18-4AE5-A189-08C02282A3B8}" type="pres">
      <dgm:prSet presAssocID="{8FD97919-E53C-4C49-845D-2D7BE0745091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74398E2-9AD9-42D5-AC30-C565DE6EE9E8}" type="pres">
      <dgm:prSet presAssocID="{8FD97919-E53C-4C49-845D-2D7BE0745091}" presName="spaceRect" presStyleCnt="0"/>
      <dgm:spPr/>
    </dgm:pt>
    <dgm:pt modelId="{2EC1A6D3-C2C4-4E34-8F0B-A55F1DB5D088}" type="pres">
      <dgm:prSet presAssocID="{8FD97919-E53C-4C49-845D-2D7BE0745091}" presName="parTx" presStyleLbl="revTx" presStyleIdx="2" presStyleCnt="6">
        <dgm:presLayoutVars>
          <dgm:chMax val="0"/>
          <dgm:chPref val="0"/>
        </dgm:presLayoutVars>
      </dgm:prSet>
      <dgm:spPr/>
    </dgm:pt>
    <dgm:pt modelId="{4E319657-415B-4800-8FC4-081285783B76}" type="pres">
      <dgm:prSet presAssocID="{8FD97919-E53C-4C49-845D-2D7BE0745091}" presName="desTx" presStyleLbl="revTx" presStyleIdx="3" presStyleCnt="6">
        <dgm:presLayoutVars/>
      </dgm:prSet>
      <dgm:spPr/>
    </dgm:pt>
    <dgm:pt modelId="{195A14ED-E0D1-4A5D-928C-2C7A58D1445C}" type="pres">
      <dgm:prSet presAssocID="{F946958D-4E64-48D0-8B7C-011EBB082241}" presName="sibTrans" presStyleCnt="0"/>
      <dgm:spPr/>
    </dgm:pt>
    <dgm:pt modelId="{E4E62A3A-FCAC-4740-95AA-F1100C68492C}" type="pres">
      <dgm:prSet presAssocID="{8B9479B9-4DB8-4B5B-A9B4-A5AA016E0337}" presName="compNode" presStyleCnt="0"/>
      <dgm:spPr/>
    </dgm:pt>
    <dgm:pt modelId="{29C69221-7942-4B82-AA91-EEBC915C031D}" type="pres">
      <dgm:prSet presAssocID="{8B9479B9-4DB8-4B5B-A9B4-A5AA016E0337}" presName="bgRect" presStyleLbl="bgShp" presStyleIdx="2" presStyleCnt="3"/>
      <dgm:spPr/>
    </dgm:pt>
    <dgm:pt modelId="{22AAB944-6D1C-46F6-B53C-1A16ECC3FF3C}" type="pres">
      <dgm:prSet presAssocID="{8B9479B9-4DB8-4B5B-A9B4-A5AA016E0337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1507763A-A51C-4C9F-A892-C7AEC647B11B}" type="pres">
      <dgm:prSet presAssocID="{8B9479B9-4DB8-4B5B-A9B4-A5AA016E0337}" presName="spaceRect" presStyleCnt="0"/>
      <dgm:spPr/>
    </dgm:pt>
    <dgm:pt modelId="{49CD8C99-E699-4727-B0E9-5E0518C9B0C5}" type="pres">
      <dgm:prSet presAssocID="{8B9479B9-4DB8-4B5B-A9B4-A5AA016E0337}" presName="parTx" presStyleLbl="revTx" presStyleIdx="4" presStyleCnt="6">
        <dgm:presLayoutVars>
          <dgm:chMax val="0"/>
          <dgm:chPref val="0"/>
        </dgm:presLayoutVars>
      </dgm:prSet>
      <dgm:spPr/>
    </dgm:pt>
    <dgm:pt modelId="{27BA8410-3360-4AA7-A33E-57D85BA8076F}" type="pres">
      <dgm:prSet presAssocID="{8B9479B9-4DB8-4B5B-A9B4-A5AA016E0337}" presName="desTx" presStyleLbl="revTx" presStyleIdx="5" presStyleCnt="6">
        <dgm:presLayoutVars/>
      </dgm:prSet>
      <dgm:spPr/>
    </dgm:pt>
  </dgm:ptLst>
  <dgm:cxnLst>
    <dgm:cxn modelId="{B612791A-BBEC-4333-84B7-40C17EB5073D}" srcId="{8B9479B9-4DB8-4B5B-A9B4-A5AA016E0337}" destId="{2D39331C-FB5E-41FC-B1F7-39E1199DAA76}" srcOrd="0" destOrd="0" parTransId="{1760DD34-1336-49CE-BDDD-01ED0F6BBB7A}" sibTransId="{7735846D-02ED-4837-8E74-DB382437C103}"/>
    <dgm:cxn modelId="{DBBE6336-D68A-452B-A8A6-90DC6FEA08BE}" type="presOf" srcId="{8B9479B9-4DB8-4B5B-A9B4-A5AA016E0337}" destId="{49CD8C99-E699-4727-B0E9-5E0518C9B0C5}" srcOrd="0" destOrd="0" presId="urn:microsoft.com/office/officeart/2018/2/layout/IconVerticalSolidList"/>
    <dgm:cxn modelId="{D6E6B15C-DF37-4237-A44E-9E9E4AB466C7}" srcId="{2F195F62-382E-4753-81C0-D3111D675FA5}" destId="{8FD97919-E53C-4C49-845D-2D7BE0745091}" srcOrd="1" destOrd="0" parTransId="{C2414CB2-6D39-46E0-A8E5-BD6C82298DBD}" sibTransId="{F946958D-4E64-48D0-8B7C-011EBB082241}"/>
    <dgm:cxn modelId="{689EF449-51C5-4440-9961-0D0A243669F0}" srcId="{4E77C202-1BFB-41B4-8549-AB9A0AEBEAFD}" destId="{9A822F0A-79E0-4392-AAE1-6880B635B4CD}" srcOrd="0" destOrd="0" parTransId="{F01D6EAC-607E-44E5-BDC7-3C73357A8C73}" sibTransId="{ED71C65D-37C3-4186-90AE-3E2BE00BF2FF}"/>
    <dgm:cxn modelId="{41C3757A-5960-4F3D-8487-D20A3DC56C9F}" type="presOf" srcId="{4E77C202-1BFB-41B4-8549-AB9A0AEBEAFD}" destId="{F5F69384-D472-4986-B002-86E7F88ABBF9}" srcOrd="0" destOrd="0" presId="urn:microsoft.com/office/officeart/2018/2/layout/IconVerticalSolidList"/>
    <dgm:cxn modelId="{1071589B-2322-4AAE-8025-D863DEEDCAD6}" srcId="{2F195F62-382E-4753-81C0-D3111D675FA5}" destId="{4E77C202-1BFB-41B4-8549-AB9A0AEBEAFD}" srcOrd="0" destOrd="0" parTransId="{342EB762-E1D7-4E65-9CD5-1A4F2F193F72}" sibTransId="{2347F053-F698-411D-B6A8-2C7DAE535663}"/>
    <dgm:cxn modelId="{7018CA9D-0A08-4509-97D1-76D2E43B5CFD}" type="presOf" srcId="{2D39331C-FB5E-41FC-B1F7-39E1199DAA76}" destId="{27BA8410-3360-4AA7-A33E-57D85BA8076F}" srcOrd="0" destOrd="0" presId="urn:microsoft.com/office/officeart/2018/2/layout/IconVerticalSolidList"/>
    <dgm:cxn modelId="{2BCA0BAC-9C4A-4F85-9F72-11553D1022E5}" srcId="{8FD97919-E53C-4C49-845D-2D7BE0745091}" destId="{6634953C-3CA4-4D5F-B2AE-0FAC2D40C566}" srcOrd="0" destOrd="0" parTransId="{A4A160E2-278C-4C27-8E81-9241C31B68B2}" sibTransId="{FDB8723E-9A74-4F7E-8CD7-59DFA7E40EDC}"/>
    <dgm:cxn modelId="{F92BA0B1-6D63-4A52-913B-6A857775F611}" type="presOf" srcId="{2F195F62-382E-4753-81C0-D3111D675FA5}" destId="{D7C4560F-9751-465E-BD8F-AEC6431CDC16}" srcOrd="0" destOrd="0" presId="urn:microsoft.com/office/officeart/2018/2/layout/IconVerticalSolidList"/>
    <dgm:cxn modelId="{592DA7B8-0717-4ECD-8D2A-1F51BF13BCA9}" type="presOf" srcId="{9A822F0A-79E0-4392-AAE1-6880B635B4CD}" destId="{140BF0CA-B4E6-4E3F-B970-D44BF0B4FB92}" srcOrd="0" destOrd="0" presId="urn:microsoft.com/office/officeart/2018/2/layout/IconVerticalSolidList"/>
    <dgm:cxn modelId="{751439BB-66E8-4E82-BB2F-DBF3A4447D57}" type="presOf" srcId="{6634953C-3CA4-4D5F-B2AE-0FAC2D40C566}" destId="{4E319657-415B-4800-8FC4-081285783B76}" srcOrd="0" destOrd="0" presId="urn:microsoft.com/office/officeart/2018/2/layout/IconVerticalSolidList"/>
    <dgm:cxn modelId="{7CF3F5CE-5F04-4311-85DA-81DEC9A3303D}" type="presOf" srcId="{8FD97919-E53C-4C49-845D-2D7BE0745091}" destId="{2EC1A6D3-C2C4-4E34-8F0B-A55F1DB5D088}" srcOrd="0" destOrd="0" presId="urn:microsoft.com/office/officeart/2018/2/layout/IconVerticalSolidList"/>
    <dgm:cxn modelId="{56E90AD9-9788-4956-9DD1-596ED74794FE}" srcId="{2F195F62-382E-4753-81C0-D3111D675FA5}" destId="{8B9479B9-4DB8-4B5B-A9B4-A5AA016E0337}" srcOrd="2" destOrd="0" parTransId="{28C9B7E6-1EE1-4ACE-8DE1-085451E5C0E9}" sibTransId="{0736607A-4ACC-4539-95F1-CD8ACFD73629}"/>
    <dgm:cxn modelId="{EF5E4F63-9EFE-4523-BEE2-82927F5BCAD5}" type="presParOf" srcId="{D7C4560F-9751-465E-BD8F-AEC6431CDC16}" destId="{F96BF523-6A71-42FF-A3BA-D2E159007E42}" srcOrd="0" destOrd="0" presId="urn:microsoft.com/office/officeart/2018/2/layout/IconVerticalSolidList"/>
    <dgm:cxn modelId="{FDD61C82-60A0-4EAF-8C42-7097973A87CC}" type="presParOf" srcId="{F96BF523-6A71-42FF-A3BA-D2E159007E42}" destId="{4767D47A-3903-49D0-A492-EB137B04A08F}" srcOrd="0" destOrd="0" presId="urn:microsoft.com/office/officeart/2018/2/layout/IconVerticalSolidList"/>
    <dgm:cxn modelId="{E7C6C254-E2E5-4FB4-8EA5-2954E98E6D44}" type="presParOf" srcId="{F96BF523-6A71-42FF-A3BA-D2E159007E42}" destId="{9865325C-E9C3-43D5-B29D-44C381835A7E}" srcOrd="1" destOrd="0" presId="urn:microsoft.com/office/officeart/2018/2/layout/IconVerticalSolidList"/>
    <dgm:cxn modelId="{3DCF50E7-A8D9-4537-8710-410EE300E985}" type="presParOf" srcId="{F96BF523-6A71-42FF-A3BA-D2E159007E42}" destId="{BC52ABB0-911A-4EBB-A09D-072BA6D83EDD}" srcOrd="2" destOrd="0" presId="urn:microsoft.com/office/officeart/2018/2/layout/IconVerticalSolidList"/>
    <dgm:cxn modelId="{77358DFA-114C-4386-933E-87F3EFC7A6DD}" type="presParOf" srcId="{F96BF523-6A71-42FF-A3BA-D2E159007E42}" destId="{F5F69384-D472-4986-B002-86E7F88ABBF9}" srcOrd="3" destOrd="0" presId="urn:microsoft.com/office/officeart/2018/2/layout/IconVerticalSolidList"/>
    <dgm:cxn modelId="{40B420B1-E6A8-4431-BFFF-9E771EBC62D5}" type="presParOf" srcId="{F96BF523-6A71-42FF-A3BA-D2E159007E42}" destId="{140BF0CA-B4E6-4E3F-B970-D44BF0B4FB92}" srcOrd="4" destOrd="0" presId="urn:microsoft.com/office/officeart/2018/2/layout/IconVerticalSolidList"/>
    <dgm:cxn modelId="{F02C9C39-ECCB-477A-BC8C-BEE48BD4157B}" type="presParOf" srcId="{D7C4560F-9751-465E-BD8F-AEC6431CDC16}" destId="{D201FC9C-2B03-4829-A536-C3BE9940CEC6}" srcOrd="1" destOrd="0" presId="urn:microsoft.com/office/officeart/2018/2/layout/IconVerticalSolidList"/>
    <dgm:cxn modelId="{11F81D08-A3D3-4A46-88CA-6F3D3B150915}" type="presParOf" srcId="{D7C4560F-9751-465E-BD8F-AEC6431CDC16}" destId="{EA885B4C-09F6-4C87-A66D-D77A6CE256F2}" srcOrd="2" destOrd="0" presId="urn:microsoft.com/office/officeart/2018/2/layout/IconVerticalSolidList"/>
    <dgm:cxn modelId="{AF9236FB-181D-4040-86FD-65C10B996EC7}" type="presParOf" srcId="{EA885B4C-09F6-4C87-A66D-D77A6CE256F2}" destId="{A8A38FCB-D07D-4295-B182-9B5196D6BAB1}" srcOrd="0" destOrd="0" presId="urn:microsoft.com/office/officeart/2018/2/layout/IconVerticalSolidList"/>
    <dgm:cxn modelId="{47614128-6D7E-4EC7-A1AF-7D88FA8CBDA2}" type="presParOf" srcId="{EA885B4C-09F6-4C87-A66D-D77A6CE256F2}" destId="{F8A1E771-AE18-4AE5-A189-08C02282A3B8}" srcOrd="1" destOrd="0" presId="urn:microsoft.com/office/officeart/2018/2/layout/IconVerticalSolidList"/>
    <dgm:cxn modelId="{7EADC192-D309-43ED-9CD2-2FE7650A823E}" type="presParOf" srcId="{EA885B4C-09F6-4C87-A66D-D77A6CE256F2}" destId="{774398E2-9AD9-42D5-AC30-C565DE6EE9E8}" srcOrd="2" destOrd="0" presId="urn:microsoft.com/office/officeart/2018/2/layout/IconVerticalSolidList"/>
    <dgm:cxn modelId="{B14FD25C-0119-403D-8028-795FDBB9D53A}" type="presParOf" srcId="{EA885B4C-09F6-4C87-A66D-D77A6CE256F2}" destId="{2EC1A6D3-C2C4-4E34-8F0B-A55F1DB5D088}" srcOrd="3" destOrd="0" presId="urn:microsoft.com/office/officeart/2018/2/layout/IconVerticalSolidList"/>
    <dgm:cxn modelId="{38153C20-FF3F-43EA-8F48-4EB8D37EC460}" type="presParOf" srcId="{EA885B4C-09F6-4C87-A66D-D77A6CE256F2}" destId="{4E319657-415B-4800-8FC4-081285783B76}" srcOrd="4" destOrd="0" presId="urn:microsoft.com/office/officeart/2018/2/layout/IconVerticalSolidList"/>
    <dgm:cxn modelId="{E5BC96F5-F2CF-44C9-AC7B-1FBA9FAF736A}" type="presParOf" srcId="{D7C4560F-9751-465E-BD8F-AEC6431CDC16}" destId="{195A14ED-E0D1-4A5D-928C-2C7A58D1445C}" srcOrd="3" destOrd="0" presId="urn:microsoft.com/office/officeart/2018/2/layout/IconVerticalSolidList"/>
    <dgm:cxn modelId="{C692F367-23D9-468F-9594-FF0D3687989D}" type="presParOf" srcId="{D7C4560F-9751-465E-BD8F-AEC6431CDC16}" destId="{E4E62A3A-FCAC-4740-95AA-F1100C68492C}" srcOrd="4" destOrd="0" presId="urn:microsoft.com/office/officeart/2018/2/layout/IconVerticalSolidList"/>
    <dgm:cxn modelId="{7635D31A-96BD-4661-8F52-7037DBE7741D}" type="presParOf" srcId="{E4E62A3A-FCAC-4740-95AA-F1100C68492C}" destId="{29C69221-7942-4B82-AA91-EEBC915C031D}" srcOrd="0" destOrd="0" presId="urn:microsoft.com/office/officeart/2018/2/layout/IconVerticalSolidList"/>
    <dgm:cxn modelId="{68C93400-173F-4636-9AC7-D762EEE152C6}" type="presParOf" srcId="{E4E62A3A-FCAC-4740-95AA-F1100C68492C}" destId="{22AAB944-6D1C-46F6-B53C-1A16ECC3FF3C}" srcOrd="1" destOrd="0" presId="urn:microsoft.com/office/officeart/2018/2/layout/IconVerticalSolidList"/>
    <dgm:cxn modelId="{F3ECF7C9-E181-40C7-8C06-CC3CD721F4CB}" type="presParOf" srcId="{E4E62A3A-FCAC-4740-95AA-F1100C68492C}" destId="{1507763A-A51C-4C9F-A892-C7AEC647B11B}" srcOrd="2" destOrd="0" presId="urn:microsoft.com/office/officeart/2018/2/layout/IconVerticalSolidList"/>
    <dgm:cxn modelId="{AA868029-70A2-4EDC-8AFD-ABC0EC8886BF}" type="presParOf" srcId="{E4E62A3A-FCAC-4740-95AA-F1100C68492C}" destId="{49CD8C99-E699-4727-B0E9-5E0518C9B0C5}" srcOrd="3" destOrd="0" presId="urn:microsoft.com/office/officeart/2018/2/layout/IconVerticalSolidList"/>
    <dgm:cxn modelId="{25EE52E9-86B5-4FCD-9369-67F831A8A84A}" type="presParOf" srcId="{E4E62A3A-FCAC-4740-95AA-F1100C68492C}" destId="{27BA8410-3360-4AA7-A33E-57D85BA8076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7D47A-3903-49D0-A492-EB137B04A08F}">
      <dsp:nvSpPr>
        <dsp:cNvPr id="0" name=""/>
        <dsp:cNvSpPr/>
      </dsp:nvSpPr>
      <dsp:spPr>
        <a:xfrm>
          <a:off x="0" y="556"/>
          <a:ext cx="8101013" cy="130134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5325C-E9C3-43D5-B29D-44C381835A7E}">
      <dsp:nvSpPr>
        <dsp:cNvPr id="0" name=""/>
        <dsp:cNvSpPr/>
      </dsp:nvSpPr>
      <dsp:spPr>
        <a:xfrm>
          <a:off x="393658" y="293359"/>
          <a:ext cx="715742" cy="71574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69384-D472-4986-B002-86E7F88ABBF9}">
      <dsp:nvSpPr>
        <dsp:cNvPr id="0" name=""/>
        <dsp:cNvSpPr/>
      </dsp:nvSpPr>
      <dsp:spPr>
        <a:xfrm>
          <a:off x="1503059" y="556"/>
          <a:ext cx="3645455" cy="1301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726" tIns="137726" rIns="137726" bIns="1377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 err="1"/>
            <a:t>Facteurs</a:t>
          </a:r>
          <a:r>
            <a:rPr lang="en-GB" sz="2500" kern="1200" dirty="0"/>
            <a:t> </a:t>
          </a:r>
          <a:r>
            <a:rPr lang="en-GB" sz="2500" kern="1200" dirty="0" err="1"/>
            <a:t>déclencheurs</a:t>
          </a:r>
          <a:r>
            <a:rPr lang="en-GB" sz="2500" kern="1200" dirty="0"/>
            <a:t> de la transition </a:t>
          </a:r>
          <a:r>
            <a:rPr lang="en-GB" sz="2500" kern="1200" dirty="0" err="1"/>
            <a:t>vers</a:t>
          </a:r>
          <a:r>
            <a:rPr lang="en-GB" sz="2500" kern="1200" dirty="0"/>
            <a:t> un </a:t>
          </a:r>
          <a:r>
            <a:rPr lang="en-GB" sz="2500" kern="1200" dirty="0" err="1"/>
            <a:t>régime</a:t>
          </a:r>
          <a:r>
            <a:rPr lang="en-GB" sz="2500" kern="1200" dirty="0"/>
            <a:t> SBR</a:t>
          </a:r>
          <a:endParaRPr lang="en-US" sz="2500" kern="1200" dirty="0"/>
        </a:p>
      </dsp:txBody>
      <dsp:txXfrm>
        <a:off x="1503059" y="556"/>
        <a:ext cx="3645455" cy="1301349"/>
      </dsp:txXfrm>
    </dsp:sp>
    <dsp:sp modelId="{140BF0CA-B4E6-4E3F-B970-D44BF0B4FB92}">
      <dsp:nvSpPr>
        <dsp:cNvPr id="0" name=""/>
        <dsp:cNvSpPr/>
      </dsp:nvSpPr>
      <dsp:spPr>
        <a:xfrm>
          <a:off x="5148515" y="556"/>
          <a:ext cx="2952497" cy="1301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726" tIns="137726" rIns="137726" bIns="13772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148515" y="556"/>
        <a:ext cx="2952497" cy="1301349"/>
      </dsp:txXfrm>
    </dsp:sp>
    <dsp:sp modelId="{A8A38FCB-D07D-4295-B182-9B5196D6BAB1}">
      <dsp:nvSpPr>
        <dsp:cNvPr id="0" name=""/>
        <dsp:cNvSpPr/>
      </dsp:nvSpPr>
      <dsp:spPr>
        <a:xfrm>
          <a:off x="0" y="1627243"/>
          <a:ext cx="8101013" cy="130134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1E771-AE18-4AE5-A189-08C02282A3B8}">
      <dsp:nvSpPr>
        <dsp:cNvPr id="0" name=""/>
        <dsp:cNvSpPr/>
      </dsp:nvSpPr>
      <dsp:spPr>
        <a:xfrm>
          <a:off x="393658" y="1920047"/>
          <a:ext cx="715742" cy="71574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1A6D3-C2C4-4E34-8F0B-A55F1DB5D088}">
      <dsp:nvSpPr>
        <dsp:cNvPr id="0" name=""/>
        <dsp:cNvSpPr/>
      </dsp:nvSpPr>
      <dsp:spPr>
        <a:xfrm>
          <a:off x="1503059" y="1627243"/>
          <a:ext cx="3645455" cy="1301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726" tIns="137726" rIns="137726" bIns="1377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0" kern="1200" dirty="0"/>
            <a:t>Implication des </a:t>
          </a:r>
          <a:r>
            <a:rPr lang="en-GB" sz="2500" b="0" kern="1200" dirty="0" err="1"/>
            <a:t>dirigeants</a:t>
          </a:r>
          <a:r>
            <a:rPr lang="en-GB" sz="2500" b="0" kern="1200" dirty="0"/>
            <a:t> de </a:t>
          </a:r>
          <a:r>
            <a:rPr lang="en-GB" sz="2500" b="0" kern="1200" dirty="0" err="1"/>
            <a:t>l’autorité</a:t>
          </a:r>
          <a:r>
            <a:rPr lang="en-GB" sz="2500" b="0" kern="1200" dirty="0"/>
            <a:t> de </a:t>
          </a:r>
          <a:r>
            <a:rPr lang="en-GB" sz="2500" b="0" kern="1200" dirty="0" err="1"/>
            <a:t>contrôle</a:t>
          </a:r>
          <a:endParaRPr lang="en-US" sz="2500" kern="1200" dirty="0"/>
        </a:p>
      </dsp:txBody>
      <dsp:txXfrm>
        <a:off x="1503059" y="1627243"/>
        <a:ext cx="3645455" cy="1301349"/>
      </dsp:txXfrm>
    </dsp:sp>
    <dsp:sp modelId="{4E319657-415B-4800-8FC4-081285783B76}">
      <dsp:nvSpPr>
        <dsp:cNvPr id="0" name=""/>
        <dsp:cNvSpPr/>
      </dsp:nvSpPr>
      <dsp:spPr>
        <a:xfrm>
          <a:off x="5148515" y="1627243"/>
          <a:ext cx="2952497" cy="1301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726" tIns="137726" rIns="137726" bIns="13772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148515" y="1627243"/>
        <a:ext cx="2952497" cy="1301349"/>
      </dsp:txXfrm>
    </dsp:sp>
    <dsp:sp modelId="{29C69221-7942-4B82-AA91-EEBC915C031D}">
      <dsp:nvSpPr>
        <dsp:cNvPr id="0" name=""/>
        <dsp:cNvSpPr/>
      </dsp:nvSpPr>
      <dsp:spPr>
        <a:xfrm>
          <a:off x="0" y="3253930"/>
          <a:ext cx="8101013" cy="130134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AB944-6D1C-46F6-B53C-1A16ECC3FF3C}">
      <dsp:nvSpPr>
        <dsp:cNvPr id="0" name=""/>
        <dsp:cNvSpPr/>
      </dsp:nvSpPr>
      <dsp:spPr>
        <a:xfrm>
          <a:off x="393658" y="3546734"/>
          <a:ext cx="715742" cy="71574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D8C99-E699-4727-B0E9-5E0518C9B0C5}">
      <dsp:nvSpPr>
        <dsp:cNvPr id="0" name=""/>
        <dsp:cNvSpPr/>
      </dsp:nvSpPr>
      <dsp:spPr>
        <a:xfrm>
          <a:off x="1503059" y="3253930"/>
          <a:ext cx="3645455" cy="1301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726" tIns="137726" rIns="137726" bIns="1377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0" kern="1200" dirty="0" err="1"/>
            <a:t>Études</a:t>
          </a:r>
          <a:r>
            <a:rPr lang="en-GB" sz="2500" b="0" kern="1200" dirty="0"/>
            <a:t> </a:t>
          </a:r>
          <a:r>
            <a:rPr lang="en-GB" sz="2500" b="0" kern="1200" dirty="0" err="1"/>
            <a:t>d'adéquation</a:t>
          </a:r>
          <a:r>
            <a:rPr lang="en-GB" sz="2500" b="0" kern="1200" dirty="0"/>
            <a:t> </a:t>
          </a:r>
          <a:r>
            <a:rPr lang="en-GB" sz="2500" kern="1200" dirty="0"/>
            <a:t>et participation de </a:t>
          </a:r>
          <a:r>
            <a:rPr lang="en-GB" sz="2500" kern="1200" dirty="0" err="1"/>
            <a:t>l'industrie</a:t>
          </a:r>
          <a:endParaRPr lang="en-US" sz="2500" kern="1200" dirty="0"/>
        </a:p>
      </dsp:txBody>
      <dsp:txXfrm>
        <a:off x="1503059" y="3253930"/>
        <a:ext cx="3645455" cy="1301349"/>
      </dsp:txXfrm>
    </dsp:sp>
    <dsp:sp modelId="{27BA8410-3360-4AA7-A33E-57D85BA8076F}">
      <dsp:nvSpPr>
        <dsp:cNvPr id="0" name=""/>
        <dsp:cNvSpPr/>
      </dsp:nvSpPr>
      <dsp:spPr>
        <a:xfrm>
          <a:off x="5148515" y="3253930"/>
          <a:ext cx="2952497" cy="13013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726" tIns="137726" rIns="137726" bIns="13772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148515" y="3253930"/>
        <a:ext cx="2952497" cy="1301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r">
              <a:defRPr sz="1200"/>
            </a:lvl1pPr>
          </a:lstStyle>
          <a:p>
            <a:fld id="{E2E90DBC-59C4-45B6-9480-70E23741203C}" type="datetime2">
              <a:rPr lang="de-CH" smtClean="0"/>
              <a:t>Montag, 29. Januar 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r">
              <a:defRPr sz="1200"/>
            </a:lvl1pPr>
          </a:lstStyle>
          <a:p>
            <a:fld id="{E899762D-D06E-467F-A817-64B40CEC10E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781114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r">
              <a:defRPr sz="1200"/>
            </a:lvl1pPr>
          </a:lstStyle>
          <a:p>
            <a:fld id="{1FB47A1C-6A47-4D7A-80A2-6EDD400A43A2}" type="datetime2">
              <a:rPr lang="de-CH" smtClean="0"/>
              <a:t>Montag, 29. Januar 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881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78723"/>
            <a:ext cx="5439410" cy="3909864"/>
          </a:xfrm>
          <a:prstGeom prst="rect">
            <a:avLst/>
          </a:prstGeom>
        </p:spPr>
        <p:txBody>
          <a:bodyPr vert="horz" lIns="91760" tIns="45880" rIns="91760" bIns="4588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8214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r">
              <a:defRPr sz="1200"/>
            </a:lvl1pPr>
          </a:lstStyle>
          <a:p>
            <a:fld id="{6C40F690-25A3-4651-BBF1-2CFA540D1D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313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0C917D2-E165-4590-814F-09EE1B8FA15A}" type="datetime2">
              <a:rPr lang="de-CH" smtClean="0"/>
              <a:t>Montag, 29. Januar 2024</a:t>
            </a:fld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0F690-25A3-4651-BBF1-2CFA540D1D4F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000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7" y="1452177"/>
            <a:ext cx="360000" cy="5256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53403" y="303787"/>
            <a:ext cx="2737472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sz="1350"/>
          </a:p>
        </p:txBody>
      </p:sp>
      <p:pic>
        <p:nvPicPr>
          <p:cNvPr id="6" name="Grafik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7" y="1452177"/>
            <a:ext cx="360000" cy="5256000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453402" y="344977"/>
            <a:ext cx="647461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sz="1350"/>
          </a:p>
        </p:txBody>
      </p:sp>
      <p:sp>
        <p:nvSpPr>
          <p:cNvPr id="10" name="Subtitle 2" descr="&lt;Feld_Untertitel&gt;"/>
          <p:cNvSpPr>
            <a:spLocks noGrp="1"/>
          </p:cNvSpPr>
          <p:nvPr>
            <p:ph type="subTitle" idx="1"/>
          </p:nvPr>
        </p:nvSpPr>
        <p:spPr>
          <a:xfrm>
            <a:off x="1198055" y="4080177"/>
            <a:ext cx="7422595" cy="640104"/>
          </a:xfrm>
        </p:spPr>
        <p:txBody>
          <a:bodyPr/>
          <a:lstStyle>
            <a:lvl1pPr marL="0" indent="0" algn="l">
              <a:lnSpc>
                <a:spcPts val="18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François-Xavier de Rossi, FINMA</a:t>
            </a:r>
            <a:endParaRPr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121141" y="5105491"/>
            <a:ext cx="2069734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52096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0000"/>
            <a:ext cx="8802000" cy="11463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96" y="3359376"/>
            <a:ext cx="4536000" cy="142718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0000"/>
            <a:ext cx="8802000" cy="11463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96" y="3359376"/>
            <a:ext cx="4536000" cy="1427184"/>
          </a:xfrm>
          <a:prstGeom prst="rect">
            <a:avLst/>
          </a:prstGeom>
        </p:spPr>
      </p:pic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/>
          <a:p>
            <a:fld id="{BE3FEFF4-0C2E-4283-8A62-3B4D0454DCCD}" type="datetime4">
              <a:rPr lang="fr-CH" smtClean="0"/>
              <a:t>29 janvier 2024</a:t>
            </a:fld>
            <a:endParaRPr lang="de-CH"/>
          </a:p>
        </p:txBody>
      </p:sp>
      <p:sp>
        <p:nvSpPr>
          <p:cNvPr id="11" name="Fußzeilenplatzhalter 10" descr="&lt;Feld_Titel&gt;"/>
          <p:cNvSpPr>
            <a:spLocks noGrp="1"/>
          </p:cNvSpPr>
          <p:nvPr>
            <p:ph type="ftr" sz="quarter" idx="11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97470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enner - 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8954" y="2365761"/>
            <a:ext cx="8095395" cy="1301368"/>
          </a:xfrm>
        </p:spPr>
        <p:txBody>
          <a:bodyPr anchor="t" anchorCtr="0"/>
          <a:lstStyle>
            <a:lvl1pPr algn="l">
              <a:defRPr sz="36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18954" y="3825297"/>
            <a:ext cx="8095395" cy="831285"/>
          </a:xfrm>
        </p:spPr>
        <p:txBody>
          <a:bodyPr/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</a:t>
            </a:r>
            <a:br>
              <a:rPr lang="de-DE"/>
            </a:br>
            <a:r>
              <a:rPr lang="de-DE"/>
              <a:t>durch Klicken bearbeiten</a:t>
            </a:r>
            <a:endParaRPr lang="de-CH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1129"/>
            <a:ext cx="8802000" cy="114633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1495"/>
            <a:ext cx="9144000" cy="242650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1129"/>
            <a:ext cx="8802000" cy="11463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1495"/>
            <a:ext cx="9144000" cy="2426505"/>
          </a:xfrm>
          <a:prstGeom prst="rect">
            <a:avLst/>
          </a:prstGeom>
        </p:spPr>
      </p:pic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12" name="Fußzeilenplatzhalter 10" descr="&lt;Feld_Titel&gt;"/>
          <p:cNvSpPr>
            <a:spLocks noGrp="1"/>
          </p:cNvSpPr>
          <p:nvPr>
            <p:ph type="ftr" sz="quarter" idx="11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14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706121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16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3006" y="915045"/>
            <a:ext cx="8101013" cy="8964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</a:t>
            </a:r>
            <a:br>
              <a:rPr lang="de-DE"/>
            </a:br>
            <a:r>
              <a:rPr lang="de-DE"/>
              <a:t>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26256" y="1999716"/>
            <a:ext cx="8101013" cy="4555837"/>
          </a:xfrm>
        </p:spPr>
        <p:txBody>
          <a:bodyPr/>
          <a:lstStyle>
            <a:lvl1pPr marL="285750" indent="-285750">
              <a:buFont typeface="Symbol" panose="05050102010706020507" pitchFamily="18" charset="2"/>
              <a:buChar char="-"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CH"/>
              <a:t>Hier soll der Inhalt stehen.</a:t>
            </a:r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10" name="Fußzeilenplatzhalter 10" descr="&lt;Feld_Titel&gt;"/>
          <p:cNvSpPr>
            <a:spLocks noGrp="1"/>
          </p:cNvSpPr>
          <p:nvPr>
            <p:ph type="ftr" sz="quarter" idx="11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11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4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869184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317" userDrawn="1">
          <p15:clr>
            <a:srgbClr val="FBAE40"/>
          </p15:clr>
        </p15:guide>
        <p15:guide id="4" orient="horz" pos="125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5583" y="2035711"/>
            <a:ext cx="3888000" cy="792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2332" y="2889250"/>
            <a:ext cx="3888000" cy="3635374"/>
          </a:xfrm>
        </p:spPr>
        <p:txBody>
          <a:bodyPr/>
          <a:lstStyle>
            <a:lvl1pPr marL="270000" indent="-270000">
              <a:defRPr sz="1800"/>
            </a:lvl1pPr>
            <a:lvl2pPr marL="540000" indent="-270000">
              <a:defRPr sz="1800"/>
            </a:lvl2pPr>
            <a:lvl3pPr marL="810000" indent="-270000">
              <a:defRPr sz="1800"/>
            </a:lvl3pPr>
            <a:lvl4pPr marL="1080000" indent="-270000">
              <a:defRPr sz="1800"/>
            </a:lvl4pPr>
            <a:lvl5pPr marL="1350000">
              <a:defRPr sz="18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35115" y="2031973"/>
            <a:ext cx="3887391" cy="792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32735" y="2889250"/>
            <a:ext cx="3888000" cy="3635374"/>
          </a:xfrm>
        </p:spPr>
        <p:txBody>
          <a:bodyPr/>
          <a:lstStyle>
            <a:lvl1pPr marL="270000" indent="-270000">
              <a:defRPr sz="1800"/>
            </a:lvl1pPr>
            <a:lvl2pPr marL="540000" indent="-270000">
              <a:defRPr sz="1800"/>
            </a:lvl2pPr>
            <a:lvl3pPr marL="810000" indent="-270000">
              <a:defRPr sz="1800"/>
            </a:lvl3pPr>
            <a:lvl4pPr marL="1080000" indent="-270000">
              <a:defRPr sz="1800"/>
            </a:lvl4pPr>
            <a:lvl5pPr marL="1350000" indent="-270000">
              <a:defRPr sz="18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23006" y="915040"/>
            <a:ext cx="8101013" cy="8964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</a:t>
            </a:r>
            <a:br>
              <a:rPr lang="de-DE"/>
            </a:br>
            <a:r>
              <a:rPr lang="de-DE"/>
              <a:t>Klicken bearbeiten</a:t>
            </a:r>
            <a:endParaRPr lang="de-CH"/>
          </a:p>
        </p:txBody>
      </p:sp>
      <p:sp>
        <p:nvSpPr>
          <p:cNvPr id="11" name="Datumsplatzhalter 9"/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12" name="Fußzeilenplatzhalter 10" descr="&lt;Feld_Titel&gt;"/>
          <p:cNvSpPr>
            <a:spLocks noGrp="1"/>
          </p:cNvSpPr>
          <p:nvPr>
            <p:ph type="ftr" sz="quarter" idx="11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13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551871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4110" userDrawn="1">
          <p15:clr>
            <a:srgbClr val="FBAE40"/>
          </p15:clr>
        </p15:guide>
        <p15:guide id="4" orient="horz" pos="1275" userDrawn="1">
          <p15:clr>
            <a:srgbClr val="FBAE40"/>
          </p15:clr>
        </p15:guide>
        <p15:guide id="5" orient="horz" pos="182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36" y="1448286"/>
            <a:ext cx="8748000" cy="5256000"/>
          </a:xfrm>
          <a:prstGeom prst="rect">
            <a:avLst/>
          </a:prstGeom>
        </p:spPr>
      </p:pic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1196578" y="2016000"/>
            <a:ext cx="7056000" cy="2060286"/>
          </a:xfrm>
        </p:spPr>
        <p:txBody>
          <a:bodyPr anchor="t" anchorCtr="0"/>
          <a:lstStyle>
            <a:lvl1pPr marL="0" indent="0">
              <a:lnSpc>
                <a:spcPts val="3400"/>
              </a:lnSpc>
              <a:buNone/>
              <a:defRPr sz="20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1196578" y="4232239"/>
            <a:ext cx="7056000" cy="658891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Vorname Nachname</a:t>
            </a:r>
          </a:p>
        </p:txBody>
      </p:sp>
      <p:pic>
        <p:nvPicPr>
          <p:cNvPr id="5" name="Grafik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36" y="1448286"/>
            <a:ext cx="8748000" cy="5256000"/>
          </a:xfrm>
          <a:prstGeom prst="rect">
            <a:avLst/>
          </a:prstGeom>
        </p:spPr>
      </p:pic>
      <p:sp>
        <p:nvSpPr>
          <p:cNvPr id="12" name="Datumsplatzhalter 9"/>
          <p:cNvSpPr>
            <a:spLocks noGrp="1"/>
          </p:cNvSpPr>
          <p:nvPr>
            <p:ph type="dt" sz="half" idx="11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13" name="Fußzeilenplatzhalter 10" descr="&lt;Feld_Titel&gt;"/>
          <p:cNvSpPr>
            <a:spLocks noGrp="1"/>
          </p:cNvSpPr>
          <p:nvPr>
            <p:ph type="ftr" sz="quarter" idx="12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14" name="Foliennummernplatzhalter 11"/>
          <p:cNvSpPr>
            <a:spLocks noGrp="1"/>
          </p:cNvSpPr>
          <p:nvPr>
            <p:ph type="sldNum" sz="quarter" idx="13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7733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0000"/>
            <a:ext cx="8802000" cy="11463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81" y="2128234"/>
            <a:ext cx="3295528" cy="4176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0000"/>
            <a:ext cx="8802000" cy="11463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81" y="2128234"/>
            <a:ext cx="3295528" cy="4176000"/>
          </a:xfrm>
          <a:prstGeom prst="rect">
            <a:avLst/>
          </a:prstGeom>
        </p:spPr>
      </p:pic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17029" cy="216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11" name="Fußzeilenplatzhalter 10" descr="&lt;Feld_Titel&gt;"/>
          <p:cNvSpPr>
            <a:spLocks noGrp="1"/>
          </p:cNvSpPr>
          <p:nvPr>
            <p:ph type="ftr" sz="quarter" idx="11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12973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0000"/>
            <a:ext cx="8802000" cy="11463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601" y="3280452"/>
            <a:ext cx="6799487" cy="163278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0000"/>
            <a:ext cx="8802000" cy="11463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601" y="3280452"/>
            <a:ext cx="6799487" cy="1632784"/>
          </a:xfrm>
          <a:prstGeom prst="rect">
            <a:avLst/>
          </a:prstGeom>
        </p:spPr>
      </p:pic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11" name="Fußzeilenplatzhalter 10" descr="&lt;Feld_Titel&gt;"/>
          <p:cNvSpPr>
            <a:spLocks noGrp="1"/>
          </p:cNvSpPr>
          <p:nvPr>
            <p:ph type="ftr" sz="quarter" idx="11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65626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44" y="2407870"/>
            <a:ext cx="2087941" cy="349871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0000"/>
            <a:ext cx="8802000" cy="11463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44" y="2407870"/>
            <a:ext cx="2087941" cy="349871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45" y="1440000"/>
            <a:ext cx="8802000" cy="114633"/>
          </a:xfrm>
          <a:prstGeom prst="rect">
            <a:avLst/>
          </a:prstGeom>
        </p:spPr>
      </p:pic>
      <p:sp>
        <p:nvSpPr>
          <p:cNvPr id="12" name="Datumsplatzhalter 9"/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13" name="Fußzeilenplatzhalter 10" descr="&lt;Feld_Titel&gt;"/>
          <p:cNvSpPr>
            <a:spLocks noGrp="1"/>
          </p:cNvSpPr>
          <p:nvPr>
            <p:ph type="ftr" sz="quarter" idx="11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14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07708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utrale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9"/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6" name="Fußzeilenplatzhalter 10" descr="&lt;Feld_Titel&gt;"/>
          <p:cNvSpPr>
            <a:spLocks noGrp="1"/>
          </p:cNvSpPr>
          <p:nvPr>
            <p:ph type="ftr" sz="quarter" idx="11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11"/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39703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98056" y="2280662"/>
            <a:ext cx="7422595" cy="140215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8055" y="3822834"/>
            <a:ext cx="7422595" cy="26560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Datumsplatzhalter 9"/>
          <p:cNvSpPr>
            <a:spLocks noGrp="1"/>
          </p:cNvSpPr>
          <p:nvPr>
            <p:ph type="dt" sz="half" idx="2"/>
          </p:nvPr>
        </p:nvSpPr>
        <p:spPr>
          <a:xfrm>
            <a:off x="409552" y="345411"/>
            <a:ext cx="2547293" cy="2160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de-DE"/>
              <a:t>9 March 2023, RBSIF 7.1</a:t>
            </a:r>
            <a:endParaRPr lang="de-CH"/>
          </a:p>
        </p:txBody>
      </p:sp>
      <p:sp>
        <p:nvSpPr>
          <p:cNvPr id="14" name="Fußzeilenplatzhalter 10" descr="&lt;Feld_Titel&gt;"/>
          <p:cNvSpPr>
            <a:spLocks noGrp="1"/>
          </p:cNvSpPr>
          <p:nvPr>
            <p:ph type="ftr" sz="quarter" idx="3"/>
          </p:nvPr>
        </p:nvSpPr>
        <p:spPr>
          <a:xfrm>
            <a:off x="409552" y="183436"/>
            <a:ext cx="6153618" cy="2160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de-CH"/>
          </a:p>
        </p:txBody>
      </p:sp>
      <p:sp>
        <p:nvSpPr>
          <p:cNvPr id="15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409551" y="501056"/>
            <a:ext cx="1470523" cy="2160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de-CH"/>
              <a:t>Page </a:t>
            </a:r>
            <a:fld id="{CDE66890-A7DE-4311-BAAD-28E36B7B2F3D}" type="slidenum">
              <a:rPr lang="de-CH" smtClean="0"/>
              <a:t>‹#›</a:t>
            </a:fld>
            <a:endParaRPr lang="de-CH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650" y="261866"/>
            <a:ext cx="1440000" cy="33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4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90" r:id="rId7"/>
    <p:sldLayoutId id="2147483691" r:id="rId8"/>
    <p:sldLayoutId id="2147483692" r:id="rId9"/>
    <p:sldLayoutId id="2147483693" r:id="rId10"/>
  </p:sldLayoutIdLst>
  <p:transition/>
  <p:hf hdr="0" ftr="0"/>
  <p:txStyles>
    <p:titleStyle>
      <a:lvl1pPr marL="0" indent="0" algn="l" defTabSz="6858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68580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68580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68580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68580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10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8" Target="../media/image10.jpeg" Type="http://schemas.openxmlformats.org/officeDocument/2006/relationships/image"/><Relationship Id="rId3" Target="http://www.finma.ch/" TargetMode="External" Type="http://schemas.openxmlformats.org/officeDocument/2006/relationships/hyperlink"/><Relationship Id="rId7" Target="http://www.acaps.ma/" TargetMode="External" Type="http://schemas.openxmlformats.org/officeDocument/2006/relationships/hyperlink"/><Relationship Id="rId2" Target="mailto:francois-xavier.derossi@finma.ch" TargetMode="External" Type="http://schemas.openxmlformats.org/officeDocument/2006/relationships/hyperlink"/><Relationship Id="rId1" Target="../slideLayouts/slideLayout3.xml" Type="http://schemas.openxmlformats.org/officeDocument/2006/relationships/slideLayout"/><Relationship Id="rId6" Target="mailto:hafid.zelamta@acaps,ma" TargetMode="External" Type="http://schemas.openxmlformats.org/officeDocument/2006/relationships/hyperlink"/><Relationship Id="rId5" Target="https://acpr.banque-france.fr/" TargetMode="External" Type="http://schemas.openxmlformats.org/officeDocument/2006/relationships/hyperlink"/><Relationship Id="rId10" Target="../media/image12.jpeg" Type="http://schemas.openxmlformats.org/officeDocument/2006/relationships/image"/><Relationship Id="rId4" Target="mailto:Paul.SCHERER@acpr.banque-france.fr" TargetMode="External" Type="http://schemas.openxmlformats.org/officeDocument/2006/relationships/hyperlink"/><Relationship Id="rId9" Target="../media/image11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../media/image11.jpeg" Type="http://schemas.openxmlformats.org/officeDocument/2006/relationships/image"/><Relationship Id="rId3" Target="../diagrams/layout1.xml" Type="http://schemas.openxmlformats.org/officeDocument/2006/relationships/diagramLayout"/><Relationship Id="rId7" Target="../media/image10.jpe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3.xml" Type="http://schemas.openxmlformats.org/officeDocument/2006/relationships/slideLayout"/><Relationship Id="rId6" Target="../diagrams/drawing1.xml" Type="http://schemas.microsoft.com/office/2007/relationships/diagramDrawing"/><Relationship Id="rId5" Target="../diagrams/colors1.xml" Type="http://schemas.openxmlformats.org/officeDocument/2006/relationships/diagramColors"/><Relationship Id="rId4" Target="../diagrams/quickStyle1.xml" Type="http://schemas.openxmlformats.org/officeDocument/2006/relationships/diagramQuickStyle"/><Relationship Id="rId9" Target="../media/image12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 descr="&lt;Feld_Untertitel&gt;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CH" dirty="0"/>
              <a:t>Atelier </a:t>
            </a:r>
            <a:r>
              <a:rPr lang="de-CH" dirty="0" err="1"/>
              <a:t>animé</a:t>
            </a:r>
            <a:r>
              <a:rPr lang="de-CH" dirty="0"/>
              <a:t> par François-Xavier de Rossi – FINMA, Paul Scherer – ACPR et Hafid </a:t>
            </a:r>
            <a:r>
              <a:rPr lang="de-CH" dirty="0" err="1"/>
              <a:t>Zelamta</a:t>
            </a:r>
            <a:r>
              <a:rPr lang="de-CH" dirty="0"/>
              <a:t> – ACAPS 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5" name="Titel 4" descr="&lt;Feld_Titel&g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/>
              <a:t>Pourquoi</a:t>
            </a:r>
            <a:r>
              <a:rPr lang="en-GB" sz="3600" dirty="0"/>
              <a:t> </a:t>
            </a:r>
            <a:r>
              <a:rPr lang="en-GB" sz="3600" dirty="0" err="1"/>
              <a:t>une</a:t>
            </a:r>
            <a:r>
              <a:rPr lang="en-GB" sz="3600" dirty="0"/>
              <a:t> </a:t>
            </a:r>
            <a:r>
              <a:rPr lang="en-GB" sz="3600" dirty="0" err="1"/>
              <a:t>solvabilité</a:t>
            </a:r>
            <a:r>
              <a:rPr lang="en-GB" sz="3600" dirty="0"/>
              <a:t> </a:t>
            </a:r>
            <a:r>
              <a:rPr lang="en-GB" sz="3600" dirty="0" err="1"/>
              <a:t>basée</a:t>
            </a:r>
            <a:r>
              <a:rPr lang="en-GB" sz="3600" dirty="0"/>
              <a:t> sur les </a:t>
            </a:r>
            <a:r>
              <a:rPr lang="en-GB" sz="3600" dirty="0" err="1"/>
              <a:t>risques</a:t>
            </a:r>
            <a:r>
              <a:rPr lang="en-GB" sz="3600" dirty="0"/>
              <a:t> ?</a:t>
            </a: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43CFEFF3-C5EE-C663-12EB-1E76D09EE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9" descr="Capture d’écran">
            <a:extLst>
              <a:ext uri="{FF2B5EF4-FFF2-40B4-BE49-F238E27FC236}">
                <a16:creationId xmlns:a16="http://schemas.microsoft.com/office/drawing/2014/main" id="{414CC10A-2FAE-B336-A816-387B37FF7E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0" name="Image 10" descr="Capture d’écran">
            <a:extLst>
              <a:ext uri="{FF2B5EF4-FFF2-40B4-BE49-F238E27FC236}">
                <a16:creationId xmlns:a16="http://schemas.microsoft.com/office/drawing/2014/main" id="{5E589CB1-1A49-2A87-B03E-4BE896456B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8907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70AB-907B-465D-B823-46F76708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06" y="1308847"/>
            <a:ext cx="8101013" cy="502598"/>
          </a:xfrm>
        </p:spPr>
        <p:txBody>
          <a:bodyPr/>
          <a:lstStyle/>
          <a:p>
            <a:r>
              <a:rPr lang="fr-CH" dirty="0"/>
              <a:t>Implication des dirigeants : Expériences </a:t>
            </a:r>
            <a:r>
              <a:rPr lang="fr-CH" dirty="0">
                <a:solidFill>
                  <a:srgbClr val="008000"/>
                </a:solidFill>
              </a:rPr>
              <a:t>(i) </a:t>
            </a:r>
            <a:r>
              <a:rPr lang="fr-CH" dirty="0"/>
              <a:t>du </a:t>
            </a:r>
            <a:r>
              <a:rPr lang="fr-CH" dirty="0">
                <a:solidFill>
                  <a:srgbClr val="008000"/>
                </a:solidFill>
              </a:rPr>
              <a:t>Maroc</a:t>
            </a:r>
            <a:endParaRPr lang="de-CH" dirty="0">
              <a:solidFill>
                <a:srgbClr val="CC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FB7F1-0731-437F-B29F-F96583AC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D563C-05BF-469E-ACEC-D801FB69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10</a:t>
            </a:fld>
            <a:endParaRPr lang="de-CH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B0DC753-63CE-F9E6-4A59-4249105A5B7E}"/>
              </a:ext>
            </a:extLst>
          </p:cNvPr>
          <p:cNvSpPr txBox="1">
            <a:spLocks/>
          </p:cNvSpPr>
          <p:nvPr/>
        </p:nvSpPr>
        <p:spPr>
          <a:xfrm>
            <a:off x="523005" y="1941823"/>
            <a:ext cx="8101013" cy="4885397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0" tIns="0" rIns="0" bIns="0" rtlCol="0">
            <a:no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pilotage SBR (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présidé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le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Président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l’ACAPS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marR="0" lvl="0" indent="354013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3366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Définit les orientations stratégiques </a:t>
            </a:r>
          </a:p>
          <a:p>
            <a:pPr marL="719138" marR="0" lvl="0" indent="354013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3366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Rend les arbitrages stratégiques </a:t>
            </a:r>
          </a:p>
          <a:p>
            <a:pPr marL="719138" marR="0" lvl="0" indent="354013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3366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S’assure du bon déroulement du projet et de son alignement avec la stratégie de l’ACAPS</a:t>
            </a:r>
          </a:p>
          <a:p>
            <a:pPr marL="719138" marR="0" lvl="0" indent="354013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3366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Approuve le dispositif de communication externe</a:t>
            </a:r>
          </a:p>
          <a:p>
            <a:pPr>
              <a:lnSpc>
                <a:spcPct val="110000"/>
              </a:lnSpc>
            </a:pPr>
            <a:r>
              <a:rPr lang="fr-FR" altLang="fr-FR" sz="1600" dirty="0">
                <a:latin typeface="Arial" panose="020B0604020202020204" pitchFamily="34" charset="0"/>
                <a:cs typeface="Times New Roman" panose="02020603050405020304" pitchFamily="18" charset="0"/>
              </a:rPr>
              <a:t>Comité Technique SBR (constitué des directeurs de l’ACAPS) </a:t>
            </a:r>
          </a:p>
          <a:p>
            <a:pPr marL="719138" indent="354013" defTabSz="914400">
              <a:lnSpc>
                <a:spcPct val="110000"/>
              </a:lnSpc>
              <a:buFontTx/>
              <a:buChar char="•"/>
              <a:defRPr/>
            </a:pP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Pilote le projet SBR </a:t>
            </a:r>
          </a:p>
          <a:p>
            <a:pPr marL="719138" indent="354013" defTabSz="914400">
              <a:lnSpc>
                <a:spcPct val="110000"/>
              </a:lnSpc>
              <a:buFontTx/>
              <a:buChar char="•"/>
              <a:defRPr/>
            </a:pP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Responsable de la conduite opérationnelle du projet SBR (Production des éléments juridiques et techniques;</a:t>
            </a:r>
          </a:p>
          <a:p>
            <a:pPr marL="719138" indent="0" defTabSz="914400">
              <a:lnSpc>
                <a:spcPct val="110000"/>
              </a:lnSpc>
              <a:buNone/>
              <a:defRPr/>
            </a:pP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          réalise toutes les études techniques et les études d’impacts, élabore les modèles &amp; procède aux arbitrages sur les</a:t>
            </a:r>
          </a:p>
          <a:p>
            <a:pPr marL="719138" indent="0" defTabSz="914400">
              <a:lnSpc>
                <a:spcPct val="110000"/>
              </a:lnSpc>
              <a:buNone/>
              <a:defRPr/>
            </a:pP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          questions d’expertise technique)</a:t>
            </a:r>
          </a:p>
          <a:p>
            <a:pPr marL="719138" indent="354013" defTabSz="914400">
              <a:lnSpc>
                <a:spcPct val="110000"/>
              </a:lnSpc>
              <a:buFontTx/>
              <a:buChar char="•"/>
              <a:defRPr/>
            </a:pP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Instruit et prépare pour validation les dossiers d’arbitrage relevant du COPIL SBR</a:t>
            </a:r>
          </a:p>
          <a:p>
            <a:pPr>
              <a:lnSpc>
                <a:spcPct val="110000"/>
              </a:lnSpc>
              <a:defRPr/>
            </a:pPr>
            <a:r>
              <a:rPr lang="fr-FR" altLang="fr-FR" sz="1600" dirty="0">
                <a:latin typeface="Arial" panose="020B0604020202020204" pitchFamily="34" charset="0"/>
                <a:cs typeface="Times New Roman" panose="02020603050405020304" pitchFamily="18" charset="0"/>
              </a:rPr>
              <a:t>Groupes de travail SBR : </a:t>
            </a: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Couvrent l’ensemble des composantes du dispositif prudentiel relatif à la Solvabilité Basée sur les Risques (Pilier 1, Pilier 2…). Chaque groupe de travail est tenu de :</a:t>
            </a:r>
          </a:p>
          <a:p>
            <a:pPr marL="719138" indent="354013" defTabSz="914400">
              <a:lnSpc>
                <a:spcPct val="110000"/>
              </a:lnSpc>
              <a:buFontTx/>
              <a:buChar char="•"/>
              <a:defRPr/>
            </a:pP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Planifier chacune de ses activités/tâches/actions (calendrier, charges) dans le respect des échéances fixées en </a:t>
            </a:r>
            <a:r>
              <a:rPr lang="fr-FR" altLang="fr-FR" sz="1400" kern="0" dirty="0" err="1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CoTech</a:t>
            </a: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 SBR</a:t>
            </a:r>
          </a:p>
          <a:p>
            <a:pPr marL="719138" indent="354013" defTabSz="914400">
              <a:lnSpc>
                <a:spcPct val="110000"/>
              </a:lnSpc>
              <a:buFontTx/>
              <a:buChar char="•"/>
              <a:defRPr/>
            </a:pP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Rendre compte au </a:t>
            </a:r>
            <a:r>
              <a:rPr lang="fr-FR" altLang="fr-FR" sz="1400" kern="0" dirty="0" err="1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CoTech</a:t>
            </a:r>
            <a:r>
              <a:rPr lang="fr-FR" altLang="fr-FR" sz="1400" kern="0" dirty="0">
                <a:solidFill>
                  <a:srgbClr val="003366">
                    <a:lumMod val="50000"/>
                  </a:srgbClr>
                </a:solidFill>
                <a:latin typeface="Calibri" pitchFamily="34" charset="0"/>
                <a:cs typeface="Arial" charset="0"/>
              </a:rPr>
              <a:t> SBR de l’avancement des travaux </a:t>
            </a:r>
          </a:p>
          <a:p>
            <a:pPr marL="719138" indent="0" defTabSz="914400">
              <a:buNone/>
              <a:defRPr/>
            </a:pPr>
            <a:endParaRPr lang="fr-FR" altLang="fr-FR" sz="1200" kern="0" dirty="0">
              <a:solidFill>
                <a:srgbClr val="003366">
                  <a:lumMod val="50000"/>
                </a:srgbClr>
              </a:solidFill>
              <a:latin typeface="Calibri" pitchFamily="34" charset="0"/>
              <a:cs typeface="Arial" charset="0"/>
            </a:endParaRPr>
          </a:p>
          <a:p>
            <a:pPr marL="719138" indent="354013" defTabSz="914400">
              <a:buFontTx/>
              <a:buChar char="•"/>
              <a:defRPr/>
            </a:pPr>
            <a:endParaRPr lang="fr-FR" altLang="fr-FR" sz="1200" kern="0" dirty="0">
              <a:solidFill>
                <a:srgbClr val="003366">
                  <a:lumMod val="50000"/>
                </a:srgbClr>
              </a:solidFill>
              <a:latin typeface="Calibri" pitchFamily="34" charset="0"/>
              <a:cs typeface="Arial" charset="0"/>
            </a:endParaRPr>
          </a:p>
          <a:p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17B1A684-53E6-8C20-A203-F1F0053C4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4FB743A6-D84F-7E9A-179B-5D488B696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F540FDA1-BC58-165A-664C-44E04B5DEE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881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70AB-907B-465D-B823-46F76708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05" y="1559859"/>
            <a:ext cx="8101013" cy="587734"/>
          </a:xfrm>
        </p:spPr>
        <p:txBody>
          <a:bodyPr/>
          <a:lstStyle/>
          <a:p>
            <a:r>
              <a:rPr lang="fr-CH" dirty="0"/>
              <a:t>Implication des dirigeants : Expériences </a:t>
            </a:r>
            <a:r>
              <a:rPr lang="fr-CH" dirty="0">
                <a:solidFill>
                  <a:srgbClr val="CC0000"/>
                </a:solidFill>
              </a:rPr>
              <a:t>(ii) </a:t>
            </a:r>
            <a:r>
              <a:rPr lang="fr-CH" dirty="0"/>
              <a:t>de la </a:t>
            </a:r>
            <a:r>
              <a:rPr lang="fr-CH" dirty="0">
                <a:solidFill>
                  <a:srgbClr val="CC0000"/>
                </a:solidFill>
              </a:rPr>
              <a:t>Suisse</a:t>
            </a:r>
            <a:endParaRPr lang="de-CH" dirty="0">
              <a:solidFill>
                <a:srgbClr val="CC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1BB9D-A561-41DB-9D3B-4FD443D6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9" y="2255531"/>
            <a:ext cx="7853082" cy="4321376"/>
          </a:xfrm>
          <a:ln>
            <a:solidFill>
              <a:srgbClr val="CC0000"/>
            </a:solidFill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CH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membre de la commission ayant préconisé le régime SST a été nommé directeur de l'Office fédéral des assurances privées </a:t>
            </a:r>
          </a:p>
          <a:p>
            <a:pPr marL="0" indent="0">
              <a:lnSpc>
                <a:spcPct val="110000"/>
              </a:lnSpc>
              <a:buNone/>
            </a:pPr>
            <a:endParaRPr lang="fr-CH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fr-CH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Oiseau rare, curriculum vitae: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Diplômé en mathématiques et docteur en droit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Membre de la direction d'un groupe international d'assurance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Président de l'association suisse des actuaires, professeur à l'université</a:t>
            </a:r>
          </a:p>
          <a:p>
            <a:pPr marL="360000" lvl="1" indent="0">
              <a:lnSpc>
                <a:spcPct val="110000"/>
              </a:lnSpc>
              <a:buNone/>
            </a:pPr>
            <a:endParaRPr lang="fr-CH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fr-CH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fr-CH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fr-CH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force" mise en place (2002): petit groupe de spécialistes pour développer le SST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 agile, avec "tout le pouvoir en une tête" pour la soutenir</a:t>
            </a:r>
          </a:p>
          <a:p>
            <a:pPr marL="360000" lvl="1" indent="0">
              <a:lnSpc>
                <a:spcPct val="110000"/>
              </a:lnSpc>
              <a:buNone/>
            </a:pPr>
            <a:endParaRPr lang="fr-CH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fr-CH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phase de consolidation a été activement soutenue par les directeurs subséquents, y compris à la création de la FINMA en 2009. 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indent="0">
              <a:lnSpc>
                <a:spcPct val="110000"/>
              </a:lnSpc>
              <a:buNone/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FB7F1-0731-437F-B29F-F96583AC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D563C-05BF-469E-ACEC-D801FB69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11</a:t>
            </a:fld>
            <a:endParaRPr lang="de-CH"/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id="{B24BB87D-0093-A067-EE58-00E636419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43C42816-EE2C-586A-6942-881550A01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9C29BCF8-0FCA-69BF-04D0-2FE1E6A4F3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1965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4A01885-74C3-40AE-B3F3-E1AE2E4204FE}"/>
              </a:ext>
            </a:extLst>
          </p:cNvPr>
          <p:cNvSpPr/>
          <p:nvPr/>
        </p:nvSpPr>
        <p:spPr>
          <a:xfrm>
            <a:off x="516732" y="2424418"/>
            <a:ext cx="8283320" cy="3380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76CD4-74E4-46B1-8B0E-AFCDA17F0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1" y="1330029"/>
            <a:ext cx="8032348" cy="481416"/>
          </a:xfrm>
        </p:spPr>
        <p:txBody>
          <a:bodyPr/>
          <a:lstStyle/>
          <a:p>
            <a:r>
              <a:rPr lang="fr-CH" dirty="0"/>
              <a:t>Implication des dirigeants de l’autorité de contrôle : discussion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33886-3E35-4181-BEDE-217C2067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</a:p>
          <a:p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4E10C-1075-47DE-BCB9-BD204A14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12</a:t>
            </a:fld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5DB4B-F261-4C48-9E4B-E6C6A6EE9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1811445"/>
            <a:ext cx="7802516" cy="4729484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ym typeface="Wingdings" panose="05000000000000000000" pitchFamily="2" charset="2"/>
              </a:rPr>
              <a:t>Questions aux participants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endParaRPr lang="en-GB" sz="1600" b="1" dirty="0"/>
          </a:p>
          <a:p>
            <a:pPr lvl="1"/>
            <a:endParaRPr lang="en-GB" sz="1600" dirty="0"/>
          </a:p>
          <a:p>
            <a:pPr marL="540000" lvl="1" indent="-324000"/>
            <a:r>
              <a:rPr lang="en-GB" sz="1600" dirty="0" err="1"/>
              <a:t>Quelle</a:t>
            </a:r>
            <a:r>
              <a:rPr lang="en-GB" sz="1600" dirty="0"/>
              <a:t> a </a:t>
            </a:r>
            <a:r>
              <a:rPr lang="en-GB" sz="1600" dirty="0" err="1"/>
              <a:t>été</a:t>
            </a:r>
            <a:r>
              <a:rPr lang="en-GB" sz="1600" dirty="0"/>
              <a:t> </a:t>
            </a:r>
            <a:r>
              <a:rPr lang="en-GB" sz="1600" dirty="0" err="1"/>
              <a:t>ou</a:t>
            </a:r>
            <a:r>
              <a:rPr lang="en-GB" sz="1600" dirty="0"/>
              <a:t> </a:t>
            </a:r>
            <a:r>
              <a:rPr lang="en-GB" sz="1600" dirty="0" err="1"/>
              <a:t>pourrait</a:t>
            </a:r>
            <a:r>
              <a:rPr lang="en-GB" sz="1600" dirty="0"/>
              <a:t> </a:t>
            </a:r>
            <a:r>
              <a:rPr lang="en-GB" sz="1600" dirty="0" err="1"/>
              <a:t>être</a:t>
            </a:r>
            <a:r>
              <a:rPr lang="en-GB" sz="1600" dirty="0"/>
              <a:t> la </a:t>
            </a:r>
            <a:r>
              <a:rPr lang="en-GB" sz="1600" b="1" dirty="0"/>
              <a:t>structure</a:t>
            </a:r>
            <a:r>
              <a:rPr lang="en-GB" sz="1600" dirty="0"/>
              <a:t> de </a:t>
            </a:r>
            <a:r>
              <a:rPr lang="en-GB" sz="1600" dirty="0" err="1"/>
              <a:t>gouvernance</a:t>
            </a:r>
            <a:r>
              <a:rPr lang="en-GB" sz="1600" dirty="0"/>
              <a:t> </a:t>
            </a:r>
            <a:r>
              <a:rPr lang="en-GB" sz="1600" dirty="0" err="1"/>
              <a:t>adoptée</a:t>
            </a:r>
            <a:r>
              <a:rPr lang="en-GB" sz="1600" dirty="0"/>
              <a:t> par la direction de </a:t>
            </a:r>
            <a:r>
              <a:rPr lang="en-GB" sz="1600" dirty="0" err="1"/>
              <a:t>votre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 err="1"/>
              <a:t>autorité</a:t>
            </a:r>
            <a:r>
              <a:rPr lang="en-GB" sz="1600" dirty="0"/>
              <a:t> pour </a:t>
            </a:r>
            <a:r>
              <a:rPr lang="en-GB" sz="1600" dirty="0" err="1"/>
              <a:t>soutenir</a:t>
            </a:r>
            <a:r>
              <a:rPr lang="en-GB" sz="1600" dirty="0"/>
              <a:t> et porter le </a:t>
            </a:r>
            <a:r>
              <a:rPr lang="en-GB" sz="1600" dirty="0" err="1"/>
              <a:t>projet</a:t>
            </a:r>
            <a:r>
              <a:rPr lang="en-GB" sz="1600" dirty="0"/>
              <a:t> de transition </a:t>
            </a:r>
            <a:r>
              <a:rPr lang="en-GB" sz="1600" dirty="0" err="1"/>
              <a:t>vers</a:t>
            </a:r>
            <a:r>
              <a:rPr lang="en-GB" sz="1600" dirty="0"/>
              <a:t> un </a:t>
            </a:r>
            <a:r>
              <a:rPr lang="en-GB" sz="1600" dirty="0" err="1"/>
              <a:t>régime</a:t>
            </a:r>
            <a:r>
              <a:rPr lang="en-GB" sz="1600" dirty="0"/>
              <a:t> SBR ? </a:t>
            </a:r>
          </a:p>
          <a:p>
            <a:pPr marL="540000" lvl="1" indent="-324000">
              <a:buNone/>
            </a:pPr>
            <a:r>
              <a:rPr lang="en-GB" sz="1600" dirty="0"/>
              <a:t> </a:t>
            </a:r>
          </a:p>
          <a:p>
            <a:pPr marL="540000" lvl="1" indent="-324000"/>
            <a:r>
              <a:rPr lang="en-GB" sz="1600" dirty="0"/>
              <a:t>Faut-il opter pour un unique sponsor </a:t>
            </a:r>
            <a:r>
              <a:rPr lang="en-GB" sz="1600" dirty="0" err="1"/>
              <a:t>ou</a:t>
            </a:r>
            <a:r>
              <a:rPr lang="en-GB" sz="1600" dirty="0"/>
              <a:t> </a:t>
            </a:r>
            <a:r>
              <a:rPr lang="en-GB" sz="1600" dirty="0" err="1"/>
              <a:t>une</a:t>
            </a:r>
            <a:r>
              <a:rPr lang="en-GB" sz="1600" dirty="0"/>
              <a:t> </a:t>
            </a:r>
            <a:r>
              <a:rPr lang="en-GB" sz="1600" dirty="0" err="1"/>
              <a:t>approche</a:t>
            </a:r>
            <a:r>
              <a:rPr lang="en-GB" sz="1600" dirty="0"/>
              <a:t> </a:t>
            </a:r>
            <a:r>
              <a:rPr lang="en-GB" sz="1600" dirty="0" err="1"/>
              <a:t>collégiale</a:t>
            </a:r>
            <a:r>
              <a:rPr lang="en-GB" sz="1600" dirty="0"/>
              <a:t> ? Le portage du </a:t>
            </a:r>
            <a:r>
              <a:rPr lang="en-GB" sz="1600" dirty="0" err="1"/>
              <a:t>projet</a:t>
            </a:r>
            <a:r>
              <a:rPr lang="en-GB" sz="1600" dirty="0"/>
              <a:t> par </a:t>
            </a:r>
            <a:r>
              <a:rPr lang="en-GB" sz="1600" dirty="0" err="1"/>
              <a:t>une</a:t>
            </a:r>
            <a:r>
              <a:rPr lang="en-GB" sz="1600" dirty="0"/>
              <a:t> </a:t>
            </a:r>
            <a:r>
              <a:rPr lang="en-GB" sz="1600" dirty="0" err="1"/>
              <a:t>seule</a:t>
            </a:r>
            <a:r>
              <a:rPr lang="en-GB" sz="1600" dirty="0"/>
              <a:t> </a:t>
            </a:r>
            <a:r>
              <a:rPr lang="en-GB" sz="1600" dirty="0" err="1"/>
              <a:t>personne</a:t>
            </a:r>
            <a:r>
              <a:rPr lang="en-GB" sz="1600" dirty="0"/>
              <a:t> </a:t>
            </a:r>
            <a:r>
              <a:rPr lang="en-GB" sz="1600" dirty="0" err="1"/>
              <a:t>est</a:t>
            </a:r>
            <a:r>
              <a:rPr lang="en-GB" sz="1600" dirty="0"/>
              <a:t> </a:t>
            </a:r>
            <a:r>
              <a:rPr lang="en-GB" sz="1600" dirty="0" err="1"/>
              <a:t>peut-être</a:t>
            </a:r>
            <a:r>
              <a:rPr lang="en-GB" sz="1600" dirty="0"/>
              <a:t> </a:t>
            </a:r>
            <a:r>
              <a:rPr lang="en-GB" sz="1600" dirty="0" err="1"/>
              <a:t>moins</a:t>
            </a:r>
            <a:r>
              <a:rPr lang="en-GB" sz="1600" dirty="0"/>
              <a:t> </a:t>
            </a:r>
            <a:r>
              <a:rPr lang="en-GB" sz="1600" dirty="0" err="1"/>
              <a:t>attractif</a:t>
            </a:r>
            <a:r>
              <a:rPr lang="en-GB" sz="1600" dirty="0"/>
              <a:t> </a:t>
            </a:r>
            <a:r>
              <a:rPr lang="en-GB" sz="1600" dirty="0" err="1"/>
              <a:t>aujourd’hui</a:t>
            </a:r>
            <a:r>
              <a:rPr lang="en-GB" sz="1600" dirty="0"/>
              <a:t>;</a:t>
            </a:r>
          </a:p>
          <a:p>
            <a:pPr marL="540000" lvl="1" indent="-324000">
              <a:buNone/>
            </a:pPr>
            <a:endParaRPr lang="en-GB" sz="1600" dirty="0"/>
          </a:p>
          <a:p>
            <a:pPr marL="540000" lvl="1" indent="-324000"/>
            <a:r>
              <a:rPr lang="en-GB" sz="1600" dirty="0"/>
              <a:t>Comment faire pour </a:t>
            </a:r>
            <a:r>
              <a:rPr lang="en-GB" sz="1600" dirty="0" err="1"/>
              <a:t>s’assurer</a:t>
            </a:r>
            <a:r>
              <a:rPr lang="en-GB" sz="1600" dirty="0"/>
              <a:t> que les </a:t>
            </a:r>
            <a:r>
              <a:rPr lang="en-GB" sz="1600" dirty="0" err="1"/>
              <a:t>dirigeants</a:t>
            </a:r>
            <a:r>
              <a:rPr lang="en-GB" sz="1600" dirty="0"/>
              <a:t> de </a:t>
            </a:r>
            <a:r>
              <a:rPr lang="en-GB" sz="1600" dirty="0" err="1"/>
              <a:t>l’autorité</a:t>
            </a:r>
            <a:r>
              <a:rPr lang="en-GB" sz="1600" dirty="0"/>
              <a:t> </a:t>
            </a:r>
            <a:r>
              <a:rPr lang="en-GB" sz="1600" dirty="0" err="1"/>
              <a:t>disposent</a:t>
            </a:r>
            <a:r>
              <a:rPr lang="en-GB" sz="1600" dirty="0"/>
              <a:t> des </a:t>
            </a:r>
            <a:r>
              <a:rPr lang="en-GB" sz="1600" b="1" dirty="0" err="1"/>
              <a:t>compétences</a:t>
            </a:r>
            <a:r>
              <a:rPr lang="en-GB" sz="1600" b="1" dirty="0"/>
              <a:t> </a:t>
            </a:r>
            <a:r>
              <a:rPr lang="en-GB" sz="1600" b="1" dirty="0" err="1"/>
              <a:t>nécessaires</a:t>
            </a:r>
            <a:r>
              <a:rPr lang="en-GB" sz="1600" b="1" dirty="0"/>
              <a:t> </a:t>
            </a:r>
            <a:r>
              <a:rPr lang="en-GB" sz="1600" dirty="0" err="1"/>
              <a:t>en</a:t>
            </a:r>
            <a:r>
              <a:rPr lang="en-GB" sz="1600" dirty="0"/>
              <a:t> </a:t>
            </a:r>
            <a:r>
              <a:rPr lang="en-GB" sz="1600" dirty="0" err="1"/>
              <a:t>termes</a:t>
            </a:r>
            <a:r>
              <a:rPr lang="en-GB" sz="1600" dirty="0"/>
              <a:t> de </a:t>
            </a:r>
            <a:r>
              <a:rPr lang="en-GB" sz="1600" b="1" dirty="0" err="1"/>
              <a:t>capacité</a:t>
            </a:r>
            <a:r>
              <a:rPr lang="en-GB" sz="1600" b="1" dirty="0"/>
              <a:t> </a:t>
            </a:r>
            <a:r>
              <a:rPr lang="en-GB" sz="1600" b="1" dirty="0" err="1"/>
              <a:t>d’influence</a:t>
            </a:r>
            <a:r>
              <a:rPr lang="en-GB" sz="1600" b="1" dirty="0"/>
              <a:t>, de </a:t>
            </a:r>
            <a:r>
              <a:rPr lang="en-GB" sz="1600" b="1" dirty="0" err="1"/>
              <a:t>connaissance</a:t>
            </a:r>
            <a:r>
              <a:rPr lang="en-GB" sz="1600" b="1" dirty="0"/>
              <a:t> </a:t>
            </a:r>
            <a:r>
              <a:rPr lang="en-GB" sz="1600" b="1" dirty="0" err="1"/>
              <a:t>juridiques</a:t>
            </a:r>
            <a:r>
              <a:rPr lang="en-GB" sz="1600" b="1" dirty="0"/>
              <a:t> et techniques pour porter le </a:t>
            </a:r>
            <a:r>
              <a:rPr lang="en-GB" sz="1600" b="1" dirty="0" err="1"/>
              <a:t>projet</a:t>
            </a:r>
            <a:r>
              <a:rPr lang="en-GB" sz="1600" b="1" dirty="0"/>
              <a:t> de</a:t>
            </a:r>
            <a:r>
              <a:rPr lang="en-GB" sz="1600" dirty="0"/>
              <a:t> transition </a:t>
            </a:r>
            <a:r>
              <a:rPr lang="en-GB" sz="1600" dirty="0" err="1"/>
              <a:t>vers</a:t>
            </a:r>
            <a:r>
              <a:rPr lang="en-GB" sz="1600" dirty="0"/>
              <a:t> un </a:t>
            </a:r>
            <a:r>
              <a:rPr lang="en-GB" sz="1600" dirty="0" err="1"/>
              <a:t>régime</a:t>
            </a:r>
            <a:r>
              <a:rPr lang="en-GB" sz="1600" dirty="0"/>
              <a:t> SBR?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AB4C608-0221-B97C-EB25-F014F7E42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9" descr="Capture d’écran">
            <a:extLst>
              <a:ext uri="{FF2B5EF4-FFF2-40B4-BE49-F238E27FC236}">
                <a16:creationId xmlns:a16="http://schemas.microsoft.com/office/drawing/2014/main" id="{717D87A1-F312-EAD3-4AA5-6933762982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2" name="Image 10" descr="Capture d’écran">
            <a:extLst>
              <a:ext uri="{FF2B5EF4-FFF2-40B4-BE49-F238E27FC236}">
                <a16:creationId xmlns:a16="http://schemas.microsoft.com/office/drawing/2014/main" id="{2B27A2ED-F86F-962A-E3D0-FA064161D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8048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4892-3069-4920-B9CB-E6FA8E6AE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Etudes </a:t>
            </a:r>
            <a:r>
              <a:rPr lang="en-GB" dirty="0" err="1"/>
              <a:t>d'adéquation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0F611-B975-4254-86D3-4E6FD57F8A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A9E70-2A57-40D3-B6F0-4864E85B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</a:p>
          <a:p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9A06D-BE78-4E21-87C3-2B8B0CA4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9552" y="532495"/>
            <a:ext cx="1470523" cy="216000"/>
          </a:xfrm>
        </p:spPr>
        <p:txBody>
          <a:bodyPr/>
          <a:lstStyle/>
          <a:p>
            <a:r>
              <a:rPr lang="de-CH" dirty="0"/>
              <a:t>Page </a:t>
            </a:r>
            <a:fld id="{CDE66890-A7DE-4311-BAAD-28E36B7B2F3D}" type="slidenum">
              <a:rPr lang="de-CH" smtClean="0"/>
              <a:t>13</a:t>
            </a:fld>
            <a:endParaRPr lang="de-CH" dirty="0"/>
          </a:p>
        </p:txBody>
      </p:sp>
      <p:pic>
        <p:nvPicPr>
          <p:cNvPr id="6" name="Image 9">
            <a:extLst>
              <a:ext uri="{FF2B5EF4-FFF2-40B4-BE49-F238E27FC236}">
                <a16:creationId xmlns:a16="http://schemas.microsoft.com/office/drawing/2014/main" id="{00C2D3D6-EB85-3700-6EF1-FF9F8C128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153D6918-8EA0-4E37-BBC8-1285B4400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A7D39296-7A33-5F87-F721-59AAC86022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0287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70AB-907B-465D-B823-46F76708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06" y="1178966"/>
            <a:ext cx="8101013" cy="948209"/>
          </a:xfrm>
        </p:spPr>
        <p:txBody>
          <a:bodyPr/>
          <a:lstStyle/>
          <a:p>
            <a:r>
              <a:rPr lang="fr-CH" dirty="0"/>
              <a:t>Études d’adéquation: Expériences </a:t>
            </a:r>
            <a:r>
              <a:rPr lang="fr-CH" dirty="0">
                <a:solidFill>
                  <a:srgbClr val="0070C0"/>
                </a:solidFill>
              </a:rPr>
              <a:t>(i) </a:t>
            </a:r>
            <a:r>
              <a:rPr lang="fr-CH" dirty="0"/>
              <a:t>de la </a:t>
            </a:r>
            <a:r>
              <a:rPr lang="fr-CH" dirty="0">
                <a:solidFill>
                  <a:srgbClr val="0070C0"/>
                </a:solidFill>
              </a:rPr>
              <a:t>France</a:t>
            </a:r>
            <a:endParaRPr lang="de-CH" dirty="0">
              <a:solidFill>
                <a:srgbClr val="CC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FB7F1-0731-437F-B29F-F96583AC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</p:spPr>
        <p:txBody>
          <a:bodyPr/>
          <a:lstStyle/>
          <a:p>
            <a:r>
              <a:rPr lang="fr-CH" dirty="0"/>
              <a:t>30 janvier 2024, GCAF Paris</a:t>
            </a:r>
          </a:p>
          <a:p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D563C-05BF-469E-ACEC-D801FB69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Page </a:t>
            </a:r>
            <a:fld id="{CDE66890-A7DE-4311-BAAD-28E36B7B2F3D}" type="slidenum">
              <a:rPr lang="de-CH" smtClean="0"/>
              <a:t>14</a:t>
            </a:fld>
            <a:endParaRPr lang="de-CH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B0DC753-63CE-F9E6-4A59-4249105A5B7E}"/>
              </a:ext>
            </a:extLst>
          </p:cNvPr>
          <p:cNvSpPr txBox="1">
            <a:spLocks/>
          </p:cNvSpPr>
          <p:nvPr/>
        </p:nvSpPr>
        <p:spPr>
          <a:xfrm>
            <a:off x="523007" y="1811445"/>
            <a:ext cx="8101012" cy="479332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0" tIns="0" rIns="0" bIns="0" rtlCol="0">
            <a:no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études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quantitatives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d’impact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(QIS)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lancées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dès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la Commission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européenne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appui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l’autorité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européenne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contrôle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d’assurance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(CEIOPS),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tester la calibration des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nouvelles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exigences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 les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méthodes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prise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compte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différents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risques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6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-5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études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successives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menées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selon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approche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thématique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augmentation progressive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l’échantillon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d’assureurs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 du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périmètre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exigences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testées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 1 (2005,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évaluation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provisions techniques) / QIS 2 (2006,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évaluation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besoin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capital et prise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compte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diversification des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risques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 QIS 3 (2007,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calibrage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standards pour le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 SCR et du MCR) / QIS 4 (2008, simplification du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provisions techniques et du SCR, simplification pour les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assureurs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taille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modeste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tests de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l’ensemble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mesures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quantitatives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 QIS 5 (2009, provisions techniques, SCR, classification des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tests de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l’ensemble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mesures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quantitatives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échantillon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d’assureurs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90% des provisions techniques du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marché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couvertes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étude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quantitative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spécifique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sur les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assureurs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risque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longs (2012)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contrôles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sur place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préparatoires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l’entrée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vigueur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menés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l’ACPR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sélection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d’états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prudentiels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GB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remettre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blanc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dès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FBB221FB-B266-0D2C-A0FE-F9B2AAB18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6CEAA349-4E89-E9D0-544F-7C783A949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0AD65FE8-B959-62B4-F764-9CE44D01C2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049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70AB-907B-465D-B823-46F76708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06" y="1281953"/>
            <a:ext cx="8101013" cy="529492"/>
          </a:xfrm>
        </p:spPr>
        <p:txBody>
          <a:bodyPr/>
          <a:lstStyle/>
          <a:p>
            <a:r>
              <a:rPr lang="fr-CH" dirty="0"/>
              <a:t>Études d’adéquation: Expériences </a:t>
            </a:r>
            <a:r>
              <a:rPr lang="fr-CH" dirty="0">
                <a:solidFill>
                  <a:srgbClr val="CC0000"/>
                </a:solidFill>
              </a:rPr>
              <a:t>(ii) </a:t>
            </a:r>
            <a:r>
              <a:rPr lang="fr-CH" dirty="0"/>
              <a:t>de la </a:t>
            </a:r>
            <a:r>
              <a:rPr lang="fr-CH" dirty="0">
                <a:solidFill>
                  <a:srgbClr val="CC0000"/>
                </a:solidFill>
              </a:rPr>
              <a:t>Suisse</a:t>
            </a:r>
            <a:endParaRPr lang="de-CH" dirty="0">
              <a:solidFill>
                <a:srgbClr val="CC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1BB9D-A561-41DB-9D3B-4FD443D6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06" y="1949175"/>
            <a:ext cx="8101013" cy="4407769"/>
          </a:xfrm>
          <a:ln>
            <a:solidFill>
              <a:srgbClr val="CC0000"/>
            </a:solidFill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CH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Dès le départ</a:t>
            </a: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avant concepts et documentations très mûrs, deux tests d'adéquation (</a:t>
            </a:r>
            <a:r>
              <a:rPr lang="fr-CH" sz="1600" i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fr-CH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tests</a:t>
            </a: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effectués en 2004 et 2005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Groupes de travail par domaine (risques</a:t>
            </a:r>
            <a:r>
              <a:rPr lang="fr-CH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vie, non-vie, maladie, marchés financiers)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Grandes sociétés et petites sociétés, avec des défis différents selon la taille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Discussions bilatérales avec chacun des participants 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Documentation technique, tableaux</a:t>
            </a:r>
            <a:r>
              <a:rPr lang="fr-CH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</a:p>
          <a:p>
            <a:pPr lvl="1"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Participation volontaire suffisante de l'industrie </a:t>
            </a:r>
          </a:p>
          <a:p>
            <a:pPr marL="360000" lvl="1" indent="0">
              <a:lnSpc>
                <a:spcPct val="110000"/>
              </a:lnSpc>
              <a:buNone/>
            </a:pPr>
            <a:endParaRPr lang="fr-CH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fr-CH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Très tôt (2004), version finale de la vision </a:t>
            </a:r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"White Paper of the Swiss Solvency Test"</a:t>
            </a:r>
          </a:p>
          <a:p>
            <a:pPr lvl="1">
              <a:lnSpc>
                <a:spcPct val="110000"/>
              </a:lnSpc>
            </a:pP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Concis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40 pages</a:t>
            </a:r>
          </a:p>
          <a:p>
            <a:pPr lvl="1">
              <a:lnSpc>
                <a:spcPct val="110000"/>
              </a:lnSpc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 </a:t>
            </a:r>
            <a:r>
              <a:rPr lang="en-GB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</a:t>
            </a: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quantitative) </a:t>
            </a:r>
          </a:p>
          <a:p>
            <a:pPr lvl="1">
              <a:lnSpc>
                <a:spcPct val="110000"/>
              </a:lnSpc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personnes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impliquées</a:t>
            </a:r>
            <a:endParaRPr lang="fr-CH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CH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CH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indent="0">
              <a:buNone/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FB7F1-0731-437F-B29F-F96583AC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</p:spPr>
        <p:txBody>
          <a:bodyPr/>
          <a:lstStyle/>
          <a:p>
            <a:r>
              <a:rPr lang="fr-CH" dirty="0"/>
              <a:t>30 janvier 2024, GCAF Paris</a:t>
            </a:r>
          </a:p>
          <a:p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D563C-05BF-469E-ACEC-D801FB69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Page </a:t>
            </a:r>
            <a:fld id="{CDE66890-A7DE-4311-BAAD-28E36B7B2F3D}" type="slidenum">
              <a:rPr lang="de-CH" smtClean="0"/>
              <a:t>15</a:t>
            </a:fld>
            <a:endParaRPr lang="de-CH" dirty="0"/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id="{E6A27C66-0813-7882-0836-0A3E2C373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8E933C9C-8662-2237-D1D2-682DE3844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95B0476C-B370-A0AF-6A9A-BBE1BA8ED7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799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389C07-981F-4CA2-953B-2057E40D820F}"/>
              </a:ext>
            </a:extLst>
          </p:cNvPr>
          <p:cNvSpPr/>
          <p:nvPr/>
        </p:nvSpPr>
        <p:spPr>
          <a:xfrm>
            <a:off x="409551" y="2339788"/>
            <a:ext cx="8363337" cy="4210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FCD278-3539-4C54-9EE8-3E1D15058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875" y="1377194"/>
            <a:ext cx="8101013" cy="443492"/>
          </a:xfrm>
        </p:spPr>
        <p:txBody>
          <a:bodyPr/>
          <a:lstStyle/>
          <a:p>
            <a:r>
              <a:rPr lang="en-GB" dirty="0"/>
              <a:t>Etudes </a:t>
            </a:r>
            <a:r>
              <a:rPr lang="en-GB" dirty="0" err="1"/>
              <a:t>d'adéquation</a:t>
            </a:r>
            <a:r>
              <a:rPr lang="en-GB" dirty="0"/>
              <a:t>: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4158-92A9-4644-B520-A1CE17DE0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51" y="2339788"/>
            <a:ext cx="7022423" cy="4969121"/>
          </a:xfrm>
        </p:spPr>
        <p:txBody>
          <a:bodyPr/>
          <a:lstStyle/>
          <a:p>
            <a:pPr marL="0" indent="0">
              <a:buNone/>
            </a:pPr>
            <a:endParaRPr lang="en-GB" sz="1600" dirty="0"/>
          </a:p>
          <a:p>
            <a:pPr lvl="1"/>
            <a:r>
              <a:rPr lang="en-GB" sz="1600" dirty="0" err="1"/>
              <a:t>Avez-vous</a:t>
            </a:r>
            <a:r>
              <a:rPr lang="en-GB" sz="1600" dirty="0"/>
              <a:t> </a:t>
            </a:r>
            <a:r>
              <a:rPr lang="en-GB" sz="1600" dirty="0" err="1"/>
              <a:t>initié</a:t>
            </a:r>
            <a:r>
              <a:rPr lang="en-GB" sz="1600" dirty="0"/>
              <a:t>, </a:t>
            </a:r>
            <a:r>
              <a:rPr lang="en-GB" sz="1600" dirty="0" err="1"/>
              <a:t>ou</a:t>
            </a:r>
            <a:r>
              <a:rPr lang="en-GB" sz="1600" dirty="0"/>
              <a:t> </a:t>
            </a:r>
            <a:r>
              <a:rPr lang="en-GB" sz="1600" dirty="0" err="1"/>
              <a:t>initieriez-vous</a:t>
            </a:r>
            <a:r>
              <a:rPr lang="en-GB" sz="1600" dirty="0"/>
              <a:t> des études </a:t>
            </a:r>
            <a:r>
              <a:rPr lang="en-GB" sz="1600" dirty="0" err="1"/>
              <a:t>d’adéquation</a:t>
            </a:r>
            <a:r>
              <a:rPr lang="en-GB" sz="1600" dirty="0"/>
              <a:t> </a:t>
            </a:r>
            <a:r>
              <a:rPr lang="en-GB" sz="1600" b="1" dirty="0" err="1"/>
              <a:t>dès</a:t>
            </a:r>
            <a:r>
              <a:rPr lang="en-GB" sz="1600" b="1" dirty="0"/>
              <a:t> le début du </a:t>
            </a:r>
            <a:r>
              <a:rPr lang="en-GB" sz="1600" b="1" dirty="0" err="1"/>
              <a:t>projet</a:t>
            </a:r>
            <a:r>
              <a:rPr lang="en-GB" sz="1600" b="1" dirty="0"/>
              <a:t> de transition </a:t>
            </a:r>
            <a:r>
              <a:rPr lang="en-GB" sz="1600" b="1" dirty="0" err="1"/>
              <a:t>vers</a:t>
            </a:r>
            <a:r>
              <a:rPr lang="en-GB" sz="1600" b="1" dirty="0"/>
              <a:t> un </a:t>
            </a:r>
            <a:r>
              <a:rPr lang="en-GB" sz="1600" b="1" dirty="0" err="1"/>
              <a:t>régime</a:t>
            </a:r>
            <a:r>
              <a:rPr lang="en-GB" sz="1600" b="1" dirty="0"/>
              <a:t> SBR ? Est-</a:t>
            </a:r>
            <a:r>
              <a:rPr lang="en-GB" sz="1600" b="1" dirty="0" err="1"/>
              <a:t>ce</a:t>
            </a:r>
            <a:r>
              <a:rPr lang="en-GB" sz="1600" b="1" dirty="0"/>
              <a:t> </a:t>
            </a:r>
            <a:r>
              <a:rPr lang="en-GB" sz="1600" b="1" dirty="0" err="1"/>
              <a:t>qu’un</a:t>
            </a:r>
            <a:r>
              <a:rPr lang="en-GB" sz="1600" b="1" dirty="0"/>
              <a:t> </a:t>
            </a:r>
            <a:r>
              <a:rPr lang="en-GB" sz="1600" b="1" dirty="0" err="1"/>
              <a:t>tel</a:t>
            </a:r>
            <a:r>
              <a:rPr lang="en-GB" sz="1600" b="1" dirty="0"/>
              <a:t> mode </a:t>
            </a:r>
            <a:r>
              <a:rPr lang="en-GB" sz="1600" b="1" dirty="0" err="1"/>
              <a:t>opératoire</a:t>
            </a:r>
            <a:r>
              <a:rPr lang="en-GB" sz="1600" b="1" dirty="0"/>
              <a:t> </a:t>
            </a:r>
            <a:r>
              <a:rPr lang="en-GB" sz="1600" b="1" dirty="0" err="1"/>
              <a:t>vous</a:t>
            </a:r>
            <a:r>
              <a:rPr lang="en-GB" sz="1600" b="1" dirty="0"/>
              <a:t> </a:t>
            </a:r>
            <a:r>
              <a:rPr lang="en-GB" sz="1600" b="1" dirty="0" err="1"/>
              <a:t>parait</a:t>
            </a:r>
            <a:r>
              <a:rPr lang="en-GB" sz="1600" b="1" dirty="0"/>
              <a:t> possible </a:t>
            </a:r>
            <a:r>
              <a:rPr lang="en-GB" sz="1600" b="1" dirty="0" err="1"/>
              <a:t>dans</a:t>
            </a:r>
            <a:r>
              <a:rPr lang="en-GB" sz="1600" b="1" dirty="0"/>
              <a:t> </a:t>
            </a:r>
            <a:r>
              <a:rPr lang="en-GB" sz="1600" b="1" dirty="0" err="1"/>
              <a:t>votre</a:t>
            </a:r>
            <a:r>
              <a:rPr lang="en-GB" sz="1600" b="1" dirty="0"/>
              <a:t> pays ?</a:t>
            </a:r>
            <a:endParaRPr lang="en-GB" sz="1600" dirty="0"/>
          </a:p>
          <a:p>
            <a:pPr marL="360000" lvl="1" indent="0">
              <a:buNone/>
            </a:pPr>
            <a:r>
              <a:rPr lang="en-GB" sz="1600" dirty="0"/>
              <a:t>	</a:t>
            </a:r>
          </a:p>
          <a:p>
            <a:pPr lvl="1"/>
            <a:r>
              <a:rPr lang="en-GB" sz="1600" dirty="0"/>
              <a:t>Dans quelle </a:t>
            </a:r>
            <a:r>
              <a:rPr lang="en-GB" sz="1600" dirty="0" err="1"/>
              <a:t>mesure</a:t>
            </a:r>
            <a:r>
              <a:rPr lang="en-GB" sz="1600" dirty="0"/>
              <a:t> </a:t>
            </a:r>
            <a:r>
              <a:rPr lang="en-GB" sz="1600" dirty="0" err="1"/>
              <a:t>une</a:t>
            </a:r>
            <a:r>
              <a:rPr lang="en-GB" sz="1600" dirty="0"/>
              <a:t> </a:t>
            </a:r>
            <a:r>
              <a:rPr lang="en-GB" sz="1600" b="1" dirty="0"/>
              <a:t>participation </a:t>
            </a:r>
            <a:r>
              <a:rPr lang="en-GB" sz="1600" b="1" dirty="0" err="1"/>
              <a:t>précoce</a:t>
            </a:r>
            <a:r>
              <a:rPr lang="en-GB" sz="1600" b="1" dirty="0"/>
              <a:t> de </a:t>
            </a:r>
            <a:r>
              <a:rPr lang="en-GB" sz="1600" b="1" dirty="0" err="1"/>
              <a:t>l'industrie</a:t>
            </a:r>
            <a:r>
              <a:rPr lang="en-GB" sz="1600" b="1" dirty="0"/>
              <a:t> à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/>
              <a:t>ces</a:t>
            </a:r>
            <a:r>
              <a:rPr lang="en-GB" sz="1600" b="1" dirty="0"/>
              <a:t> études </a:t>
            </a:r>
            <a:r>
              <a:rPr lang="en-GB" sz="1600" b="1" dirty="0" err="1"/>
              <a:t>d'adéquation</a:t>
            </a:r>
            <a:r>
              <a:rPr lang="en-GB" sz="1600" b="1" dirty="0"/>
              <a:t> </a:t>
            </a:r>
            <a:r>
              <a:rPr lang="en-GB" sz="1600" dirty="0" err="1"/>
              <a:t>est</a:t>
            </a:r>
            <a:r>
              <a:rPr lang="en-GB" sz="1600" dirty="0"/>
              <a:t>/</a:t>
            </a:r>
            <a:r>
              <a:rPr lang="en-GB" sz="1600" dirty="0" err="1"/>
              <a:t>serait-elle</a:t>
            </a:r>
            <a:r>
              <a:rPr lang="en-GB" sz="1600" dirty="0"/>
              <a:t> possible dans </a:t>
            </a:r>
            <a:r>
              <a:rPr lang="en-GB" sz="1600" dirty="0" err="1"/>
              <a:t>votre</a:t>
            </a:r>
            <a:r>
              <a:rPr lang="en-GB" sz="1600" dirty="0"/>
              <a:t> pays?</a:t>
            </a:r>
          </a:p>
          <a:p>
            <a:pPr lvl="2"/>
            <a:r>
              <a:rPr lang="en-GB" sz="1600" dirty="0" err="1"/>
              <a:t>Quels</a:t>
            </a:r>
            <a:r>
              <a:rPr lang="en-GB" sz="1600" dirty="0"/>
              <a:t> </a:t>
            </a:r>
            <a:r>
              <a:rPr lang="en-GB" sz="1600" b="1" dirty="0" err="1"/>
              <a:t>défis</a:t>
            </a:r>
            <a:r>
              <a:rPr lang="en-GB" sz="1600" b="1" dirty="0"/>
              <a:t> </a:t>
            </a:r>
            <a:r>
              <a:rPr lang="en-GB" sz="1600" b="1" dirty="0" err="1"/>
              <a:t>particuliers</a:t>
            </a:r>
            <a:r>
              <a:rPr lang="en-GB" sz="1600" b="1" dirty="0"/>
              <a:t> </a:t>
            </a:r>
            <a:r>
              <a:rPr lang="en-GB" sz="1600" dirty="0" err="1"/>
              <a:t>seraient</a:t>
            </a:r>
            <a:r>
              <a:rPr lang="en-GB" sz="1600" dirty="0"/>
              <a:t> à </a:t>
            </a:r>
            <a:r>
              <a:rPr lang="en-GB" sz="1600" dirty="0" err="1"/>
              <a:t>relever</a:t>
            </a:r>
            <a:r>
              <a:rPr lang="en-GB" sz="1600" dirty="0"/>
              <a:t> au vu de la </a:t>
            </a:r>
            <a:r>
              <a:rPr lang="en-GB" sz="1600" b="1" dirty="0"/>
              <a:t>situation de </a:t>
            </a:r>
            <a:r>
              <a:rPr lang="en-GB" sz="1600" b="1" dirty="0" err="1"/>
              <a:t>votre</a:t>
            </a:r>
            <a:r>
              <a:rPr lang="en-GB" sz="1600" b="1" dirty="0"/>
              <a:t> pays</a:t>
            </a:r>
            <a:r>
              <a:rPr lang="en-GB" sz="1600" dirty="0"/>
              <a:t>? (</a:t>
            </a:r>
            <a:r>
              <a:rPr lang="en-GB" sz="1400" dirty="0" err="1"/>
              <a:t>Taille</a:t>
            </a:r>
            <a:r>
              <a:rPr lang="en-GB" sz="1400" dirty="0"/>
              <a:t> du pays, personnel </a:t>
            </a:r>
            <a:r>
              <a:rPr lang="en-GB" sz="1400" dirty="0" err="1"/>
              <a:t>qualifié</a:t>
            </a:r>
            <a:r>
              <a:rPr lang="en-GB" sz="1400" dirty="0"/>
              <a:t> </a:t>
            </a:r>
            <a:r>
              <a:rPr lang="en-GB" sz="1400" dirty="0" err="1"/>
              <a:t>suffisant</a:t>
            </a:r>
            <a:r>
              <a:rPr lang="en-GB" sz="1400" dirty="0"/>
              <a:t>, </a:t>
            </a:r>
            <a:r>
              <a:rPr lang="en-GB" sz="1400" dirty="0" err="1"/>
              <a:t>langues</a:t>
            </a:r>
            <a:r>
              <a:rPr lang="en-GB" sz="1400" dirty="0"/>
              <a:t>, infrastructures, </a:t>
            </a:r>
            <a:r>
              <a:rPr lang="en-GB" sz="1400" dirty="0" err="1"/>
              <a:t>etc</a:t>
            </a:r>
            <a:r>
              <a:rPr lang="en-GB" sz="1400" dirty="0"/>
              <a:t>)</a:t>
            </a:r>
          </a:p>
          <a:p>
            <a:pPr lvl="2"/>
            <a:r>
              <a:rPr lang="en-GB" sz="1600" b="1" dirty="0"/>
              <a:t>Structure du </a:t>
            </a:r>
            <a:r>
              <a:rPr lang="en-GB" sz="1600" b="1" dirty="0" err="1"/>
              <a:t>marché</a:t>
            </a:r>
            <a:r>
              <a:rPr lang="en-GB" sz="1600" b="1" dirty="0"/>
              <a:t> de </a:t>
            </a:r>
            <a:r>
              <a:rPr lang="en-GB" sz="1600" b="1" dirty="0" err="1"/>
              <a:t>l’assurance</a:t>
            </a:r>
            <a:r>
              <a:rPr lang="en-GB" sz="1600" b="1" dirty="0"/>
              <a:t> : </a:t>
            </a:r>
            <a:r>
              <a:rPr lang="en-GB" sz="1600" b="1" dirty="0" err="1"/>
              <a:t>Assureurs</a:t>
            </a:r>
            <a:r>
              <a:rPr lang="en-GB" sz="1600" b="1" dirty="0"/>
              <a:t> de </a:t>
            </a:r>
            <a:r>
              <a:rPr lang="en-GB" sz="1600" b="1" dirty="0" err="1"/>
              <a:t>grande</a:t>
            </a:r>
            <a:r>
              <a:rPr lang="en-GB" sz="1600" b="1" dirty="0"/>
              <a:t> </a:t>
            </a:r>
            <a:r>
              <a:rPr lang="en-GB" sz="1600" b="1" dirty="0" err="1"/>
              <a:t>taille</a:t>
            </a:r>
            <a:r>
              <a:rPr lang="en-GB" sz="1600" b="1" dirty="0"/>
              <a:t> et de petite </a:t>
            </a:r>
            <a:r>
              <a:rPr lang="en-GB" sz="1600" b="1" dirty="0" err="1"/>
              <a:t>taille</a:t>
            </a:r>
            <a:r>
              <a:rPr lang="en-GB" sz="1600" b="1" dirty="0"/>
              <a:t>. </a:t>
            </a:r>
            <a:r>
              <a:rPr lang="en-GB" sz="1600" dirty="0" err="1"/>
              <a:t>Quels</a:t>
            </a:r>
            <a:r>
              <a:rPr lang="en-GB" sz="1600" dirty="0"/>
              <a:t> </a:t>
            </a:r>
            <a:r>
              <a:rPr lang="en-GB" sz="1600" dirty="0" err="1"/>
              <a:t>défis</a:t>
            </a:r>
            <a:r>
              <a:rPr lang="en-GB" sz="1600" dirty="0"/>
              <a:t> </a:t>
            </a:r>
            <a:r>
              <a:rPr lang="en-GB" sz="1600" dirty="0" err="1"/>
              <a:t>concernant</a:t>
            </a:r>
            <a:r>
              <a:rPr lang="en-GB" sz="1600" dirty="0"/>
              <a:t> la taille de </a:t>
            </a:r>
            <a:r>
              <a:rPr lang="en-GB" sz="1600" dirty="0" err="1"/>
              <a:t>l’assureur</a:t>
            </a:r>
            <a:r>
              <a:rPr lang="en-GB" sz="1600" dirty="0"/>
              <a:t> </a:t>
            </a:r>
            <a:r>
              <a:rPr lang="en-GB" sz="1600" dirty="0" err="1"/>
              <a:t>sont</a:t>
            </a:r>
            <a:r>
              <a:rPr lang="en-GB" sz="1600" dirty="0"/>
              <a:t> à </a:t>
            </a:r>
            <a:r>
              <a:rPr lang="en-GB" sz="1600" dirty="0" err="1"/>
              <a:t>attendre</a:t>
            </a:r>
            <a:r>
              <a:rPr lang="en-GB" sz="1600" dirty="0"/>
              <a:t> </a:t>
            </a:r>
            <a:r>
              <a:rPr lang="en-GB" sz="1600" dirty="0" err="1"/>
              <a:t>dans</a:t>
            </a:r>
            <a:r>
              <a:rPr lang="en-GB" sz="1600" dirty="0"/>
              <a:t> le cadre </a:t>
            </a:r>
            <a:r>
              <a:rPr lang="en-GB" sz="1600" dirty="0" err="1"/>
              <a:t>d’une</a:t>
            </a:r>
            <a:r>
              <a:rPr lang="en-GB" sz="1600" dirty="0"/>
              <a:t> </a:t>
            </a:r>
            <a:r>
              <a:rPr lang="en-GB" sz="1600" dirty="0" err="1"/>
              <a:t>étude</a:t>
            </a:r>
            <a:r>
              <a:rPr lang="en-GB" sz="1600" dirty="0"/>
              <a:t> </a:t>
            </a:r>
            <a:r>
              <a:rPr lang="en-GB" sz="1600" dirty="0" err="1"/>
              <a:t>d’adéquation</a:t>
            </a:r>
            <a:r>
              <a:rPr lang="en-GB" sz="1600" dirty="0"/>
              <a:t>?  </a:t>
            </a:r>
          </a:p>
          <a:p>
            <a:pPr lvl="2"/>
            <a:endParaRPr lang="en-GB" sz="1600" dirty="0"/>
          </a:p>
          <a:p>
            <a:pPr lvl="1"/>
            <a:r>
              <a:rPr lang="en-GB" sz="1600" b="1" dirty="0"/>
              <a:t>International: </a:t>
            </a:r>
            <a:r>
              <a:rPr lang="en-GB" sz="1600" dirty="0"/>
              <a:t>Le partage de </a:t>
            </a:r>
            <a:r>
              <a:rPr lang="en-GB" sz="1600" dirty="0" err="1"/>
              <a:t>ressources</a:t>
            </a:r>
            <a:r>
              <a:rPr lang="en-GB" sz="1600" dirty="0"/>
              <a:t> entre </a:t>
            </a:r>
            <a:r>
              <a:rPr lang="en-GB" sz="1600" dirty="0" err="1"/>
              <a:t>différents</a:t>
            </a:r>
            <a:r>
              <a:rPr lang="en-GB" sz="1600" dirty="0"/>
              <a:t> pays </a:t>
            </a:r>
            <a:r>
              <a:rPr lang="en-GB" sz="1600" dirty="0" err="1"/>
              <a:t>est-il</a:t>
            </a:r>
            <a:r>
              <a:rPr lang="en-GB" sz="1600" dirty="0"/>
              <a:t> </a:t>
            </a:r>
            <a:r>
              <a:rPr lang="en-GB" sz="1600" dirty="0" err="1"/>
              <a:t>envisageable</a:t>
            </a:r>
            <a:r>
              <a:rPr lang="en-GB" sz="1600" dirty="0"/>
              <a:t>, </a:t>
            </a:r>
            <a:r>
              <a:rPr lang="en-GB" sz="1600" dirty="0" err="1"/>
              <a:t>voire</a:t>
            </a:r>
            <a:r>
              <a:rPr lang="en-GB" sz="1600" dirty="0"/>
              <a:t> déjà </a:t>
            </a:r>
            <a:r>
              <a:rPr lang="en-GB" sz="1600" dirty="0" err="1"/>
              <a:t>effectif</a:t>
            </a:r>
            <a:r>
              <a:rPr lang="en-GB" sz="1600" dirty="0"/>
              <a:t>?  </a:t>
            </a:r>
            <a:r>
              <a:rPr lang="en-GB" sz="1400" dirty="0" err="1"/>
              <a:t>En</a:t>
            </a:r>
            <a:r>
              <a:rPr lang="en-GB" sz="1400" dirty="0"/>
              <a:t> particulier: </a:t>
            </a:r>
            <a:r>
              <a:rPr lang="en-GB" sz="1400" dirty="0" err="1"/>
              <a:t>concernant</a:t>
            </a:r>
            <a:r>
              <a:rPr lang="en-GB" sz="1400" dirty="0"/>
              <a:t> des </a:t>
            </a:r>
            <a:r>
              <a:rPr lang="en-GB" sz="1400" dirty="0" err="1"/>
              <a:t>actuaires</a:t>
            </a:r>
            <a:endParaRPr lang="en-GB" sz="1400" dirty="0"/>
          </a:p>
          <a:p>
            <a:pPr marL="360000" lvl="1" indent="0">
              <a:buNone/>
            </a:pPr>
            <a:endParaRPr lang="en-GB" sz="1600" dirty="0"/>
          </a:p>
          <a:p>
            <a:pPr lvl="2"/>
            <a:endParaRPr lang="en-GB" sz="1600" b="1" dirty="0"/>
          </a:p>
          <a:p>
            <a:pPr marL="360000" lvl="1" indent="0">
              <a:buNone/>
            </a:pPr>
            <a:endParaRPr lang="en-GB" sz="1600" dirty="0"/>
          </a:p>
          <a:p>
            <a:pPr marL="720000" lvl="2" indent="0">
              <a:buNone/>
            </a:pPr>
            <a:endParaRPr lang="en-GB" sz="1600" dirty="0"/>
          </a:p>
          <a:p>
            <a:pPr lvl="1"/>
            <a:endParaRPr lang="en-GB" sz="1600" dirty="0"/>
          </a:p>
          <a:p>
            <a:pPr lvl="2"/>
            <a:endParaRPr lang="en-GB" sz="16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  <a:p>
            <a:pPr marL="720000" lvl="2" indent="0">
              <a:buNone/>
            </a:pPr>
            <a:endParaRPr lang="en-GB" sz="1600" dirty="0"/>
          </a:p>
          <a:p>
            <a:pPr marL="720000" lvl="2" indent="0">
              <a:buNone/>
            </a:pPr>
            <a:endParaRPr lang="en-GB" sz="1600" dirty="0"/>
          </a:p>
          <a:p>
            <a:pPr lvl="2"/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A438A-CA65-40BC-A5A2-0FA098F7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784BE-8D26-456D-A13E-3A2B1486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CDE66890-A7DE-4311-BAAD-28E36B7B2F3D}" type="slidenum">
              <a:rPr lang="en-GB" smtClean="0"/>
              <a:t>16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625803" y="1805459"/>
            <a:ext cx="8193155" cy="368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Questions aux participants</a:t>
            </a:r>
          </a:p>
        </p:txBody>
      </p:sp>
      <p:pic>
        <p:nvPicPr>
          <p:cNvPr id="11" name="Image 9">
            <a:extLst>
              <a:ext uri="{FF2B5EF4-FFF2-40B4-BE49-F238E27FC236}">
                <a16:creationId xmlns:a16="http://schemas.microsoft.com/office/drawing/2014/main" id="{798CAD2C-5926-C113-A422-154611B1E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9" descr="Capture d’écran">
            <a:extLst>
              <a:ext uri="{FF2B5EF4-FFF2-40B4-BE49-F238E27FC236}">
                <a16:creationId xmlns:a16="http://schemas.microsoft.com/office/drawing/2014/main" id="{8F4F6A43-4E57-AF50-A44E-E67A979D0F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3" name="Image 10" descr="Capture d’écran">
            <a:extLst>
              <a:ext uri="{FF2B5EF4-FFF2-40B4-BE49-F238E27FC236}">
                <a16:creationId xmlns:a16="http://schemas.microsoft.com/office/drawing/2014/main" id="{9C8944CE-EE39-EE5F-4FFA-9161DC262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2988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dirty="0"/>
              <a:t>30 janvier 2024, GCAF Paris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17</a:t>
            </a:fld>
            <a:endParaRPr lang="de-CH"/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568F3207-48DC-0725-11AD-88F021F4D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9" descr="Capture d’écran">
            <a:extLst>
              <a:ext uri="{FF2B5EF4-FFF2-40B4-BE49-F238E27FC236}">
                <a16:creationId xmlns:a16="http://schemas.microsoft.com/office/drawing/2014/main" id="{E7857EC2-CF80-6714-F529-F80BED6A4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9" name="Image 10" descr="Capture d’écran">
            <a:extLst>
              <a:ext uri="{FF2B5EF4-FFF2-40B4-BE49-F238E27FC236}">
                <a16:creationId xmlns:a16="http://schemas.microsoft.com/office/drawing/2014/main" id="{38F5E901-B848-7062-C623-9822BF27E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065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1BB9D-A561-41DB-9D3B-4FD443D6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81" y="1596227"/>
            <a:ext cx="8101013" cy="1599196"/>
          </a:xfrm>
          <a:ln>
            <a:solidFill>
              <a:srgbClr val="CC0000"/>
            </a:solidFill>
          </a:ln>
        </p:spPr>
        <p:txBody>
          <a:bodyPr/>
          <a:lstStyle/>
          <a:p>
            <a:pPr marL="434250" lvl="1" indent="0">
              <a:buNone/>
            </a:pPr>
            <a:endParaRPr lang="fr-CH" sz="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4250" lvl="1" indent="0">
              <a:buNone/>
            </a:pPr>
            <a:r>
              <a:rPr lang="fr-CH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François-Xavier de Rossi</a:t>
            </a:r>
            <a:endParaRPr lang="de-CH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250" lvl="1" indent="0">
              <a:buNone/>
            </a:pPr>
            <a:r>
              <a:rPr lang="fr-CH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250" lvl="1" indent="0">
              <a:buNone/>
            </a:pPr>
            <a:r>
              <a:rPr lang="fr-F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Autorité fédérale de surveillance des marchés financiers FINMA</a:t>
            </a:r>
            <a:endParaRPr lang="de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250" lvl="1" indent="0">
              <a:buNone/>
            </a:pPr>
            <a:r>
              <a:rPr lang="fr-CH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francois-xavier.derossi@finma.ch</a:t>
            </a:r>
            <a:endParaRPr lang="de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4250" lvl="1" indent="0">
              <a:buNone/>
            </a:pPr>
            <a:r>
              <a:rPr lang="fr-CH" sz="1400" u="sng" dirty="0">
                <a:solidFill>
                  <a:srgbClr val="006EA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www.finma.ch</a:t>
            </a:r>
            <a:endParaRPr lang="fr-CH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CH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indent="0">
              <a:buNone/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FB7F1-0731-437F-B29F-F96583AC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</p:spPr>
        <p:txBody>
          <a:bodyPr/>
          <a:lstStyle/>
          <a:p>
            <a:r>
              <a:rPr lang="fr-CH" dirty="0"/>
              <a:t>30 janvier 2024, GCAF Paris</a:t>
            </a:r>
          </a:p>
          <a:p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D563C-05BF-469E-ACEC-D801FB69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Page </a:t>
            </a:r>
            <a:fld id="{CDE66890-A7DE-4311-BAAD-28E36B7B2F3D}" type="slidenum">
              <a:rPr lang="de-CH" smtClean="0"/>
              <a:t>18</a:t>
            </a:fld>
            <a:endParaRPr lang="de-CH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2F12349-C4F8-FD31-E788-8FF68682FE93}"/>
              </a:ext>
            </a:extLst>
          </p:cNvPr>
          <p:cNvSpPr txBox="1">
            <a:spLocks/>
          </p:cNvSpPr>
          <p:nvPr/>
        </p:nvSpPr>
        <p:spPr>
          <a:xfrm>
            <a:off x="519980" y="3283390"/>
            <a:ext cx="8101013" cy="159538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vert="horz" lIns="0" tIns="0" rIns="0" bIns="0" rtlCol="0">
            <a:no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4250" lvl="1" indent="0">
              <a:buNone/>
            </a:pPr>
            <a:r>
              <a:rPr lang="fr-CH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H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lvl="1" indent="0">
              <a:buNone/>
            </a:pPr>
            <a:r>
              <a:rPr lang="fr-CH" sz="1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 Scherer</a:t>
            </a:r>
            <a:endParaRPr lang="en-GB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60000" lvl="1" indent="0">
              <a:buNone/>
            </a:pPr>
            <a:endParaRPr lang="en-GB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60000" lvl="1" indent="0">
              <a:buNone/>
            </a:pPr>
            <a:r>
              <a:rPr lang="en-GB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Autorité</a:t>
            </a:r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</a:rPr>
              <a:t> de Contrôle </a:t>
            </a:r>
            <a:r>
              <a:rPr lang="en-GB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Prudentiel</a:t>
            </a:r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</a:rPr>
              <a:t> et de resolution ACPR</a:t>
            </a:r>
          </a:p>
          <a:p>
            <a:pPr marL="360000" lvl="1" indent="0">
              <a:buNone/>
            </a:pPr>
            <a:r>
              <a:rPr lang="fr-CH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Paul.SCHERER@acpr.banque-france.fr</a:t>
            </a:r>
            <a:r>
              <a:rPr lang="fr-CH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000" lvl="1" indent="0">
              <a:buNone/>
            </a:pPr>
            <a:r>
              <a:rPr lang="fr-CH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https://acpr.banque-france.fr</a:t>
            </a:r>
            <a:r>
              <a:rPr lang="fr-CH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000" lvl="1" indent="0">
              <a:buNone/>
            </a:pPr>
            <a:endParaRPr lang="en-GB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Symbol" panose="05050102010706020507" pitchFamily="18" charset="2"/>
              <a:buNone/>
            </a:pPr>
            <a:endParaRPr lang="en-GB" sz="105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indent="0">
              <a:buFont typeface="Symbol" panose="05050102010706020507" pitchFamily="18" charset="2"/>
              <a:buNone/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C4933A2-3FF6-4C40-29B2-68D6E9D4190D}"/>
              </a:ext>
            </a:extLst>
          </p:cNvPr>
          <p:cNvSpPr txBox="1">
            <a:spLocks/>
          </p:cNvSpPr>
          <p:nvPr/>
        </p:nvSpPr>
        <p:spPr>
          <a:xfrm>
            <a:off x="519979" y="4966743"/>
            <a:ext cx="8101013" cy="1595387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vert="horz" lIns="0" tIns="0" rIns="0" bIns="0" rtlCol="0">
            <a:no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4250" lvl="1" indent="0">
              <a:buFont typeface="Symbol" panose="05050102010706020507" pitchFamily="18" charset="2"/>
              <a:buNone/>
            </a:pPr>
            <a:endParaRPr lang="fr-CH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33388" lvl="1" indent="-79375">
              <a:buFont typeface="Symbol" panose="05050102010706020507" pitchFamily="18" charset="2"/>
              <a:buNone/>
            </a:pPr>
            <a:r>
              <a:rPr lang="fr-CH" sz="1400" b="1" dirty="0">
                <a:latin typeface="Arial" panose="020B0604020202020204" pitchFamily="34" charset="0"/>
                <a:cs typeface="Times New Roman" panose="02020603050405020304" pitchFamily="18" charset="0"/>
              </a:rPr>
              <a:t>Hafid Zelamta</a:t>
            </a:r>
          </a:p>
          <a:p>
            <a:pPr lvl="1"/>
            <a:endParaRPr lang="en-GB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60000" lvl="1" indent="0">
              <a:buNone/>
            </a:pPr>
            <a:r>
              <a:rPr lang="en-GB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Autorité</a:t>
            </a:r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</a:rPr>
              <a:t> de Contrôle des Assurances et de la </a:t>
            </a:r>
            <a:r>
              <a:rPr lang="en-GB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Prévoyance</a:t>
            </a:r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Sociale</a:t>
            </a:r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</a:rPr>
              <a:t> ACAPS</a:t>
            </a:r>
          </a:p>
          <a:p>
            <a:pPr marL="360000" lvl="1" indent="0">
              <a:buNone/>
            </a:pPr>
            <a:r>
              <a:rPr lang="en-GB" sz="1400" dirty="0" err="1">
                <a:latin typeface="Arial" panose="020B0604020202020204" pitchFamily="34" charset="0"/>
                <a:cs typeface="Times New Roman" panose="02020603050405020304" pitchFamily="18" charset="0"/>
                <a:hlinkClick r:id="rId6"/>
              </a:rPr>
              <a:t>hafid.zelamta@acaps,ma</a:t>
            </a:r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60000" lvl="1" indent="0">
              <a:buNone/>
            </a:pPr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  <a:hlinkClick r:id="rId7"/>
              </a:rPr>
              <a:t>www.acaps.ma</a:t>
            </a:r>
            <a:r>
              <a:rPr lang="en-GB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Symbol" panose="05050102010706020507" pitchFamily="18" charset="2"/>
              <a:buNone/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1" indent="0">
              <a:buFont typeface="Symbol" panose="05050102010706020507" pitchFamily="18" charset="2"/>
              <a:buNone/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F8566-872D-6014-BA7D-6B5F1ABE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06" y="1281953"/>
            <a:ext cx="8101013" cy="314274"/>
          </a:xfrm>
        </p:spPr>
        <p:txBody>
          <a:bodyPr/>
          <a:lstStyle/>
          <a:p>
            <a:r>
              <a:rPr lang="fr-CH" dirty="0"/>
              <a:t>Questions? Contacts:</a:t>
            </a:r>
            <a:endParaRPr lang="de-CH" dirty="0">
              <a:solidFill>
                <a:srgbClr val="CC0000"/>
              </a:solidFill>
            </a:endParaRPr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id="{D0F03C70-BAB5-290D-9DD0-C8289B02D5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E7D46279-10E8-6762-A49F-DC31CAD8D0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9BFCB053-D217-677F-9734-EA7635A35B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9130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Introduction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CFF0D-AC4F-477E-99B8-8ACF9F4C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2</a:t>
            </a:fld>
            <a:endParaRPr lang="de-CH"/>
          </a:p>
        </p:txBody>
      </p:sp>
      <p:pic>
        <p:nvPicPr>
          <p:cNvPr id="8" name="Image 9">
            <a:extLst>
              <a:ext uri="{FF2B5EF4-FFF2-40B4-BE49-F238E27FC236}">
                <a16:creationId xmlns:a16="http://schemas.microsoft.com/office/drawing/2014/main" id="{F947C09D-182E-9D73-945A-705447FB6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542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6256" y="1258961"/>
            <a:ext cx="8101013" cy="896400"/>
          </a:xfrm>
        </p:spPr>
        <p:txBody>
          <a:bodyPr/>
          <a:lstStyle/>
          <a:p>
            <a:r>
              <a:rPr lang="fr-CH" dirty="0"/>
              <a:t>But de l'atelier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Être</a:t>
            </a:r>
            <a:r>
              <a:rPr lang="en-GB" dirty="0"/>
              <a:t> vivant et </a:t>
            </a:r>
            <a:r>
              <a:rPr lang="en-GB" dirty="0" err="1"/>
              <a:t>interactif</a:t>
            </a:r>
            <a:endParaRPr lang="en-GB" dirty="0"/>
          </a:p>
          <a:p>
            <a:pPr lvl="1"/>
            <a:r>
              <a:rPr lang="en-GB" dirty="0" err="1"/>
              <a:t>Permettre</a:t>
            </a:r>
            <a:r>
              <a:rPr lang="en-GB" dirty="0"/>
              <a:t> un </a:t>
            </a:r>
            <a:r>
              <a:rPr lang="en-GB" b="1" dirty="0" err="1"/>
              <a:t>échange</a:t>
            </a:r>
            <a:r>
              <a:rPr lang="en-GB" b="1" dirty="0"/>
              <a:t> </a:t>
            </a:r>
            <a:r>
              <a:rPr lang="en-GB" b="1" dirty="0" err="1"/>
              <a:t>d’expériences</a:t>
            </a:r>
            <a:r>
              <a:rPr lang="en-GB" b="1" dirty="0"/>
              <a:t> entre les participants</a:t>
            </a:r>
          </a:p>
          <a:p>
            <a:pPr lvl="1"/>
            <a:r>
              <a:rPr lang="en-GB" dirty="0"/>
              <a:t>Inciter </a:t>
            </a:r>
            <a:r>
              <a:rPr lang="en-GB" dirty="0" err="1"/>
              <a:t>chacun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à </a:t>
            </a:r>
            <a:r>
              <a:rPr lang="en-GB" dirty="0" err="1"/>
              <a:t>intervenir</a:t>
            </a:r>
            <a:r>
              <a:rPr lang="en-GB" dirty="0"/>
              <a:t>,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faire part de </a:t>
            </a:r>
            <a:r>
              <a:rPr lang="en-GB" dirty="0" err="1"/>
              <a:t>ses</a:t>
            </a:r>
            <a:r>
              <a:rPr lang="en-GB" dirty="0"/>
              <a:t> aspirations</a:t>
            </a:r>
          </a:p>
          <a:p>
            <a:pPr lvl="1"/>
            <a:r>
              <a:rPr lang="en-GB" dirty="0" err="1"/>
              <a:t>Développer</a:t>
            </a:r>
            <a:r>
              <a:rPr lang="en-GB" dirty="0"/>
              <a:t> un </a:t>
            </a:r>
            <a:r>
              <a:rPr lang="en-GB" b="1" dirty="0" err="1"/>
              <a:t>débat</a:t>
            </a:r>
            <a:r>
              <a:rPr lang="en-GB" b="1" dirty="0"/>
              <a:t> </a:t>
            </a:r>
            <a:r>
              <a:rPr lang="en-GB" dirty="0" err="1"/>
              <a:t>fructueux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fr-CH" b="1" dirty="0"/>
          </a:p>
          <a:p>
            <a:r>
              <a:rPr lang="de-CH" dirty="0" err="1"/>
              <a:t>Méthode</a:t>
            </a:r>
            <a:endParaRPr lang="de-CH" dirty="0"/>
          </a:p>
          <a:p>
            <a:pPr lvl="1"/>
            <a:r>
              <a:rPr lang="de-CH" dirty="0" err="1"/>
              <a:t>Approche</a:t>
            </a:r>
            <a:r>
              <a:rPr lang="de-CH" dirty="0"/>
              <a:t> </a:t>
            </a:r>
            <a:r>
              <a:rPr lang="de-CH" dirty="0" err="1"/>
              <a:t>thématique</a:t>
            </a:r>
            <a:r>
              <a:rPr lang="de-CH" dirty="0"/>
              <a:t> : </a:t>
            </a:r>
            <a:r>
              <a:rPr lang="de-CH" dirty="0" err="1"/>
              <a:t>nous</a:t>
            </a:r>
            <a:r>
              <a:rPr lang="de-CH" dirty="0"/>
              <a:t> </a:t>
            </a:r>
            <a:r>
              <a:rPr lang="de-CH" dirty="0" err="1"/>
              <a:t>avons</a:t>
            </a:r>
            <a:r>
              <a:rPr lang="de-CH" dirty="0"/>
              <a:t> </a:t>
            </a:r>
            <a:r>
              <a:rPr lang="de-CH" dirty="0" err="1"/>
              <a:t>sélectionné</a:t>
            </a:r>
            <a:r>
              <a:rPr lang="de-CH" dirty="0"/>
              <a:t> </a:t>
            </a:r>
            <a:r>
              <a:rPr lang="de-CH" b="1" dirty="0"/>
              <a:t>3 </a:t>
            </a:r>
            <a:r>
              <a:rPr lang="de-CH" b="1" dirty="0" err="1"/>
              <a:t>sujets</a:t>
            </a:r>
            <a:r>
              <a:rPr lang="de-CH" b="1" dirty="0"/>
              <a:t> </a:t>
            </a:r>
            <a:r>
              <a:rPr lang="de-CH" dirty="0" err="1"/>
              <a:t>concernant</a:t>
            </a:r>
            <a:r>
              <a:rPr lang="de-CH" dirty="0"/>
              <a:t> la </a:t>
            </a:r>
            <a:r>
              <a:rPr lang="de-CH" dirty="0" err="1"/>
              <a:t>solvabilité</a:t>
            </a:r>
            <a:r>
              <a:rPr lang="de-CH" dirty="0"/>
              <a:t> </a:t>
            </a:r>
            <a:r>
              <a:rPr lang="de-CH" dirty="0" err="1"/>
              <a:t>basée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les </a:t>
            </a:r>
            <a:r>
              <a:rPr lang="de-CH" dirty="0" err="1"/>
              <a:t>risques</a:t>
            </a:r>
            <a:r>
              <a:rPr lang="de-CH" dirty="0"/>
              <a:t> (</a:t>
            </a:r>
            <a:r>
              <a:rPr lang="de-CH" b="1" dirty="0"/>
              <a:t>SBR</a:t>
            </a:r>
            <a:r>
              <a:rPr lang="de-CH" dirty="0"/>
              <a:t>)</a:t>
            </a:r>
          </a:p>
          <a:p>
            <a:pPr lvl="1"/>
            <a:r>
              <a:rPr lang="de-CH" dirty="0" err="1"/>
              <a:t>Structure</a:t>
            </a:r>
            <a:r>
              <a:rPr lang="de-CH" dirty="0"/>
              <a:t> : </a:t>
            </a:r>
            <a:r>
              <a:rPr lang="de-CH" dirty="0" err="1"/>
              <a:t>introduction</a:t>
            </a:r>
            <a:r>
              <a:rPr lang="de-CH" dirty="0"/>
              <a:t> </a:t>
            </a:r>
            <a:r>
              <a:rPr lang="de-CH" dirty="0" err="1"/>
              <a:t>assurée</a:t>
            </a:r>
            <a:r>
              <a:rPr lang="de-CH" dirty="0"/>
              <a:t> par des </a:t>
            </a:r>
            <a:r>
              <a:rPr lang="de-CH" dirty="0" err="1"/>
              <a:t>animateurs</a:t>
            </a:r>
            <a:r>
              <a:rPr lang="de-CH" dirty="0"/>
              <a:t> </a:t>
            </a:r>
            <a:r>
              <a:rPr lang="de-CH" dirty="0" err="1"/>
              <a:t>qui</a:t>
            </a:r>
            <a:r>
              <a:rPr lang="de-CH" dirty="0"/>
              <a:t> </a:t>
            </a:r>
            <a:r>
              <a:rPr lang="de-CH" dirty="0" err="1"/>
              <a:t>apportent</a:t>
            </a:r>
            <a:r>
              <a:rPr lang="de-CH" dirty="0"/>
              <a:t> </a:t>
            </a:r>
            <a:r>
              <a:rPr lang="de-CH" dirty="0" err="1"/>
              <a:t>un</a:t>
            </a:r>
            <a:r>
              <a:rPr lang="de-CH" dirty="0"/>
              <a:t> retour </a:t>
            </a:r>
            <a:r>
              <a:rPr lang="de-CH" dirty="0" err="1"/>
              <a:t>d’expérience</a:t>
            </a:r>
            <a:r>
              <a:rPr lang="de-CH" dirty="0"/>
              <a:t> de </a:t>
            </a:r>
            <a:r>
              <a:rPr lang="de-CH" dirty="0" err="1"/>
              <a:t>leur</a:t>
            </a:r>
            <a:r>
              <a:rPr lang="de-CH" dirty="0"/>
              <a:t> </a:t>
            </a:r>
            <a:r>
              <a:rPr lang="de-CH" dirty="0" err="1"/>
              <a:t>pays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le </a:t>
            </a:r>
            <a:r>
              <a:rPr lang="de-CH" dirty="0" err="1"/>
              <a:t>sujet</a:t>
            </a:r>
            <a:endParaRPr lang="de-CH" dirty="0"/>
          </a:p>
          <a:p>
            <a:pPr lvl="1"/>
            <a:r>
              <a:rPr lang="de-CH" dirty="0" err="1"/>
              <a:t>Puis</a:t>
            </a:r>
            <a:r>
              <a:rPr lang="de-CH" dirty="0"/>
              <a:t> </a:t>
            </a:r>
            <a:r>
              <a:rPr lang="de-CH" b="1" dirty="0" err="1"/>
              <a:t>quelques</a:t>
            </a:r>
            <a:r>
              <a:rPr lang="de-CH" b="1" dirty="0"/>
              <a:t> </a:t>
            </a:r>
            <a:r>
              <a:rPr lang="de-CH" b="1" dirty="0" err="1"/>
              <a:t>questions</a:t>
            </a:r>
            <a:r>
              <a:rPr lang="de-CH" b="1" dirty="0"/>
              <a:t> </a:t>
            </a:r>
            <a:r>
              <a:rPr lang="de-CH" dirty="0" err="1"/>
              <a:t>soumises</a:t>
            </a:r>
            <a:r>
              <a:rPr lang="de-CH" dirty="0"/>
              <a:t> </a:t>
            </a:r>
            <a:r>
              <a:rPr lang="de-CH" dirty="0" err="1"/>
              <a:t>aux</a:t>
            </a:r>
            <a:r>
              <a:rPr lang="de-CH" dirty="0"/>
              <a:t> </a:t>
            </a:r>
            <a:r>
              <a:rPr lang="de-CH" dirty="0" err="1"/>
              <a:t>participants</a:t>
            </a:r>
            <a:r>
              <a:rPr lang="de-CH" dirty="0"/>
              <a:t>. </a:t>
            </a:r>
            <a:r>
              <a:rPr lang="de-CH" dirty="0" err="1"/>
              <a:t>Vous</a:t>
            </a:r>
            <a:r>
              <a:rPr lang="de-CH" dirty="0"/>
              <a:t> </a:t>
            </a:r>
            <a:r>
              <a:rPr lang="de-CH" dirty="0" err="1"/>
              <a:t>brulerez</a:t>
            </a:r>
            <a:r>
              <a:rPr lang="de-CH" dirty="0"/>
              <a:t> </a:t>
            </a:r>
            <a:r>
              <a:rPr lang="de-CH" dirty="0" err="1"/>
              <a:t>ainsi</a:t>
            </a:r>
            <a:r>
              <a:rPr lang="de-CH" dirty="0"/>
              <a:t> </a:t>
            </a:r>
            <a:r>
              <a:rPr lang="de-CH" dirty="0" err="1"/>
              <a:t>d'envie</a:t>
            </a:r>
            <a:r>
              <a:rPr lang="de-CH" dirty="0"/>
              <a:t> de </a:t>
            </a:r>
            <a:r>
              <a:rPr lang="de-CH" b="1" dirty="0" err="1"/>
              <a:t>vous</a:t>
            </a:r>
            <a:r>
              <a:rPr lang="de-CH" b="1" dirty="0"/>
              <a:t> </a:t>
            </a:r>
            <a:r>
              <a:rPr lang="de-CH" b="1" dirty="0" err="1"/>
              <a:t>exprimer</a:t>
            </a:r>
            <a:endParaRPr lang="de-CH" dirty="0"/>
          </a:p>
          <a:p>
            <a:pPr marL="360000" lvl="1" indent="0">
              <a:buNone/>
            </a:pPr>
            <a:endParaRPr lang="de-CH" dirty="0"/>
          </a:p>
          <a:p>
            <a:r>
              <a:rPr lang="de-CH" i="1" dirty="0" err="1"/>
              <a:t>L'idée</a:t>
            </a:r>
            <a:r>
              <a:rPr lang="de-CH" i="1" dirty="0"/>
              <a:t> de </a:t>
            </a:r>
            <a:r>
              <a:rPr lang="de-CH" i="1" dirty="0" err="1"/>
              <a:t>cet</a:t>
            </a:r>
            <a:r>
              <a:rPr lang="de-CH" i="1" dirty="0"/>
              <a:t> </a:t>
            </a:r>
            <a:r>
              <a:rPr lang="de-CH" i="1" dirty="0" err="1"/>
              <a:t>atelier</a:t>
            </a:r>
            <a:r>
              <a:rPr lang="de-CH" i="1" dirty="0"/>
              <a:t> fait </a:t>
            </a:r>
            <a:r>
              <a:rPr lang="de-CH" i="1" dirty="0" err="1"/>
              <a:t>suite</a:t>
            </a:r>
            <a:r>
              <a:rPr lang="de-CH" i="1" dirty="0"/>
              <a:t> à </a:t>
            </a:r>
            <a:r>
              <a:rPr lang="de-CH" i="1" dirty="0" err="1"/>
              <a:t>un</a:t>
            </a:r>
            <a:r>
              <a:rPr lang="de-CH" i="1" dirty="0"/>
              <a:t> </a:t>
            </a:r>
            <a:r>
              <a:rPr lang="de-CH" i="1" dirty="0" err="1"/>
              <a:t>atelier</a:t>
            </a:r>
            <a:r>
              <a:rPr lang="de-CH" i="1" dirty="0"/>
              <a:t> </a:t>
            </a:r>
            <a:r>
              <a:rPr lang="de-CH" i="1" dirty="0" err="1"/>
              <a:t>similaire</a:t>
            </a:r>
            <a:r>
              <a:rPr lang="de-CH" i="1" dirty="0"/>
              <a:t> </a:t>
            </a:r>
            <a:r>
              <a:rPr lang="de-CH" i="1" dirty="0" err="1"/>
              <a:t>animé</a:t>
            </a:r>
            <a:r>
              <a:rPr lang="de-CH" i="1" dirty="0"/>
              <a:t> par la FINMA </a:t>
            </a:r>
            <a:r>
              <a:rPr lang="de-CH" i="1" dirty="0" err="1"/>
              <a:t>qui</a:t>
            </a:r>
            <a:r>
              <a:rPr lang="de-CH" i="1" dirty="0"/>
              <a:t> </a:t>
            </a:r>
            <a:r>
              <a:rPr lang="de-CH" i="1" dirty="0" err="1"/>
              <a:t>s'est</a:t>
            </a:r>
            <a:r>
              <a:rPr lang="de-CH" i="1" dirty="0"/>
              <a:t> </a:t>
            </a:r>
            <a:r>
              <a:rPr lang="de-CH" i="1" dirty="0" err="1"/>
              <a:t>déroulé</a:t>
            </a:r>
            <a:r>
              <a:rPr lang="de-CH" i="1" dirty="0"/>
              <a:t> </a:t>
            </a:r>
            <a:r>
              <a:rPr lang="de-CH" i="1" dirty="0" err="1"/>
              <a:t>l'année</a:t>
            </a:r>
            <a:r>
              <a:rPr lang="de-CH" i="1" dirty="0"/>
              <a:t> </a:t>
            </a:r>
            <a:r>
              <a:rPr lang="de-CH" i="1" dirty="0" err="1"/>
              <a:t>passée</a:t>
            </a:r>
            <a:r>
              <a:rPr lang="de-CH" i="1" dirty="0"/>
              <a:t> à </a:t>
            </a:r>
            <a:r>
              <a:rPr lang="de-CH" i="1" dirty="0" err="1"/>
              <a:t>l'AICA</a:t>
            </a:r>
            <a:r>
              <a:rPr lang="de-CH" i="1" dirty="0"/>
              <a:t> </a:t>
            </a:r>
            <a:r>
              <a:rPr lang="de-CH" i="1" dirty="0" err="1"/>
              <a:t>dans</a:t>
            </a:r>
            <a:r>
              <a:rPr lang="de-CH" i="1" dirty="0"/>
              <a:t> le </a:t>
            </a:r>
            <a:r>
              <a:rPr lang="de-CH" i="1" dirty="0" err="1"/>
              <a:t>cadre</a:t>
            </a:r>
            <a:r>
              <a:rPr lang="de-CH" i="1" dirty="0"/>
              <a:t> du </a:t>
            </a:r>
            <a:r>
              <a:rPr lang="de-CH" i="1" dirty="0" err="1"/>
              <a:t>forum</a:t>
            </a:r>
            <a:r>
              <a:rPr lang="de-CH" i="1" dirty="0"/>
              <a:t> RBSIF.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56A2F-9698-48B0-BDE1-9026BB14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3</a:t>
            </a:fld>
            <a:endParaRPr lang="de-CH"/>
          </a:p>
        </p:txBody>
      </p:sp>
      <p:pic>
        <p:nvPicPr>
          <p:cNvPr id="5" name="Image 9">
            <a:extLst>
              <a:ext uri="{FF2B5EF4-FFF2-40B4-BE49-F238E27FC236}">
                <a16:creationId xmlns:a16="http://schemas.microsoft.com/office/drawing/2014/main" id="{E9D17C54-DF69-95AD-C8BA-567213334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9" descr="Capture d’écran">
            <a:extLst>
              <a:ext uri="{FF2B5EF4-FFF2-40B4-BE49-F238E27FC236}">
                <a16:creationId xmlns:a16="http://schemas.microsoft.com/office/drawing/2014/main" id="{5B6A8811-54A7-FBBD-22C9-D68642C767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9" name="Image 10" descr="Capture d’écran">
            <a:extLst>
              <a:ext uri="{FF2B5EF4-FFF2-40B4-BE49-F238E27FC236}">
                <a16:creationId xmlns:a16="http://schemas.microsoft.com/office/drawing/2014/main" id="{D13325F3-1C8E-54D6-9B59-2510CFC2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1059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15B3-D304-4C8F-9B81-D1F9CA0FD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06" y="1138517"/>
            <a:ext cx="8101013" cy="672927"/>
          </a:xfrm>
        </p:spPr>
        <p:txBody>
          <a:bodyPr anchor="t">
            <a:normAutofit/>
          </a:bodyPr>
          <a:lstStyle/>
          <a:p>
            <a:r>
              <a:rPr lang="fr-CH" dirty="0"/>
              <a:t>Sujets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073E2-DDC2-4347-B62D-515299E8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9552" y="345411"/>
            <a:ext cx="2547293" cy="216000"/>
          </a:xfrm>
        </p:spPr>
        <p:txBody>
          <a:bodyPr>
            <a:normAutofit/>
          </a:bodyPr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3B73E-701B-49C9-AE54-E63C0283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9551" y="501056"/>
            <a:ext cx="1470524" cy="216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CH"/>
              <a:t>Page </a:t>
            </a:r>
            <a:fld id="{CDE66890-A7DE-4311-BAAD-28E36B7B2F3D}" type="slidenum">
              <a:rPr lang="de-CH" smtClean="0"/>
              <a:pPr>
                <a:spcAft>
                  <a:spcPts val="600"/>
                </a:spcAft>
              </a:pPr>
              <a:t>4</a:t>
            </a:fld>
            <a:endParaRPr lang="de-CH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95D064E-6DD4-B8D5-5E5F-2908CC85B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813796"/>
              </p:ext>
            </p:extLst>
          </p:nvPr>
        </p:nvGraphicFramePr>
        <p:xfrm>
          <a:off x="526256" y="1999716"/>
          <a:ext cx="8101013" cy="455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 9">
            <a:extLst>
              <a:ext uri="{FF2B5EF4-FFF2-40B4-BE49-F238E27FC236}">
                <a16:creationId xmlns:a16="http://schemas.microsoft.com/office/drawing/2014/main" id="{9B2F9582-7BC5-5827-CCD7-92A0470DF4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9" descr="Capture d’écran">
            <a:extLst>
              <a:ext uri="{FF2B5EF4-FFF2-40B4-BE49-F238E27FC236}">
                <a16:creationId xmlns:a16="http://schemas.microsoft.com/office/drawing/2014/main" id="{7C0FC3DD-3B77-9960-A5D8-448ADFFEAE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8" name="Image 10" descr="Capture d’écran">
            <a:extLst>
              <a:ext uri="{FF2B5EF4-FFF2-40B4-BE49-F238E27FC236}">
                <a16:creationId xmlns:a16="http://schemas.microsoft.com/office/drawing/2014/main" id="{56190FE2-81DD-C56E-2EB4-49AC339C23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484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8FFB-30AB-4E3A-84CF-A0ABB18A64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Facteurs déclencheurs de la transition vers un régime SBR</a:t>
            </a:r>
            <a:endParaRPr lang="de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DF247-B52D-491C-AA5C-B5932E970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5F6C9-E4C0-4161-9132-561D75898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</a:p>
          <a:p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5DA95-859D-4A12-AFF4-9EE5C636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5</a:t>
            </a:fld>
            <a:endParaRPr lang="de-CH"/>
          </a:p>
        </p:txBody>
      </p:sp>
      <p:pic>
        <p:nvPicPr>
          <p:cNvPr id="6" name="Image 9">
            <a:extLst>
              <a:ext uri="{FF2B5EF4-FFF2-40B4-BE49-F238E27FC236}">
                <a16:creationId xmlns:a16="http://schemas.microsoft.com/office/drawing/2014/main" id="{842C3C2F-8482-0ED6-6A4D-014DACBA5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2FC4F7A7-86BA-87BC-FEC4-49D2BD5A0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A0B16306-96CF-F279-DC51-5261DBC30A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2574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70AB-907B-465D-B823-46F76708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10" y="1312838"/>
            <a:ext cx="8101013" cy="381233"/>
          </a:xfrm>
        </p:spPr>
        <p:txBody>
          <a:bodyPr/>
          <a:lstStyle/>
          <a:p>
            <a:r>
              <a:rPr lang="fr-CH" dirty="0"/>
              <a:t>Facteurs déclencheurs: Expériences </a:t>
            </a:r>
            <a:r>
              <a:rPr lang="fr-CH" dirty="0">
                <a:solidFill>
                  <a:srgbClr val="CC0000"/>
                </a:solidFill>
              </a:rPr>
              <a:t>(i) </a:t>
            </a:r>
            <a:r>
              <a:rPr lang="fr-CH" dirty="0"/>
              <a:t>de la </a:t>
            </a:r>
            <a:r>
              <a:rPr lang="fr-CH" dirty="0">
                <a:solidFill>
                  <a:srgbClr val="CC0000"/>
                </a:solidFill>
              </a:rPr>
              <a:t>Suisse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1BB9D-A561-41DB-9D3B-4FD443D6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51" y="1929633"/>
            <a:ext cx="8101013" cy="4513111"/>
          </a:xfrm>
          <a:ln>
            <a:solidFill>
              <a:srgbClr val="CC0000"/>
            </a:solidFill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fr-CH" sz="1600" dirty="0"/>
              <a:t>1</a:t>
            </a:r>
            <a:r>
              <a:rPr lang="fr-CH" sz="1600" baseline="30000" dirty="0"/>
              <a:t>er</a:t>
            </a:r>
            <a:r>
              <a:rPr lang="fr-CH" sz="1600" dirty="0"/>
              <a:t> </a:t>
            </a:r>
            <a:r>
              <a:rPr lang="fr-CH" dirty="0"/>
              <a:t>janvier 1985: </a:t>
            </a:r>
            <a:r>
              <a:rPr lang="en-GB" dirty="0" err="1">
                <a:latin typeface="Arial" panose="020B0604020202020204" pitchFamily="34" charset="0"/>
                <a:cs typeface="Times New Roman" panose="02020603050405020304" pitchFamily="18" charset="0"/>
              </a:rPr>
              <a:t>retraite</a:t>
            </a:r>
            <a:r>
              <a:rPr lang="en-GB" dirty="0">
                <a:latin typeface="Arial" panose="020B0604020202020204" pitchFamily="34" charset="0"/>
                <a:cs typeface="Times New Roman" panose="02020603050405020304" pitchFamily="18" charset="0"/>
              </a:rPr>
              <a:t> par capitalisation </a:t>
            </a:r>
            <a:r>
              <a:rPr lang="en-GB" dirty="0" err="1">
                <a:latin typeface="Arial" panose="020B0604020202020204" pitchFamily="34" charset="0"/>
                <a:cs typeface="Times New Roman" panose="02020603050405020304" pitchFamily="18" charset="0"/>
              </a:rPr>
              <a:t>obligatoire</a:t>
            </a:r>
            <a:r>
              <a:rPr lang="en-GB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sus d'un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régime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retraite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répartition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avec </a:t>
            </a:r>
            <a:r>
              <a:rPr lang="en-GB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d'intérêt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légal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 des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années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90 ― début 2000: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marché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dessous du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valeurs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actions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baisse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Aucun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sur la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règlementaire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I); </a:t>
            </a:r>
          </a:p>
          <a:p>
            <a:pPr lvl="1">
              <a:lnSpc>
                <a:spcPct val="110000"/>
              </a:lnSpc>
            </a:pP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sur la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remplir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les obligations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envers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assurés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long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protection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l'assuré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la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rentabilité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financière. </a:t>
            </a:r>
          </a:p>
          <a:p>
            <a:pPr lvl="1">
              <a:lnSpc>
                <a:spcPct val="110000"/>
              </a:lnSpc>
            </a:pP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Fallait-il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baisser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minimum?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Émoi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politique…</a:t>
            </a:r>
          </a:p>
          <a:p>
            <a:pPr marL="360000" lvl="1" indent="0">
              <a:lnSpc>
                <a:spcPct val="110000"/>
              </a:lnSpc>
              <a:buNone/>
            </a:pP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Commission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mandatée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le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gouvernement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préconise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SBR ―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sera le Test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suisse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(SST, </a:t>
            </a:r>
            <a:r>
              <a:rPr lang="en-GB" sz="16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Swiss Solvency Test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pPr lvl="1">
              <a:lnSpc>
                <a:spcPct val="110000"/>
              </a:lnSpc>
            </a:pP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soulève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le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mouvement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SBR a lieu à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l'étranger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FB7F1-0731-437F-B29F-F96583AC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D563C-05BF-469E-ACEC-D801FB69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6</a:t>
            </a:fld>
            <a:endParaRPr lang="de-CH"/>
          </a:p>
        </p:txBody>
      </p:sp>
      <p:pic>
        <p:nvPicPr>
          <p:cNvPr id="6" name="Image 9">
            <a:extLst>
              <a:ext uri="{FF2B5EF4-FFF2-40B4-BE49-F238E27FC236}">
                <a16:creationId xmlns:a16="http://schemas.microsoft.com/office/drawing/2014/main" id="{F0A2493E-67B6-C5F1-2D48-3A5652810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AC54E770-771E-B718-6991-575AE7D81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8B54B2E6-218D-7F96-A21A-1E6EB9F7F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824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70AB-907B-465D-B823-46F76708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87" y="1271749"/>
            <a:ext cx="8101013" cy="381233"/>
          </a:xfrm>
        </p:spPr>
        <p:txBody>
          <a:bodyPr/>
          <a:lstStyle/>
          <a:p>
            <a:r>
              <a:rPr lang="fr-CH" dirty="0"/>
              <a:t>Facteurs déclencheurs: Expériences </a:t>
            </a:r>
            <a:r>
              <a:rPr lang="fr-CH" dirty="0">
                <a:solidFill>
                  <a:srgbClr val="0070C0"/>
                </a:solidFill>
              </a:rPr>
              <a:t>(ii) </a:t>
            </a:r>
            <a:r>
              <a:rPr lang="fr-CH" dirty="0"/>
              <a:t>de la </a:t>
            </a:r>
            <a:r>
              <a:rPr lang="fr-CH" dirty="0">
                <a:solidFill>
                  <a:srgbClr val="0070C0"/>
                </a:solidFill>
              </a:rPr>
              <a:t>France</a:t>
            </a:r>
            <a:endParaRPr lang="de-CH" dirty="0">
              <a:solidFill>
                <a:srgbClr val="0070C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FB7F1-0731-437F-B29F-F96583AC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D563C-05BF-469E-ACEC-D801FB69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7</a:t>
            </a:fld>
            <a:endParaRPr lang="de-CH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B0DC753-63CE-F9E6-4A59-4249105A5B7E}"/>
              </a:ext>
            </a:extLst>
          </p:cNvPr>
          <p:cNvSpPr txBox="1">
            <a:spLocks/>
          </p:cNvSpPr>
          <p:nvPr/>
        </p:nvSpPr>
        <p:spPr>
          <a:xfrm>
            <a:off x="521493" y="1952680"/>
            <a:ext cx="8035202" cy="464534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0" tIns="0" rIns="0" bIns="0" rtlCol="0">
            <a:no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68580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6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janvier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1994 : entrée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vigueur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unique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européen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l’assurance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besoin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définir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norme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commune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solvabilité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10000"/>
              </a:lnSpc>
              <a:buNone/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2007-2008 :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rôle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catalyseur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financière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Changement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l’environnement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macroéconomique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(forte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volatilité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qui rend necessaire de faire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évoluer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directive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votée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novembre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2009 pour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capter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nouveaux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risques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Entrée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vigueur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directive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le 1er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janvier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</a:p>
          <a:p>
            <a:pPr>
              <a:lnSpc>
                <a:spcPct val="110000"/>
              </a:lnSpc>
            </a:pP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directive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incluait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clause de revue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revue,</a:t>
            </a: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lancée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2020, a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révélé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l’inadaptation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standard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persistant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bas,</a:t>
            </a: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voire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négatifs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Besoin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faire </a:t>
            </a:r>
            <a:r>
              <a:rPr lang="en-GB" sz="1600" u="sng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évoluer</a:t>
            </a:r>
            <a:r>
              <a:rPr lang="en-GB" sz="16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GB" sz="1600" u="sng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régime</a:t>
            </a:r>
            <a:r>
              <a:rPr lang="en-GB" sz="16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capter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nouveaux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risques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bas,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risque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durabilité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GB" sz="20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compromis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final a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trouvé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sur la nouvelle version de la directive le 13 </a:t>
            </a:r>
            <a:r>
              <a:rPr lang="en-GB" sz="1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décembre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id="{841AB05B-7D92-E46F-9FAA-DCC92B946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9" descr="Capture d’écran">
            <a:extLst>
              <a:ext uri="{FF2B5EF4-FFF2-40B4-BE49-F238E27FC236}">
                <a16:creationId xmlns:a16="http://schemas.microsoft.com/office/drawing/2014/main" id="{87EFBCD6-3C65-0881-DD6E-B2D6CCA76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76D341CC-4AB3-F29F-18E4-77EF81AC1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20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C18297-A283-4BF4-8ED8-0433FD1D4386}"/>
              </a:ext>
            </a:extLst>
          </p:cNvPr>
          <p:cNvSpPr/>
          <p:nvPr/>
        </p:nvSpPr>
        <p:spPr>
          <a:xfrm>
            <a:off x="409551" y="2971185"/>
            <a:ext cx="8094738" cy="3519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053590-1EB3-4193-B022-3C488515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1206281"/>
            <a:ext cx="8101013" cy="896400"/>
          </a:xfrm>
        </p:spPr>
        <p:txBody>
          <a:bodyPr/>
          <a:lstStyle/>
          <a:p>
            <a:r>
              <a:rPr lang="fr-CH" dirty="0"/>
              <a:t>Discussion sur les facteurs déclencheurs </a:t>
            </a:r>
            <a:r>
              <a:rPr lang="fr-CH" b="0" dirty="0"/>
              <a:t>de la transition vers une SBR</a:t>
            </a:r>
            <a:endParaRPr lang="de-CH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F5B8C-CCD1-4AD8-A0AD-0E0AB00B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F7CDB-57B2-40F9-A34B-2F5ED2A1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8</a:t>
            </a:fld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2ED9B-C6A9-4D2A-AF13-006BB2902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51" y="2292308"/>
            <a:ext cx="8101013" cy="4877017"/>
          </a:xfrm>
        </p:spPr>
        <p:txBody>
          <a:bodyPr/>
          <a:lstStyle/>
          <a:p>
            <a:r>
              <a:rPr lang="en-GB" i="1" dirty="0"/>
              <a:t>Discussion </a:t>
            </a:r>
            <a:r>
              <a:rPr lang="en-GB" i="1" dirty="0" err="1"/>
              <a:t>centrée</a:t>
            </a:r>
            <a:r>
              <a:rPr lang="en-GB" i="1" dirty="0"/>
              <a:t> sur les </a:t>
            </a:r>
            <a:r>
              <a:rPr lang="en-GB" b="1" dirty="0" err="1"/>
              <a:t>facteurs</a:t>
            </a:r>
            <a:r>
              <a:rPr lang="en-GB" b="1" dirty="0"/>
              <a:t> </a:t>
            </a:r>
            <a:r>
              <a:rPr lang="en-GB" b="1" dirty="0" err="1"/>
              <a:t>déclencheurs</a:t>
            </a:r>
            <a:r>
              <a:rPr lang="en-GB" b="1" dirty="0"/>
              <a:t> </a:t>
            </a:r>
            <a:r>
              <a:rPr lang="en-GB" i="1" dirty="0"/>
              <a:t>plus que sur les </a:t>
            </a:r>
            <a:r>
              <a:rPr lang="en-GB" i="1" dirty="0" err="1"/>
              <a:t>caractéristiques</a:t>
            </a:r>
            <a:r>
              <a:rPr lang="en-GB" i="1" dirty="0"/>
              <a:t> des </a:t>
            </a:r>
            <a:r>
              <a:rPr lang="en-GB" i="1" dirty="0" err="1"/>
              <a:t>régimes</a:t>
            </a:r>
            <a:endParaRPr lang="en-GB" i="1" dirty="0"/>
          </a:p>
          <a:p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b="1" dirty="0">
                <a:sym typeface="Wingdings" panose="05000000000000000000" pitchFamily="2" charset="2"/>
              </a:rPr>
              <a:t>Questions aux participants </a:t>
            </a:r>
            <a:r>
              <a:rPr lang="en-GB" b="1" dirty="0"/>
              <a:t>: </a:t>
            </a:r>
          </a:p>
          <a:p>
            <a:pPr lvl="1"/>
            <a:r>
              <a:rPr lang="en-GB" dirty="0" err="1"/>
              <a:t>Quels</a:t>
            </a:r>
            <a:r>
              <a:rPr lang="en-GB" dirty="0"/>
              <a:t> </a:t>
            </a:r>
            <a:r>
              <a:rPr lang="en-GB" dirty="0" err="1"/>
              <a:t>ont</a:t>
            </a:r>
            <a:r>
              <a:rPr lang="en-GB" dirty="0"/>
              <a:t> </a:t>
            </a:r>
            <a:r>
              <a:rPr lang="en-GB" dirty="0" err="1"/>
              <a:t>été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pourraient</a:t>
            </a:r>
            <a:r>
              <a:rPr lang="en-GB" dirty="0"/>
              <a:t> </a:t>
            </a:r>
            <a:r>
              <a:rPr lang="en-GB" dirty="0" err="1"/>
              <a:t>être</a:t>
            </a:r>
            <a:r>
              <a:rPr lang="en-GB" dirty="0"/>
              <a:t> les </a:t>
            </a:r>
            <a:r>
              <a:rPr lang="en-GB" dirty="0" err="1"/>
              <a:t>facteurs</a:t>
            </a:r>
            <a:r>
              <a:rPr lang="en-GB" dirty="0"/>
              <a:t> </a:t>
            </a:r>
            <a:r>
              <a:rPr lang="en-GB" dirty="0" err="1"/>
              <a:t>déclencheurs</a:t>
            </a:r>
            <a:r>
              <a:rPr lang="en-GB" dirty="0"/>
              <a:t> pour </a:t>
            </a:r>
            <a:r>
              <a:rPr lang="en-GB" dirty="0" err="1"/>
              <a:t>aller</a:t>
            </a:r>
            <a:r>
              <a:rPr lang="en-GB" dirty="0"/>
              <a:t> </a:t>
            </a:r>
            <a:r>
              <a:rPr lang="en-GB" dirty="0" err="1"/>
              <a:t>vers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SBR </a:t>
            </a:r>
            <a:r>
              <a:rPr lang="en-GB" b="1" dirty="0"/>
              <a:t>dans </a:t>
            </a:r>
            <a:r>
              <a:rPr lang="en-GB" b="1" dirty="0" err="1"/>
              <a:t>votre</a:t>
            </a:r>
            <a:r>
              <a:rPr lang="en-GB" b="1" dirty="0"/>
              <a:t> pays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Est-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qu'une</a:t>
            </a:r>
            <a:r>
              <a:rPr lang="en-GB" dirty="0"/>
              <a:t> </a:t>
            </a:r>
            <a:r>
              <a:rPr lang="en-GB" b="1" dirty="0"/>
              <a:t>crise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un </a:t>
            </a:r>
            <a:r>
              <a:rPr lang="en-GB" dirty="0" err="1"/>
              <a:t>événement</a:t>
            </a:r>
            <a:r>
              <a:rPr lang="en-GB" dirty="0"/>
              <a:t> grave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constituent un </a:t>
            </a:r>
            <a:r>
              <a:rPr lang="en-GB" dirty="0" err="1"/>
              <a:t>facteur</a:t>
            </a:r>
            <a:r>
              <a:rPr lang="en-GB" dirty="0"/>
              <a:t> </a:t>
            </a:r>
            <a:r>
              <a:rPr lang="en-GB" dirty="0" err="1"/>
              <a:t>déclencheur</a:t>
            </a:r>
            <a:r>
              <a:rPr lang="en-GB" dirty="0"/>
              <a:t> </a:t>
            </a:r>
            <a:r>
              <a:rPr lang="en-GB" dirty="0" err="1"/>
              <a:t>nécessaire</a:t>
            </a:r>
            <a:r>
              <a:rPr lang="en-GB" dirty="0"/>
              <a:t> pour </a:t>
            </a:r>
            <a:r>
              <a:rPr lang="en-GB" b="1" dirty="0" err="1"/>
              <a:t>aller</a:t>
            </a:r>
            <a:r>
              <a:rPr lang="en-GB" b="1" dirty="0"/>
              <a:t> </a:t>
            </a:r>
            <a:r>
              <a:rPr lang="en-GB" b="1" dirty="0" err="1"/>
              <a:t>vers</a:t>
            </a:r>
            <a:r>
              <a:rPr lang="en-GB" b="1" dirty="0"/>
              <a:t> </a:t>
            </a:r>
            <a:r>
              <a:rPr lang="en-GB" dirty="0"/>
              <a:t>un </a:t>
            </a:r>
            <a:r>
              <a:rPr lang="en-GB" dirty="0" err="1"/>
              <a:t>régime</a:t>
            </a:r>
            <a:r>
              <a:rPr lang="en-GB" dirty="0"/>
              <a:t> SBR? </a:t>
            </a:r>
          </a:p>
          <a:p>
            <a:pPr lvl="1"/>
            <a:r>
              <a:rPr lang="en-GB" dirty="0" err="1"/>
              <a:t>Quels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les </a:t>
            </a:r>
            <a:r>
              <a:rPr lang="en-GB" b="1" dirty="0" err="1"/>
              <a:t>autres</a:t>
            </a:r>
            <a:r>
              <a:rPr lang="en-GB" dirty="0"/>
              <a:t> </a:t>
            </a:r>
            <a:r>
              <a:rPr lang="en-GB" dirty="0" err="1"/>
              <a:t>facteurs</a:t>
            </a:r>
            <a:r>
              <a:rPr lang="en-GB" dirty="0"/>
              <a:t> </a:t>
            </a:r>
            <a:r>
              <a:rPr lang="en-GB" dirty="0" err="1"/>
              <a:t>déclencheurs</a:t>
            </a:r>
            <a:r>
              <a:rPr lang="en-GB" dirty="0"/>
              <a:t> pour </a:t>
            </a:r>
            <a:r>
              <a:rPr lang="en-GB" dirty="0" err="1"/>
              <a:t>aller</a:t>
            </a:r>
            <a:r>
              <a:rPr lang="en-GB" dirty="0"/>
              <a:t> </a:t>
            </a:r>
            <a:r>
              <a:rPr lang="en-GB" dirty="0" err="1"/>
              <a:t>vers</a:t>
            </a:r>
            <a:r>
              <a:rPr lang="en-GB" dirty="0"/>
              <a:t> un </a:t>
            </a:r>
            <a:r>
              <a:rPr lang="en-GB" dirty="0" err="1"/>
              <a:t>régime</a:t>
            </a:r>
            <a:r>
              <a:rPr lang="en-GB" dirty="0"/>
              <a:t> SBR?</a:t>
            </a:r>
          </a:p>
          <a:p>
            <a:pPr lvl="1"/>
            <a:r>
              <a:rPr lang="en-GB" dirty="0" err="1"/>
              <a:t>Quels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les </a:t>
            </a:r>
            <a:r>
              <a:rPr lang="en-GB" dirty="0" err="1"/>
              <a:t>facteurs</a:t>
            </a:r>
            <a:r>
              <a:rPr lang="en-GB" dirty="0"/>
              <a:t> </a:t>
            </a:r>
            <a:r>
              <a:rPr lang="en-GB" dirty="0" err="1"/>
              <a:t>déclencheurs</a:t>
            </a:r>
            <a:r>
              <a:rPr lang="en-GB" dirty="0"/>
              <a:t> pour </a:t>
            </a:r>
            <a:r>
              <a:rPr lang="en-GB" b="1" dirty="0"/>
              <a:t>modifier </a:t>
            </a:r>
            <a:r>
              <a:rPr lang="en-GB" dirty="0"/>
              <a:t>un </a:t>
            </a:r>
            <a:r>
              <a:rPr lang="en-GB" dirty="0" err="1"/>
              <a:t>régime</a:t>
            </a:r>
            <a:r>
              <a:rPr lang="en-GB" dirty="0"/>
              <a:t> SBR </a:t>
            </a:r>
            <a:r>
              <a:rPr lang="en-GB" dirty="0" err="1"/>
              <a:t>existant</a:t>
            </a:r>
            <a:r>
              <a:rPr lang="en-GB" dirty="0"/>
              <a:t> ?</a:t>
            </a:r>
          </a:p>
          <a:p>
            <a:pPr lvl="1"/>
            <a:r>
              <a:rPr lang="en-GB" dirty="0" err="1"/>
              <a:t>Ces</a:t>
            </a:r>
            <a:r>
              <a:rPr lang="en-GB" dirty="0"/>
              <a:t> </a:t>
            </a:r>
            <a:r>
              <a:rPr lang="en-GB" dirty="0" err="1"/>
              <a:t>facteurs</a:t>
            </a:r>
            <a:r>
              <a:rPr lang="en-GB" dirty="0"/>
              <a:t> </a:t>
            </a:r>
            <a:r>
              <a:rPr lang="en-GB" dirty="0" err="1"/>
              <a:t>délencheurs</a:t>
            </a:r>
            <a:r>
              <a:rPr lang="en-GB" dirty="0"/>
              <a:t> </a:t>
            </a:r>
            <a:r>
              <a:rPr lang="en-GB" dirty="0" err="1"/>
              <a:t>sont-ils</a:t>
            </a:r>
            <a:r>
              <a:rPr lang="en-GB" dirty="0"/>
              <a:t> </a:t>
            </a:r>
            <a:r>
              <a:rPr lang="en-GB" dirty="0" err="1"/>
              <a:t>d’ordre</a:t>
            </a:r>
            <a:r>
              <a:rPr lang="en-GB" dirty="0"/>
              <a:t> </a:t>
            </a:r>
            <a:r>
              <a:rPr lang="en-GB" b="1" dirty="0"/>
              <a:t>international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au contraire </a:t>
            </a:r>
            <a:r>
              <a:rPr lang="en-GB" dirty="0" err="1"/>
              <a:t>liés</a:t>
            </a:r>
            <a:r>
              <a:rPr lang="en-GB" dirty="0"/>
              <a:t> au </a:t>
            </a:r>
            <a:r>
              <a:rPr lang="en-GB" dirty="0" err="1"/>
              <a:t>contexte</a:t>
            </a:r>
            <a:r>
              <a:rPr lang="en-GB" dirty="0"/>
              <a:t> </a:t>
            </a:r>
            <a:r>
              <a:rPr lang="en-GB" b="1" dirty="0"/>
              <a:t>national</a:t>
            </a:r>
            <a:r>
              <a:rPr lang="en-GB" dirty="0"/>
              <a:t> ?</a:t>
            </a:r>
          </a:p>
          <a:p>
            <a:pPr lvl="1"/>
            <a:r>
              <a:rPr lang="en-GB" dirty="0" err="1"/>
              <a:t>Quelles</a:t>
            </a:r>
            <a:r>
              <a:rPr lang="en-GB" dirty="0"/>
              <a:t> </a:t>
            </a:r>
            <a:r>
              <a:rPr lang="en-GB" dirty="0" err="1"/>
              <a:t>seraient</a:t>
            </a:r>
            <a:r>
              <a:rPr lang="en-GB" dirty="0"/>
              <a:t> les raisons pour </a:t>
            </a:r>
            <a:r>
              <a:rPr lang="en-GB" b="1" dirty="0"/>
              <a:t>ne pas </a:t>
            </a:r>
            <a:r>
              <a:rPr lang="en-GB" dirty="0" err="1"/>
              <a:t>aller</a:t>
            </a:r>
            <a:r>
              <a:rPr lang="en-GB" dirty="0"/>
              <a:t> </a:t>
            </a:r>
            <a:r>
              <a:rPr lang="en-GB" dirty="0" err="1"/>
              <a:t>vers</a:t>
            </a:r>
            <a:r>
              <a:rPr lang="en-GB" dirty="0"/>
              <a:t> un </a:t>
            </a:r>
            <a:r>
              <a:rPr lang="en-GB" dirty="0" err="1"/>
              <a:t>régime</a:t>
            </a:r>
            <a:r>
              <a:rPr lang="en-GB" dirty="0"/>
              <a:t> SBR? </a:t>
            </a:r>
          </a:p>
          <a:p>
            <a:pPr lvl="1"/>
            <a:endParaRPr lang="de-CH" dirty="0"/>
          </a:p>
          <a:p>
            <a:pPr marL="0" indent="0">
              <a:buNone/>
            </a:pPr>
            <a:endParaRPr lang="de-CH" dirty="0"/>
          </a:p>
          <a:p>
            <a:pPr lvl="1"/>
            <a:endParaRPr lang="de-CH" b="1" dirty="0"/>
          </a:p>
          <a:p>
            <a:pPr marL="360000" lvl="1" indent="0">
              <a:buNone/>
            </a:pPr>
            <a:endParaRPr lang="de-CH" b="1" dirty="0"/>
          </a:p>
          <a:p>
            <a:pPr marL="360000" lvl="1" indent="0">
              <a:buNone/>
            </a:pPr>
            <a:endParaRPr lang="de-CH" b="1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9185288-697F-A5E4-F6E6-E09FF7D6A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9" descr="Capture d’écran">
            <a:extLst>
              <a:ext uri="{FF2B5EF4-FFF2-40B4-BE49-F238E27FC236}">
                <a16:creationId xmlns:a16="http://schemas.microsoft.com/office/drawing/2014/main" id="{7B77A576-F284-6A24-9B53-D3951CA5A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2" name="Image 10" descr="Capture d’écran">
            <a:extLst>
              <a:ext uri="{FF2B5EF4-FFF2-40B4-BE49-F238E27FC236}">
                <a16:creationId xmlns:a16="http://schemas.microsoft.com/office/drawing/2014/main" id="{52E4D716-A822-34B7-012C-D2D0126A54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9557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121E8-F974-4EA2-B71D-02413434A1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Implication des dirigeants de l’autorité de contrôle</a:t>
            </a:r>
            <a:endParaRPr lang="de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785AB-4888-4B52-B4B6-E671A48034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65E05-DF7A-4AC7-9E28-F20C4DED4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30 </a:t>
            </a:r>
            <a:r>
              <a:rPr lang="de-DE" dirty="0" err="1"/>
              <a:t>janvier</a:t>
            </a:r>
            <a:r>
              <a:rPr lang="de-DE" dirty="0"/>
              <a:t> 2024, GCAF Paris</a:t>
            </a:r>
          </a:p>
          <a:p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F11FC-457A-429A-9313-2359D33A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Page </a:t>
            </a:r>
            <a:fld id="{CDE66890-A7DE-4311-BAAD-28E36B7B2F3D}" type="slidenum">
              <a:rPr lang="de-CH" smtClean="0"/>
              <a:t>9</a:t>
            </a:fld>
            <a:endParaRPr lang="de-CH"/>
          </a:p>
        </p:txBody>
      </p:sp>
      <p:pic>
        <p:nvPicPr>
          <p:cNvPr id="6" name="Image 9">
            <a:extLst>
              <a:ext uri="{FF2B5EF4-FFF2-40B4-BE49-F238E27FC236}">
                <a16:creationId xmlns:a16="http://schemas.microsoft.com/office/drawing/2014/main" id="{A76C13F7-94E8-A2EE-1A4C-06139644B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4" y="151806"/>
            <a:ext cx="1822898" cy="901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Capture d’écran">
            <a:extLst>
              <a:ext uri="{FF2B5EF4-FFF2-40B4-BE49-F238E27FC236}">
                <a16:creationId xmlns:a16="http://schemas.microsoft.com/office/drawing/2014/main" id="{57214332-D6CD-ACCA-7008-C32873F3B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2" y="210760"/>
            <a:ext cx="2128783" cy="762363"/>
          </a:xfrm>
          <a:prstGeom prst="rect">
            <a:avLst/>
          </a:prstGeom>
        </p:spPr>
      </p:pic>
      <p:pic>
        <p:nvPicPr>
          <p:cNvPr id="11" name="Image 10" descr="Capture d’écran">
            <a:extLst>
              <a:ext uri="{FF2B5EF4-FFF2-40B4-BE49-F238E27FC236}">
                <a16:creationId xmlns:a16="http://schemas.microsoft.com/office/drawing/2014/main" id="{FA2D24D9-7CB2-4DAD-2C75-1D2FE27DBB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630" y="130631"/>
            <a:ext cx="1007400" cy="1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26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9042.0"/>
  <p:tag name="AS_RELEASE_DATE" val="2018.12.12"/>
  <p:tag name="AS_TITLE" val="Aspose.Slides for .NET 4.0 Client Profile"/>
  <p:tag name="AS_VERSION" val="18.12"/>
</p:tagLst>
</file>

<file path=ppt/theme/theme1.xml><?xml version="1.0" encoding="utf-8"?>
<a:theme xmlns:a="http://schemas.openxmlformats.org/drawingml/2006/main" name="FINMA-Blau">
  <a:themeElements>
    <a:clrScheme name="FINMA 2020">
      <a:dk1>
        <a:sysClr val="windowText" lastClr="000000"/>
      </a:dk1>
      <a:lt1>
        <a:sysClr val="window" lastClr="FFFFFF"/>
      </a:lt1>
      <a:dk2>
        <a:srgbClr val="003893"/>
      </a:dk2>
      <a:lt2>
        <a:srgbClr val="FFFFFF"/>
      </a:lt2>
      <a:accent1>
        <a:srgbClr val="D4ECF5"/>
      </a:accent1>
      <a:accent2>
        <a:srgbClr val="A2D3EE"/>
      </a:accent2>
      <a:accent3>
        <a:srgbClr val="63B5DF"/>
      </a:accent3>
      <a:accent4>
        <a:srgbClr val="006EAF"/>
      </a:accent4>
      <a:accent5>
        <a:srgbClr val="4472C4"/>
      </a:accent5>
      <a:accent6>
        <a:srgbClr val="003893"/>
      </a:accent6>
      <a:hlink>
        <a:srgbClr val="006EAF"/>
      </a:hlink>
      <a:folHlink>
        <a:srgbClr val="0093C9"/>
      </a:folHlink>
    </a:clrScheme>
    <a:fontScheme name="FINMA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_Praesentation.potx" id="{F0702182-E316-4D58-BD2F-E9B8D1434E77}" vid="{95E2C2E6-E29D-4A99-AE54-CAA46E94E93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document xmlns="http://www.docugate.com/2015/docugatedatastorexml">
  <snapins xmlns=""/>
</document>
</file>

<file path=customXml/item2.xml><?xml version="1.0" encoding="utf-8"?>
<docugate xmlns="http://www.docugate.com/2014/dgxml" ResetInterfaceCacheAfterDocCreation="false" FreeDocumentSelection="true">
  <template id="9c457553-25e6-45f5-8205-86185fa78d56" doclanguage="en" workflowdocumentid="9bd1b621-e526-42a0-8d8a-820af3d56ac9">
    <docproperties>
      <saveaslocation>https://gdok.finma.ch/container/1878/G01424038</saveaslocation>
      <dossier_id>G01424038</dossier_id>
      <dossier_titel>2023-03-09_Basel</dossier_titel>
      <dossier_aktenzeichen/>
      <dossier_osp_nr>062</dossier_osp_nr>
      <dossier_kategorie>Zusammenarbeit</dossier_kategorie>
      <geschaeft_id>G01424038</geschaeft_id>
      <geschaeft_federfuehrende_oe>S-INA</geschaeft_federfuehrende_oe>
      <geschaeft_datum_eroeffnen>09.02.2023</geschaeft_datum_eroeffnen>
      <aktionsname/>
      <aktionswert/>
      <finmaobjekt_name>IAIS Risk-based Solvency Implementation Forum (RBSIF) (F01407069)</finmaobjekt_name>
      <geschaeft_url>https://gev.finma.ch/FINMA/main.aspx?etc=10058&amp;id=%7b3e4dac17-8da8-ed11-a36b-005056036b4f%7d&amp;pagetype=entityrecord</geschaeft_url>
      <addresses/>
    </docproperties>
  </template>
</docugate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Dok Document" ma:contentTypeID="0x0101003A499141982C43AFAF241BDE541C18D5009E1C48F2EE06044E8D5A70235D422C0F" ma:contentTypeVersion="31" ma:contentTypeDescription="Create a new document." ma:contentTypeScope="" ma:versionID="28fd4899c30682c43ef3ad5775b3910a">
  <xsd:schema xmlns:xsd="http://www.w3.org/2001/XMLSchema" xmlns:xs="http://www.w3.org/2001/XMLSchema" xmlns:p="http://schemas.microsoft.com/office/2006/metadata/properties" xmlns:ns2="65d94310-90ae-4d90-a57b-0ac5059efc7d" targetNamespace="http://schemas.microsoft.com/office/2006/metadata/properties" ma:root="true" ma:fieldsID="627eaa7fbb8b401b85bd5efa835e0d58" ns2:_="">
    <xsd:import namespace="65d94310-90ae-4d90-a57b-0ac5059efc7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FinmaDocumentDate" minOccurs="0"/>
                <xsd:element ref="ns2:FinmaCaseDescription" minOccurs="0"/>
                <xsd:element ref="ns2:f6ac7f7711e24d149a1ab98f6cfad432" minOccurs="0"/>
                <xsd:element ref="ns2:TaxCatchAll" minOccurs="0"/>
                <xsd:element ref="ns2:TaxCatchAllLabel" minOccurs="0"/>
                <xsd:element ref="ns2:FinmaCaseID" minOccurs="0"/>
                <xsd:element ref="ns2:g1c9cab47ab34847b4ac830bba5063b0" minOccurs="0"/>
                <xsd:element ref="ns2:h5452bf913d342ef967d06fb0970c0a5" minOccurs="0"/>
                <xsd:element ref="ns2:n1f5c6536ac648a38ad663cdf8bd44e6" minOccurs="0"/>
                <xsd:element ref="ns2:FinmaPasswordProtected" minOccurs="0"/>
                <xsd:element ref="ns2:FinmaValidationDate" minOccurs="0"/>
                <xsd:element ref="ns2:FinmaValidationResult" minOccurs="0"/>
                <xsd:element ref="ns2:FinmaObjectId" minOccurs="0"/>
                <xsd:element ref="ns2:FinmaObjectName" minOccurs="0"/>
                <xsd:element ref="ns2:Aktionswer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d94310-90ae-4d90-a57b-0ac5059efc7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inmaDocumentDate" ma:index="11" nillable="true" ma:displayName="Dokument Datum" ma:format="DateOnly" ma:internalName="FinmaDocumentDate" ma:readOnly="false">
      <xsd:simpleType>
        <xsd:restriction base="dms:DateTime"/>
      </xsd:simpleType>
    </xsd:element>
    <xsd:element name="FinmaCaseDescription" ma:index="12" nillable="true" ma:displayName="Geschäfts Bezeichnung" ma:default="2024-01_GCAF (G01458397)" ma:internalName="FinmaCaseDescription" ma:readOnly="false">
      <xsd:simpleType>
        <xsd:restriction base="dms:Text">
          <xsd:maxLength value="255"/>
        </xsd:restriction>
      </xsd:simpleType>
    </xsd:element>
    <xsd:element name="f6ac7f7711e24d149a1ab98f6cfad432" ma:index="13" nillable="true" ma:taxonomy="true" ma:internalName="f6ac7f7711e24d149a1ab98f6cfad432" ma:taxonomyFieldName="FinmaCaseStatus" ma:displayName="Geschäfts Status" ma:readOnly="false" ma:default="1;#Aktiv|7439e81f-a110-4e88-a7af-acf8d4806223" ma:fieldId="{f6ac7f77-11e2-4d14-9a1a-b98f6cfad432}" ma:sspId="1614e331-078d-4830-aac2-889f77d1de05" ma:termSetId="fbd22871-fe11-4cfd-b99d-0f5fc7eae3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4858474b-4496-427c-8bcd-e197f90e1fb3}" ma:internalName="TaxCatchAll" ma:showField="CatchAllData" ma:web="65d94310-90ae-4d90-a57b-0ac5059efc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4858474b-4496-427c-8bcd-e197f90e1fb3}" ma:internalName="TaxCatchAllLabel" ma:readOnly="true" ma:showField="CatchAllDataLabel" ma:web="65d94310-90ae-4d90-a57b-0ac5059efc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inmaCaseID" ma:index="17" nillable="true" ma:displayName="Geschäfts ID" ma:default="G01458397" ma:internalName="FinmaCaseID" ma:readOnly="false">
      <xsd:simpleType>
        <xsd:restriction base="dms:Text">
          <xsd:maxLength value="255"/>
        </xsd:restriction>
      </xsd:simpleType>
    </xsd:element>
    <xsd:element name="g1c9cab47ab34847b4ac830bba5063b0" ma:index="18" nillable="true" ma:taxonomy="true" ma:internalName="g1c9cab47ab34847b4ac830bba5063b0" ma:taxonomyFieldName="FinmaCatchphrases" ma:displayName="Schlagwort" ma:readOnly="false" ma:fieldId="{01c9cab4-7ab3-4847-b4ac-830bba5063b0}" ma:taxonomyMulti="true" ma:sspId="1614e331-078d-4830-aac2-889f77d1de05" ma:termSetId="35ed469d-bfb4-4e58-83fd-01918edae14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5452bf913d342ef967d06fb0970c0a5" ma:index="20" nillable="true" ma:taxonomy="true" ma:internalName="h5452bf913d342ef967d06fb0970c0a5" ma:taxonomyFieldName="FinmaCategory" ma:displayName="Kategorie" ma:readOnly="false" ma:fieldId="{15452bf9-13d3-42ef-967d-06fb0970c0a5}" ma:sspId="1614e331-078d-4830-aac2-889f77d1de05" ma:termSetId="76a2fa96-3e9b-4d62-901d-d1895154867f" ma:anchorId="991559e7-0aed-4d6e-9429-4a6f27d49eff" ma:open="false" ma:isKeyword="false">
      <xsd:complexType>
        <xsd:sequence>
          <xsd:element ref="pc:Terms" minOccurs="0" maxOccurs="1"/>
        </xsd:sequence>
      </xsd:complexType>
    </xsd:element>
    <xsd:element name="n1f5c6536ac648a38ad663cdf8bd44e6" ma:index="22" nillable="true" ma:taxonomy="true" ma:internalName="n1f5c6536ac648a38ad663cdf8bd44e6" ma:taxonomyFieldName="FinmaCrmEntityIDs" ma:displayName="CRM Verknüpfung IDs" ma:readOnly="false" ma:fieldId="{71f5c653-6ac6-48a3-8ad6-63cdf8bd44e6}" ma:taxonomyMulti="true" ma:sspId="1614e331-078d-4830-aac2-889f77d1de05" ma:termSetId="413ec04e-52dc-4e67-90bb-f46cb4a5f374" ma:anchorId="416491c1-8f43-4021-802f-35a4fe87089d" ma:open="false" ma:isKeyword="false">
      <xsd:complexType>
        <xsd:sequence>
          <xsd:element ref="pc:Terms" minOccurs="0" maxOccurs="1"/>
        </xsd:sequence>
      </xsd:complexType>
    </xsd:element>
    <xsd:element name="FinmaPasswordProtected" ma:index="24" nillable="true" ma:displayName="Passwortgeschützt" ma:internalName="FinmaPasswordProtected" ma:readOnly="false">
      <xsd:simpleType>
        <xsd:restriction base="dms:Boolean"/>
      </xsd:simpleType>
    </xsd:element>
    <xsd:element name="FinmaValidationDate" ma:index="25" nillable="true" ma:displayName="Prüfzeitpunkt" ma:format="DateTime" ma:internalName="FinmaValidationDate" ma:readOnly="false">
      <xsd:simpleType>
        <xsd:restriction base="dms:DateTime"/>
      </xsd:simpleType>
    </xsd:element>
    <xsd:element name="FinmaValidationResult" ma:index="27" nillable="true" ma:displayName="ValidationResults" ma:internalName="FinmaValidationResult" ma:readOnly="false">
      <xsd:simpleType>
        <xsd:restriction base="dms:Note">
          <xsd:maxLength value="255"/>
        </xsd:restriction>
      </xsd:simpleType>
    </xsd:element>
    <xsd:element name="FinmaObjectId" ma:index="28" nillable="true" ma:displayName="Finma Objekt ID" ma:default="F01407069" ma:internalName="FinmaObjectId" ma:readOnly="false">
      <xsd:simpleType>
        <xsd:restriction base="dms:Text">
          <xsd:maxLength value="255"/>
        </xsd:restriction>
      </xsd:simpleType>
    </xsd:element>
    <xsd:element name="FinmaObjectName" ma:index="29" nillable="true" ma:displayName="Finma Objekt Bezeichnung" ma:default="IAIS Risk-based Solvency Implementation Forum (RBSIF) (F01407069)" ma:internalName="FinmaObjectName" ma:readOnly="false">
      <xsd:simpleType>
        <xsd:restriction base="dms:Text">
          <xsd:maxLength value="255"/>
        </xsd:restriction>
      </xsd:simpleType>
    </xsd:element>
    <xsd:element name="Aktionswert" ma:index="30" nillable="true" ma:displayName="Aktionswert" ma:hidden="true" ma:internalName="Aktionswert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5d94310-90ae-4d90-a57b-0ac5059efc7d">G01458397-000007</_dlc_DocId>
    <TaxCatchAll xmlns="65d94310-90ae-4d90-a57b-0ac5059efc7d">
      <Value>1</Value>
    </TaxCatchAll>
    <f6ac7f7711e24d149a1ab98f6cfad432 xmlns="65d94310-90ae-4d90-a57b-0ac5059efc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Aktiv</TermName>
          <TermId xmlns="http://schemas.microsoft.com/office/infopath/2007/PartnerControls">7439e81f-a110-4e88-a7af-acf8d4806223</TermId>
        </TermInfo>
      </Terms>
    </f6ac7f7711e24d149a1ab98f6cfad432>
    <_dlc_DocIdUrl xmlns="65d94310-90ae-4d90-a57b-0ac5059efc7d">
      <Url>https://gdok.finma.ch/container/1998/_layouts/15/DocIdRedir.aspx?ID=G01458397-000007</Url>
      <Description>G01458397-000007</Description>
    </_dlc_DocIdUrl>
    <FinmaCaseDescription xmlns="65d94310-90ae-4d90-a57b-0ac5059efc7d">2024-01_GCAF (G01458397)</FinmaCaseDescription>
    <FinmaPasswordProtected xmlns="65d94310-90ae-4d90-a57b-0ac5059efc7d">false</FinmaPasswordProtected>
    <FinmaCaseID xmlns="65d94310-90ae-4d90-a57b-0ac5059efc7d">G01458397</FinmaCaseID>
    <FinmaValidationDate xmlns="65d94310-90ae-4d90-a57b-0ac5059efc7d">2024-01-16T15:30:36+00:00</FinmaValidationDate>
    <n1f5c6536ac648a38ad663cdf8bd44e6 xmlns="65d94310-90ae-4d90-a57b-0ac5059efc7d">
      <Terms xmlns="http://schemas.microsoft.com/office/infopath/2007/PartnerControls"/>
    </n1f5c6536ac648a38ad663cdf8bd44e6>
    <FinmaObjectId xmlns="65d94310-90ae-4d90-a57b-0ac5059efc7d">F01407069</FinmaObjectId>
    <FinmaValidationResult xmlns="65d94310-90ae-4d90-a57b-0ac5059efc7d" xsi:nil="true"/>
    <FinmaObjectName xmlns="65d94310-90ae-4d90-a57b-0ac5059efc7d">IAIS Risk-based Solvency Implementation Forum (RBSIF) (F01407069)</FinmaObjectName>
    <h5452bf913d342ef967d06fb0970c0a5 xmlns="65d94310-90ae-4d90-a57b-0ac5059efc7d">
      <Terms xmlns="http://schemas.microsoft.com/office/infopath/2007/PartnerControls"/>
    </h5452bf913d342ef967d06fb0970c0a5>
    <g1c9cab47ab34847b4ac830bba5063b0 xmlns="65d94310-90ae-4d90-a57b-0ac5059efc7d">
      <Terms xmlns="http://schemas.microsoft.com/office/infopath/2007/PartnerControls"/>
    </g1c9cab47ab34847b4ac830bba5063b0>
    <Aktionswert xmlns="65d94310-90ae-4d90-a57b-0ac5059efc7d" xsi:nil="true"/>
    <FinmaDocumentDate xmlns="65d94310-90ae-4d90-a57b-0ac5059efc7d">2023-02-28T23:00:00+00:00</FinmaDocumentDate>
  </documentManagement>
</p:properties>
</file>

<file path=customXml/itemProps1.xml><?xml version="1.0" encoding="utf-8"?>
<ds:datastoreItem xmlns:ds="http://schemas.openxmlformats.org/officeDocument/2006/customXml" ds:itemID="{FE1BEDFB-2F6F-4D5B-9022-9765B957BFE7}">
  <ds:schemaRefs>
    <ds:schemaRef ds:uri="http://www.docugate.com/2015/docugatedatastorexml"/>
    <ds:schemaRef ds:uri=""/>
  </ds:schemaRefs>
</ds:datastoreItem>
</file>

<file path=customXml/itemProps2.xml><?xml version="1.0" encoding="utf-8"?>
<ds:datastoreItem xmlns:ds="http://schemas.openxmlformats.org/officeDocument/2006/customXml" ds:itemID="{78C2EE3B-2D91-4556-863F-82438C44A049}">
  <ds:schemaRefs>
    <ds:schemaRef ds:uri="http://www.docugate.com/2014/dgxml"/>
  </ds:schemaRefs>
</ds:datastoreItem>
</file>

<file path=customXml/itemProps3.xml><?xml version="1.0" encoding="utf-8"?>
<ds:datastoreItem xmlns:ds="http://schemas.openxmlformats.org/officeDocument/2006/customXml" ds:itemID="{5FB59743-7E77-4B87-873E-C75D77D81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d94310-90ae-4d90-a57b-0ac5059efc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B7243DD-0980-466D-A855-E2D20D12EFD5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036B6E1-9F7F-4F54-9740-5AE713C28DC9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D6CA1BE1-4005-4E32-9140-07BD679C17BA}">
  <ds:schemaRefs>
    <ds:schemaRef ds:uri="65d94310-90ae-4d90-a57b-0ac5059efc7d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1718</Words>
  <Application>Microsoft Office PowerPoint</Application>
  <PresentationFormat>On-screen Show (4:3)</PresentationFormat>
  <Paragraphs>192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Symbol</vt:lpstr>
      <vt:lpstr>FINMA-Blau</vt:lpstr>
      <vt:lpstr>Pourquoi une solvabilité basée sur les risques ?</vt:lpstr>
      <vt:lpstr>Introduction</vt:lpstr>
      <vt:lpstr>But de l'atelier</vt:lpstr>
      <vt:lpstr>Sujets</vt:lpstr>
      <vt:lpstr>Facteurs déclencheurs de la transition vers un régime SBR</vt:lpstr>
      <vt:lpstr>Facteurs déclencheurs: Expériences (i) de la Suisse</vt:lpstr>
      <vt:lpstr>Facteurs déclencheurs: Expériences (ii) de la France</vt:lpstr>
      <vt:lpstr>Discussion sur les facteurs déclencheurs de la transition vers une SBR</vt:lpstr>
      <vt:lpstr>Implication des dirigeants de l’autorité de contrôle</vt:lpstr>
      <vt:lpstr>Implication des dirigeants : Expériences (i) du Maroc</vt:lpstr>
      <vt:lpstr>Implication des dirigeants : Expériences (ii) de la Suisse</vt:lpstr>
      <vt:lpstr>Implication des dirigeants de l’autorité de contrôle : discussion</vt:lpstr>
      <vt:lpstr>Etudes d'adéquation</vt:lpstr>
      <vt:lpstr>Études d’adéquation: Expériences (i) de la France</vt:lpstr>
      <vt:lpstr>Études d’adéquation: Expériences (ii) de la Suisse</vt:lpstr>
      <vt:lpstr>Etudes d'adéquation: Discussion</vt:lpstr>
      <vt:lpstr>PowerPoint Presentation</vt:lpstr>
      <vt:lpstr>Questions? Contacts:</vt:lpstr>
    </vt:vector>
  </TitlesOfParts>
  <Company>StÃ¤mpfli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de Rossi François-Xavier</dc:creator>
  <cp:lastModifiedBy>FINMA</cp:lastModifiedBy>
  <cp:revision>185</cp:revision>
  <cp:lastPrinted>2024-01-22T17:47:14Z</cp:lastPrinted>
  <dcterms:created xsi:type="dcterms:W3CDTF">2020-02-21T13:56:50Z</dcterms:created>
  <dcterms:modified xsi:type="dcterms:W3CDTF">2024-01-29T07:54:48Z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Aktionswert_SPPSTextValue" pid="2">
    <vt:lpwstr/>
  </property>
  <property fmtid="{D5CDD505-2E9C-101B-9397-08002B2CF9AE}" name="ContentTypeId" pid="3">
    <vt:lpwstr>0x0101003A499141982C43AFAF241BDE541C18D5009E1C48F2EE06044E8D5A70235D422C0F</vt:lpwstr>
  </property>
  <property fmtid="{D5CDD505-2E9C-101B-9397-08002B2CF9AE}" name="FinmaCaseStatus" pid="4">
    <vt:lpwstr>1;#Aktiv|7439e81f-a110-4e88-a7af-acf8d4806223</vt:lpwstr>
  </property>
  <property fmtid="{D5CDD505-2E9C-101B-9397-08002B2CF9AE}" name="FinmaCatchphrases" pid="5">
    <vt:lpwstr/>
  </property>
  <property fmtid="{D5CDD505-2E9C-101B-9397-08002B2CF9AE}" name="FinmaCategory" pid="6">
    <vt:lpwstr/>
  </property>
  <property fmtid="{D5CDD505-2E9C-101B-9397-08002B2CF9AE}" name="FinmaCrmEntityIDs" pid="7">
    <vt:lpwstr/>
  </property>
  <property fmtid="{D5CDD505-2E9C-101B-9397-08002B2CF9AE}" name="NXPowerLiteLastOptimized" pid="8">
    <vt:lpwstr>286262</vt:lpwstr>
  </property>
  <property fmtid="{D5CDD505-2E9C-101B-9397-08002B2CF9AE}" name="NXPowerLiteSettings" pid="9">
    <vt:lpwstr>F7000400038000</vt:lpwstr>
  </property>
  <property fmtid="{D5CDD505-2E9C-101B-9397-08002B2CF9AE}" name="NXPowerLiteVersion" pid="10">
    <vt:lpwstr>S10.0.0</vt:lpwstr>
  </property>
  <property fmtid="{D5CDD505-2E9C-101B-9397-08002B2CF9AE}" name="_dlc_DocIdItemGuid" pid="11">
    <vt:lpwstr>9aaa850d-6b88-4ce7-be74-772571f6a459</vt:lpwstr>
  </property>
  <property fmtid="{D5CDD505-2E9C-101B-9397-08002B2CF9AE}" name="addresses" pid="12">
    <vt:lpwstr/>
  </property>
  <property fmtid="{D5CDD505-2E9C-101B-9397-08002B2CF9AE}" name="aktionsname" pid="13">
    <vt:lpwstr/>
  </property>
  <property fmtid="{D5CDD505-2E9C-101B-9397-08002B2CF9AE}" name="aktionswert" pid="14">
    <vt:lpwstr/>
  </property>
  <property fmtid="{D5CDD505-2E9C-101B-9397-08002B2CF9AE}" name="convertername" pid="15">
    <vt:lpwstr/>
  </property>
  <property fmtid="{D5CDD505-2E9C-101B-9397-08002B2CF9AE}" name="dginterfacecreated" pid="16">
    <vt:lpwstr>1</vt:lpwstr>
  </property>
  <property fmtid="{D5CDD505-2E9C-101B-9397-08002B2CF9AE}" name="dgworkflowid" pid="17">
    <vt:lpwstr>e81efd1a-39fd-44ef-a3f8-1eaca3dd0ca0</vt:lpwstr>
  </property>
  <property fmtid="{D5CDD505-2E9C-101B-9397-08002B2CF9AE}" name="docugatedocumentcreationpath" pid="18">
    <vt:lpwstr>C:\Users\f10260\AppData\Local\Temp\Docugate\Documents\ubnpnsyj.pptx</vt:lpwstr>
  </property>
  <property fmtid="{D5CDD505-2E9C-101B-9397-08002B2CF9AE}" name="docugatedocumenthasdatastore" pid="19">
    <vt:lpwstr>True</vt:lpwstr>
  </property>
  <property fmtid="{D5CDD505-2E9C-101B-9397-08002B2CF9AE}" name="docugatedocumentversion" pid="20">
    <vt:lpwstr>5.17.10.1</vt:lpwstr>
  </property>
  <property fmtid="{D5CDD505-2E9C-101B-9397-08002B2CF9AE}" name="dossier_aktenzeichen" pid="21">
    <vt:lpwstr/>
  </property>
  <property fmtid="{D5CDD505-2E9C-101B-9397-08002B2CF9AE}" name="dossier_id" pid="22">
    <vt:lpwstr>G01424038</vt:lpwstr>
  </property>
  <property fmtid="{D5CDD505-2E9C-101B-9397-08002B2CF9AE}" name="dossier_kategorie" pid="23">
    <vt:lpwstr>Zusammenarbeit</vt:lpwstr>
  </property>
  <property fmtid="{D5CDD505-2E9C-101B-9397-08002B2CF9AE}" name="dossier_osp_nr" pid="24">
    <vt:lpwstr>062</vt:lpwstr>
  </property>
  <property fmtid="{D5CDD505-2E9C-101B-9397-08002B2CF9AE}" name="dossier_titel" pid="25">
    <vt:lpwstr>2023-03-09_Basel</vt:lpwstr>
  </property>
  <property fmtid="{D5CDD505-2E9C-101B-9397-08002B2CF9AE}" name="feld_titel" pid="26">
    <vt:lpwstr>Journey to implementing the Swiss Solvency Test (SST)</vt:lpwstr>
  </property>
  <property fmtid="{D5CDD505-2E9C-101B-9397-08002B2CF9AE}" name="feld_titelunformatted" pid="27">
    <vt:lpwstr>Journey to implementing the Swiss Solvency Test (SST)</vt:lpwstr>
  </property>
  <property fmtid="{D5CDD505-2E9C-101B-9397-08002B2CF9AE}" name="feld_untertitel" pid="28">
    <vt:lpwstr>François-Xavier de Rossi, FINMA</vt:lpwstr>
  </property>
  <property fmtid="{D5CDD505-2E9C-101B-9397-08002B2CF9AE}" name="feld_untertitelunformatted" pid="29">
    <vt:lpwstr>François-Xavier de Rossi, FINMA</vt:lpwstr>
  </property>
  <property fmtid="{D5CDD505-2E9C-101B-9397-08002B2CF9AE}" name="finmaobjekt_name" pid="30">
    <vt:lpwstr>IAIS Risk-based Solvency Implementation Forum (RBSIF) (F01407069)</vt:lpwstr>
  </property>
  <property fmtid="{D5CDD505-2E9C-101B-9397-08002B2CF9AE}" name="geschaeft_datum_eroeffnen" pid="31">
    <vt:lpwstr>09.02.2023</vt:lpwstr>
  </property>
  <property fmtid="{D5CDD505-2E9C-101B-9397-08002B2CF9AE}" name="geschaeft_federfuehrende_oe" pid="32">
    <vt:lpwstr>S-INA</vt:lpwstr>
  </property>
  <property fmtid="{D5CDD505-2E9C-101B-9397-08002B2CF9AE}" name="geschaeft_id" pid="33">
    <vt:lpwstr>G01424038</vt:lpwstr>
  </property>
  <property fmtid="{D5CDD505-2E9C-101B-9397-08002B2CF9AE}" name="geschaeft_url" pid="34">
    <vt:lpwstr>https://gev.finma.ch/FINMA/main.aspx?etc=10058&amp;id=%7b3e4dac17-8da8-ed11-a36b-005056036b4f%7d&amp;pagetype=entityrecord</vt:lpwstr>
  </property>
  <property fmtid="{D5CDD505-2E9C-101B-9397-08002B2CF9AE}" name="interfacename" pid="35">
    <vt:lpwstr/>
  </property>
  <property fmtid="{D5CDD505-2E9C-101B-9397-08002B2CF9AE}" name="interfacetemplates" pid="36">
    <vt:lpwstr>False</vt:lpwstr>
  </property>
  <property fmtid="{D5CDD505-2E9C-101B-9397-08002B2CF9AE}" name="languagekey" pid="37">
    <vt:lpwstr>EN</vt:lpwstr>
  </property>
  <property fmtid="{D5CDD505-2E9C-101B-9397-08002B2CF9AE}" name="saveaslocation" pid="38">
    <vt:lpwstr>https://gdok.finma.ch/container/1878/G01424038</vt:lpwstr>
  </property>
  <property fmtid="{D5CDD505-2E9C-101B-9397-08002B2CF9AE}" name="taskpaneenablemanually" pid="39">
    <vt:lpwstr>Manually</vt:lpwstr>
  </property>
  <property fmtid="{D5CDD505-2E9C-101B-9397-08002B2CF9AE}" name="taskpaneguid" pid="40">
    <vt:lpwstr>88249523-c4a1-4623-8814-2a2d87869c5c</vt:lpwstr>
  </property>
  <property fmtid="{D5CDD505-2E9C-101B-9397-08002B2CF9AE}" name="templatedisplayname" pid="41">
    <vt:lpwstr>FINMA Präsentation (4:3)</vt:lpwstr>
  </property>
  <property fmtid="{D5CDD505-2E9C-101B-9397-08002B2CF9AE}" name="templateexternalid" pid="42">
    <vt:lpwstr>cef96f21-4490-4fc0-9e5f-5a061d0d2f09</vt:lpwstr>
  </property>
  <property fmtid="{D5CDD505-2E9C-101B-9397-08002B2CF9AE}" name="templateid" pid="43">
    <vt:lpwstr>962471ed-7120-4345-935c-fe8054dd1d44</vt:lpwstr>
  </property>
  <property fmtid="{D5CDD505-2E9C-101B-9397-08002B2CF9AE}" name="templatename" pid="44">
    <vt:lpwstr>FINMA Präsentation (4:3)</vt:lpwstr>
  </property>
</Properties>
</file>