
<file path=[Content_Types].xml><?xml version="1.0" encoding="utf-8"?>
<Types xmlns="http://schemas.openxmlformats.org/package/2006/content-types">
  <Default ContentType="image/png" Extension="png"/>
  <Default ContentType="image/jpeg" Extension="jpeg"/>
  <Default ContentType="image/x-emf" Extension="emf"/>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notesMaster+xml" PartName="/ppt/notesMasters/notesMaster1.xml"/>
  <Override ContentType="application/vnd.openxmlformats-officedocument.presentationml.handoutMaster+xml" PartName="/ppt/handoutMasters/handout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theme+xml" PartName="/ppt/theme/theme2.xml"/>
  <Override ContentType="application/vnd.openxmlformats-officedocument.theme+xml" PartName="/ppt/theme/theme3.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7" r:id="rId2"/>
    <p:sldId id="299" r:id="rId3"/>
    <p:sldId id="344" r:id="rId4"/>
    <p:sldId id="345" r:id="rId5"/>
    <p:sldId id="346" r:id="rId6"/>
    <p:sldId id="347" r:id="rId7"/>
    <p:sldId id="348" r:id="rId8"/>
    <p:sldId id="342" r:id="rId9"/>
    <p:sldId id="349" r:id="rId10"/>
    <p:sldId id="343" r:id="rId11"/>
    <p:sldId id="282" r:id="rId12"/>
  </p:sldIdLst>
  <p:sldSz cx="9144000" cy="6858000" type="screen4x3"/>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k Marteau" initials="PM" lastIdx="23" clrIdx="0">
    <p:extLst>
      <p:ext uri="{19B8F6BF-5375-455C-9EA6-DF929625EA0E}">
        <p15:presenceInfo xmlns:p15="http://schemas.microsoft.com/office/powerpoint/2012/main" userId="5f095e02af16735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52" autoAdjust="0"/>
    <p:restoredTop sz="86410"/>
  </p:normalViewPr>
  <p:slideViewPr>
    <p:cSldViewPr>
      <p:cViewPr varScale="1">
        <p:scale>
          <a:sx n="73" d="100"/>
          <a:sy n="73" d="100"/>
        </p:scale>
        <p:origin x="1406" y="67"/>
      </p:cViewPr>
      <p:guideLst>
        <p:guide orient="horz" pos="2160"/>
        <p:guide pos="2880"/>
      </p:guideLst>
    </p:cSldViewPr>
  </p:slideViewPr>
  <p:outlineViewPr>
    <p:cViewPr>
      <p:scale>
        <a:sx n="33" d="100"/>
        <a:sy n="33" d="100"/>
      </p:scale>
      <p:origin x="0" y="-782"/>
    </p:cViewPr>
  </p:outlineViewPr>
  <p:notesTextViewPr>
    <p:cViewPr>
      <p:scale>
        <a:sx n="1" d="1"/>
        <a:sy n="1" d="1"/>
      </p:scale>
      <p:origin x="0" y="-466"/>
    </p:cViewPr>
  </p:notesTextViewPr>
  <p:notesViewPr>
    <p:cSldViewPr>
      <p:cViewPr>
        <p:scale>
          <a:sx n="110" d="100"/>
          <a:sy n="110" d="100"/>
        </p:scale>
        <p:origin x="1766" y="62"/>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1342" y="0"/>
            <a:ext cx="2946347" cy="496491"/>
          </a:xfrm>
          <a:prstGeom prst="rect">
            <a:avLst/>
          </a:prstGeom>
        </p:spPr>
        <p:txBody>
          <a:bodyPr vert="horz" lIns="91440" tIns="45720" rIns="91440" bIns="45720" rtlCol="0"/>
          <a:lstStyle>
            <a:lvl1pPr algn="r">
              <a:defRPr sz="1200"/>
            </a:lvl1pPr>
          </a:lstStyle>
          <a:p>
            <a:fld id="{F3E3636C-949A-4800-9C51-A5A383ADC579}" type="datetimeFigureOut">
              <a:rPr lang="fr-FR" smtClean="0"/>
              <a:pPr/>
              <a:t>29/01/2024</a:t>
            </a:fld>
            <a:endParaRPr lang="fr-FR"/>
          </a:p>
        </p:txBody>
      </p:sp>
      <p:sp>
        <p:nvSpPr>
          <p:cNvPr id="4" name="Espace réservé du pied de page 3"/>
          <p:cNvSpPr>
            <a:spLocks noGrp="1"/>
          </p:cNvSpPr>
          <p:nvPr>
            <p:ph type="ftr" sz="quarter" idx="2"/>
          </p:nvPr>
        </p:nvSpPr>
        <p:spPr>
          <a:xfrm>
            <a:off x="0" y="9431599"/>
            <a:ext cx="2946347" cy="496491"/>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1342" y="9431599"/>
            <a:ext cx="2946347" cy="496491"/>
          </a:xfrm>
          <a:prstGeom prst="rect">
            <a:avLst/>
          </a:prstGeom>
        </p:spPr>
        <p:txBody>
          <a:bodyPr vert="horz" lIns="91440" tIns="45720" rIns="91440" bIns="45720" rtlCol="0" anchor="b"/>
          <a:lstStyle>
            <a:lvl1pPr algn="r">
              <a:defRPr sz="1200"/>
            </a:lvl1pPr>
          </a:lstStyle>
          <a:p>
            <a:fld id="{A34F5B3B-9A00-4519-A29E-6C373FC870D5}" type="slidenum">
              <a:rPr lang="fr-FR" smtClean="0"/>
              <a:pPr/>
              <a:t>‹N°›</a:t>
            </a:fld>
            <a:endParaRPr lang="fr-FR"/>
          </a:p>
        </p:txBody>
      </p:sp>
    </p:spTree>
    <p:extLst>
      <p:ext uri="{BB962C8B-B14F-4D97-AF65-F5344CB8AC3E}">
        <p14:creationId xmlns:p14="http://schemas.microsoft.com/office/powerpoint/2010/main" val="2163094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7DCD1B1F-36F0-48D7-9313-56F39D0C120A}" type="datetimeFigureOut">
              <a:rPr lang="fr-FR" smtClean="0"/>
              <a:pPr/>
              <a:t>29/01/2024</a:t>
            </a:fld>
            <a:endParaRPr lang="fr-FR"/>
          </a:p>
        </p:txBody>
      </p:sp>
      <p:sp>
        <p:nvSpPr>
          <p:cNvPr id="4" name="Espace réservé de l'image des diapositives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DD832902-4E5A-482D-B955-3358E3D71B18}" type="slidenum">
              <a:rPr lang="fr-FR" smtClean="0"/>
              <a:pPr/>
              <a:t>‹N°›</a:t>
            </a:fld>
            <a:endParaRPr lang="fr-FR"/>
          </a:p>
        </p:txBody>
      </p:sp>
    </p:spTree>
    <p:extLst>
      <p:ext uri="{BB962C8B-B14F-4D97-AF65-F5344CB8AC3E}">
        <p14:creationId xmlns:p14="http://schemas.microsoft.com/office/powerpoint/2010/main" val="3242582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p:spPr>
        <p:txBody>
          <a:bodyPr/>
          <a:lstStyle/>
          <a:p>
            <a:pPr eaLnBrk="1" hangingPunct="1"/>
            <a:r>
              <a:rPr lang="fr-FR" dirty="0" smtClean="0"/>
              <a:t>Avant que nous n’entrions dans le vif du sujet avec les interventions </a:t>
            </a:r>
            <a:r>
              <a:rPr lang="fr-FR" dirty="0" smtClean="0"/>
              <a:t>d’aujourd’hui </a:t>
            </a:r>
            <a:r>
              <a:rPr lang="fr-FR" dirty="0" smtClean="0"/>
              <a:t>FX, HZ, </a:t>
            </a:r>
            <a:r>
              <a:rPr lang="fr-FR" dirty="0" smtClean="0"/>
              <a:t>PS; </a:t>
            </a:r>
            <a:r>
              <a:rPr lang="fr-FR" dirty="0" smtClean="0"/>
              <a:t>et demain JB, je vais juste rapidement présenter quelques points élémentaires sur le CBR.  </a:t>
            </a:r>
          </a:p>
          <a:p>
            <a:pPr eaLnBrk="1" hangingPunct="1"/>
            <a:r>
              <a:rPr lang="fr-FR" dirty="0" smtClean="0"/>
              <a:t>Il arrive qu’on se représente le CBR comme </a:t>
            </a:r>
            <a:r>
              <a:rPr lang="fr-FR" dirty="0" err="1" smtClean="0"/>
              <a:t>qch</a:t>
            </a:r>
            <a:r>
              <a:rPr lang="fr-FR" dirty="0" smtClean="0"/>
              <a:t> de parfaitement inatteignable, S2 étant présenté comme l’archétype de cette </a:t>
            </a:r>
            <a:r>
              <a:rPr lang="fr-FR" dirty="0" err="1" smtClean="0"/>
              <a:t>inatteignabilité</a:t>
            </a:r>
            <a:r>
              <a:rPr lang="fr-FR" dirty="0" smtClean="0"/>
              <a:t>, par opposition aux systèmes de type S1 qui seraient des contrôles basés sur les règles.  </a:t>
            </a:r>
          </a:p>
          <a:p>
            <a:pPr eaLnBrk="1" hangingPunct="1"/>
            <a:endParaRPr lang="fr-FR" dirty="0" smtClean="0"/>
          </a:p>
          <a:p>
            <a:pPr eaLnBrk="1" hangingPunct="1"/>
            <a:r>
              <a:rPr lang="fr-FR" dirty="0" smtClean="0"/>
              <a:t>En </a:t>
            </a:r>
            <a:r>
              <a:rPr lang="fr-FR" dirty="0" smtClean="0"/>
              <a:t>fait cette présentation binaire est un peu trompeuse, d’une part l’expression « CBR » est </a:t>
            </a:r>
            <a:r>
              <a:rPr lang="fr-FR" dirty="0" err="1" smtClean="0"/>
              <a:t>sub</a:t>
            </a:r>
            <a:r>
              <a:rPr lang="fr-FR" dirty="0" smtClean="0"/>
              <a:t>-optimale car elle suppose qu’il y a d’une part des CBR et d’autres qui ne le sont </a:t>
            </a:r>
            <a:r>
              <a:rPr lang="fr-FR" dirty="0" smtClean="0"/>
              <a:t>pas;  or, il est peut-être préférable </a:t>
            </a:r>
            <a:r>
              <a:rPr lang="fr-FR" dirty="0" smtClean="0"/>
              <a:t>de parler de « CSR » qui introduit l’idée d’une gradation:  les systèmes de contrôle sont + ou – sensibles aux risques, et présentent un continuum de </a:t>
            </a:r>
            <a:r>
              <a:rPr lang="fr-FR" dirty="0" smtClean="0"/>
              <a:t>sensibilité; il </a:t>
            </a:r>
            <a:r>
              <a:rPr lang="fr-FR" dirty="0" smtClean="0"/>
              <a:t>n’y a pas d’un côté, des systèmes de contrôle qui seraient sensibles aux risques et d’autres qui ne le seraient pas: il y a plutôt des systèmes de contrôle </a:t>
            </a:r>
            <a:r>
              <a:rPr lang="fr-FR" b="1" dirty="0" smtClean="0"/>
              <a:t>+ ou – </a:t>
            </a:r>
            <a:r>
              <a:rPr lang="fr-FR" dirty="0" smtClean="0"/>
              <a:t>sensibles aux risques.  </a:t>
            </a:r>
            <a:endParaRPr lang="fr-FR" dirty="0" smtClean="0"/>
          </a:p>
          <a:p>
            <a:pPr eaLnBrk="1" hangingPunct="1"/>
            <a:endParaRPr lang="fr-FR" dirty="0"/>
          </a:p>
          <a:p>
            <a:pPr eaLnBrk="1" hangingPunct="1"/>
            <a:r>
              <a:rPr lang="fr-FR" dirty="0" smtClean="0"/>
              <a:t>L’idée </a:t>
            </a:r>
            <a:r>
              <a:rPr lang="fr-FR" dirty="0" smtClean="0"/>
              <a:t>est ici d’évoquer avec quelques exemples que les systèmes de type S1 sont « un </a:t>
            </a:r>
            <a:r>
              <a:rPr lang="fr-FR" dirty="0" smtClean="0"/>
              <a:t>tout petit peu</a:t>
            </a:r>
            <a:r>
              <a:rPr lang="fr-FR" dirty="0" smtClean="0"/>
              <a:t> » sensibles aux risques ―mais d’une façon qui reste extrêmement frustre― alors que les systèmes S2 sont beaucoup plus sensibles aux risques ―mais pas non plus de façon totale, certains risques restant </a:t>
            </a:r>
            <a:r>
              <a:rPr lang="fr-FR" dirty="0" smtClean="0"/>
              <a:t>non pris en compte, </a:t>
            </a:r>
            <a:r>
              <a:rPr lang="fr-FR" dirty="0" smtClean="0"/>
              <a:t>ou très imparfaitement pris en </a:t>
            </a:r>
            <a:r>
              <a:rPr lang="fr-FR" dirty="0" smtClean="0"/>
              <a:t>compte, </a:t>
            </a:r>
            <a:r>
              <a:rPr lang="fr-FR" dirty="0" smtClean="0"/>
              <a:t>dans la formule </a:t>
            </a:r>
            <a:r>
              <a:rPr lang="fr-FR" dirty="0" smtClean="0"/>
              <a:t>standard de </a:t>
            </a:r>
            <a:r>
              <a:rPr lang="fr-FR" dirty="0" smtClean="0"/>
              <a:t>l’exigence de capital</a:t>
            </a:r>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Un dernier point que je voudrais</a:t>
            </a:r>
            <a:r>
              <a:rPr lang="fr-FR" baseline="0" dirty="0" smtClean="0"/>
              <a:t> aborder est celui du contrôle basé sur les principes (et sensible aux risques), et l’exigence d’impartialité.</a:t>
            </a:r>
          </a:p>
          <a:p>
            <a:r>
              <a:rPr lang="fr-FR" baseline="0" dirty="0" smtClean="0"/>
              <a:t>Une objection souvent entendu sur le CBP est que comme il laisse une part d’appréciation, de jugement au contrôleur, il risque aussi de laisser place à un certain arbitraire, alors qu’au contraire le contrôle basé sur les règles serait plus impartial:   on a une règle, on l’applique.  Cette règle n’est peut-être pas basée sur les risques, elle ne protège donc peut-être pas </a:t>
            </a:r>
            <a:r>
              <a:rPr lang="fr-FR" baseline="0" dirty="0" err="1" smtClean="0"/>
              <a:t>optimalement</a:t>
            </a:r>
            <a:r>
              <a:rPr lang="fr-FR" baseline="0" dirty="0" smtClean="0"/>
              <a:t> les assurés, mais elle est la même  pour tous.</a:t>
            </a:r>
          </a:p>
          <a:p>
            <a:endParaRPr lang="fr-FR" baseline="0" dirty="0" smtClean="0"/>
          </a:p>
          <a:p>
            <a:r>
              <a:rPr lang="fr-FR" baseline="0" dirty="0" smtClean="0"/>
              <a:t>Alors je parle </a:t>
            </a:r>
            <a:r>
              <a:rPr lang="fr-FR" b="1" baseline="0" dirty="0" smtClean="0"/>
              <a:t>seulement </a:t>
            </a:r>
            <a:r>
              <a:rPr lang="fr-FR" baseline="0" dirty="0" smtClean="0"/>
              <a:t>pour la France, pas pour les autres pays ― mais l’expérience de la France c’est que on n’a pas forcément constaté que le </a:t>
            </a:r>
            <a:r>
              <a:rPr lang="fr-FR" baseline="0" dirty="0" err="1" smtClean="0"/>
              <a:t>CBRègles</a:t>
            </a:r>
            <a:r>
              <a:rPr lang="fr-FR" baseline="0" dirty="0" smtClean="0"/>
              <a:t> était forcément + impartial que le </a:t>
            </a:r>
            <a:r>
              <a:rPr lang="fr-FR" baseline="0" dirty="0" err="1" smtClean="0"/>
              <a:t>CBRisques</a:t>
            </a:r>
            <a:r>
              <a:rPr lang="fr-FR" baseline="0" dirty="0" smtClean="0"/>
              <a:t>…</a:t>
            </a:r>
          </a:p>
          <a:p>
            <a:endParaRPr lang="fr-FR" baseline="0" smtClean="0"/>
          </a:p>
          <a:p>
            <a:endParaRPr lang="fr-FR" dirty="0"/>
          </a:p>
        </p:txBody>
      </p:sp>
    </p:spTree>
    <p:extLst>
      <p:ext uri="{BB962C8B-B14F-4D97-AF65-F5344CB8AC3E}">
        <p14:creationId xmlns:p14="http://schemas.microsoft.com/office/powerpoint/2010/main" val="837196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DD832902-4E5A-482D-B955-3358E3D71B18}" type="slidenum">
              <a:rPr lang="fr-FR" smtClean="0"/>
              <a:pPr/>
              <a:t>11</a:t>
            </a:fld>
            <a:endParaRPr lang="fr-FR"/>
          </a:p>
        </p:txBody>
      </p:sp>
    </p:spTree>
    <p:extLst>
      <p:ext uri="{BB962C8B-B14F-4D97-AF65-F5344CB8AC3E}">
        <p14:creationId xmlns:p14="http://schemas.microsoft.com/office/powerpoint/2010/main" val="3279890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232343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solidFill>
                  <a:srgbClr val="002060"/>
                </a:solidFill>
              </a:rPr>
              <a:t>En France, une </a:t>
            </a:r>
            <a:r>
              <a:rPr lang="fr-FR" dirty="0" smtClean="0">
                <a:solidFill>
                  <a:srgbClr val="002060"/>
                </a:solidFill>
              </a:rPr>
              <a:t>centaine d’assureurs </a:t>
            </a:r>
            <a:r>
              <a:rPr lang="fr-FR" dirty="0">
                <a:solidFill>
                  <a:srgbClr val="002060"/>
                </a:solidFill>
              </a:rPr>
              <a:t>―mais qui sont des « très petits assureurs » (ex. mutuelles santé), et représentent une part infime du chiffre d’affaire― restent soumis à S1 (assureurs </a:t>
            </a:r>
            <a:r>
              <a:rPr lang="fr-FR" dirty="0" smtClean="0">
                <a:solidFill>
                  <a:srgbClr val="002060"/>
                </a:solidFill>
              </a:rPr>
              <a:t>ne </a:t>
            </a:r>
            <a:r>
              <a:rPr lang="fr-FR" dirty="0">
                <a:solidFill>
                  <a:srgbClr val="002060"/>
                </a:solidFill>
              </a:rPr>
              <a:t>faisant pas de RC, pas de crédit-caution, et n’étant pas actifs dans plus d’1 pays…)</a:t>
            </a:r>
          </a:p>
          <a:p>
            <a:endParaRPr lang="fr-FR" dirty="0"/>
          </a:p>
        </p:txBody>
      </p:sp>
    </p:spTree>
    <p:extLst>
      <p:ext uri="{BB962C8B-B14F-4D97-AF65-F5344CB8AC3E}">
        <p14:creationId xmlns:p14="http://schemas.microsoft.com/office/powerpoint/2010/main" val="1523953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646558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262225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Donc le risque de contrepartie</a:t>
            </a:r>
            <a:r>
              <a:rPr lang="fr-FR" baseline="0" dirty="0" smtClean="0"/>
              <a:t> est « un petit peu » pris en compte par les système de type S1,  mais d’une façon très frustre;  c’est un peu la loi du tout ou rien, soit l’actif est admis soit il ne l’est pas, et s’il est admis on considère qu’il n’y a aucun risque de contrepartie tant que certaines limites ne sont pas atteintes, et un risque de 100% pour la part des actifs dépassant cette limite</a:t>
            </a:r>
            <a:endParaRPr lang="fr-FR" dirty="0"/>
          </a:p>
        </p:txBody>
      </p:sp>
    </p:spTree>
    <p:extLst>
      <p:ext uri="{BB962C8B-B14F-4D97-AF65-F5344CB8AC3E}">
        <p14:creationId xmlns:p14="http://schemas.microsoft.com/office/powerpoint/2010/main" val="2424124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64649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691780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L’assurance-caution est une assurance assez courante (du</a:t>
            </a:r>
            <a:r>
              <a:rPr lang="fr-FR" baseline="0" dirty="0" smtClean="0"/>
              <a:t> moins sur certains marchés)</a:t>
            </a:r>
            <a:r>
              <a:rPr lang="fr-FR" dirty="0" smtClean="0"/>
              <a:t>, qui présente d’ailleurs souvent</a:t>
            </a:r>
            <a:r>
              <a:rPr lang="fr-FR" baseline="0" dirty="0" smtClean="0"/>
              <a:t> </a:t>
            </a:r>
            <a:r>
              <a:rPr lang="fr-FR" dirty="0" smtClean="0"/>
              <a:t>la particularité de pouvoir être offerte</a:t>
            </a:r>
            <a:r>
              <a:rPr lang="fr-FR" baseline="0" dirty="0" smtClean="0"/>
              <a:t> par le secteur bancaire (cautionnements) et par le secteur des assurances;</a:t>
            </a:r>
          </a:p>
          <a:p>
            <a:r>
              <a:rPr lang="fr-FR" baseline="0" dirty="0" smtClean="0"/>
              <a:t>Et certains acteurs semblent marquer un tropisme particulier vers le secteur des assurances, ce qui devrait nous alerter;  s’ils viennent nous voir ce n’est pas uniquement pour nos beaux yeux…</a:t>
            </a:r>
          </a:p>
          <a:p>
            <a:endParaRPr lang="fr-FR" baseline="0" dirty="0" smtClean="0"/>
          </a:p>
          <a:p>
            <a:r>
              <a:rPr lang="fr-FR" baseline="0" dirty="0" smtClean="0"/>
              <a:t>Je précise, parce que c’est dans le domaine public, qu’il y a eu en France un tel cas, </a:t>
            </a:r>
            <a:r>
              <a:rPr lang="fr-FR" baseline="0" dirty="0" err="1" smtClean="0"/>
              <a:t>Immotep</a:t>
            </a:r>
            <a:endParaRPr lang="fr-FR" dirty="0"/>
          </a:p>
        </p:txBody>
      </p:sp>
    </p:spTree>
    <p:extLst>
      <p:ext uri="{BB962C8B-B14F-4D97-AF65-F5344CB8AC3E}">
        <p14:creationId xmlns:p14="http://schemas.microsoft.com/office/powerpoint/2010/main" val="2582807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9DA4FAC1-912D-4A06-AC84-205967818244}" type="datetimeFigureOut">
              <a:rPr lang="fr-FR" smtClean="0"/>
              <a:pPr/>
              <a:t>29/01/2024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D41519-19B3-4A89-A0D8-E9ECE8C10361}" type="slidenum">
              <a:rPr lang="fr-FR" smtClean="0"/>
              <a:pPr/>
              <a:t>‹N°›</a:t>
            </a:fld>
            <a:endParaRPr lang="fr-FR"/>
          </a:p>
        </p:txBody>
      </p:sp>
    </p:spTree>
    <p:extLst>
      <p:ext uri="{BB962C8B-B14F-4D97-AF65-F5344CB8AC3E}">
        <p14:creationId xmlns:p14="http://schemas.microsoft.com/office/powerpoint/2010/main" val="219397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A4FAC1-912D-4A06-AC84-205967818244}" type="datetimeFigureOut">
              <a:rPr lang="fr-FR" smtClean="0"/>
              <a:pPr/>
              <a:t>29/01/2024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D41519-19B3-4A89-A0D8-E9ECE8C10361}" type="slidenum">
              <a:rPr lang="fr-FR" smtClean="0"/>
              <a:pPr/>
              <a:t>‹N°›</a:t>
            </a:fld>
            <a:endParaRPr lang="fr-FR"/>
          </a:p>
        </p:txBody>
      </p:sp>
    </p:spTree>
    <p:extLst>
      <p:ext uri="{BB962C8B-B14F-4D97-AF65-F5344CB8AC3E}">
        <p14:creationId xmlns:p14="http://schemas.microsoft.com/office/powerpoint/2010/main" val="3763203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A4FAC1-912D-4A06-AC84-205967818244}" type="datetimeFigureOut">
              <a:rPr lang="fr-FR" smtClean="0"/>
              <a:pPr/>
              <a:t>29/01/2024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D41519-19B3-4A89-A0D8-E9ECE8C10361}" type="slidenum">
              <a:rPr lang="fr-FR" smtClean="0"/>
              <a:pPr/>
              <a:t>‹N°›</a:t>
            </a:fld>
            <a:endParaRPr lang="fr-FR"/>
          </a:p>
        </p:txBody>
      </p:sp>
    </p:spTree>
    <p:extLst>
      <p:ext uri="{BB962C8B-B14F-4D97-AF65-F5344CB8AC3E}">
        <p14:creationId xmlns:p14="http://schemas.microsoft.com/office/powerpoint/2010/main" val="1027416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re et sous titre ACP">
    <p:spTree>
      <p:nvGrpSpPr>
        <p:cNvPr id="1" name=""/>
        <p:cNvGrpSpPr/>
        <p:nvPr/>
      </p:nvGrpSpPr>
      <p:grpSpPr>
        <a:xfrm>
          <a:off x="0" y="0"/>
          <a:ext cx="0" cy="0"/>
          <a:chOff x="0" y="0"/>
          <a:chExt cx="0" cy="0"/>
        </a:xfrm>
      </p:grpSpPr>
      <p:pic>
        <p:nvPicPr>
          <p:cNvPr id="4" name="Image 5" descr="courbe.jpg"/>
          <p:cNvPicPr>
            <a:picLocks noChangeAspect="1"/>
          </p:cNvPicPr>
          <p:nvPr userDrawn="1"/>
        </p:nvPicPr>
        <p:blipFill>
          <a:blip r:embed="rId2" cstate="print"/>
          <a:srcRect/>
          <a:stretch>
            <a:fillRect/>
          </a:stretch>
        </p:blipFill>
        <p:spPr bwMode="auto">
          <a:xfrm>
            <a:off x="0" y="914400"/>
            <a:ext cx="8686800" cy="1223963"/>
          </a:xfrm>
          <a:prstGeom prst="rect">
            <a:avLst/>
          </a:prstGeom>
          <a:noFill/>
          <a:ln w="9525">
            <a:noFill/>
            <a:miter lim="800000"/>
            <a:headEnd/>
            <a:tailEnd/>
          </a:ln>
        </p:spPr>
      </p:pic>
      <p:sp>
        <p:nvSpPr>
          <p:cNvPr id="5123" name="Rectangle 3"/>
          <p:cNvSpPr>
            <a:spLocks noGrp="1" noChangeArrowheads="1"/>
          </p:cNvSpPr>
          <p:nvPr>
            <p:ph type="subTitle" idx="1" hasCustomPrompt="1"/>
          </p:nvPr>
        </p:nvSpPr>
        <p:spPr>
          <a:xfrm>
            <a:off x="1857356" y="4357694"/>
            <a:ext cx="6048375" cy="431800"/>
          </a:xfrm>
        </p:spPr>
        <p:txBody>
          <a:bodyPr>
            <a:noAutofit/>
          </a:bodyPr>
          <a:lstStyle>
            <a:lvl1pPr marL="0" indent="0">
              <a:buFont typeface="Wingdings" pitchFamily="2" charset="2"/>
              <a:buNone/>
              <a:defRPr sz="2400" b="0">
                <a:solidFill>
                  <a:srgbClr val="002060"/>
                </a:solidFill>
                <a:latin typeface="Arial" pitchFamily="34" charset="0"/>
                <a:cs typeface="Arial" pitchFamily="34" charset="0"/>
              </a:defRPr>
            </a:lvl1pPr>
          </a:lstStyle>
          <a:p>
            <a:r>
              <a:rPr lang="fr-FR" dirty="0"/>
              <a:t>sous-titre</a:t>
            </a:r>
          </a:p>
        </p:txBody>
      </p:sp>
      <p:sp>
        <p:nvSpPr>
          <p:cNvPr id="11" name="Titre 10"/>
          <p:cNvSpPr>
            <a:spLocks noGrp="1"/>
          </p:cNvSpPr>
          <p:nvPr>
            <p:ph type="title" hasCustomPrompt="1"/>
          </p:nvPr>
        </p:nvSpPr>
        <p:spPr>
          <a:xfrm>
            <a:off x="1500166" y="2285992"/>
            <a:ext cx="6624638" cy="1143000"/>
          </a:xfrm>
        </p:spPr>
        <p:txBody>
          <a:bodyPr>
            <a:normAutofit/>
          </a:bodyPr>
          <a:lstStyle>
            <a:lvl1pPr algn="l">
              <a:defRPr sz="3200" b="1">
                <a:solidFill>
                  <a:srgbClr val="002060"/>
                </a:solidFill>
                <a:latin typeface="Arial" pitchFamily="34" charset="0"/>
                <a:cs typeface="Arial" pitchFamily="34" charset="0"/>
              </a:defRPr>
            </a:lvl1pPr>
          </a:lstStyle>
          <a:p>
            <a:r>
              <a:rPr lang="fr-FR" dirty="0"/>
              <a:t>Titre</a:t>
            </a:r>
          </a:p>
        </p:txBody>
      </p:sp>
      <p:sp>
        <p:nvSpPr>
          <p:cNvPr id="14" name="Espace réservé du numéro de diapositive 5"/>
          <p:cNvSpPr>
            <a:spLocks noGrp="1"/>
          </p:cNvSpPr>
          <p:nvPr>
            <p:ph type="sldNum" sz="quarter" idx="4"/>
          </p:nvPr>
        </p:nvSpPr>
        <p:spPr>
          <a:xfrm>
            <a:off x="6553200" y="6237312"/>
            <a:ext cx="2133600" cy="365125"/>
          </a:xfrm>
          <a:prstGeom prst="rect">
            <a:avLst/>
          </a:prstGeom>
        </p:spPr>
        <p:txBody>
          <a:bodyPr vert="horz" lIns="91440" tIns="45720" rIns="91440" bIns="45720" rtlCol="0" anchor="ctr"/>
          <a:lstStyle>
            <a:lvl1pPr algn="r">
              <a:defRPr sz="1200">
                <a:solidFill>
                  <a:srgbClr val="002060"/>
                </a:solidFill>
              </a:defRPr>
            </a:lvl1pPr>
          </a:lstStyle>
          <a:p>
            <a:pPr>
              <a:defRPr/>
            </a:pPr>
            <a:fld id="{AC59C542-C6E0-4E39-86B7-1D85B8646B56}" type="slidenum">
              <a:rPr lang="fr-FR" smtClean="0"/>
              <a:pPr>
                <a:defRPr/>
              </a:pPr>
              <a:t>‹N°›</a:t>
            </a:fld>
            <a:endParaRPr lang="fr-FR" dirty="0"/>
          </a:p>
        </p:txBody>
      </p:sp>
      <p:pic>
        <p:nvPicPr>
          <p:cNvPr id="8"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200629" y="294689"/>
            <a:ext cx="1127500" cy="1005136"/>
          </a:xfrm>
          <a:prstGeom prst="rect">
            <a:avLst/>
          </a:prstGeom>
          <a:noFill/>
          <a:ln w="9525">
            <a:noFill/>
            <a:miter lim="800000"/>
            <a:headEnd/>
            <a:tailEnd/>
          </a:ln>
        </p:spPr>
      </p:pic>
    </p:spTree>
    <p:extLst>
      <p:ext uri="{BB962C8B-B14F-4D97-AF65-F5344CB8AC3E}">
        <p14:creationId xmlns:p14="http://schemas.microsoft.com/office/powerpoint/2010/main" val="3294883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re et contenu acp">
    <p:spTree>
      <p:nvGrpSpPr>
        <p:cNvPr id="1" name=""/>
        <p:cNvGrpSpPr/>
        <p:nvPr/>
      </p:nvGrpSpPr>
      <p:grpSpPr>
        <a:xfrm>
          <a:off x="0" y="0"/>
          <a:ext cx="0" cy="0"/>
          <a:chOff x="0" y="0"/>
          <a:chExt cx="0" cy="0"/>
        </a:xfrm>
      </p:grpSpPr>
      <p:sp>
        <p:nvSpPr>
          <p:cNvPr id="5" name="Line 8"/>
          <p:cNvSpPr>
            <a:spLocks noChangeShapeType="1"/>
          </p:cNvSpPr>
          <p:nvPr userDrawn="1"/>
        </p:nvSpPr>
        <p:spPr bwMode="auto">
          <a:xfrm>
            <a:off x="1071563" y="0"/>
            <a:ext cx="0" cy="765175"/>
          </a:xfrm>
          <a:prstGeom prst="line">
            <a:avLst/>
          </a:prstGeom>
          <a:noFill/>
          <a:ln w="34925">
            <a:solidFill>
              <a:srgbClr val="F7C765"/>
            </a:solidFill>
            <a:round/>
            <a:headEnd/>
            <a:tailEnd/>
          </a:ln>
          <a:effectLst/>
        </p:spPr>
        <p:txBody>
          <a:bodyPr/>
          <a:lstStyle/>
          <a:p>
            <a:pPr>
              <a:defRPr/>
            </a:pPr>
            <a:endParaRPr lang="fr-FR" sz="1800">
              <a:latin typeface="Arial" pitchFamily="34" charset="0"/>
            </a:endParaRPr>
          </a:p>
        </p:txBody>
      </p:sp>
      <p:sp>
        <p:nvSpPr>
          <p:cNvPr id="2" name="Titre 1"/>
          <p:cNvSpPr>
            <a:spLocks noGrp="1"/>
          </p:cNvSpPr>
          <p:nvPr>
            <p:ph type="title" hasCustomPrompt="1"/>
          </p:nvPr>
        </p:nvSpPr>
        <p:spPr>
          <a:xfrm>
            <a:off x="1071538" y="-27384"/>
            <a:ext cx="6624638" cy="785818"/>
          </a:xfrm>
          <a:noFill/>
        </p:spPr>
        <p:txBody>
          <a:bodyPr>
            <a:noAutofit/>
          </a:bodyPr>
          <a:lstStyle>
            <a:lvl1pPr algn="l">
              <a:defRPr sz="3200" b="1">
                <a:solidFill>
                  <a:srgbClr val="002060"/>
                </a:solidFill>
                <a:latin typeface="Arial" pitchFamily="34" charset="0"/>
                <a:cs typeface="Arial" pitchFamily="34" charset="0"/>
              </a:defRPr>
            </a:lvl1pPr>
          </a:lstStyle>
          <a:p>
            <a:r>
              <a:rPr lang="fr-FR" dirty="0"/>
              <a:t>Titre de la partie</a:t>
            </a:r>
          </a:p>
        </p:txBody>
      </p:sp>
      <p:sp>
        <p:nvSpPr>
          <p:cNvPr id="3" name="Espace réservé du contenu 2"/>
          <p:cNvSpPr>
            <a:spLocks noGrp="1"/>
          </p:cNvSpPr>
          <p:nvPr>
            <p:ph idx="1" hasCustomPrompt="1"/>
          </p:nvPr>
        </p:nvSpPr>
        <p:spPr>
          <a:xfrm>
            <a:off x="1071538" y="1285860"/>
            <a:ext cx="6624638" cy="4637088"/>
          </a:xfrm>
        </p:spPr>
        <p:txBody>
          <a:bodyPr/>
          <a:lstStyle>
            <a:lvl1pPr marL="266700" indent="-266700">
              <a:buClr>
                <a:srgbClr val="F7C765"/>
              </a:buClr>
              <a:buFont typeface="Wingdings" pitchFamily="2" charset="2"/>
              <a:buChar char="q"/>
              <a:defRPr sz="2400" b="1">
                <a:solidFill>
                  <a:srgbClr val="002060"/>
                </a:solidFill>
                <a:latin typeface="Arial" pitchFamily="34" charset="0"/>
                <a:cs typeface="Arial" pitchFamily="34" charset="0"/>
              </a:defRPr>
            </a:lvl1pPr>
            <a:lvl2pPr marL="901700" marR="0" indent="-366713" algn="l" defTabSz="914400" rtl="0" eaLnBrk="1" fontAlgn="auto" latinLnBrk="0" hangingPunct="1">
              <a:lnSpc>
                <a:spcPct val="100000"/>
              </a:lnSpc>
              <a:spcBef>
                <a:spcPct val="20000"/>
              </a:spcBef>
              <a:spcAft>
                <a:spcPts val="0"/>
              </a:spcAft>
              <a:buClr>
                <a:srgbClr val="F7C765"/>
              </a:buClr>
              <a:buSzTx/>
              <a:buFont typeface="Wingdings" pitchFamily="2" charset="2"/>
              <a:buChar char="§"/>
              <a:tabLst/>
              <a:defRPr sz="2000" b="0">
                <a:solidFill>
                  <a:srgbClr val="002060"/>
                </a:solidFill>
                <a:latin typeface="Arial" pitchFamily="34" charset="0"/>
                <a:cs typeface="Arial" pitchFamily="34" charset="0"/>
              </a:defRPr>
            </a:lvl2pPr>
            <a:lvl3pPr marL="1257300" marR="0" indent="-354013" algn="l" defTabSz="914400" rtl="0" eaLnBrk="1" fontAlgn="auto" latinLnBrk="0" hangingPunct="1">
              <a:lnSpc>
                <a:spcPct val="100000"/>
              </a:lnSpc>
              <a:spcBef>
                <a:spcPct val="20000"/>
              </a:spcBef>
              <a:spcAft>
                <a:spcPts val="0"/>
              </a:spcAft>
              <a:buClr>
                <a:srgbClr val="F7C765"/>
              </a:buClr>
              <a:buSzTx/>
              <a:buFont typeface="Wingdings" pitchFamily="2" charset="2"/>
              <a:buChar char="§"/>
              <a:tabLst/>
              <a:defRPr sz="2000" b="0">
                <a:solidFill>
                  <a:srgbClr val="002060"/>
                </a:solidFill>
                <a:latin typeface="+mn-lt"/>
              </a:defRPr>
            </a:lvl3pPr>
            <a:lvl4pPr marL="1612900" indent="-354013">
              <a:buClr>
                <a:srgbClr val="F7C765"/>
              </a:buClr>
              <a:buFont typeface="Wingdings" pitchFamily="2" charset="2"/>
              <a:buChar char="§"/>
              <a:defRPr sz="2000" b="0">
                <a:solidFill>
                  <a:srgbClr val="002060"/>
                </a:solidFill>
                <a:latin typeface="+mn-lt"/>
              </a:defRPr>
            </a:lvl4pPr>
            <a:lvl5pPr marL="1968500" indent="-354013">
              <a:buClr>
                <a:srgbClr val="F7C765"/>
              </a:buClr>
              <a:buFont typeface="Wingdings" pitchFamily="2" charset="2"/>
              <a:buChar char="§"/>
              <a:defRPr sz="2000" b="0">
                <a:solidFill>
                  <a:srgbClr val="002060"/>
                </a:solidFill>
                <a:latin typeface="+mn-lt"/>
              </a:defRPr>
            </a:lvl5pPr>
          </a:lstStyle>
          <a:p>
            <a:pPr lvl="0"/>
            <a:r>
              <a:rPr lang="fr-FR" dirty="0"/>
              <a:t>Premier niveau</a:t>
            </a:r>
          </a:p>
          <a:p>
            <a:pPr lvl="1"/>
            <a:r>
              <a:rPr lang="fr-FR" dirty="0"/>
              <a:t>Deuxième niveau</a:t>
            </a:r>
          </a:p>
          <a:p>
            <a:pPr marL="901700" marR="0" lvl="1" indent="-366713" algn="l" defTabSz="914400" rtl="0" eaLnBrk="1" fontAlgn="auto" latinLnBrk="0" hangingPunct="1">
              <a:lnSpc>
                <a:spcPct val="100000"/>
              </a:lnSpc>
              <a:spcBef>
                <a:spcPct val="20000"/>
              </a:spcBef>
              <a:spcAft>
                <a:spcPts val="0"/>
              </a:spcAft>
              <a:buClr>
                <a:srgbClr val="F7C765"/>
              </a:buClr>
              <a:buSzTx/>
              <a:buFont typeface="Wingdings" pitchFamily="2" charset="2"/>
              <a:buChar char="§"/>
              <a:tabLst/>
              <a:defRPr/>
            </a:pPr>
            <a:r>
              <a:rPr lang="fr-FR" dirty="0"/>
              <a:t>Deuxième niveau</a:t>
            </a:r>
          </a:p>
          <a:p>
            <a:pPr marL="901700" marR="0" lvl="1" indent="-366713" algn="l" defTabSz="914400" rtl="0" eaLnBrk="1" fontAlgn="auto" latinLnBrk="0" hangingPunct="1">
              <a:lnSpc>
                <a:spcPct val="100000"/>
              </a:lnSpc>
              <a:spcBef>
                <a:spcPct val="20000"/>
              </a:spcBef>
              <a:spcAft>
                <a:spcPts val="0"/>
              </a:spcAft>
              <a:buClr>
                <a:srgbClr val="F7C765"/>
              </a:buClr>
              <a:buSzTx/>
              <a:buFont typeface="Wingdings" pitchFamily="2" charset="2"/>
              <a:buChar char="§"/>
              <a:tabLst/>
              <a:defRPr/>
            </a:pPr>
            <a:endParaRPr lang="fr-FR" dirty="0"/>
          </a:p>
          <a:p>
            <a:pPr lvl="0"/>
            <a:r>
              <a:rPr lang="fr-FR" dirty="0"/>
              <a:t>Premier niveau</a:t>
            </a:r>
          </a:p>
          <a:p>
            <a:pPr lvl="1"/>
            <a:r>
              <a:rPr lang="fr-FR" dirty="0"/>
              <a:t>Deuxième niveau</a:t>
            </a:r>
          </a:p>
          <a:p>
            <a:pPr marL="901700" marR="0" lvl="1" indent="-366713" algn="l" defTabSz="914400" rtl="0" eaLnBrk="1" fontAlgn="auto" latinLnBrk="0" hangingPunct="1">
              <a:lnSpc>
                <a:spcPct val="100000"/>
              </a:lnSpc>
              <a:spcBef>
                <a:spcPct val="20000"/>
              </a:spcBef>
              <a:spcAft>
                <a:spcPts val="0"/>
              </a:spcAft>
              <a:buClr>
                <a:srgbClr val="F7C765"/>
              </a:buClr>
              <a:buSzTx/>
              <a:buFont typeface="Wingdings" pitchFamily="2" charset="2"/>
              <a:buChar char="§"/>
              <a:tabLst/>
              <a:defRPr/>
            </a:pPr>
            <a:r>
              <a:rPr lang="fr-FR" dirty="0"/>
              <a:t>Deuxième niveau</a:t>
            </a:r>
          </a:p>
          <a:p>
            <a:pPr lvl="1"/>
            <a:endParaRPr lang="fr-FR" dirty="0"/>
          </a:p>
        </p:txBody>
      </p:sp>
      <p:sp>
        <p:nvSpPr>
          <p:cNvPr id="12" name="Espace réservé du numéro de diapositive 5"/>
          <p:cNvSpPr>
            <a:spLocks noGrp="1"/>
          </p:cNvSpPr>
          <p:nvPr>
            <p:ph type="sldNum" sz="quarter" idx="4"/>
          </p:nvPr>
        </p:nvSpPr>
        <p:spPr>
          <a:xfrm>
            <a:off x="5940152" y="6237312"/>
            <a:ext cx="2133600" cy="365125"/>
          </a:xfrm>
          <a:prstGeom prst="rect">
            <a:avLst/>
          </a:prstGeom>
        </p:spPr>
        <p:txBody>
          <a:bodyPr vert="horz" lIns="91440" tIns="45720" rIns="91440" bIns="45720" rtlCol="0" anchor="ctr"/>
          <a:lstStyle>
            <a:lvl1pPr algn="r">
              <a:defRPr sz="1200">
                <a:solidFill>
                  <a:srgbClr val="002060"/>
                </a:solidFill>
              </a:defRPr>
            </a:lvl1pPr>
          </a:lstStyle>
          <a:p>
            <a:pPr>
              <a:defRPr/>
            </a:pPr>
            <a:fld id="{AC59C542-C6E0-4E39-86B7-1D85B8646B56}" type="slidenum">
              <a:rPr lang="fr-FR" smtClean="0"/>
              <a:pPr>
                <a:defRPr/>
              </a:pPr>
              <a:t>‹N°›</a:t>
            </a:fld>
            <a:endParaRPr lang="fr-FR" dirty="0"/>
          </a:p>
        </p:txBody>
      </p:sp>
      <p:sp>
        <p:nvSpPr>
          <p:cNvPr id="14" name="Espace réservé de la date 3"/>
          <p:cNvSpPr>
            <a:spLocks noGrp="1"/>
          </p:cNvSpPr>
          <p:nvPr>
            <p:ph type="dt" sz="half" idx="2"/>
          </p:nvPr>
        </p:nvSpPr>
        <p:spPr>
          <a:xfrm>
            <a:off x="395536" y="6237312"/>
            <a:ext cx="2133600" cy="365125"/>
          </a:xfrm>
          <a:prstGeom prst="rect">
            <a:avLst/>
          </a:prstGeom>
        </p:spPr>
        <p:txBody>
          <a:bodyPr vert="horz" lIns="91440" tIns="45720" rIns="91440" bIns="45720" rtlCol="0" anchor="ctr"/>
          <a:lstStyle>
            <a:lvl1pPr algn="l">
              <a:defRPr sz="1200">
                <a:solidFill>
                  <a:srgbClr val="002060"/>
                </a:solidFill>
              </a:defRPr>
            </a:lvl1pPr>
          </a:lstStyle>
          <a:p>
            <a:pPr>
              <a:defRPr/>
            </a:pPr>
            <a:r>
              <a:rPr lang="fr-FR" dirty="0"/>
              <a:t>11/12/2013</a:t>
            </a:r>
          </a:p>
        </p:txBody>
      </p:sp>
      <p:pic>
        <p:nvPicPr>
          <p:cNvPr id="8" name="Imag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378966" y="6248400"/>
            <a:ext cx="572131" cy="511175"/>
          </a:xfrm>
          <a:prstGeom prst="rect">
            <a:avLst/>
          </a:prstGeom>
          <a:noFill/>
          <a:ln w="9525">
            <a:noFill/>
            <a:miter lim="800000"/>
            <a:headEnd/>
            <a:tailEnd/>
          </a:ln>
        </p:spPr>
      </p:pic>
    </p:spTree>
    <p:extLst>
      <p:ext uri="{BB962C8B-B14F-4D97-AF65-F5344CB8AC3E}">
        <p14:creationId xmlns:p14="http://schemas.microsoft.com/office/powerpoint/2010/main" val="32590328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re de la présentation">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pPr>
              <a:defRPr/>
            </a:pPr>
            <a:r>
              <a:rPr lang="fr-FR"/>
              <a:t>16/06/2016</a:t>
            </a:r>
            <a:endParaRPr lang="fr-FR" dirty="0"/>
          </a:p>
        </p:txBody>
      </p:sp>
      <p:sp>
        <p:nvSpPr>
          <p:cNvPr id="4" name="Line 8"/>
          <p:cNvSpPr>
            <a:spLocks noChangeShapeType="1"/>
          </p:cNvSpPr>
          <p:nvPr userDrawn="1"/>
        </p:nvSpPr>
        <p:spPr bwMode="auto">
          <a:xfrm flipH="1">
            <a:off x="2951820" y="2852936"/>
            <a:ext cx="3240360" cy="0"/>
          </a:xfrm>
          <a:prstGeom prst="line">
            <a:avLst/>
          </a:prstGeom>
          <a:noFill/>
          <a:ln w="57150">
            <a:solidFill>
              <a:srgbClr val="F7C765"/>
            </a:solidFill>
            <a:round/>
            <a:headEnd/>
            <a:tailEnd/>
          </a:ln>
          <a:effectLst/>
        </p:spPr>
        <p:txBody>
          <a:bodyPr/>
          <a:lstStyle/>
          <a:p>
            <a:pPr>
              <a:defRPr/>
            </a:pPr>
            <a:endParaRPr lang="fr-FR" sz="1800">
              <a:latin typeface="Arial" pitchFamily="34" charset="0"/>
            </a:endParaRPr>
          </a:p>
        </p:txBody>
      </p:sp>
      <p:sp>
        <p:nvSpPr>
          <p:cNvPr id="8" name="Titre 6"/>
          <p:cNvSpPr>
            <a:spLocks noGrp="1"/>
          </p:cNvSpPr>
          <p:nvPr>
            <p:ph type="title" hasCustomPrompt="1"/>
          </p:nvPr>
        </p:nvSpPr>
        <p:spPr>
          <a:xfrm>
            <a:off x="1259681" y="1628800"/>
            <a:ext cx="6624638" cy="1047430"/>
          </a:xfrm>
          <a:prstGeom prst="rect">
            <a:avLst/>
          </a:prstGeom>
        </p:spPr>
        <p:txBody>
          <a:bodyPr/>
          <a:lstStyle>
            <a:lvl1pPr algn="ctr" defTabSz="914400" rtl="0" eaLnBrk="1" fontAlgn="base" latinLnBrk="0" hangingPunct="1">
              <a:spcBef>
                <a:spcPct val="0"/>
              </a:spcBef>
              <a:spcAft>
                <a:spcPct val="0"/>
              </a:spcAft>
              <a:buNone/>
              <a:defRPr lang="fr-FR" sz="3200" b="1" kern="1200" cap="small" baseline="0" dirty="0">
                <a:solidFill>
                  <a:srgbClr val="002060"/>
                </a:solidFill>
                <a:latin typeface="Arial" pitchFamily="34" charset="0"/>
                <a:ea typeface="+mj-ea"/>
                <a:cs typeface="Arial" pitchFamily="34" charset="0"/>
              </a:defRPr>
            </a:lvl1pPr>
          </a:lstStyle>
          <a:p>
            <a:r>
              <a:rPr lang="fr-FR" dirty="0"/>
              <a:t>Titre Présentation</a:t>
            </a:r>
          </a:p>
        </p:txBody>
      </p:sp>
      <p:sp>
        <p:nvSpPr>
          <p:cNvPr id="5" name="Espace réservé du numéro de diapositive 5"/>
          <p:cNvSpPr>
            <a:spLocks noGrp="1"/>
          </p:cNvSpPr>
          <p:nvPr>
            <p:ph type="sldNum" sz="quarter" idx="4"/>
          </p:nvPr>
        </p:nvSpPr>
        <p:spPr>
          <a:xfrm>
            <a:off x="5966792" y="6237312"/>
            <a:ext cx="2133600" cy="365125"/>
          </a:xfrm>
          <a:prstGeom prst="rect">
            <a:avLst/>
          </a:prstGeom>
        </p:spPr>
        <p:txBody>
          <a:bodyPr vert="horz" lIns="91440" tIns="45720" rIns="91440" bIns="45720" rtlCol="0" anchor="ctr"/>
          <a:lstStyle>
            <a:lvl1pPr algn="r">
              <a:defRPr sz="1200">
                <a:solidFill>
                  <a:srgbClr val="002060"/>
                </a:solidFill>
              </a:defRPr>
            </a:lvl1pPr>
          </a:lstStyle>
          <a:p>
            <a:pPr>
              <a:defRPr/>
            </a:pPr>
            <a:fld id="{AC59C542-C6E0-4E39-86B7-1D85B8646B56}" type="slidenum">
              <a:rPr lang="fr-FR" smtClean="0"/>
              <a:pPr>
                <a:defRPr/>
              </a:pPr>
              <a:t>‹N°›</a:t>
            </a:fld>
            <a:endParaRPr lang="fr-FR" dirty="0"/>
          </a:p>
        </p:txBody>
      </p:sp>
    </p:spTree>
    <p:extLst>
      <p:ext uri="{BB962C8B-B14F-4D97-AF65-F5344CB8AC3E}">
        <p14:creationId xmlns:p14="http://schemas.microsoft.com/office/powerpoint/2010/main" val="1094133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A4FAC1-912D-4A06-AC84-205967818244}" type="datetimeFigureOut">
              <a:rPr lang="fr-FR" smtClean="0"/>
              <a:pPr/>
              <a:t>29/01/2024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D41519-19B3-4A89-A0D8-E9ECE8C10361}" type="slidenum">
              <a:rPr lang="fr-FR" smtClean="0"/>
              <a:pPr/>
              <a:t>‹N°›</a:t>
            </a:fld>
            <a:endParaRPr lang="fr-FR"/>
          </a:p>
        </p:txBody>
      </p:sp>
    </p:spTree>
    <p:extLst>
      <p:ext uri="{BB962C8B-B14F-4D97-AF65-F5344CB8AC3E}">
        <p14:creationId xmlns:p14="http://schemas.microsoft.com/office/powerpoint/2010/main" val="1553131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9DA4FAC1-912D-4A06-AC84-205967818244}" type="datetimeFigureOut">
              <a:rPr lang="fr-FR" smtClean="0"/>
              <a:pPr/>
              <a:t>29/01/2024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BD41519-19B3-4A89-A0D8-E9ECE8C10361}" type="slidenum">
              <a:rPr lang="fr-FR" smtClean="0"/>
              <a:pPr/>
              <a:t>‹N°›</a:t>
            </a:fld>
            <a:endParaRPr lang="fr-FR"/>
          </a:p>
        </p:txBody>
      </p:sp>
    </p:spTree>
    <p:extLst>
      <p:ext uri="{BB962C8B-B14F-4D97-AF65-F5344CB8AC3E}">
        <p14:creationId xmlns:p14="http://schemas.microsoft.com/office/powerpoint/2010/main" val="3241767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DA4FAC1-912D-4A06-AC84-205967818244}" type="datetimeFigureOut">
              <a:rPr lang="fr-FR" smtClean="0"/>
              <a:pPr/>
              <a:t>29/01/2024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D41519-19B3-4A89-A0D8-E9ECE8C10361}" type="slidenum">
              <a:rPr lang="fr-FR" smtClean="0"/>
              <a:pPr/>
              <a:t>‹N°›</a:t>
            </a:fld>
            <a:endParaRPr lang="fr-FR"/>
          </a:p>
        </p:txBody>
      </p:sp>
    </p:spTree>
    <p:extLst>
      <p:ext uri="{BB962C8B-B14F-4D97-AF65-F5344CB8AC3E}">
        <p14:creationId xmlns:p14="http://schemas.microsoft.com/office/powerpoint/2010/main" val="3161900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DA4FAC1-912D-4A06-AC84-205967818244}" type="datetimeFigureOut">
              <a:rPr lang="fr-FR" smtClean="0"/>
              <a:pPr/>
              <a:t>29/01/2024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BD41519-19B3-4A89-A0D8-E9ECE8C10361}" type="slidenum">
              <a:rPr lang="fr-FR" smtClean="0"/>
              <a:pPr/>
              <a:t>‹N°›</a:t>
            </a:fld>
            <a:endParaRPr lang="fr-FR"/>
          </a:p>
        </p:txBody>
      </p:sp>
    </p:spTree>
    <p:extLst>
      <p:ext uri="{BB962C8B-B14F-4D97-AF65-F5344CB8AC3E}">
        <p14:creationId xmlns:p14="http://schemas.microsoft.com/office/powerpoint/2010/main" val="3333294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9DA4FAC1-912D-4A06-AC84-205967818244}" type="datetimeFigureOut">
              <a:rPr lang="fr-FR" smtClean="0"/>
              <a:pPr/>
              <a:t>29/01/2024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BD41519-19B3-4A89-A0D8-E9ECE8C10361}" type="slidenum">
              <a:rPr lang="fr-FR" smtClean="0"/>
              <a:pPr/>
              <a:t>‹N°›</a:t>
            </a:fld>
            <a:endParaRPr lang="fr-FR"/>
          </a:p>
        </p:txBody>
      </p:sp>
    </p:spTree>
    <p:extLst>
      <p:ext uri="{BB962C8B-B14F-4D97-AF65-F5344CB8AC3E}">
        <p14:creationId xmlns:p14="http://schemas.microsoft.com/office/powerpoint/2010/main" val="373345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DA4FAC1-912D-4A06-AC84-205967818244}" type="datetimeFigureOut">
              <a:rPr lang="fr-FR" smtClean="0"/>
              <a:pPr/>
              <a:t>29/01/2024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BD41519-19B3-4A89-A0D8-E9ECE8C10361}" type="slidenum">
              <a:rPr lang="fr-FR" smtClean="0"/>
              <a:pPr/>
              <a:t>‹N°›</a:t>
            </a:fld>
            <a:endParaRPr lang="fr-FR"/>
          </a:p>
        </p:txBody>
      </p:sp>
    </p:spTree>
    <p:extLst>
      <p:ext uri="{BB962C8B-B14F-4D97-AF65-F5344CB8AC3E}">
        <p14:creationId xmlns:p14="http://schemas.microsoft.com/office/powerpoint/2010/main" val="3798697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DA4FAC1-912D-4A06-AC84-205967818244}" type="datetimeFigureOut">
              <a:rPr lang="fr-FR" smtClean="0"/>
              <a:pPr/>
              <a:t>29/01/2024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D41519-19B3-4A89-A0D8-E9ECE8C10361}" type="slidenum">
              <a:rPr lang="fr-FR" smtClean="0"/>
              <a:pPr/>
              <a:t>‹N°›</a:t>
            </a:fld>
            <a:endParaRPr lang="fr-FR"/>
          </a:p>
        </p:txBody>
      </p:sp>
    </p:spTree>
    <p:extLst>
      <p:ext uri="{BB962C8B-B14F-4D97-AF65-F5344CB8AC3E}">
        <p14:creationId xmlns:p14="http://schemas.microsoft.com/office/powerpoint/2010/main" val="3349370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DA4FAC1-912D-4A06-AC84-205967818244}" type="datetimeFigureOut">
              <a:rPr lang="fr-FR" smtClean="0"/>
              <a:pPr/>
              <a:t>29/01/2024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BD41519-19B3-4A89-A0D8-E9ECE8C10361}" type="slidenum">
              <a:rPr lang="fr-FR" smtClean="0"/>
              <a:pPr/>
              <a:t>‹N°›</a:t>
            </a:fld>
            <a:endParaRPr lang="fr-FR"/>
          </a:p>
        </p:txBody>
      </p:sp>
    </p:spTree>
    <p:extLst>
      <p:ext uri="{BB962C8B-B14F-4D97-AF65-F5344CB8AC3E}">
        <p14:creationId xmlns:p14="http://schemas.microsoft.com/office/powerpoint/2010/main" val="281915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A4FAC1-912D-4A06-AC84-205967818244}" type="datetimeFigureOut">
              <a:rPr lang="fr-FR" smtClean="0"/>
              <a:pPr/>
              <a:t>29/01/2024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41519-19B3-4A89-A0D8-E9ECE8C10361}" type="slidenum">
              <a:rPr lang="fr-FR" smtClean="0"/>
              <a:pPr/>
              <a:t>‹N°›</a:t>
            </a:fld>
            <a:endParaRPr lang="fr-FR"/>
          </a:p>
        </p:txBody>
      </p:sp>
    </p:spTree>
    <p:extLst>
      <p:ext uri="{BB962C8B-B14F-4D97-AF65-F5344CB8AC3E}">
        <p14:creationId xmlns:p14="http://schemas.microsoft.com/office/powerpoint/2010/main" val="956901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4"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4.xml"/><Relationship Id="rId5" Type="http://schemas.openxmlformats.org/officeDocument/2006/relationships/image" Target="../media/image4.png"/><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eur-lex.europa.eu/legal-content/FR/TXT/PDF/?uri=CELEX:32015R0035&amp;from=FR"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ous-titre 5"/>
          <p:cNvSpPr>
            <a:spLocks noGrp="1"/>
          </p:cNvSpPr>
          <p:nvPr>
            <p:ph type="subTitle" idx="1"/>
          </p:nvPr>
        </p:nvSpPr>
        <p:spPr>
          <a:xfrm>
            <a:off x="1676186" y="4293096"/>
            <a:ext cx="6048375" cy="424066"/>
          </a:xfrm>
        </p:spPr>
        <p:txBody>
          <a:bodyPr>
            <a:noAutofit/>
          </a:bodyPr>
          <a:lstStyle/>
          <a:p>
            <a:pPr algn="ctr" eaLnBrk="1" hangingPunct="1"/>
            <a:r>
              <a:rPr lang="fr-FR" sz="2000" dirty="0" smtClean="0"/>
              <a:t>Paris,  30 janvier 2024</a:t>
            </a:r>
            <a:endParaRPr lang="fr-FR" sz="2000" dirty="0"/>
          </a:p>
          <a:p>
            <a:pPr eaLnBrk="1" hangingPunct="1"/>
            <a:endParaRPr lang="fr-FR" sz="2000" dirty="0">
              <a:latin typeface="Arial" pitchFamily="34" charset="0"/>
              <a:cs typeface="Arial" pitchFamily="34" charset="0"/>
            </a:endParaRPr>
          </a:p>
        </p:txBody>
      </p:sp>
      <p:sp>
        <p:nvSpPr>
          <p:cNvPr id="5123" name="Titre 4"/>
          <p:cNvSpPr>
            <a:spLocks noGrp="1"/>
          </p:cNvSpPr>
          <p:nvPr>
            <p:ph type="title"/>
          </p:nvPr>
        </p:nvSpPr>
        <p:spPr>
          <a:xfrm>
            <a:off x="1547664" y="1829108"/>
            <a:ext cx="6960266" cy="2160240"/>
          </a:xfrm>
        </p:spPr>
        <p:txBody>
          <a:bodyPr>
            <a:normAutofit fontScale="90000"/>
          </a:bodyPr>
          <a:lstStyle/>
          <a:p>
            <a:pPr algn="ctr"/>
            <a:r>
              <a:rPr lang="fr-FR" sz="3100" dirty="0" smtClean="0"/>
              <a:t>Rencontre du GCAF</a:t>
            </a:r>
            <a:r>
              <a:rPr lang="fr-FR" sz="3600" dirty="0"/>
              <a:t/>
            </a:r>
            <a:br>
              <a:rPr lang="fr-FR" sz="3600" dirty="0"/>
            </a:br>
            <a:r>
              <a:rPr lang="fr-FR" sz="3600" dirty="0"/>
              <a:t/>
            </a:r>
            <a:br>
              <a:rPr lang="fr-FR" sz="3600" dirty="0"/>
            </a:br>
            <a:r>
              <a:rPr lang="fr-FR" sz="3600" dirty="0" smtClean="0">
                <a:solidFill>
                  <a:srgbClr val="0070C0"/>
                </a:solidFill>
              </a:rPr>
              <a:t>Introduction à la </a:t>
            </a:r>
            <a:br>
              <a:rPr lang="fr-FR" sz="3600" dirty="0" smtClean="0">
                <a:solidFill>
                  <a:srgbClr val="0070C0"/>
                </a:solidFill>
              </a:rPr>
            </a:br>
            <a:r>
              <a:rPr lang="fr-FR" sz="3600" dirty="0" smtClean="0">
                <a:solidFill>
                  <a:srgbClr val="0070C0"/>
                </a:solidFill>
              </a:rPr>
              <a:t>‘solvabilité basée sur </a:t>
            </a:r>
            <a:r>
              <a:rPr lang="fr-FR" sz="3600" dirty="0">
                <a:solidFill>
                  <a:srgbClr val="0070C0"/>
                </a:solidFill>
              </a:rPr>
              <a:t>les </a:t>
            </a:r>
            <a:r>
              <a:rPr lang="fr-FR" sz="3600" dirty="0" smtClean="0">
                <a:solidFill>
                  <a:srgbClr val="0070C0"/>
                </a:solidFill>
              </a:rPr>
              <a:t>risques’</a:t>
            </a:r>
            <a:r>
              <a:rPr lang="fr-FR" dirty="0">
                <a:solidFill>
                  <a:srgbClr val="0070C0"/>
                </a:solidFill>
              </a:rPr>
              <a:t/>
            </a:r>
            <a:br>
              <a:rPr lang="fr-FR" dirty="0">
                <a:solidFill>
                  <a:srgbClr val="0070C0"/>
                </a:solidFill>
              </a:rPr>
            </a:br>
            <a:endParaRPr lang="fr-FR" b="0" dirty="0">
              <a:solidFill>
                <a:srgbClr val="0070C0"/>
              </a:solidFill>
            </a:endParaRPr>
          </a:p>
        </p:txBody>
      </p:sp>
      <p:sp>
        <p:nvSpPr>
          <p:cNvPr id="6" name="ZoneTexte 5"/>
          <p:cNvSpPr txBox="1"/>
          <p:nvPr/>
        </p:nvSpPr>
        <p:spPr>
          <a:xfrm>
            <a:off x="719572" y="5125104"/>
            <a:ext cx="7704856" cy="954107"/>
          </a:xfrm>
          <a:prstGeom prst="rect">
            <a:avLst/>
          </a:prstGeom>
          <a:noFill/>
        </p:spPr>
        <p:txBody>
          <a:bodyPr wrap="square" rtlCol="0">
            <a:spAutoFit/>
          </a:bodyPr>
          <a:lstStyle/>
          <a:p>
            <a:r>
              <a:rPr lang="fr-FR" sz="1400" dirty="0">
                <a:solidFill>
                  <a:srgbClr val="002060"/>
                </a:solidFill>
              </a:rPr>
              <a:t>François Tempé</a:t>
            </a:r>
          </a:p>
          <a:p>
            <a:r>
              <a:rPr lang="fr-FR" sz="1400" dirty="0">
                <a:solidFill>
                  <a:srgbClr val="002060"/>
                </a:solidFill>
              </a:rPr>
              <a:t>Service des Affaires Internationales </a:t>
            </a:r>
            <a:r>
              <a:rPr lang="fr-FR" sz="1400" dirty="0" smtClean="0">
                <a:solidFill>
                  <a:srgbClr val="002060"/>
                </a:solidFill>
              </a:rPr>
              <a:t>Assurance − </a:t>
            </a:r>
            <a:r>
              <a:rPr lang="fr-FR" sz="1400" dirty="0">
                <a:solidFill>
                  <a:srgbClr val="002060"/>
                </a:solidFill>
              </a:rPr>
              <a:t>ACPR (Autorité de Contrôle Prudentiel et de Résolution)</a:t>
            </a:r>
            <a:r>
              <a:rPr lang="fr-FR" sz="1400" dirty="0">
                <a:solidFill>
                  <a:srgbClr val="FF0000"/>
                </a:solidFill>
              </a:rPr>
              <a:t/>
            </a:r>
            <a:br>
              <a:rPr lang="fr-FR" sz="1400" dirty="0">
                <a:solidFill>
                  <a:srgbClr val="FF0000"/>
                </a:solidFill>
              </a:rPr>
            </a:br>
            <a:r>
              <a:rPr lang="fr-FR" sz="1400" b="1" i="1" dirty="0">
                <a:solidFill>
                  <a:srgbClr val="FF0000"/>
                </a:solidFill>
              </a:rPr>
              <a:t>Ce support est rédigé exclusivement dans le cadre </a:t>
            </a:r>
            <a:r>
              <a:rPr lang="fr-FR" sz="1400" b="1" i="1" dirty="0" smtClean="0">
                <a:solidFill>
                  <a:srgbClr val="FF0000"/>
                </a:solidFill>
              </a:rPr>
              <a:t>de la rencontre du GCAF.  </a:t>
            </a:r>
            <a:r>
              <a:rPr lang="fr-FR" sz="1400" b="1" i="1" dirty="0">
                <a:solidFill>
                  <a:srgbClr val="FF0000"/>
                </a:solidFill>
              </a:rPr>
              <a:t>Il n’exprime pas le point de vue d’une institution</a:t>
            </a:r>
            <a:endParaRPr lang="fr-FR" sz="1400" b="1" dirty="0">
              <a:solidFill>
                <a:srgbClr val="FF0000"/>
              </a:solidFill>
            </a:endParaRPr>
          </a:p>
        </p:txBody>
      </p:sp>
      <p:sp>
        <p:nvSpPr>
          <p:cNvPr id="8" name="Rectangle 7"/>
          <p:cNvSpPr/>
          <p:nvPr/>
        </p:nvSpPr>
        <p:spPr bwMode="auto">
          <a:xfrm>
            <a:off x="35496" y="6286500"/>
            <a:ext cx="9073008" cy="324000"/>
          </a:xfrm>
          <a:prstGeom prst="rect">
            <a:avLst/>
          </a:prstGeom>
          <a:solidFill>
            <a:srgbClr val="F7C765"/>
          </a:solidFill>
          <a:ln w="9525" cap="flat" cmpd="sng" algn="ctr">
            <a:noFill/>
            <a:prstDash val="solid"/>
            <a:round/>
            <a:headEnd type="none" w="med" len="med"/>
            <a:tailEnd type="none" w="med" len="med"/>
          </a:ln>
          <a:effectLst/>
        </p:spPr>
        <p:txBody>
          <a:bodyPr anchor="ctr"/>
          <a:lstStyle/>
          <a:p>
            <a:pPr>
              <a:defRPr/>
            </a:pPr>
            <a:endParaRPr lang="fr-FR"/>
          </a:p>
        </p:txBody>
      </p:sp>
      <p:sp>
        <p:nvSpPr>
          <p:cNvPr id="9" name="Espace réservé du numéro de diapositive 6"/>
          <p:cNvSpPr txBox="1">
            <a:spLocks/>
          </p:cNvSpPr>
          <p:nvPr/>
        </p:nvSpPr>
        <p:spPr>
          <a:xfrm>
            <a:off x="6974904" y="6265937"/>
            <a:ext cx="21336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C59C542-C6E0-4E39-86B7-1D85B8646B56}" type="slidenum">
              <a:rPr lang="fr-FR" smtClean="0"/>
              <a:pPr>
                <a:defRPr/>
              </a:pPr>
              <a:t>1</a:t>
            </a:fld>
            <a:endParaRPr lang="fr-FR" dirty="0"/>
          </a:p>
        </p:txBody>
      </p:sp>
      <p:pic>
        <p:nvPicPr>
          <p:cNvPr id="7" name="Image 6">
            <a:extLst>
              <a:ext uri="{FF2B5EF4-FFF2-40B4-BE49-F238E27FC236}">
                <a16:creationId xmlns:a16="http://schemas.microsoft.com/office/drawing/2014/main" id="{CC1A3696-3BAF-E449-83CD-755D7BD4FA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6922" y="113536"/>
            <a:ext cx="2847733" cy="1411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8572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247500"/>
            <a:ext cx="7344816" cy="785818"/>
          </a:xfrm>
        </p:spPr>
        <p:txBody>
          <a:bodyPr/>
          <a:lstStyle/>
          <a:p>
            <a:r>
              <a:rPr lang="fr-FR" sz="2800" dirty="0"/>
              <a:t>Contrôle basé sur les principes </a:t>
            </a:r>
            <a:r>
              <a:rPr lang="fr-FR" sz="2800" i="1" dirty="0"/>
              <a:t>vs </a:t>
            </a:r>
            <a:r>
              <a:rPr lang="fr-FR" sz="2800" dirty="0"/>
              <a:t>sur les règles, et exigence d’impartialité</a:t>
            </a:r>
          </a:p>
        </p:txBody>
      </p:sp>
      <p:sp>
        <p:nvSpPr>
          <p:cNvPr id="15" name="Espace réservé du contenu 2"/>
          <p:cNvSpPr txBox="1">
            <a:spLocks/>
          </p:cNvSpPr>
          <p:nvPr/>
        </p:nvSpPr>
        <p:spPr>
          <a:xfrm>
            <a:off x="179512" y="1269062"/>
            <a:ext cx="8784976" cy="4896242"/>
          </a:xfrm>
          <a:prstGeom prst="rect">
            <a:avLst/>
          </a:prstGeom>
        </p:spPr>
        <p:txBody>
          <a:bodyPr>
            <a:normAutofit fontScale="77500" lnSpcReduction="20000"/>
          </a:bodyPr>
          <a:lstStyle>
            <a:lvl1pPr marL="266700" indent="-266700" algn="just" defTabSz="914400" rtl="0" eaLnBrk="1" latinLnBrk="0" hangingPunct="1">
              <a:spcBef>
                <a:spcPct val="20000"/>
              </a:spcBef>
              <a:buFont typeface="Wingdings" panose="05000000000000000000" pitchFamily="2" charset="2"/>
              <a:buChar char="§"/>
              <a:defRPr sz="2400" b="1" kern="1200">
                <a:solidFill>
                  <a:schemeClr val="tx1"/>
                </a:solidFill>
                <a:latin typeface="+mn-lt"/>
                <a:ea typeface="+mn-ea"/>
                <a:cs typeface="+mn-cs"/>
              </a:defRPr>
            </a:lvl1pPr>
            <a:lvl2pPr marL="630238" indent="-363538" algn="just" defTabSz="914400" rtl="0" eaLnBrk="1" latinLnBrk="0" hangingPunct="1">
              <a:spcBef>
                <a:spcPct val="20000"/>
              </a:spcBef>
              <a:buFont typeface="Wingdings" panose="05000000000000000000" pitchFamily="2" charset="2"/>
              <a:buChar char="§"/>
              <a:defRPr sz="2400" kern="1200">
                <a:solidFill>
                  <a:schemeClr val="tx1"/>
                </a:solidFill>
                <a:latin typeface="+mn-lt"/>
                <a:ea typeface="+mn-ea"/>
                <a:cs typeface="+mn-cs"/>
              </a:defRPr>
            </a:lvl2pPr>
            <a:lvl3pPr marL="896938" indent="-266700" algn="just"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165225" indent="-268288" algn="just"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431925" indent="-266700" algn="just"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lnSpc>
                <a:spcPct val="130000"/>
              </a:lnSpc>
              <a:buClr>
                <a:srgbClr val="FFC000"/>
              </a:buClr>
              <a:buFont typeface="Wingdings" panose="05000000000000000000" pitchFamily="2" charset="2"/>
              <a:buChar char="q"/>
            </a:pPr>
            <a:r>
              <a:rPr lang="fr-FR" dirty="0">
                <a:solidFill>
                  <a:srgbClr val="002060"/>
                </a:solidFill>
              </a:rPr>
              <a:t>Un contrôle basé sur les règles est-il nécessairement plus impartial qu’un contrôle basé sur les principes, laissant davantage de place à l’appréciation ―et donc à l’arbitraire?</a:t>
            </a:r>
          </a:p>
          <a:p>
            <a:pPr marL="706438" lvl="1" indent="-342900" algn="l">
              <a:lnSpc>
                <a:spcPct val="130000"/>
              </a:lnSpc>
              <a:buClr>
                <a:srgbClr val="FFC000"/>
              </a:buClr>
              <a:buFont typeface="Wingdings" panose="05000000000000000000" pitchFamily="2" charset="2"/>
              <a:buChar char="ü"/>
            </a:pPr>
            <a:r>
              <a:rPr lang="fr-FR" dirty="0">
                <a:solidFill>
                  <a:srgbClr val="002060"/>
                </a:solidFill>
              </a:rPr>
              <a:t>Les contrôles « basés sur les règles » ne sont pas nécessairement plus objectifs que les autres</a:t>
            </a:r>
          </a:p>
          <a:p>
            <a:pPr marL="706438" lvl="1" indent="-342900" algn="l">
              <a:lnSpc>
                <a:spcPct val="130000"/>
              </a:lnSpc>
              <a:buClr>
                <a:srgbClr val="FFC000"/>
              </a:buClr>
              <a:buFont typeface="Wingdings" panose="05000000000000000000" pitchFamily="2" charset="2"/>
              <a:buChar char="ü"/>
            </a:pPr>
            <a:r>
              <a:rPr lang="fr-FR" dirty="0">
                <a:solidFill>
                  <a:srgbClr val="002060"/>
                </a:solidFill>
              </a:rPr>
              <a:t>Ainsi, </a:t>
            </a:r>
            <a:r>
              <a:rPr lang="fr-FR" dirty="0" smtClean="0">
                <a:solidFill>
                  <a:srgbClr val="002060"/>
                </a:solidFill>
              </a:rPr>
              <a:t>dans un système de « contrôle basé sur les règles », les </a:t>
            </a:r>
            <a:r>
              <a:rPr lang="fr-FR" dirty="0">
                <a:solidFill>
                  <a:srgbClr val="002060"/>
                </a:solidFill>
              </a:rPr>
              <a:t>contrôleurs ont souvent la sagesse d’écarter l’application </a:t>
            </a:r>
            <a:r>
              <a:rPr lang="fr-FR" dirty="0" smtClean="0">
                <a:solidFill>
                  <a:srgbClr val="002060"/>
                </a:solidFill>
              </a:rPr>
              <a:t>d’une règle lorsque </a:t>
            </a:r>
            <a:r>
              <a:rPr lang="fr-FR" dirty="0">
                <a:solidFill>
                  <a:srgbClr val="002060"/>
                </a:solidFill>
              </a:rPr>
              <a:t>celle-ci conduit à des résultats « absurdes »</a:t>
            </a:r>
          </a:p>
          <a:p>
            <a:pPr marL="706438" lvl="1" indent="-342900" algn="l">
              <a:lnSpc>
                <a:spcPct val="130000"/>
              </a:lnSpc>
              <a:buClr>
                <a:srgbClr val="FFC000"/>
              </a:buClr>
              <a:buFont typeface="Wingdings" panose="05000000000000000000" pitchFamily="2" charset="2"/>
              <a:buChar char="ü"/>
            </a:pPr>
            <a:r>
              <a:rPr lang="fr-FR" dirty="0">
                <a:solidFill>
                  <a:srgbClr val="002060"/>
                </a:solidFill>
              </a:rPr>
              <a:t>Sauf lorsqu’ils décident de ne pas </a:t>
            </a:r>
            <a:r>
              <a:rPr lang="fr-FR" dirty="0" smtClean="0">
                <a:solidFill>
                  <a:srgbClr val="002060"/>
                </a:solidFill>
              </a:rPr>
              <a:t>l’écarter, à l’encontre de tel ou tel assureur…</a:t>
            </a:r>
            <a:endParaRPr lang="fr-FR" dirty="0">
              <a:solidFill>
                <a:srgbClr val="002060"/>
              </a:solidFill>
            </a:endParaRPr>
          </a:p>
          <a:p>
            <a:pPr marL="706438" lvl="1" indent="-342900" algn="l">
              <a:lnSpc>
                <a:spcPct val="130000"/>
              </a:lnSpc>
              <a:buClr>
                <a:srgbClr val="FFC000"/>
              </a:buClr>
              <a:buFont typeface="Wingdings" panose="05000000000000000000" pitchFamily="2" charset="2"/>
              <a:buChar char="ü"/>
            </a:pPr>
            <a:r>
              <a:rPr lang="fr-FR" dirty="0">
                <a:solidFill>
                  <a:srgbClr val="002060"/>
                </a:solidFill>
              </a:rPr>
              <a:t>Il n’apparait pas, en pratique, que les contrôles « basés sur les principes » soient plus arbitraires que ceux « basés sur les règles »</a:t>
            </a:r>
          </a:p>
          <a:p>
            <a:pPr marL="706438" lvl="1" indent="-342900" algn="l">
              <a:lnSpc>
                <a:spcPct val="130000"/>
              </a:lnSpc>
              <a:buClr>
                <a:srgbClr val="FFC000"/>
              </a:buClr>
              <a:buFont typeface="Wingdings" panose="05000000000000000000" pitchFamily="2" charset="2"/>
              <a:buChar char="ü"/>
            </a:pPr>
            <a:r>
              <a:rPr lang="fr-FR" dirty="0" smtClean="0">
                <a:solidFill>
                  <a:srgbClr val="002060"/>
                </a:solidFill>
              </a:rPr>
              <a:t>Dans l’UE, le </a:t>
            </a:r>
            <a:r>
              <a:rPr lang="fr-FR" dirty="0">
                <a:solidFill>
                  <a:srgbClr val="002060"/>
                </a:solidFill>
              </a:rPr>
              <a:t>passage de S1 à S2 </a:t>
            </a:r>
            <a:r>
              <a:rPr lang="fr-FR" dirty="0" smtClean="0">
                <a:solidFill>
                  <a:srgbClr val="002060"/>
                </a:solidFill>
              </a:rPr>
              <a:t>n’a pas généré de plaintes relatives à un </a:t>
            </a:r>
            <a:r>
              <a:rPr lang="fr-FR" dirty="0">
                <a:solidFill>
                  <a:srgbClr val="002060"/>
                </a:solidFill>
              </a:rPr>
              <a:t>arbitraire </a:t>
            </a:r>
            <a:r>
              <a:rPr lang="fr-FR" dirty="0" smtClean="0">
                <a:solidFill>
                  <a:srgbClr val="002060"/>
                </a:solidFill>
              </a:rPr>
              <a:t>supplémentaire qui aurait été lié à un contrôle « basé sur les principes » ou « sur les risques » plutôt que « sur les règles ».</a:t>
            </a:r>
            <a:endParaRPr lang="fr-FR" dirty="0">
              <a:solidFill>
                <a:srgbClr val="002060"/>
              </a:solidFill>
            </a:endParaRPr>
          </a:p>
        </p:txBody>
      </p:sp>
      <p:sp>
        <p:nvSpPr>
          <p:cNvPr id="6" name="Rectangle 5"/>
          <p:cNvSpPr/>
          <p:nvPr/>
        </p:nvSpPr>
        <p:spPr bwMode="auto">
          <a:xfrm>
            <a:off x="35496" y="6286500"/>
            <a:ext cx="8352928" cy="324000"/>
          </a:xfrm>
          <a:prstGeom prst="rect">
            <a:avLst/>
          </a:prstGeom>
          <a:solidFill>
            <a:srgbClr val="F7C765"/>
          </a:solidFill>
          <a:ln w="9525" cap="flat" cmpd="sng" algn="ctr">
            <a:noFill/>
            <a:prstDash val="solid"/>
            <a:round/>
            <a:headEnd type="none" w="med" len="med"/>
            <a:tailEnd type="none" w="med" len="med"/>
          </a:ln>
          <a:effectLst/>
        </p:spPr>
        <p:txBody>
          <a:bodyPr anchor="ctr"/>
          <a:lstStyle/>
          <a:p>
            <a:pPr>
              <a:defRPr/>
            </a:pPr>
            <a:endParaRPr lang="fr-FR"/>
          </a:p>
        </p:txBody>
      </p:sp>
      <p:sp>
        <p:nvSpPr>
          <p:cNvPr id="7" name="Espace réservé du numéro de diapositive 3"/>
          <p:cNvSpPr txBox="1">
            <a:spLocks/>
          </p:cNvSpPr>
          <p:nvPr/>
        </p:nvSpPr>
        <p:spPr>
          <a:xfrm>
            <a:off x="6241504" y="6261454"/>
            <a:ext cx="21336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C59C542-C6E0-4E39-86B7-1D85B8646B56}" type="slidenum">
              <a:rPr lang="fr-FR" smtClean="0"/>
              <a:pPr>
                <a:defRPr/>
              </a:pPr>
              <a:t>10</a:t>
            </a:fld>
            <a:endParaRPr lang="fr-FR" dirty="0"/>
          </a:p>
        </p:txBody>
      </p:sp>
    </p:spTree>
    <p:extLst>
      <p:ext uri="{BB962C8B-B14F-4D97-AF65-F5344CB8AC3E}">
        <p14:creationId xmlns:p14="http://schemas.microsoft.com/office/powerpoint/2010/main" val="1161596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671" y="1196752"/>
            <a:ext cx="6264647" cy="1199753"/>
          </a:xfrm>
        </p:spPr>
        <p:txBody>
          <a:bodyPr>
            <a:normAutofit/>
          </a:bodyPr>
          <a:lstStyle/>
          <a:p>
            <a:pPr algn="l"/>
            <a:r>
              <a:rPr lang="fr-FR" sz="2000" b="0" cap="none" dirty="0"/>
              <a:t>Merci de votre attention</a:t>
            </a:r>
            <a:br>
              <a:rPr lang="fr-FR" sz="2000" b="0" cap="none" dirty="0"/>
            </a:br>
            <a:r>
              <a:rPr lang="fr-FR" cap="none" dirty="0"/>
              <a:t>Questions?</a:t>
            </a:r>
            <a:endParaRPr lang="en-US" sz="2800" cap="none" dirty="0"/>
          </a:p>
        </p:txBody>
      </p:sp>
      <p:pic>
        <p:nvPicPr>
          <p:cNvPr id="3" name="Picture 2" descr="http://www.acpr.banque-france.fr/uploads/media/defaut_b.jpg"/>
          <p:cNvPicPr>
            <a:picLocks noChangeAspect="1" noChangeArrowheads="1"/>
          </p:cNvPicPr>
          <p:nvPr/>
        </p:nvPicPr>
        <p:blipFill>
          <a:blip r:embed="rId3" cstate="print"/>
          <a:srcRect/>
          <a:stretch>
            <a:fillRect/>
          </a:stretch>
        </p:blipFill>
        <p:spPr bwMode="auto">
          <a:xfrm flipV="1">
            <a:off x="899592" y="4725144"/>
            <a:ext cx="7541568" cy="1326060"/>
          </a:xfrm>
          <a:prstGeom prst="rect">
            <a:avLst/>
          </a:prstGeom>
          <a:ln>
            <a:noFill/>
          </a:ln>
          <a:effectLst>
            <a:outerShdw blurRad="190500" algn="tl" rotWithShape="0">
              <a:srgbClr val="000000">
                <a:alpha val="70000"/>
              </a:srgbClr>
            </a:outerShdw>
          </a:effectLst>
        </p:spPr>
      </p:pic>
      <p:sp>
        <p:nvSpPr>
          <p:cNvPr id="5" name="Espace réservé du numéro de diapositive 3"/>
          <p:cNvSpPr txBox="1">
            <a:spLocks/>
          </p:cNvSpPr>
          <p:nvPr/>
        </p:nvSpPr>
        <p:spPr>
          <a:xfrm>
            <a:off x="6732240" y="6304235"/>
            <a:ext cx="2133600" cy="365125"/>
          </a:xfrm>
          <a:prstGeom prst="rect">
            <a:avLst/>
          </a:prstGeom>
        </p:spPr>
        <p:txBody>
          <a:bodyPr/>
          <a:lstStyle>
            <a:defPPr>
              <a:defRPr lang="fr-FR"/>
            </a:defPPr>
            <a:lvl1pPr algn="l" rtl="0" fontAlgn="base">
              <a:spcBef>
                <a:spcPct val="0"/>
              </a:spcBef>
              <a:spcAft>
                <a:spcPct val="0"/>
              </a:spcAft>
              <a:defRPr sz="3300" kern="1200">
                <a:solidFill>
                  <a:srgbClr val="8F4369"/>
                </a:solidFill>
                <a:latin typeface="Arial" charset="0"/>
                <a:ea typeface="+mn-ea"/>
                <a:cs typeface="+mn-cs"/>
              </a:defRPr>
            </a:lvl1pPr>
            <a:lvl2pPr marL="457200" algn="l" rtl="0" fontAlgn="base">
              <a:spcBef>
                <a:spcPct val="0"/>
              </a:spcBef>
              <a:spcAft>
                <a:spcPct val="0"/>
              </a:spcAft>
              <a:defRPr sz="3300" kern="1200">
                <a:solidFill>
                  <a:srgbClr val="8F4369"/>
                </a:solidFill>
                <a:latin typeface="Arial" charset="0"/>
                <a:ea typeface="+mn-ea"/>
                <a:cs typeface="+mn-cs"/>
              </a:defRPr>
            </a:lvl2pPr>
            <a:lvl3pPr marL="914400" algn="l" rtl="0" fontAlgn="base">
              <a:spcBef>
                <a:spcPct val="0"/>
              </a:spcBef>
              <a:spcAft>
                <a:spcPct val="0"/>
              </a:spcAft>
              <a:defRPr sz="3300" kern="1200">
                <a:solidFill>
                  <a:srgbClr val="8F4369"/>
                </a:solidFill>
                <a:latin typeface="Arial" charset="0"/>
                <a:ea typeface="+mn-ea"/>
                <a:cs typeface="+mn-cs"/>
              </a:defRPr>
            </a:lvl3pPr>
            <a:lvl4pPr marL="1371600" algn="l" rtl="0" fontAlgn="base">
              <a:spcBef>
                <a:spcPct val="0"/>
              </a:spcBef>
              <a:spcAft>
                <a:spcPct val="0"/>
              </a:spcAft>
              <a:defRPr sz="3300" kern="1200">
                <a:solidFill>
                  <a:srgbClr val="8F4369"/>
                </a:solidFill>
                <a:latin typeface="Arial" charset="0"/>
                <a:ea typeface="+mn-ea"/>
                <a:cs typeface="+mn-cs"/>
              </a:defRPr>
            </a:lvl4pPr>
            <a:lvl5pPr marL="1828800" algn="l" rtl="0" fontAlgn="base">
              <a:spcBef>
                <a:spcPct val="0"/>
              </a:spcBef>
              <a:spcAft>
                <a:spcPct val="0"/>
              </a:spcAft>
              <a:defRPr sz="3300" kern="1200">
                <a:solidFill>
                  <a:srgbClr val="8F4369"/>
                </a:solidFill>
                <a:latin typeface="Arial" charset="0"/>
                <a:ea typeface="+mn-ea"/>
                <a:cs typeface="+mn-cs"/>
              </a:defRPr>
            </a:lvl5pPr>
            <a:lvl6pPr marL="2286000" algn="l" defTabSz="914400" rtl="0" eaLnBrk="1" latinLnBrk="0" hangingPunct="1">
              <a:defRPr sz="3300" kern="1200">
                <a:solidFill>
                  <a:srgbClr val="8F4369"/>
                </a:solidFill>
                <a:latin typeface="Arial" charset="0"/>
                <a:ea typeface="+mn-ea"/>
                <a:cs typeface="+mn-cs"/>
              </a:defRPr>
            </a:lvl6pPr>
            <a:lvl7pPr marL="2743200" algn="l" defTabSz="914400" rtl="0" eaLnBrk="1" latinLnBrk="0" hangingPunct="1">
              <a:defRPr sz="3300" kern="1200">
                <a:solidFill>
                  <a:srgbClr val="8F4369"/>
                </a:solidFill>
                <a:latin typeface="Arial" charset="0"/>
                <a:ea typeface="+mn-ea"/>
                <a:cs typeface="+mn-cs"/>
              </a:defRPr>
            </a:lvl7pPr>
            <a:lvl8pPr marL="3200400" algn="l" defTabSz="914400" rtl="0" eaLnBrk="1" latinLnBrk="0" hangingPunct="1">
              <a:defRPr sz="3300" kern="1200">
                <a:solidFill>
                  <a:srgbClr val="8F4369"/>
                </a:solidFill>
                <a:latin typeface="Arial" charset="0"/>
                <a:ea typeface="+mn-ea"/>
                <a:cs typeface="+mn-cs"/>
              </a:defRPr>
            </a:lvl8pPr>
            <a:lvl9pPr marL="3657600" algn="l" defTabSz="914400" rtl="0" eaLnBrk="1" latinLnBrk="0" hangingPunct="1">
              <a:defRPr sz="3300" kern="1200">
                <a:solidFill>
                  <a:srgbClr val="8F4369"/>
                </a:solidFill>
                <a:latin typeface="Arial" charset="0"/>
                <a:ea typeface="+mn-ea"/>
                <a:cs typeface="+mn-cs"/>
              </a:defRPr>
            </a:lvl9pPr>
          </a:lstStyle>
          <a:p>
            <a:pPr algn="r">
              <a:defRPr/>
            </a:pPr>
            <a:fld id="{AC59C542-C6E0-4E39-86B7-1D85B8646B56}" type="slidenum">
              <a:rPr lang="fr-FR" sz="1200" smtClean="0">
                <a:solidFill>
                  <a:srgbClr val="002060"/>
                </a:solidFill>
              </a:rPr>
              <a:pPr algn="r">
                <a:defRPr/>
              </a:pPr>
              <a:t>11</a:t>
            </a:fld>
            <a:endParaRPr lang="fr-FR" sz="1200" dirty="0">
              <a:solidFill>
                <a:srgbClr val="002060"/>
              </a:solidFill>
            </a:endParaRPr>
          </a:p>
        </p:txBody>
      </p:sp>
      <p:pic>
        <p:nvPicPr>
          <p:cNvPr id="8" name="Imag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200629" y="294689"/>
            <a:ext cx="1127500" cy="1005136"/>
          </a:xfrm>
          <a:prstGeom prst="rect">
            <a:avLst/>
          </a:prstGeom>
          <a:noFill/>
          <a:ln w="9525">
            <a:noFill/>
            <a:miter lim="800000"/>
            <a:headEnd/>
            <a:tailEnd/>
          </a:ln>
        </p:spPr>
      </p:pic>
      <p:sp>
        <p:nvSpPr>
          <p:cNvPr id="9" name="Titre 1">
            <a:extLst>
              <a:ext uri="{FF2B5EF4-FFF2-40B4-BE49-F238E27FC236}">
                <a16:creationId xmlns:a16="http://schemas.microsoft.com/office/drawing/2014/main" id="{7FD56396-3C6C-4BDC-B36E-4E0E83B1B5F9}"/>
              </a:ext>
            </a:extLst>
          </p:cNvPr>
          <p:cNvSpPr txBox="1">
            <a:spLocks/>
          </p:cNvSpPr>
          <p:nvPr/>
        </p:nvSpPr>
        <p:spPr>
          <a:xfrm>
            <a:off x="1619670" y="3645024"/>
            <a:ext cx="6264647" cy="437133"/>
          </a:xfrm>
          <a:prstGeom prst="rect">
            <a:avLst/>
          </a:prstGeom>
        </p:spPr>
        <p:txBody>
          <a:bodyPr vert="horz" lIns="91440" tIns="45720" rIns="91440" bIns="45720" rtlCol="0" anchor="ctr">
            <a:normAutofit/>
          </a:bodyPr>
          <a:lstStyle>
            <a:lvl1pPr algn="ctr" defTabSz="914400" rtl="0" eaLnBrk="1" fontAlgn="base" latinLnBrk="0" hangingPunct="1">
              <a:spcBef>
                <a:spcPct val="0"/>
              </a:spcBef>
              <a:spcAft>
                <a:spcPct val="0"/>
              </a:spcAft>
              <a:buNone/>
              <a:defRPr lang="fr-FR" sz="3200" b="1" kern="1200" cap="small" baseline="0" dirty="0">
                <a:solidFill>
                  <a:srgbClr val="002060"/>
                </a:solidFill>
                <a:latin typeface="Arial" pitchFamily="34" charset="0"/>
                <a:ea typeface="+mj-ea"/>
                <a:cs typeface="Arial" pitchFamily="34" charset="0"/>
              </a:defRPr>
            </a:lvl1pPr>
          </a:lstStyle>
          <a:p>
            <a:pPr algn="l"/>
            <a:r>
              <a:rPr lang="fr-FR" sz="1800" b="0" cap="none" dirty="0"/>
              <a:t>Contact: francois.tempe@acpr.banque-france.fr</a:t>
            </a:r>
            <a:endParaRPr lang="fr-FR" sz="2800" cap="none" dirty="0"/>
          </a:p>
        </p:txBody>
      </p:sp>
      <p:pic>
        <p:nvPicPr>
          <p:cNvPr id="7" name="Image 6">
            <a:extLst>
              <a:ext uri="{FF2B5EF4-FFF2-40B4-BE49-F238E27FC236}">
                <a16:creationId xmlns:a16="http://schemas.microsoft.com/office/drawing/2014/main" id="{CC1A3696-3BAF-E449-83CD-755D7BD4FA9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76922" y="113536"/>
            <a:ext cx="2847733" cy="1411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1767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27384"/>
            <a:ext cx="7704856" cy="1224136"/>
          </a:xfrm>
        </p:spPr>
        <p:txBody>
          <a:bodyPr/>
          <a:lstStyle/>
          <a:p>
            <a:r>
              <a:rPr lang="fr-FR" dirty="0" smtClean="0"/>
              <a:t>Objectifs et défis d’un </a:t>
            </a:r>
            <a:r>
              <a:rPr lang="fr-FR" dirty="0"/>
              <a:t>contrôle basé sur les risques</a:t>
            </a:r>
          </a:p>
        </p:txBody>
      </p:sp>
      <p:sp>
        <p:nvSpPr>
          <p:cNvPr id="15" name="Espace réservé du contenu 2"/>
          <p:cNvSpPr txBox="1">
            <a:spLocks/>
          </p:cNvSpPr>
          <p:nvPr/>
        </p:nvSpPr>
        <p:spPr>
          <a:xfrm>
            <a:off x="539552" y="1412776"/>
            <a:ext cx="8064896" cy="4756647"/>
          </a:xfrm>
          <a:prstGeom prst="rect">
            <a:avLst/>
          </a:prstGeom>
        </p:spPr>
        <p:txBody>
          <a:bodyPr>
            <a:normAutofit/>
          </a:bodyPr>
          <a:lstStyle>
            <a:lvl1pPr marL="266700" indent="-266700" algn="just" defTabSz="914400" rtl="0" eaLnBrk="1" latinLnBrk="0" hangingPunct="1">
              <a:spcBef>
                <a:spcPct val="20000"/>
              </a:spcBef>
              <a:buFont typeface="Wingdings" panose="05000000000000000000" pitchFamily="2" charset="2"/>
              <a:buChar char="§"/>
              <a:defRPr sz="2400" b="1" kern="1200">
                <a:solidFill>
                  <a:schemeClr val="tx1"/>
                </a:solidFill>
                <a:latin typeface="+mn-lt"/>
                <a:ea typeface="+mn-ea"/>
                <a:cs typeface="+mn-cs"/>
              </a:defRPr>
            </a:lvl1pPr>
            <a:lvl2pPr marL="630238" indent="-363538" algn="just" defTabSz="914400" rtl="0" eaLnBrk="1" latinLnBrk="0" hangingPunct="1">
              <a:spcBef>
                <a:spcPct val="20000"/>
              </a:spcBef>
              <a:buFont typeface="Wingdings" panose="05000000000000000000" pitchFamily="2" charset="2"/>
              <a:buChar char="§"/>
              <a:defRPr sz="2400" kern="1200">
                <a:solidFill>
                  <a:schemeClr val="tx1"/>
                </a:solidFill>
                <a:latin typeface="+mn-lt"/>
                <a:ea typeface="+mn-ea"/>
                <a:cs typeface="+mn-cs"/>
              </a:defRPr>
            </a:lvl2pPr>
            <a:lvl3pPr marL="896938" indent="-266700" algn="just"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165225" indent="-268288" algn="just"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431925" indent="-266700" algn="just"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buClr>
                <a:srgbClr val="FFC000"/>
              </a:buClr>
              <a:buFont typeface="Wingdings" panose="05000000000000000000" pitchFamily="2" charset="2"/>
              <a:buChar char="q"/>
            </a:pPr>
            <a:r>
              <a:rPr lang="fr-FR" b="0" dirty="0">
                <a:solidFill>
                  <a:srgbClr val="002060"/>
                </a:solidFill>
              </a:rPr>
              <a:t>Les </a:t>
            </a:r>
            <a:r>
              <a:rPr lang="fr-FR" b="0" dirty="0" smtClean="0">
                <a:solidFill>
                  <a:srgbClr val="002060"/>
                </a:solidFill>
              </a:rPr>
              <a:t>objectifs ―</a:t>
            </a:r>
            <a:r>
              <a:rPr lang="fr-FR" b="0" dirty="0">
                <a:solidFill>
                  <a:srgbClr val="002060"/>
                </a:solidFill>
              </a:rPr>
              <a:t>et bénéfices― d’un contrôle basé sur les risques sont </a:t>
            </a:r>
            <a:r>
              <a:rPr lang="fr-FR" b="0" i="1" dirty="0" smtClean="0">
                <a:solidFill>
                  <a:srgbClr val="002060"/>
                </a:solidFill>
              </a:rPr>
              <a:t>a priori </a:t>
            </a:r>
            <a:r>
              <a:rPr lang="fr-FR" b="0" dirty="0" smtClean="0">
                <a:solidFill>
                  <a:srgbClr val="002060"/>
                </a:solidFill>
              </a:rPr>
              <a:t>les mêmes dans </a:t>
            </a:r>
            <a:r>
              <a:rPr lang="fr-FR" b="0" dirty="0">
                <a:solidFill>
                  <a:srgbClr val="002060"/>
                </a:solidFill>
              </a:rPr>
              <a:t>les marchés émergents, et dans les marchés « émergés » : </a:t>
            </a:r>
            <a:r>
              <a:rPr lang="fr-FR" b="0" dirty="0" smtClean="0">
                <a:solidFill>
                  <a:srgbClr val="002060"/>
                </a:solidFill>
              </a:rPr>
              <a:t>aboutir, </a:t>
            </a:r>
            <a:r>
              <a:rPr lang="fr-FR" dirty="0">
                <a:solidFill>
                  <a:srgbClr val="002060"/>
                </a:solidFill>
              </a:rPr>
              <a:t>dans l’intérêt des </a:t>
            </a:r>
            <a:r>
              <a:rPr lang="fr-FR" dirty="0" smtClean="0">
                <a:solidFill>
                  <a:srgbClr val="002060"/>
                </a:solidFill>
              </a:rPr>
              <a:t>assurés</a:t>
            </a:r>
            <a:r>
              <a:rPr lang="fr-FR" b="0" dirty="0" smtClean="0">
                <a:solidFill>
                  <a:srgbClr val="002060"/>
                </a:solidFill>
              </a:rPr>
              <a:t>, </a:t>
            </a:r>
            <a:r>
              <a:rPr lang="fr-FR" b="0" dirty="0">
                <a:solidFill>
                  <a:srgbClr val="002060"/>
                </a:solidFill>
              </a:rPr>
              <a:t>à un contrôle le plus efficace </a:t>
            </a:r>
            <a:r>
              <a:rPr lang="fr-FR" b="0" dirty="0" smtClean="0">
                <a:solidFill>
                  <a:srgbClr val="002060"/>
                </a:solidFill>
              </a:rPr>
              <a:t>possible</a:t>
            </a:r>
            <a:endParaRPr lang="fr-FR" b="0" dirty="0">
              <a:solidFill>
                <a:srgbClr val="002060"/>
              </a:solidFill>
            </a:endParaRPr>
          </a:p>
          <a:p>
            <a:pPr algn="l">
              <a:buClr>
                <a:srgbClr val="FFC000"/>
              </a:buClr>
              <a:buFont typeface="Wingdings" panose="05000000000000000000" pitchFamily="2" charset="2"/>
              <a:buChar char="q"/>
            </a:pPr>
            <a:endParaRPr lang="fr-FR" b="0" dirty="0">
              <a:solidFill>
                <a:srgbClr val="002060"/>
              </a:solidFill>
            </a:endParaRPr>
          </a:p>
          <a:p>
            <a:pPr algn="l">
              <a:buClr>
                <a:srgbClr val="FFC000"/>
              </a:buClr>
              <a:buFont typeface="Wingdings" panose="05000000000000000000" pitchFamily="2" charset="2"/>
              <a:buChar char="q"/>
            </a:pPr>
            <a:r>
              <a:rPr lang="fr-FR" b="0" dirty="0" smtClean="0">
                <a:solidFill>
                  <a:srgbClr val="002060"/>
                </a:solidFill>
              </a:rPr>
              <a:t>Les défis / obstacles à surmonter pour établir un tel contrôle peuvent varier d’un marché à l’autre, et selon la « sophistication </a:t>
            </a:r>
            <a:r>
              <a:rPr lang="fr-FR" b="0" dirty="0">
                <a:solidFill>
                  <a:srgbClr val="002060"/>
                </a:solidFill>
              </a:rPr>
              <a:t>» ―ou sensibilité</a:t>
            </a:r>
            <a:r>
              <a:rPr lang="fr-FR" b="0" dirty="0" smtClean="0">
                <a:solidFill>
                  <a:srgbClr val="002060"/>
                </a:solidFill>
              </a:rPr>
              <a:t>― recherchée du régime.</a:t>
            </a:r>
            <a:endParaRPr lang="fr-FR" dirty="0"/>
          </a:p>
        </p:txBody>
      </p:sp>
      <p:sp>
        <p:nvSpPr>
          <p:cNvPr id="6" name="Rectangle 5"/>
          <p:cNvSpPr/>
          <p:nvPr/>
        </p:nvSpPr>
        <p:spPr bwMode="auto">
          <a:xfrm>
            <a:off x="35496" y="6286500"/>
            <a:ext cx="8352928" cy="324000"/>
          </a:xfrm>
          <a:prstGeom prst="rect">
            <a:avLst/>
          </a:prstGeom>
          <a:solidFill>
            <a:srgbClr val="F7C765"/>
          </a:solidFill>
          <a:ln w="9525" cap="flat" cmpd="sng" algn="ctr">
            <a:noFill/>
            <a:prstDash val="solid"/>
            <a:round/>
            <a:headEnd type="none" w="med" len="med"/>
            <a:tailEnd type="none" w="med" len="med"/>
          </a:ln>
          <a:effectLst/>
        </p:spPr>
        <p:txBody>
          <a:bodyPr anchor="ctr"/>
          <a:lstStyle/>
          <a:p>
            <a:pPr>
              <a:defRPr/>
            </a:pPr>
            <a:endParaRPr lang="fr-FR"/>
          </a:p>
        </p:txBody>
      </p:sp>
      <p:sp>
        <p:nvSpPr>
          <p:cNvPr id="7" name="Espace réservé du numéro de diapositive 3"/>
          <p:cNvSpPr txBox="1">
            <a:spLocks/>
          </p:cNvSpPr>
          <p:nvPr/>
        </p:nvSpPr>
        <p:spPr>
          <a:xfrm>
            <a:off x="6241504" y="6261454"/>
            <a:ext cx="21336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C59C542-C6E0-4E39-86B7-1D85B8646B56}" type="slidenum">
              <a:rPr lang="fr-FR" smtClean="0"/>
              <a:pPr>
                <a:defRPr/>
              </a:pPr>
              <a:t>2</a:t>
            </a:fld>
            <a:endParaRPr lang="fr-FR" dirty="0"/>
          </a:p>
        </p:txBody>
      </p:sp>
    </p:spTree>
    <p:extLst>
      <p:ext uri="{BB962C8B-B14F-4D97-AF65-F5344CB8AC3E}">
        <p14:creationId xmlns:p14="http://schemas.microsoft.com/office/powerpoint/2010/main" val="960827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86955" y="152810"/>
            <a:ext cx="7750224" cy="785818"/>
          </a:xfrm>
        </p:spPr>
        <p:txBody>
          <a:bodyPr/>
          <a:lstStyle/>
          <a:p>
            <a:r>
              <a:rPr lang="fr-FR" sz="2400" dirty="0" smtClean="0"/>
              <a:t>Sensibilité de S1 au risque </a:t>
            </a:r>
            <a:r>
              <a:rPr lang="fr-FR" sz="2400" dirty="0" smtClean="0"/>
              <a:t>de souscription</a:t>
            </a:r>
            <a:endParaRPr lang="fr-FR" sz="2400" dirty="0"/>
          </a:p>
        </p:txBody>
      </p:sp>
      <p:sp>
        <p:nvSpPr>
          <p:cNvPr id="15" name="Espace réservé du contenu 2"/>
          <p:cNvSpPr txBox="1">
            <a:spLocks/>
          </p:cNvSpPr>
          <p:nvPr/>
        </p:nvSpPr>
        <p:spPr>
          <a:xfrm>
            <a:off x="467544" y="1079349"/>
            <a:ext cx="8398296" cy="4900663"/>
          </a:xfrm>
          <a:prstGeom prst="rect">
            <a:avLst/>
          </a:prstGeom>
        </p:spPr>
        <p:txBody>
          <a:bodyPr>
            <a:normAutofit/>
          </a:bodyPr>
          <a:lstStyle>
            <a:lvl1pPr marL="266700" indent="-266700" algn="just" defTabSz="914400" rtl="0" eaLnBrk="1" latinLnBrk="0" hangingPunct="1">
              <a:spcBef>
                <a:spcPct val="20000"/>
              </a:spcBef>
              <a:buFont typeface="Wingdings" panose="05000000000000000000" pitchFamily="2" charset="2"/>
              <a:buChar char="§"/>
              <a:defRPr sz="2400" b="1" kern="1200">
                <a:solidFill>
                  <a:schemeClr val="tx1"/>
                </a:solidFill>
                <a:latin typeface="+mn-lt"/>
                <a:ea typeface="+mn-ea"/>
                <a:cs typeface="+mn-cs"/>
              </a:defRPr>
            </a:lvl1pPr>
            <a:lvl2pPr marL="630238" indent="-363538" algn="just" defTabSz="914400" rtl="0" eaLnBrk="1" latinLnBrk="0" hangingPunct="1">
              <a:spcBef>
                <a:spcPct val="20000"/>
              </a:spcBef>
              <a:buFont typeface="Wingdings" panose="05000000000000000000" pitchFamily="2" charset="2"/>
              <a:buChar char="§"/>
              <a:defRPr sz="2400" kern="1200">
                <a:solidFill>
                  <a:schemeClr val="tx1"/>
                </a:solidFill>
                <a:latin typeface="+mn-lt"/>
                <a:ea typeface="+mn-ea"/>
                <a:cs typeface="+mn-cs"/>
              </a:defRPr>
            </a:lvl2pPr>
            <a:lvl3pPr marL="896938" indent="-266700" algn="just"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165225" indent="-268288" algn="just"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431925" indent="-266700" algn="just"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buClr>
                <a:srgbClr val="FFC000"/>
              </a:buClr>
              <a:buFont typeface="Wingdings" panose="05000000000000000000" pitchFamily="2" charset="2"/>
              <a:buChar char="q"/>
            </a:pPr>
            <a:r>
              <a:rPr lang="fr-FR" dirty="0" smtClean="0">
                <a:solidFill>
                  <a:srgbClr val="002060"/>
                </a:solidFill>
              </a:rPr>
              <a:t>S1</a:t>
            </a:r>
            <a:r>
              <a:rPr lang="fr-FR" dirty="0">
                <a:solidFill>
                  <a:srgbClr val="002060"/>
                </a:solidFill>
              </a:rPr>
              <a:t>: </a:t>
            </a:r>
            <a:r>
              <a:rPr lang="fr-FR" dirty="0" smtClean="0">
                <a:solidFill>
                  <a:srgbClr val="002060"/>
                </a:solidFill>
              </a:rPr>
              <a:t>une solvabilité «</a:t>
            </a:r>
            <a:r>
              <a:rPr lang="fr-FR" dirty="0">
                <a:solidFill>
                  <a:srgbClr val="002060"/>
                </a:solidFill>
              </a:rPr>
              <a:t> un tout petit peu sensible » </a:t>
            </a:r>
            <a:r>
              <a:rPr lang="fr-FR" dirty="0" smtClean="0">
                <a:solidFill>
                  <a:srgbClr val="002060"/>
                </a:solidFill>
              </a:rPr>
              <a:t>au risque de </a:t>
            </a:r>
            <a:r>
              <a:rPr lang="fr-FR" dirty="0" smtClean="0">
                <a:solidFill>
                  <a:srgbClr val="002060"/>
                </a:solidFill>
              </a:rPr>
              <a:t>souscription  </a:t>
            </a:r>
            <a:r>
              <a:rPr lang="fr-FR" b="0" dirty="0" smtClean="0">
                <a:solidFill>
                  <a:srgbClr val="002060"/>
                </a:solidFill>
              </a:rPr>
              <a:t>(le risque d’assurance)</a:t>
            </a:r>
            <a:endParaRPr lang="fr-FR" dirty="0">
              <a:solidFill>
                <a:srgbClr val="002060"/>
              </a:solidFill>
            </a:endParaRPr>
          </a:p>
          <a:p>
            <a:pPr marL="706438" lvl="1" indent="-342900" algn="l">
              <a:buClr>
                <a:srgbClr val="FFC000"/>
              </a:buClr>
              <a:buFont typeface="Wingdings" panose="05000000000000000000" pitchFamily="2" charset="2"/>
              <a:buChar char="ü"/>
            </a:pPr>
            <a:r>
              <a:rPr lang="fr-FR" dirty="0" smtClean="0">
                <a:solidFill>
                  <a:srgbClr val="002060"/>
                </a:solidFill>
              </a:rPr>
              <a:t>En </a:t>
            </a:r>
            <a:r>
              <a:rPr lang="fr-FR" dirty="0">
                <a:solidFill>
                  <a:srgbClr val="002060"/>
                </a:solidFill>
              </a:rPr>
              <a:t>non-vie, exigence de marge dépend de la sinistralité (ex. </a:t>
            </a:r>
            <a:r>
              <a:rPr lang="fr-FR" dirty="0" smtClean="0">
                <a:solidFill>
                  <a:srgbClr val="002060"/>
                </a:solidFill>
              </a:rPr>
              <a:t>16% </a:t>
            </a:r>
            <a:r>
              <a:rPr lang="fr-FR" dirty="0">
                <a:solidFill>
                  <a:srgbClr val="002060"/>
                </a:solidFill>
              </a:rPr>
              <a:t>des primes </a:t>
            </a:r>
            <a:r>
              <a:rPr lang="fr-FR" b="1" dirty="0">
                <a:solidFill>
                  <a:srgbClr val="002060"/>
                </a:solidFill>
              </a:rPr>
              <a:t>ou </a:t>
            </a:r>
            <a:r>
              <a:rPr lang="fr-FR" dirty="0" smtClean="0">
                <a:solidFill>
                  <a:srgbClr val="002060"/>
                </a:solidFill>
              </a:rPr>
              <a:t>23% </a:t>
            </a:r>
            <a:r>
              <a:rPr lang="fr-FR" dirty="0">
                <a:solidFill>
                  <a:srgbClr val="002060"/>
                </a:solidFill>
              </a:rPr>
              <a:t>des sinistres si </a:t>
            </a:r>
            <a:r>
              <a:rPr lang="fr-FR" dirty="0" smtClean="0">
                <a:solidFill>
                  <a:srgbClr val="002060"/>
                </a:solidFill>
              </a:rPr>
              <a:t>S/P &gt; 16/23 (≈70%),</a:t>
            </a:r>
            <a:endParaRPr lang="fr-FR" dirty="0">
              <a:solidFill>
                <a:srgbClr val="002060"/>
              </a:solidFill>
            </a:endParaRPr>
          </a:p>
          <a:p>
            <a:pPr marL="706438" lvl="1" indent="-342900" algn="l">
              <a:buClr>
                <a:srgbClr val="FFC000"/>
              </a:buClr>
              <a:buFont typeface="Wingdings" panose="05000000000000000000" pitchFamily="2" charset="2"/>
              <a:buChar char="ü"/>
            </a:pPr>
            <a:r>
              <a:rPr lang="fr-FR" dirty="0">
                <a:solidFill>
                  <a:srgbClr val="002060"/>
                </a:solidFill>
              </a:rPr>
              <a:t>En </a:t>
            </a:r>
            <a:r>
              <a:rPr lang="fr-FR" dirty="0" smtClean="0">
                <a:solidFill>
                  <a:srgbClr val="002060"/>
                </a:solidFill>
              </a:rPr>
              <a:t>vie-décès, </a:t>
            </a:r>
            <a:r>
              <a:rPr lang="fr-FR" dirty="0">
                <a:solidFill>
                  <a:srgbClr val="002060"/>
                </a:solidFill>
              </a:rPr>
              <a:t>exigence de marge différera selon que le contrat est </a:t>
            </a:r>
            <a:r>
              <a:rPr lang="fr-FR" dirty="0" smtClean="0">
                <a:solidFill>
                  <a:srgbClr val="002060"/>
                </a:solidFill>
              </a:rPr>
              <a:t>en cas de vie (</a:t>
            </a:r>
            <a:r>
              <a:rPr lang="fr-FR" dirty="0">
                <a:solidFill>
                  <a:srgbClr val="002060"/>
                </a:solidFill>
              </a:rPr>
              <a:t>4% des provisions mathématiques ―PM) ou </a:t>
            </a:r>
            <a:r>
              <a:rPr lang="fr-FR" dirty="0" smtClean="0">
                <a:solidFill>
                  <a:srgbClr val="002060"/>
                </a:solidFill>
              </a:rPr>
              <a:t>en cas de décès (un certain % des capitaux sous risque)</a:t>
            </a:r>
            <a:endParaRPr lang="fr-FR" dirty="0"/>
          </a:p>
          <a:p>
            <a:pPr marL="706438" lvl="1" indent="-342900" algn="l">
              <a:buClr>
                <a:srgbClr val="FFC000"/>
              </a:buClr>
              <a:buFont typeface="Wingdings" panose="05000000000000000000" pitchFamily="2" charset="2"/>
              <a:buChar char="ü"/>
            </a:pPr>
            <a:r>
              <a:rPr lang="fr-FR" dirty="0" smtClean="0">
                <a:solidFill>
                  <a:srgbClr val="002060"/>
                </a:solidFill>
              </a:rPr>
              <a:t>Pour les contrats en cas de vie, </a:t>
            </a:r>
            <a:r>
              <a:rPr lang="fr-FR" dirty="0">
                <a:solidFill>
                  <a:srgbClr val="002060"/>
                </a:solidFill>
              </a:rPr>
              <a:t>exigence de marge différera </a:t>
            </a:r>
            <a:r>
              <a:rPr lang="fr-FR" dirty="0" smtClean="0">
                <a:solidFill>
                  <a:srgbClr val="002060"/>
                </a:solidFill>
              </a:rPr>
              <a:t>selon </a:t>
            </a:r>
            <a:r>
              <a:rPr lang="fr-FR" dirty="0">
                <a:solidFill>
                  <a:srgbClr val="002060"/>
                </a:solidFill>
              </a:rPr>
              <a:t>que le contrat est en unités monétaires (4% des provisions mathématiques ―PM) ou en unité de compte (1% des PM</a:t>
            </a:r>
            <a:r>
              <a:rPr lang="fr-FR" dirty="0" smtClean="0">
                <a:solidFill>
                  <a:srgbClr val="002060"/>
                </a:solidFill>
              </a:rPr>
              <a:t>)</a:t>
            </a:r>
          </a:p>
          <a:p>
            <a:pPr marL="706438" lvl="1" indent="-342900" algn="l">
              <a:buClr>
                <a:srgbClr val="FFC000"/>
              </a:buClr>
              <a:buFont typeface="Wingdings" panose="05000000000000000000" pitchFamily="2" charset="2"/>
              <a:buChar char="ü"/>
            </a:pPr>
            <a:endParaRPr lang="fr-FR" dirty="0"/>
          </a:p>
        </p:txBody>
      </p:sp>
      <p:sp>
        <p:nvSpPr>
          <p:cNvPr id="6" name="Rectangle 5"/>
          <p:cNvSpPr/>
          <p:nvPr/>
        </p:nvSpPr>
        <p:spPr bwMode="auto">
          <a:xfrm>
            <a:off x="35496" y="6286500"/>
            <a:ext cx="8352928" cy="324000"/>
          </a:xfrm>
          <a:prstGeom prst="rect">
            <a:avLst/>
          </a:prstGeom>
          <a:solidFill>
            <a:srgbClr val="F7C765"/>
          </a:solidFill>
          <a:ln w="9525" cap="flat" cmpd="sng" algn="ctr">
            <a:noFill/>
            <a:prstDash val="solid"/>
            <a:round/>
            <a:headEnd type="none" w="med" len="med"/>
            <a:tailEnd type="none" w="med" len="med"/>
          </a:ln>
          <a:effectLst/>
        </p:spPr>
        <p:txBody>
          <a:bodyPr anchor="ctr"/>
          <a:lstStyle/>
          <a:p>
            <a:pPr>
              <a:defRPr/>
            </a:pPr>
            <a:endParaRPr lang="fr-FR"/>
          </a:p>
        </p:txBody>
      </p:sp>
      <p:sp>
        <p:nvSpPr>
          <p:cNvPr id="7" name="Espace réservé du numéro de diapositive 3"/>
          <p:cNvSpPr txBox="1">
            <a:spLocks/>
          </p:cNvSpPr>
          <p:nvPr/>
        </p:nvSpPr>
        <p:spPr>
          <a:xfrm>
            <a:off x="6241504" y="6261454"/>
            <a:ext cx="21336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C59C542-C6E0-4E39-86B7-1D85B8646B56}" type="slidenum">
              <a:rPr lang="fr-FR" smtClean="0"/>
              <a:pPr>
                <a:defRPr/>
              </a:pPr>
              <a:t>3</a:t>
            </a:fld>
            <a:endParaRPr lang="fr-FR" dirty="0"/>
          </a:p>
        </p:txBody>
      </p:sp>
    </p:spTree>
    <p:extLst>
      <p:ext uri="{BB962C8B-B14F-4D97-AF65-F5344CB8AC3E}">
        <p14:creationId xmlns:p14="http://schemas.microsoft.com/office/powerpoint/2010/main" val="2336981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contenu 2"/>
          <p:cNvSpPr txBox="1">
            <a:spLocks/>
          </p:cNvSpPr>
          <p:nvPr/>
        </p:nvSpPr>
        <p:spPr>
          <a:xfrm>
            <a:off x="323528" y="1268760"/>
            <a:ext cx="8542312" cy="4900663"/>
          </a:xfrm>
          <a:prstGeom prst="rect">
            <a:avLst/>
          </a:prstGeom>
        </p:spPr>
        <p:txBody>
          <a:bodyPr>
            <a:normAutofit fontScale="77500" lnSpcReduction="20000"/>
          </a:bodyPr>
          <a:lstStyle>
            <a:lvl1pPr marL="266700" indent="-266700" algn="just" defTabSz="914400" rtl="0" eaLnBrk="1" latinLnBrk="0" hangingPunct="1">
              <a:spcBef>
                <a:spcPct val="20000"/>
              </a:spcBef>
              <a:buFont typeface="Wingdings" panose="05000000000000000000" pitchFamily="2" charset="2"/>
              <a:buChar char="§"/>
              <a:defRPr sz="2400" b="1" kern="1200">
                <a:solidFill>
                  <a:schemeClr val="tx1"/>
                </a:solidFill>
                <a:latin typeface="+mn-lt"/>
                <a:ea typeface="+mn-ea"/>
                <a:cs typeface="+mn-cs"/>
              </a:defRPr>
            </a:lvl1pPr>
            <a:lvl2pPr marL="630238" indent="-363538" algn="just" defTabSz="914400" rtl="0" eaLnBrk="1" latinLnBrk="0" hangingPunct="1">
              <a:spcBef>
                <a:spcPct val="20000"/>
              </a:spcBef>
              <a:buFont typeface="Wingdings" panose="05000000000000000000" pitchFamily="2" charset="2"/>
              <a:buChar char="§"/>
              <a:defRPr sz="2400" kern="1200">
                <a:solidFill>
                  <a:schemeClr val="tx1"/>
                </a:solidFill>
                <a:latin typeface="+mn-lt"/>
                <a:ea typeface="+mn-ea"/>
                <a:cs typeface="+mn-cs"/>
              </a:defRPr>
            </a:lvl2pPr>
            <a:lvl3pPr marL="896938" indent="-266700" algn="just"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165225" indent="-268288" algn="just"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431925" indent="-266700" algn="just"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lnSpc>
                <a:spcPct val="130000"/>
              </a:lnSpc>
              <a:buClr>
                <a:srgbClr val="FFC000"/>
              </a:buClr>
              <a:buFont typeface="Wingdings" panose="05000000000000000000" pitchFamily="2" charset="2"/>
              <a:buChar char="q"/>
            </a:pPr>
            <a:r>
              <a:rPr lang="fr-FR" dirty="0">
                <a:solidFill>
                  <a:srgbClr val="002060"/>
                </a:solidFill>
              </a:rPr>
              <a:t>S1: </a:t>
            </a:r>
            <a:r>
              <a:rPr lang="fr-FR" dirty="0" smtClean="0">
                <a:solidFill>
                  <a:srgbClr val="002060"/>
                </a:solidFill>
              </a:rPr>
              <a:t>sensibilité très frustre au risque de souscription; en général, insensibilité au </a:t>
            </a:r>
            <a:r>
              <a:rPr lang="fr-FR" dirty="0">
                <a:solidFill>
                  <a:srgbClr val="002060"/>
                </a:solidFill>
              </a:rPr>
              <a:t>risque de longévité</a:t>
            </a:r>
          </a:p>
          <a:p>
            <a:pPr marL="706438" lvl="1" indent="-342900" algn="l">
              <a:lnSpc>
                <a:spcPct val="130000"/>
              </a:lnSpc>
              <a:buClr>
                <a:srgbClr val="FFC000"/>
              </a:buClr>
              <a:buFont typeface="Wingdings" panose="05000000000000000000" pitchFamily="2" charset="2"/>
              <a:buChar char="ü"/>
            </a:pPr>
            <a:r>
              <a:rPr lang="fr-FR" dirty="0">
                <a:solidFill>
                  <a:srgbClr val="002060"/>
                </a:solidFill>
              </a:rPr>
              <a:t>Dans une majorité de </a:t>
            </a:r>
            <a:r>
              <a:rPr lang="fr-FR" dirty="0" smtClean="0">
                <a:solidFill>
                  <a:srgbClr val="002060"/>
                </a:solidFill>
              </a:rPr>
              <a:t>systèmes S1</a:t>
            </a:r>
            <a:r>
              <a:rPr lang="fr-FR" dirty="0">
                <a:solidFill>
                  <a:srgbClr val="002060"/>
                </a:solidFill>
              </a:rPr>
              <a:t>, l’exigence de marge ne tient pas compte du risque viager (même exigence pour les produits d’épargne et pour les produits avec risque viager)</a:t>
            </a:r>
          </a:p>
          <a:p>
            <a:pPr marL="706438" lvl="1" indent="-342900" algn="l">
              <a:lnSpc>
                <a:spcPct val="130000"/>
              </a:lnSpc>
              <a:buClr>
                <a:srgbClr val="FFC000"/>
              </a:buClr>
              <a:buFont typeface="Wingdings" panose="05000000000000000000" pitchFamily="2" charset="2"/>
              <a:buChar char="ü"/>
            </a:pPr>
            <a:r>
              <a:rPr lang="fr-FR" dirty="0">
                <a:solidFill>
                  <a:srgbClr val="002060"/>
                </a:solidFill>
              </a:rPr>
              <a:t>Il ne suffirait pas de différencier les produits d’épargne </a:t>
            </a:r>
            <a:r>
              <a:rPr lang="fr-FR" i="1" dirty="0">
                <a:solidFill>
                  <a:srgbClr val="002060"/>
                </a:solidFill>
              </a:rPr>
              <a:t>vs </a:t>
            </a:r>
            <a:r>
              <a:rPr lang="fr-FR" dirty="0">
                <a:solidFill>
                  <a:srgbClr val="002060"/>
                </a:solidFill>
              </a:rPr>
              <a:t>les produits avec risques viagers, qui eux-mêmes peuvent varier fortement d’un produit à l’autre.</a:t>
            </a:r>
          </a:p>
          <a:p>
            <a:pPr marL="706438" lvl="1" indent="-342900" algn="l">
              <a:lnSpc>
                <a:spcPct val="130000"/>
              </a:lnSpc>
              <a:buClr>
                <a:srgbClr val="FFC000"/>
              </a:buClr>
              <a:buFont typeface="Wingdings" panose="05000000000000000000" pitchFamily="2" charset="2"/>
              <a:buChar char="ü"/>
            </a:pPr>
            <a:r>
              <a:rPr lang="fr-FR" dirty="0">
                <a:solidFill>
                  <a:srgbClr val="002060"/>
                </a:solidFill>
              </a:rPr>
              <a:t>Ex. </a:t>
            </a:r>
            <a:br>
              <a:rPr lang="fr-FR" dirty="0">
                <a:solidFill>
                  <a:srgbClr val="002060"/>
                </a:solidFill>
              </a:rPr>
            </a:br>
            <a:r>
              <a:rPr lang="fr-FR" dirty="0">
                <a:solidFill>
                  <a:srgbClr val="002060"/>
                </a:solidFill>
              </a:rPr>
              <a:t>-  une « assurance préretraite » où les prestations sont versées entre 60 et 65 ans si l’assuré est en vie, est peu sensible aux variations de longévité;</a:t>
            </a:r>
            <a:br>
              <a:rPr lang="fr-FR" dirty="0">
                <a:solidFill>
                  <a:srgbClr val="002060"/>
                </a:solidFill>
              </a:rPr>
            </a:br>
            <a:r>
              <a:rPr lang="fr-FR" dirty="0">
                <a:solidFill>
                  <a:srgbClr val="002060"/>
                </a:solidFill>
              </a:rPr>
              <a:t>-  une assurance retraite où les prestations sont versées de 65 ans au décès de l’assuré, est très sensible aux variations de longévité.  Ce contrat non risqué devrait donc donner lieu à une exigence de marge plus </a:t>
            </a:r>
            <a:r>
              <a:rPr lang="fr-FR" dirty="0" smtClean="0">
                <a:solidFill>
                  <a:srgbClr val="002060"/>
                </a:solidFill>
              </a:rPr>
              <a:t>élevée</a:t>
            </a:r>
            <a:endParaRPr lang="fr-FR" dirty="0">
              <a:solidFill>
                <a:srgbClr val="002060"/>
              </a:solidFill>
            </a:endParaRPr>
          </a:p>
        </p:txBody>
      </p:sp>
      <p:sp>
        <p:nvSpPr>
          <p:cNvPr id="6" name="Rectangle 5"/>
          <p:cNvSpPr/>
          <p:nvPr/>
        </p:nvSpPr>
        <p:spPr bwMode="auto">
          <a:xfrm>
            <a:off x="35496" y="6286500"/>
            <a:ext cx="8352928" cy="324000"/>
          </a:xfrm>
          <a:prstGeom prst="rect">
            <a:avLst/>
          </a:prstGeom>
          <a:solidFill>
            <a:srgbClr val="F7C765"/>
          </a:solidFill>
          <a:ln w="9525" cap="flat" cmpd="sng" algn="ctr">
            <a:noFill/>
            <a:prstDash val="solid"/>
            <a:round/>
            <a:headEnd type="none" w="med" len="med"/>
            <a:tailEnd type="none" w="med" len="med"/>
          </a:ln>
          <a:effectLst/>
        </p:spPr>
        <p:txBody>
          <a:bodyPr anchor="ctr"/>
          <a:lstStyle/>
          <a:p>
            <a:pPr>
              <a:defRPr/>
            </a:pPr>
            <a:endParaRPr lang="fr-FR"/>
          </a:p>
        </p:txBody>
      </p:sp>
      <p:sp>
        <p:nvSpPr>
          <p:cNvPr id="7" name="Espace réservé du numéro de diapositive 3"/>
          <p:cNvSpPr txBox="1">
            <a:spLocks/>
          </p:cNvSpPr>
          <p:nvPr/>
        </p:nvSpPr>
        <p:spPr>
          <a:xfrm>
            <a:off x="6241504" y="6261454"/>
            <a:ext cx="21336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C59C542-C6E0-4E39-86B7-1D85B8646B56}" type="slidenum">
              <a:rPr lang="fr-FR" smtClean="0"/>
              <a:pPr>
                <a:defRPr/>
              </a:pPr>
              <a:t>4</a:t>
            </a:fld>
            <a:endParaRPr lang="fr-FR" dirty="0"/>
          </a:p>
        </p:txBody>
      </p:sp>
      <p:sp>
        <p:nvSpPr>
          <p:cNvPr id="9" name="Titre 1"/>
          <p:cNvSpPr>
            <a:spLocks noGrp="1"/>
          </p:cNvSpPr>
          <p:nvPr>
            <p:ph type="title"/>
          </p:nvPr>
        </p:nvSpPr>
        <p:spPr>
          <a:xfrm>
            <a:off x="1386955" y="152810"/>
            <a:ext cx="7750224" cy="785818"/>
          </a:xfrm>
        </p:spPr>
        <p:txBody>
          <a:bodyPr/>
          <a:lstStyle/>
          <a:p>
            <a:r>
              <a:rPr lang="fr-FR" sz="2400" dirty="0"/>
              <a:t>Sensibilité de S1 </a:t>
            </a:r>
            <a:r>
              <a:rPr lang="fr-FR" sz="2400" dirty="0" smtClean="0"/>
              <a:t>au risque de souscription</a:t>
            </a:r>
            <a:endParaRPr lang="fr-FR" sz="2400" dirty="0"/>
          </a:p>
        </p:txBody>
      </p:sp>
    </p:spTree>
    <p:extLst>
      <p:ext uri="{BB962C8B-B14F-4D97-AF65-F5344CB8AC3E}">
        <p14:creationId xmlns:p14="http://schemas.microsoft.com/office/powerpoint/2010/main" val="4086224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247500"/>
            <a:ext cx="7344816" cy="785818"/>
          </a:xfrm>
        </p:spPr>
        <p:txBody>
          <a:bodyPr/>
          <a:lstStyle/>
          <a:p>
            <a:r>
              <a:rPr lang="fr-FR" sz="2800" dirty="0" smtClean="0"/>
              <a:t>Exemple de </a:t>
            </a:r>
            <a:r>
              <a:rPr lang="fr-FR" sz="2800" dirty="0"/>
              <a:t>solvabilité </a:t>
            </a:r>
            <a:r>
              <a:rPr lang="fr-FR" sz="2800" dirty="0" smtClean="0"/>
              <a:t>sensible au risque viager</a:t>
            </a:r>
            <a:endParaRPr lang="fr-FR" sz="2800" dirty="0"/>
          </a:p>
        </p:txBody>
      </p:sp>
      <p:sp>
        <p:nvSpPr>
          <p:cNvPr id="15" name="Espace réservé du contenu 2"/>
          <p:cNvSpPr txBox="1">
            <a:spLocks/>
          </p:cNvSpPr>
          <p:nvPr/>
        </p:nvSpPr>
        <p:spPr>
          <a:xfrm>
            <a:off x="323528" y="1412776"/>
            <a:ext cx="8542312" cy="4756647"/>
          </a:xfrm>
          <a:prstGeom prst="rect">
            <a:avLst/>
          </a:prstGeom>
        </p:spPr>
        <p:txBody>
          <a:bodyPr>
            <a:normAutofit/>
          </a:bodyPr>
          <a:lstStyle>
            <a:lvl1pPr marL="266700" indent="-266700" algn="just" defTabSz="914400" rtl="0" eaLnBrk="1" latinLnBrk="0" hangingPunct="1">
              <a:spcBef>
                <a:spcPct val="20000"/>
              </a:spcBef>
              <a:buFont typeface="Wingdings" panose="05000000000000000000" pitchFamily="2" charset="2"/>
              <a:buChar char="§"/>
              <a:defRPr sz="2400" b="1" kern="1200">
                <a:solidFill>
                  <a:schemeClr val="tx1"/>
                </a:solidFill>
                <a:latin typeface="+mn-lt"/>
                <a:ea typeface="+mn-ea"/>
                <a:cs typeface="+mn-cs"/>
              </a:defRPr>
            </a:lvl1pPr>
            <a:lvl2pPr marL="630238" indent="-363538" algn="just" defTabSz="914400" rtl="0" eaLnBrk="1" latinLnBrk="0" hangingPunct="1">
              <a:spcBef>
                <a:spcPct val="20000"/>
              </a:spcBef>
              <a:buFont typeface="Wingdings" panose="05000000000000000000" pitchFamily="2" charset="2"/>
              <a:buChar char="§"/>
              <a:defRPr sz="2400" kern="1200">
                <a:solidFill>
                  <a:schemeClr val="tx1"/>
                </a:solidFill>
                <a:latin typeface="+mn-lt"/>
                <a:ea typeface="+mn-ea"/>
                <a:cs typeface="+mn-cs"/>
              </a:defRPr>
            </a:lvl2pPr>
            <a:lvl3pPr marL="896938" indent="-266700" algn="just"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165225" indent="-268288" algn="just"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431925" indent="-266700" algn="just"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buClr>
                <a:srgbClr val="FFC000"/>
              </a:buClr>
              <a:buFont typeface="Wingdings" panose="05000000000000000000" pitchFamily="2" charset="2"/>
              <a:buChar char="q"/>
            </a:pPr>
            <a:r>
              <a:rPr lang="fr-FR" dirty="0">
                <a:solidFill>
                  <a:srgbClr val="002060"/>
                </a:solidFill>
              </a:rPr>
              <a:t>Le traitement du risque de longévité dans un système sensible aux risques (ex. S2)</a:t>
            </a:r>
          </a:p>
          <a:p>
            <a:pPr marL="706438" lvl="1" indent="-342900" algn="l">
              <a:buClr>
                <a:srgbClr val="FFC000"/>
              </a:buClr>
              <a:buFont typeface="Wingdings" panose="05000000000000000000" pitchFamily="2" charset="2"/>
              <a:buChar char="ü"/>
            </a:pPr>
            <a:r>
              <a:rPr lang="fr-FR" dirty="0">
                <a:solidFill>
                  <a:srgbClr val="002060"/>
                </a:solidFill>
              </a:rPr>
              <a:t>Faire subir un « choc de longévité » (baisse des taux de mortalité) aux tables de mortalité et </a:t>
            </a:r>
            <a:r>
              <a:rPr lang="fr-FR" dirty="0" err="1">
                <a:solidFill>
                  <a:srgbClr val="002060"/>
                </a:solidFill>
              </a:rPr>
              <a:t>re-calculer</a:t>
            </a:r>
            <a:r>
              <a:rPr lang="fr-FR" dirty="0">
                <a:solidFill>
                  <a:srgbClr val="002060"/>
                </a:solidFill>
              </a:rPr>
              <a:t> les nouvelles PM avec les hypothèses « choquées »</a:t>
            </a:r>
          </a:p>
          <a:p>
            <a:pPr marL="706438" lvl="1" indent="-342900" algn="l">
              <a:buClr>
                <a:srgbClr val="FFC000"/>
              </a:buClr>
              <a:buFont typeface="Wingdings" panose="05000000000000000000" pitchFamily="2" charset="2"/>
              <a:buChar char="ü"/>
            </a:pPr>
            <a:r>
              <a:rPr lang="fr-FR" dirty="0">
                <a:solidFill>
                  <a:srgbClr val="002060"/>
                </a:solidFill>
              </a:rPr>
              <a:t>Art.138 du </a:t>
            </a:r>
            <a:r>
              <a:rPr lang="fr-FR" dirty="0">
                <a:solidFill>
                  <a:srgbClr val="002060"/>
                </a:solidFill>
                <a:hlinkClick r:id="rId3"/>
              </a:rPr>
              <a:t>règlement délégué 2015/35</a:t>
            </a:r>
            <a:r>
              <a:rPr lang="fr-FR" dirty="0">
                <a:solidFill>
                  <a:srgbClr val="002060"/>
                </a:solidFill>
              </a:rPr>
              <a:t>: le « choc de longévité » est une baisse de 20% du taux de mortalité.</a:t>
            </a:r>
            <a:endParaRPr lang="fr-FR" dirty="0"/>
          </a:p>
        </p:txBody>
      </p:sp>
      <p:sp>
        <p:nvSpPr>
          <p:cNvPr id="6" name="Rectangle 5"/>
          <p:cNvSpPr/>
          <p:nvPr/>
        </p:nvSpPr>
        <p:spPr bwMode="auto">
          <a:xfrm>
            <a:off x="35496" y="6286500"/>
            <a:ext cx="8352928" cy="324000"/>
          </a:xfrm>
          <a:prstGeom prst="rect">
            <a:avLst/>
          </a:prstGeom>
          <a:solidFill>
            <a:srgbClr val="F7C765"/>
          </a:solidFill>
          <a:ln w="9525" cap="flat" cmpd="sng" algn="ctr">
            <a:noFill/>
            <a:prstDash val="solid"/>
            <a:round/>
            <a:headEnd type="none" w="med" len="med"/>
            <a:tailEnd type="none" w="med" len="med"/>
          </a:ln>
          <a:effectLst/>
        </p:spPr>
        <p:txBody>
          <a:bodyPr anchor="ctr"/>
          <a:lstStyle/>
          <a:p>
            <a:pPr>
              <a:defRPr/>
            </a:pPr>
            <a:endParaRPr lang="fr-FR"/>
          </a:p>
        </p:txBody>
      </p:sp>
      <p:sp>
        <p:nvSpPr>
          <p:cNvPr id="7" name="Espace réservé du numéro de diapositive 3"/>
          <p:cNvSpPr txBox="1">
            <a:spLocks/>
          </p:cNvSpPr>
          <p:nvPr/>
        </p:nvSpPr>
        <p:spPr>
          <a:xfrm>
            <a:off x="6241504" y="6261454"/>
            <a:ext cx="21336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C59C542-C6E0-4E39-86B7-1D85B8646B56}" type="slidenum">
              <a:rPr lang="fr-FR" smtClean="0"/>
              <a:pPr>
                <a:defRPr/>
              </a:pPr>
              <a:t>5</a:t>
            </a:fld>
            <a:endParaRPr lang="fr-FR" dirty="0"/>
          </a:p>
        </p:txBody>
      </p:sp>
    </p:spTree>
    <p:extLst>
      <p:ext uri="{BB962C8B-B14F-4D97-AF65-F5344CB8AC3E}">
        <p14:creationId xmlns:p14="http://schemas.microsoft.com/office/powerpoint/2010/main" val="2967745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27384"/>
            <a:ext cx="7776864" cy="1224136"/>
          </a:xfrm>
        </p:spPr>
        <p:txBody>
          <a:bodyPr/>
          <a:lstStyle/>
          <a:p>
            <a:r>
              <a:rPr lang="fr-FR" sz="2700" dirty="0" smtClean="0"/>
              <a:t>Sensibilité de S1 au </a:t>
            </a:r>
            <a:r>
              <a:rPr lang="fr-FR" sz="2700" dirty="0" smtClean="0"/>
              <a:t>risque de contrepartie</a:t>
            </a:r>
            <a:endParaRPr lang="fr-FR" sz="2700" dirty="0"/>
          </a:p>
        </p:txBody>
      </p:sp>
      <p:sp>
        <p:nvSpPr>
          <p:cNvPr id="15" name="Espace réservé du contenu 2"/>
          <p:cNvSpPr txBox="1">
            <a:spLocks/>
          </p:cNvSpPr>
          <p:nvPr/>
        </p:nvSpPr>
        <p:spPr>
          <a:xfrm>
            <a:off x="539552" y="1124744"/>
            <a:ext cx="8352928" cy="5044679"/>
          </a:xfrm>
          <a:prstGeom prst="rect">
            <a:avLst/>
          </a:prstGeom>
        </p:spPr>
        <p:txBody>
          <a:bodyPr>
            <a:normAutofit lnSpcReduction="10000"/>
          </a:bodyPr>
          <a:lstStyle>
            <a:lvl1pPr marL="266700" indent="-266700" algn="just" defTabSz="914400" rtl="0" eaLnBrk="1" latinLnBrk="0" hangingPunct="1">
              <a:spcBef>
                <a:spcPct val="20000"/>
              </a:spcBef>
              <a:buFont typeface="Wingdings" panose="05000000000000000000" pitchFamily="2" charset="2"/>
              <a:buChar char="§"/>
              <a:defRPr sz="2400" b="1" kern="1200">
                <a:solidFill>
                  <a:schemeClr val="tx1"/>
                </a:solidFill>
                <a:latin typeface="+mn-lt"/>
                <a:ea typeface="+mn-ea"/>
                <a:cs typeface="+mn-cs"/>
              </a:defRPr>
            </a:lvl1pPr>
            <a:lvl2pPr marL="630238" indent="-363538" algn="just" defTabSz="914400" rtl="0" eaLnBrk="1" latinLnBrk="0" hangingPunct="1">
              <a:spcBef>
                <a:spcPct val="20000"/>
              </a:spcBef>
              <a:buFont typeface="Wingdings" panose="05000000000000000000" pitchFamily="2" charset="2"/>
              <a:buChar char="§"/>
              <a:defRPr sz="2400" kern="1200">
                <a:solidFill>
                  <a:schemeClr val="tx1"/>
                </a:solidFill>
                <a:latin typeface="+mn-lt"/>
                <a:ea typeface="+mn-ea"/>
                <a:cs typeface="+mn-cs"/>
              </a:defRPr>
            </a:lvl2pPr>
            <a:lvl3pPr marL="896938" indent="-266700" algn="just"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165225" indent="-268288" algn="just"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431925" indent="-266700" algn="just"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buClr>
                <a:srgbClr val="FFC000"/>
              </a:buClr>
              <a:buFont typeface="Wingdings" panose="05000000000000000000" pitchFamily="2" charset="2"/>
              <a:buChar char="q"/>
            </a:pPr>
            <a:r>
              <a:rPr lang="fr-FR" dirty="0" smtClean="0">
                <a:solidFill>
                  <a:srgbClr val="002060"/>
                </a:solidFill>
              </a:rPr>
              <a:t>S1</a:t>
            </a:r>
            <a:r>
              <a:rPr lang="fr-FR" dirty="0">
                <a:solidFill>
                  <a:srgbClr val="002060"/>
                </a:solidFill>
              </a:rPr>
              <a:t>: une solvabilité « un tout petit peu sensible » au risque de </a:t>
            </a:r>
            <a:r>
              <a:rPr lang="fr-FR" dirty="0" smtClean="0">
                <a:solidFill>
                  <a:srgbClr val="002060"/>
                </a:solidFill>
              </a:rPr>
              <a:t>contrepartie </a:t>
            </a:r>
            <a:r>
              <a:rPr lang="fr-FR" b="0" dirty="0" smtClean="0">
                <a:solidFill>
                  <a:srgbClr val="002060"/>
                </a:solidFill>
              </a:rPr>
              <a:t>(risque de défaut d’un débiteur)</a:t>
            </a:r>
            <a:endParaRPr lang="fr-FR" dirty="0">
              <a:solidFill>
                <a:srgbClr val="002060"/>
              </a:solidFill>
            </a:endParaRPr>
          </a:p>
          <a:p>
            <a:pPr algn="l">
              <a:buClr>
                <a:srgbClr val="FFC000"/>
              </a:buClr>
              <a:buFont typeface="Wingdings" panose="05000000000000000000" pitchFamily="2" charset="2"/>
              <a:buChar char="q"/>
            </a:pPr>
            <a:r>
              <a:rPr lang="fr-FR" b="0" dirty="0" smtClean="0">
                <a:solidFill>
                  <a:srgbClr val="002060"/>
                </a:solidFill>
              </a:rPr>
              <a:t>liste de placements admis (système S1) </a:t>
            </a:r>
          </a:p>
          <a:p>
            <a:pPr marL="706438" lvl="1" indent="-342900" algn="l">
              <a:buClr>
                <a:srgbClr val="FFC000"/>
              </a:buClr>
              <a:buFont typeface="Wingdings" panose="05000000000000000000" pitchFamily="2" charset="2"/>
              <a:buChar char="ü"/>
            </a:pPr>
            <a:r>
              <a:rPr lang="fr-FR" dirty="0" smtClean="0">
                <a:solidFill>
                  <a:srgbClr val="002060"/>
                </a:solidFill>
              </a:rPr>
              <a:t>Pas d’exigence particulière en capital </a:t>
            </a:r>
            <a:r>
              <a:rPr lang="fr-FR" dirty="0" smtClean="0">
                <a:solidFill>
                  <a:srgbClr val="002060"/>
                </a:solidFill>
              </a:rPr>
              <a:t>tant </a:t>
            </a:r>
            <a:r>
              <a:rPr lang="fr-FR" dirty="0" smtClean="0">
                <a:solidFill>
                  <a:srgbClr val="002060"/>
                </a:solidFill>
              </a:rPr>
              <a:t>que </a:t>
            </a:r>
            <a:r>
              <a:rPr lang="fr-FR" dirty="0" smtClean="0">
                <a:solidFill>
                  <a:srgbClr val="002060"/>
                </a:solidFill>
              </a:rPr>
              <a:t>certaines limites réglementaires ne </a:t>
            </a:r>
            <a:r>
              <a:rPr lang="fr-FR" dirty="0" smtClean="0">
                <a:solidFill>
                  <a:srgbClr val="002060"/>
                </a:solidFill>
              </a:rPr>
              <a:t>sont pas </a:t>
            </a:r>
            <a:r>
              <a:rPr lang="fr-FR" dirty="0" smtClean="0">
                <a:solidFill>
                  <a:srgbClr val="002060"/>
                </a:solidFill>
              </a:rPr>
              <a:t>atteintes</a:t>
            </a:r>
            <a:r>
              <a:rPr lang="fr-FR" dirty="0">
                <a:solidFill>
                  <a:srgbClr val="002060"/>
                </a:solidFill>
              </a:rPr>
              <a:t>; </a:t>
            </a:r>
            <a:r>
              <a:rPr lang="fr-FR" dirty="0" smtClean="0">
                <a:solidFill>
                  <a:srgbClr val="002060"/>
                </a:solidFill>
              </a:rPr>
              <a:t>la </a:t>
            </a:r>
            <a:r>
              <a:rPr lang="fr-FR" dirty="0">
                <a:solidFill>
                  <a:srgbClr val="002060"/>
                </a:solidFill>
              </a:rPr>
              <a:t>part des actifs dépassant </a:t>
            </a:r>
            <a:r>
              <a:rPr lang="fr-FR" dirty="0" smtClean="0">
                <a:solidFill>
                  <a:srgbClr val="002060"/>
                </a:solidFill>
              </a:rPr>
              <a:t>ces limites est exclue de la couverture, ce qu’on peut décrire comme une </a:t>
            </a:r>
            <a:r>
              <a:rPr lang="fr-FR" dirty="0" smtClean="0">
                <a:solidFill>
                  <a:srgbClr val="002060"/>
                </a:solidFill>
              </a:rPr>
              <a:t>exigence en K égale à 100% du dépassement;</a:t>
            </a:r>
            <a:endParaRPr lang="fr-FR" dirty="0" smtClean="0">
              <a:solidFill>
                <a:srgbClr val="002060"/>
              </a:solidFill>
            </a:endParaRPr>
          </a:p>
          <a:p>
            <a:pPr marL="706438" lvl="1" indent="-342900" algn="l">
              <a:buClr>
                <a:srgbClr val="FFC000"/>
              </a:buClr>
              <a:buFont typeface="Wingdings" panose="05000000000000000000" pitchFamily="2" charset="2"/>
              <a:buChar char="ü"/>
            </a:pPr>
            <a:r>
              <a:rPr lang="fr-FR" dirty="0" smtClean="0">
                <a:solidFill>
                  <a:srgbClr val="002060"/>
                </a:solidFill>
              </a:rPr>
              <a:t>Certains actifs sont hors </a:t>
            </a:r>
            <a:r>
              <a:rPr lang="fr-FR" dirty="0" smtClean="0">
                <a:solidFill>
                  <a:srgbClr val="002060"/>
                </a:solidFill>
              </a:rPr>
              <a:t>liste d’actifs admis (ils sont exclus de la couverture, </a:t>
            </a:r>
            <a:r>
              <a:rPr lang="fr-FR" i="1" dirty="0" smtClean="0">
                <a:solidFill>
                  <a:srgbClr val="002060"/>
                </a:solidFill>
              </a:rPr>
              <a:t>a priori </a:t>
            </a:r>
            <a:r>
              <a:rPr lang="fr-FR" dirty="0" smtClean="0">
                <a:solidFill>
                  <a:srgbClr val="002060"/>
                </a:solidFill>
              </a:rPr>
              <a:t>parce que le risque de contrepartie parait trop important)</a:t>
            </a:r>
            <a:endParaRPr lang="fr-FR" dirty="0" smtClean="0">
              <a:solidFill>
                <a:srgbClr val="002060"/>
              </a:solidFill>
            </a:endParaRPr>
          </a:p>
          <a:p>
            <a:pPr marL="706438" lvl="1" indent="-342900" algn="l">
              <a:buClr>
                <a:srgbClr val="FFC000"/>
              </a:buClr>
              <a:buFont typeface="Wingdings" panose="05000000000000000000" pitchFamily="2" charset="2"/>
              <a:buChar char="ü"/>
            </a:pPr>
            <a:r>
              <a:rPr lang="fr-FR" dirty="0" smtClean="0">
                <a:solidFill>
                  <a:srgbClr val="002060"/>
                </a:solidFill>
              </a:rPr>
              <a:t>Prise en compte de la réassurance: limitée à 50% de réduction de la </a:t>
            </a:r>
            <a:r>
              <a:rPr lang="fr-FR" dirty="0" smtClean="0">
                <a:solidFill>
                  <a:srgbClr val="002060"/>
                </a:solidFill>
              </a:rPr>
              <a:t>marge</a:t>
            </a:r>
            <a:endParaRPr lang="fr-FR" dirty="0" smtClean="0">
              <a:solidFill>
                <a:srgbClr val="002060"/>
              </a:solidFill>
            </a:endParaRPr>
          </a:p>
        </p:txBody>
      </p:sp>
      <p:sp>
        <p:nvSpPr>
          <p:cNvPr id="6" name="Rectangle 5"/>
          <p:cNvSpPr/>
          <p:nvPr/>
        </p:nvSpPr>
        <p:spPr bwMode="auto">
          <a:xfrm>
            <a:off x="35496" y="6286500"/>
            <a:ext cx="8352928" cy="324000"/>
          </a:xfrm>
          <a:prstGeom prst="rect">
            <a:avLst/>
          </a:prstGeom>
          <a:solidFill>
            <a:srgbClr val="F7C765"/>
          </a:solidFill>
          <a:ln w="9525" cap="flat" cmpd="sng" algn="ctr">
            <a:noFill/>
            <a:prstDash val="solid"/>
            <a:round/>
            <a:headEnd type="none" w="med" len="med"/>
            <a:tailEnd type="none" w="med" len="med"/>
          </a:ln>
          <a:effectLst/>
        </p:spPr>
        <p:txBody>
          <a:bodyPr anchor="ctr"/>
          <a:lstStyle/>
          <a:p>
            <a:pPr>
              <a:defRPr/>
            </a:pPr>
            <a:endParaRPr lang="fr-FR"/>
          </a:p>
        </p:txBody>
      </p:sp>
      <p:sp>
        <p:nvSpPr>
          <p:cNvPr id="7" name="Espace réservé du numéro de diapositive 3"/>
          <p:cNvSpPr txBox="1">
            <a:spLocks/>
          </p:cNvSpPr>
          <p:nvPr/>
        </p:nvSpPr>
        <p:spPr>
          <a:xfrm>
            <a:off x="6241504" y="6261454"/>
            <a:ext cx="21336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C59C542-C6E0-4E39-86B7-1D85B8646B56}" type="slidenum">
              <a:rPr lang="fr-FR" smtClean="0"/>
              <a:pPr>
                <a:defRPr/>
              </a:pPr>
              <a:t>6</a:t>
            </a:fld>
            <a:endParaRPr lang="fr-FR" dirty="0"/>
          </a:p>
        </p:txBody>
      </p:sp>
    </p:spTree>
    <p:extLst>
      <p:ext uri="{BB962C8B-B14F-4D97-AF65-F5344CB8AC3E}">
        <p14:creationId xmlns:p14="http://schemas.microsoft.com/office/powerpoint/2010/main" val="593019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contenu 2"/>
          <p:cNvSpPr txBox="1">
            <a:spLocks/>
          </p:cNvSpPr>
          <p:nvPr/>
        </p:nvSpPr>
        <p:spPr>
          <a:xfrm>
            <a:off x="539552" y="1124744"/>
            <a:ext cx="8064896" cy="5044679"/>
          </a:xfrm>
          <a:prstGeom prst="rect">
            <a:avLst/>
          </a:prstGeom>
        </p:spPr>
        <p:txBody>
          <a:bodyPr>
            <a:normAutofit/>
          </a:bodyPr>
          <a:lstStyle>
            <a:lvl1pPr marL="266700" indent="-266700" algn="just" defTabSz="914400" rtl="0" eaLnBrk="1" latinLnBrk="0" hangingPunct="1">
              <a:spcBef>
                <a:spcPct val="20000"/>
              </a:spcBef>
              <a:buFont typeface="Wingdings" panose="05000000000000000000" pitchFamily="2" charset="2"/>
              <a:buChar char="§"/>
              <a:defRPr sz="2400" b="1" kern="1200">
                <a:solidFill>
                  <a:schemeClr val="tx1"/>
                </a:solidFill>
                <a:latin typeface="+mn-lt"/>
                <a:ea typeface="+mn-ea"/>
                <a:cs typeface="+mn-cs"/>
              </a:defRPr>
            </a:lvl1pPr>
            <a:lvl2pPr marL="630238" indent="-363538" algn="just" defTabSz="914400" rtl="0" eaLnBrk="1" latinLnBrk="0" hangingPunct="1">
              <a:spcBef>
                <a:spcPct val="20000"/>
              </a:spcBef>
              <a:buFont typeface="Wingdings" panose="05000000000000000000" pitchFamily="2" charset="2"/>
              <a:buChar char="§"/>
              <a:defRPr sz="2400" kern="1200">
                <a:solidFill>
                  <a:schemeClr val="tx1"/>
                </a:solidFill>
                <a:latin typeface="+mn-lt"/>
                <a:ea typeface="+mn-ea"/>
                <a:cs typeface="+mn-cs"/>
              </a:defRPr>
            </a:lvl2pPr>
            <a:lvl3pPr marL="896938" indent="-266700" algn="just"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165225" indent="-268288" algn="just"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431925" indent="-266700" algn="just"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buClr>
                <a:srgbClr val="FFC000"/>
              </a:buClr>
              <a:buFont typeface="Wingdings" panose="05000000000000000000" pitchFamily="2" charset="2"/>
              <a:buChar char="q"/>
            </a:pPr>
            <a:r>
              <a:rPr lang="fr-FR" dirty="0" smtClean="0">
                <a:solidFill>
                  <a:srgbClr val="002060"/>
                </a:solidFill>
              </a:rPr>
              <a:t>Système S2</a:t>
            </a:r>
          </a:p>
          <a:p>
            <a:pPr marL="706438" lvl="1" indent="-342900" algn="l">
              <a:buClr>
                <a:srgbClr val="FFC000"/>
              </a:buClr>
              <a:buFont typeface="Wingdings" panose="05000000000000000000" pitchFamily="2" charset="2"/>
              <a:buChar char="ü"/>
            </a:pPr>
            <a:r>
              <a:rPr lang="fr-FR" dirty="0" smtClean="0">
                <a:solidFill>
                  <a:srgbClr val="002060"/>
                </a:solidFill>
              </a:rPr>
              <a:t>Exigences en capital </a:t>
            </a:r>
            <a:r>
              <a:rPr lang="fr-FR" dirty="0" smtClean="0">
                <a:solidFill>
                  <a:srgbClr val="002060"/>
                </a:solidFill>
              </a:rPr>
              <a:t>proportionnelles ou progressive</a:t>
            </a:r>
            <a:endParaRPr lang="fr-FR" dirty="0" smtClean="0">
              <a:solidFill>
                <a:srgbClr val="002060"/>
              </a:solidFill>
            </a:endParaRPr>
          </a:p>
          <a:p>
            <a:pPr marL="706438" lvl="1" indent="-342900" algn="l">
              <a:buClr>
                <a:srgbClr val="FFC000"/>
              </a:buClr>
              <a:buFont typeface="Wingdings" panose="05000000000000000000" pitchFamily="2" charset="2"/>
              <a:buChar char="ü"/>
            </a:pPr>
            <a:r>
              <a:rPr lang="fr-FR" dirty="0" smtClean="0">
                <a:solidFill>
                  <a:srgbClr val="002060"/>
                </a:solidFill>
              </a:rPr>
              <a:t>Principe général de « personne prudente » (art.132 Dir.S2), les assureurs n’investissent que dans des actifs dont ils identifient, suivent et contrôlent les risques, et qui sont choisis « dans le meilleur intérêt des assurés »</a:t>
            </a:r>
          </a:p>
          <a:p>
            <a:pPr algn="l">
              <a:buClr>
                <a:srgbClr val="FFC000"/>
              </a:buClr>
              <a:buFont typeface="Wingdings" panose="05000000000000000000" pitchFamily="2" charset="2"/>
              <a:buChar char="q"/>
            </a:pPr>
            <a:endParaRPr lang="fr-FR" b="0" dirty="0">
              <a:solidFill>
                <a:srgbClr val="002060"/>
              </a:solidFill>
            </a:endParaRPr>
          </a:p>
        </p:txBody>
      </p:sp>
      <p:sp>
        <p:nvSpPr>
          <p:cNvPr id="6" name="Rectangle 5"/>
          <p:cNvSpPr/>
          <p:nvPr/>
        </p:nvSpPr>
        <p:spPr bwMode="auto">
          <a:xfrm>
            <a:off x="35496" y="6286500"/>
            <a:ext cx="8352928" cy="324000"/>
          </a:xfrm>
          <a:prstGeom prst="rect">
            <a:avLst/>
          </a:prstGeom>
          <a:solidFill>
            <a:srgbClr val="F7C765"/>
          </a:solidFill>
          <a:ln w="9525" cap="flat" cmpd="sng" algn="ctr">
            <a:noFill/>
            <a:prstDash val="solid"/>
            <a:round/>
            <a:headEnd type="none" w="med" len="med"/>
            <a:tailEnd type="none" w="med" len="med"/>
          </a:ln>
          <a:effectLst/>
        </p:spPr>
        <p:txBody>
          <a:bodyPr anchor="ctr"/>
          <a:lstStyle/>
          <a:p>
            <a:pPr>
              <a:defRPr/>
            </a:pPr>
            <a:endParaRPr lang="fr-FR"/>
          </a:p>
        </p:txBody>
      </p:sp>
      <p:sp>
        <p:nvSpPr>
          <p:cNvPr id="7" name="Espace réservé du numéro de diapositive 3"/>
          <p:cNvSpPr txBox="1">
            <a:spLocks/>
          </p:cNvSpPr>
          <p:nvPr/>
        </p:nvSpPr>
        <p:spPr>
          <a:xfrm>
            <a:off x="6241504" y="6261454"/>
            <a:ext cx="21336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C59C542-C6E0-4E39-86B7-1D85B8646B56}" type="slidenum">
              <a:rPr lang="fr-FR" smtClean="0"/>
              <a:pPr>
                <a:defRPr/>
              </a:pPr>
              <a:t>7</a:t>
            </a:fld>
            <a:endParaRPr lang="fr-FR" dirty="0"/>
          </a:p>
        </p:txBody>
      </p:sp>
      <p:sp>
        <p:nvSpPr>
          <p:cNvPr id="9" name="Titre 1"/>
          <p:cNvSpPr>
            <a:spLocks noGrp="1"/>
          </p:cNvSpPr>
          <p:nvPr>
            <p:ph type="title"/>
          </p:nvPr>
        </p:nvSpPr>
        <p:spPr>
          <a:xfrm>
            <a:off x="1331640" y="-27384"/>
            <a:ext cx="7776864" cy="1224136"/>
          </a:xfrm>
        </p:spPr>
        <p:txBody>
          <a:bodyPr/>
          <a:lstStyle/>
          <a:p>
            <a:r>
              <a:rPr lang="fr-FR" sz="2700" dirty="0" smtClean="0"/>
              <a:t>La sensibilité au risque de contrepartie</a:t>
            </a:r>
            <a:endParaRPr lang="fr-FR" sz="2700" dirty="0"/>
          </a:p>
        </p:txBody>
      </p:sp>
    </p:spTree>
    <p:extLst>
      <p:ext uri="{BB962C8B-B14F-4D97-AF65-F5344CB8AC3E}">
        <p14:creationId xmlns:p14="http://schemas.microsoft.com/office/powerpoint/2010/main" val="1690211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247500"/>
            <a:ext cx="7344816" cy="785818"/>
          </a:xfrm>
        </p:spPr>
        <p:txBody>
          <a:bodyPr/>
          <a:lstStyle/>
          <a:p>
            <a:r>
              <a:rPr lang="fr-FR" sz="2800" dirty="0" smtClean="0"/>
              <a:t>Exemple de solvabilité « sensibles au risque de contrepartie »</a:t>
            </a:r>
            <a:endParaRPr lang="fr-FR" sz="2800" dirty="0"/>
          </a:p>
        </p:txBody>
      </p:sp>
      <p:sp>
        <p:nvSpPr>
          <p:cNvPr id="15" name="Espace réservé du contenu 2"/>
          <p:cNvSpPr txBox="1">
            <a:spLocks/>
          </p:cNvSpPr>
          <p:nvPr/>
        </p:nvSpPr>
        <p:spPr>
          <a:xfrm>
            <a:off x="323528" y="1412776"/>
            <a:ext cx="8542312" cy="4756647"/>
          </a:xfrm>
          <a:prstGeom prst="rect">
            <a:avLst/>
          </a:prstGeom>
        </p:spPr>
        <p:txBody>
          <a:bodyPr>
            <a:normAutofit/>
          </a:bodyPr>
          <a:lstStyle>
            <a:lvl1pPr marL="266700" indent="-266700" algn="just" defTabSz="914400" rtl="0" eaLnBrk="1" latinLnBrk="0" hangingPunct="1">
              <a:spcBef>
                <a:spcPct val="20000"/>
              </a:spcBef>
              <a:buFont typeface="Wingdings" panose="05000000000000000000" pitchFamily="2" charset="2"/>
              <a:buChar char="§"/>
              <a:defRPr sz="2400" b="1" kern="1200">
                <a:solidFill>
                  <a:schemeClr val="tx1"/>
                </a:solidFill>
                <a:latin typeface="+mn-lt"/>
                <a:ea typeface="+mn-ea"/>
                <a:cs typeface="+mn-cs"/>
              </a:defRPr>
            </a:lvl1pPr>
            <a:lvl2pPr marL="630238" indent="-363538" algn="just" defTabSz="914400" rtl="0" eaLnBrk="1" latinLnBrk="0" hangingPunct="1">
              <a:spcBef>
                <a:spcPct val="20000"/>
              </a:spcBef>
              <a:buFont typeface="Wingdings" panose="05000000000000000000" pitchFamily="2" charset="2"/>
              <a:buChar char="§"/>
              <a:defRPr sz="2400" kern="1200">
                <a:solidFill>
                  <a:schemeClr val="tx1"/>
                </a:solidFill>
                <a:latin typeface="+mn-lt"/>
                <a:ea typeface="+mn-ea"/>
                <a:cs typeface="+mn-cs"/>
              </a:defRPr>
            </a:lvl2pPr>
            <a:lvl3pPr marL="896938" indent="-266700" algn="just"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165225" indent="-268288" algn="just"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431925" indent="-266700" algn="just"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buClr>
                <a:srgbClr val="FFC000"/>
              </a:buClr>
              <a:buFont typeface="Wingdings" panose="05000000000000000000" pitchFamily="2" charset="2"/>
              <a:buChar char="q"/>
            </a:pPr>
            <a:r>
              <a:rPr lang="fr-FR" dirty="0">
                <a:solidFill>
                  <a:srgbClr val="002060"/>
                </a:solidFill>
              </a:rPr>
              <a:t>Le traitement du risque de contrepartie </a:t>
            </a:r>
            <a:r>
              <a:rPr lang="fr-FR" dirty="0" smtClean="0">
                <a:solidFill>
                  <a:srgbClr val="002060"/>
                </a:solidFill>
              </a:rPr>
              <a:t>dans S2</a:t>
            </a:r>
            <a:endParaRPr lang="fr-FR" dirty="0">
              <a:solidFill>
                <a:srgbClr val="002060"/>
              </a:solidFill>
            </a:endParaRPr>
          </a:p>
          <a:p>
            <a:pPr marL="706438" lvl="1" indent="-342900" algn="l">
              <a:buClr>
                <a:srgbClr val="FFC000"/>
              </a:buClr>
              <a:buFont typeface="Wingdings" panose="05000000000000000000" pitchFamily="2" charset="2"/>
              <a:buChar char="ü"/>
            </a:pPr>
            <a:r>
              <a:rPr lang="fr-FR" dirty="0">
                <a:solidFill>
                  <a:srgbClr val="002060"/>
                </a:solidFill>
              </a:rPr>
              <a:t>L’exigence en capital va dépendre du crédit du débiteur (évalué par notation, ou par son ratio de solvabilité si assureur / réassureur)</a:t>
            </a:r>
          </a:p>
          <a:p>
            <a:pPr marL="706438" lvl="1" indent="-342900" algn="l">
              <a:buClr>
                <a:srgbClr val="FFC000"/>
              </a:buClr>
              <a:buFont typeface="Wingdings" panose="05000000000000000000" pitchFamily="2" charset="2"/>
              <a:buChar char="ü"/>
            </a:pPr>
            <a:r>
              <a:rPr lang="fr-FR" dirty="0">
                <a:solidFill>
                  <a:srgbClr val="002060"/>
                </a:solidFill>
              </a:rPr>
              <a:t>L’exigence en capital dépendra en outre de la dispersion du risque: 10 créances de 10 sur 10 débiteurs indépendant </a:t>
            </a:r>
            <a:r>
              <a:rPr lang="fr-FR" dirty="0" smtClean="0">
                <a:solidFill>
                  <a:srgbClr val="002060"/>
                </a:solidFill>
              </a:rPr>
              <a:t>ayant même notation (par ex. A-), </a:t>
            </a:r>
            <a:r>
              <a:rPr lang="fr-FR" dirty="0">
                <a:solidFill>
                  <a:srgbClr val="002060"/>
                </a:solidFill>
              </a:rPr>
              <a:t>donneront lieu à un chargement en capital moindre qu’une créance de 100 sur un débiteur unique </a:t>
            </a:r>
            <a:r>
              <a:rPr lang="fr-FR" dirty="0" smtClean="0">
                <a:solidFill>
                  <a:srgbClr val="002060"/>
                </a:solidFill>
              </a:rPr>
              <a:t>de même notation (par ex. A-).</a:t>
            </a:r>
            <a:endParaRPr lang="fr-FR" dirty="0"/>
          </a:p>
        </p:txBody>
      </p:sp>
      <p:sp>
        <p:nvSpPr>
          <p:cNvPr id="6" name="Rectangle 5"/>
          <p:cNvSpPr/>
          <p:nvPr/>
        </p:nvSpPr>
        <p:spPr bwMode="auto">
          <a:xfrm>
            <a:off x="35496" y="6286500"/>
            <a:ext cx="8352928" cy="324000"/>
          </a:xfrm>
          <a:prstGeom prst="rect">
            <a:avLst/>
          </a:prstGeom>
          <a:solidFill>
            <a:srgbClr val="F7C765"/>
          </a:solidFill>
          <a:ln w="9525" cap="flat" cmpd="sng" algn="ctr">
            <a:noFill/>
            <a:prstDash val="solid"/>
            <a:round/>
            <a:headEnd type="none" w="med" len="med"/>
            <a:tailEnd type="none" w="med" len="med"/>
          </a:ln>
          <a:effectLst/>
        </p:spPr>
        <p:txBody>
          <a:bodyPr anchor="ctr"/>
          <a:lstStyle/>
          <a:p>
            <a:pPr>
              <a:defRPr/>
            </a:pPr>
            <a:endParaRPr lang="fr-FR"/>
          </a:p>
        </p:txBody>
      </p:sp>
      <p:sp>
        <p:nvSpPr>
          <p:cNvPr id="7" name="Espace réservé du numéro de diapositive 3"/>
          <p:cNvSpPr txBox="1">
            <a:spLocks/>
          </p:cNvSpPr>
          <p:nvPr/>
        </p:nvSpPr>
        <p:spPr>
          <a:xfrm>
            <a:off x="6241504" y="6261454"/>
            <a:ext cx="21336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C59C542-C6E0-4E39-86B7-1D85B8646B56}" type="slidenum">
              <a:rPr lang="fr-FR" smtClean="0"/>
              <a:pPr>
                <a:defRPr/>
              </a:pPr>
              <a:t>8</a:t>
            </a:fld>
            <a:endParaRPr lang="fr-FR" dirty="0"/>
          </a:p>
        </p:txBody>
      </p:sp>
    </p:spTree>
    <p:extLst>
      <p:ext uri="{BB962C8B-B14F-4D97-AF65-F5344CB8AC3E}">
        <p14:creationId xmlns:p14="http://schemas.microsoft.com/office/powerpoint/2010/main" val="230128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640" y="-27384"/>
            <a:ext cx="7776864" cy="1224136"/>
          </a:xfrm>
        </p:spPr>
        <p:txBody>
          <a:bodyPr/>
          <a:lstStyle/>
          <a:p>
            <a:pPr>
              <a:lnSpc>
                <a:spcPct val="110000"/>
              </a:lnSpc>
            </a:pPr>
            <a:r>
              <a:rPr lang="fr-FR" sz="2700" dirty="0" smtClean="0"/>
              <a:t>La formule standard S2 est-elle totalement sensible au risque?</a:t>
            </a:r>
            <a:endParaRPr lang="fr-FR" sz="2700" dirty="0"/>
          </a:p>
        </p:txBody>
      </p:sp>
      <p:sp>
        <p:nvSpPr>
          <p:cNvPr id="15" name="Espace réservé du contenu 2"/>
          <p:cNvSpPr txBox="1">
            <a:spLocks/>
          </p:cNvSpPr>
          <p:nvPr/>
        </p:nvSpPr>
        <p:spPr>
          <a:xfrm>
            <a:off x="395536" y="1124744"/>
            <a:ext cx="8424936" cy="5044679"/>
          </a:xfrm>
          <a:prstGeom prst="rect">
            <a:avLst/>
          </a:prstGeom>
        </p:spPr>
        <p:txBody>
          <a:bodyPr>
            <a:normAutofit fontScale="92500" lnSpcReduction="10000"/>
          </a:bodyPr>
          <a:lstStyle>
            <a:lvl1pPr marL="266700" indent="-266700" algn="just" defTabSz="914400" rtl="0" eaLnBrk="1" latinLnBrk="0" hangingPunct="1">
              <a:spcBef>
                <a:spcPct val="20000"/>
              </a:spcBef>
              <a:buFont typeface="Wingdings" panose="05000000000000000000" pitchFamily="2" charset="2"/>
              <a:buChar char="§"/>
              <a:defRPr sz="2400" b="1" kern="1200">
                <a:solidFill>
                  <a:schemeClr val="tx1"/>
                </a:solidFill>
                <a:latin typeface="+mn-lt"/>
                <a:ea typeface="+mn-ea"/>
                <a:cs typeface="+mn-cs"/>
              </a:defRPr>
            </a:lvl1pPr>
            <a:lvl2pPr marL="630238" indent="-363538" algn="just" defTabSz="914400" rtl="0" eaLnBrk="1" latinLnBrk="0" hangingPunct="1">
              <a:spcBef>
                <a:spcPct val="20000"/>
              </a:spcBef>
              <a:buFont typeface="Wingdings" panose="05000000000000000000" pitchFamily="2" charset="2"/>
              <a:buChar char="§"/>
              <a:defRPr sz="2400" kern="1200">
                <a:solidFill>
                  <a:schemeClr val="tx1"/>
                </a:solidFill>
                <a:latin typeface="+mn-lt"/>
                <a:ea typeface="+mn-ea"/>
                <a:cs typeface="+mn-cs"/>
              </a:defRPr>
            </a:lvl2pPr>
            <a:lvl3pPr marL="896938" indent="-266700" algn="just"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165225" indent="-268288" algn="just"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1431925" indent="-266700" algn="just"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l">
              <a:lnSpc>
                <a:spcPct val="120000"/>
              </a:lnSpc>
              <a:buClr>
                <a:srgbClr val="FFC000"/>
              </a:buClr>
              <a:buFont typeface="Wingdings" panose="05000000000000000000" pitchFamily="2" charset="2"/>
              <a:buChar char="q"/>
            </a:pPr>
            <a:r>
              <a:rPr lang="fr-FR" b="0" dirty="0" smtClean="0">
                <a:solidFill>
                  <a:srgbClr val="002060"/>
                </a:solidFill>
              </a:rPr>
              <a:t>Contre-exemple: l’assurance-caution (branche 15)</a:t>
            </a:r>
          </a:p>
          <a:p>
            <a:pPr algn="l">
              <a:lnSpc>
                <a:spcPct val="120000"/>
              </a:lnSpc>
              <a:buClr>
                <a:srgbClr val="FFC000"/>
              </a:buClr>
              <a:buFont typeface="Wingdings" panose="05000000000000000000" pitchFamily="2" charset="2"/>
              <a:buChar char="q"/>
            </a:pPr>
            <a:r>
              <a:rPr lang="fr-FR" b="0" dirty="0" smtClean="0">
                <a:solidFill>
                  <a:srgbClr val="002060"/>
                </a:solidFill>
              </a:rPr>
              <a:t>La </a:t>
            </a:r>
            <a:r>
              <a:rPr lang="fr-FR" dirty="0" smtClean="0">
                <a:solidFill>
                  <a:srgbClr val="002060"/>
                </a:solidFill>
              </a:rPr>
              <a:t>formule standard </a:t>
            </a:r>
            <a:r>
              <a:rPr lang="fr-FR" b="0" dirty="0" smtClean="0">
                <a:solidFill>
                  <a:srgbClr val="002060"/>
                </a:solidFill>
              </a:rPr>
              <a:t>ne distingue pas selon que l’assureur cautionne</a:t>
            </a:r>
          </a:p>
          <a:p>
            <a:pPr marL="0" indent="0" algn="l">
              <a:lnSpc>
                <a:spcPct val="120000"/>
              </a:lnSpc>
              <a:buClr>
                <a:srgbClr val="FFC000"/>
              </a:buClr>
              <a:buNone/>
            </a:pPr>
            <a:r>
              <a:rPr lang="fr-FR" b="0" dirty="0">
                <a:solidFill>
                  <a:srgbClr val="002060"/>
                </a:solidFill>
              </a:rPr>
              <a:t>● une multiplicité de débiteurs cautionnés pour des montants modestes, dont les risques de défaut sont indépendants les uns des autres:  ex. locataires; agents immobiliers, PME constructeurs de maisons individuelles…  indépendants les uns des autres; </a:t>
            </a:r>
          </a:p>
          <a:p>
            <a:pPr marL="0" indent="0" algn="l">
              <a:lnSpc>
                <a:spcPct val="120000"/>
              </a:lnSpc>
              <a:buClr>
                <a:srgbClr val="FFC000"/>
              </a:buClr>
              <a:buNone/>
            </a:pPr>
            <a:r>
              <a:rPr lang="fr-FR" b="0" dirty="0">
                <a:solidFill>
                  <a:srgbClr val="002060"/>
                </a:solidFill>
              </a:rPr>
              <a:t>● un petit nombre de débiteurs cautionnés pour des montants importants, dont les risques de défaut peuvent n’être pas indépendants les uns des autres:  ex. locataires; agents immobiliers, PME </a:t>
            </a:r>
            <a:r>
              <a:rPr lang="fr-FR" b="0" dirty="0" err="1" smtClean="0">
                <a:solidFill>
                  <a:srgbClr val="002060"/>
                </a:solidFill>
              </a:rPr>
              <a:t>construc-teurs</a:t>
            </a:r>
            <a:r>
              <a:rPr lang="fr-FR" b="0" dirty="0" smtClean="0">
                <a:solidFill>
                  <a:srgbClr val="002060"/>
                </a:solidFill>
              </a:rPr>
              <a:t> </a:t>
            </a:r>
            <a:r>
              <a:rPr lang="fr-FR" b="0" dirty="0">
                <a:solidFill>
                  <a:srgbClr val="002060"/>
                </a:solidFill>
              </a:rPr>
              <a:t>de maisons individuelles…  indépendants les uns des autres; </a:t>
            </a:r>
          </a:p>
          <a:p>
            <a:pPr algn="l">
              <a:lnSpc>
                <a:spcPct val="120000"/>
              </a:lnSpc>
              <a:spcBef>
                <a:spcPts val="1200"/>
              </a:spcBef>
              <a:buClr>
                <a:srgbClr val="FFC000"/>
              </a:buClr>
              <a:buFont typeface="Wingdings" panose="05000000000000000000" pitchFamily="2" charset="2"/>
              <a:buChar char="q"/>
            </a:pPr>
            <a:r>
              <a:rPr lang="fr-FR" b="0" dirty="0" smtClean="0">
                <a:solidFill>
                  <a:srgbClr val="002060"/>
                </a:solidFill>
              </a:rPr>
              <a:t>Alternative:  prévoir un supplément d’exigence de capital, ou un modèle interne.</a:t>
            </a:r>
          </a:p>
        </p:txBody>
      </p:sp>
      <p:sp>
        <p:nvSpPr>
          <p:cNvPr id="6" name="Rectangle 5"/>
          <p:cNvSpPr/>
          <p:nvPr/>
        </p:nvSpPr>
        <p:spPr bwMode="auto">
          <a:xfrm>
            <a:off x="35496" y="6286500"/>
            <a:ext cx="8352928" cy="324000"/>
          </a:xfrm>
          <a:prstGeom prst="rect">
            <a:avLst/>
          </a:prstGeom>
          <a:solidFill>
            <a:srgbClr val="F7C765"/>
          </a:solidFill>
          <a:ln w="9525" cap="flat" cmpd="sng" algn="ctr">
            <a:noFill/>
            <a:prstDash val="solid"/>
            <a:round/>
            <a:headEnd type="none" w="med" len="med"/>
            <a:tailEnd type="none" w="med" len="med"/>
          </a:ln>
          <a:effectLst/>
        </p:spPr>
        <p:txBody>
          <a:bodyPr anchor="ctr"/>
          <a:lstStyle/>
          <a:p>
            <a:pPr>
              <a:defRPr/>
            </a:pPr>
            <a:endParaRPr lang="fr-FR"/>
          </a:p>
        </p:txBody>
      </p:sp>
      <p:sp>
        <p:nvSpPr>
          <p:cNvPr id="7" name="Espace réservé du numéro de diapositive 3"/>
          <p:cNvSpPr txBox="1">
            <a:spLocks/>
          </p:cNvSpPr>
          <p:nvPr/>
        </p:nvSpPr>
        <p:spPr>
          <a:xfrm>
            <a:off x="6241504" y="6261454"/>
            <a:ext cx="2133600" cy="365125"/>
          </a:xfrm>
          <a:prstGeom prst="rect">
            <a:avLst/>
          </a:prstGeom>
        </p:spPr>
        <p:txBody>
          <a:bodyPr vert="horz" lIns="91440" tIns="45720" rIns="91440" bIns="45720" rtlCol="0" anchor="ctr"/>
          <a:lstStyle>
            <a:defPPr>
              <a:defRPr lang="fr-FR"/>
            </a:defPPr>
            <a:lvl1pPr marL="0" algn="r" defTabSz="914400" rtl="0" eaLnBrk="1" latinLnBrk="0" hangingPunct="1">
              <a:defRPr sz="1200" kern="1200">
                <a:solidFill>
                  <a:srgbClr val="00206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AC59C542-C6E0-4E39-86B7-1D85B8646B56}" type="slidenum">
              <a:rPr lang="fr-FR" smtClean="0"/>
              <a:pPr>
                <a:defRPr/>
              </a:pPr>
              <a:t>9</a:t>
            </a:fld>
            <a:endParaRPr lang="fr-FR" dirty="0"/>
          </a:p>
        </p:txBody>
      </p:sp>
    </p:spTree>
    <p:extLst>
      <p:ext uri="{BB962C8B-B14F-4D97-AF65-F5344CB8AC3E}">
        <p14:creationId xmlns:p14="http://schemas.microsoft.com/office/powerpoint/2010/main" val="1782134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6170</TotalTime>
  <Words>1805</Words>
  <Application>Microsoft Office PowerPoint</Application>
  <PresentationFormat>Affichage à l'écran (4:3)</PresentationFormat>
  <Paragraphs>79</Paragraphs>
  <Slides>11</Slides>
  <Notes>11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Calibri</vt:lpstr>
      <vt:lpstr>Wingdings</vt:lpstr>
      <vt:lpstr>Thème Office</vt:lpstr>
      <vt:lpstr>Rencontre du GCAF  Introduction à la  ‘solvabilité basée sur les risques’ </vt:lpstr>
      <vt:lpstr>Objectifs et défis d’un contrôle basé sur les risques</vt:lpstr>
      <vt:lpstr>Sensibilité de S1 au risque de souscription</vt:lpstr>
      <vt:lpstr>Sensibilité de S1 au risque de souscription</vt:lpstr>
      <vt:lpstr>Exemple de solvabilité sensible au risque viager</vt:lpstr>
      <vt:lpstr>Sensibilité de S1 au risque de contrepartie</vt:lpstr>
      <vt:lpstr>La sensibilité au risque de contrepartie</vt:lpstr>
      <vt:lpstr>Exemple de solvabilité « sensibles au risque de contrepartie »</vt:lpstr>
      <vt:lpstr>La formule standard S2 est-elle totalement sensible au risque?</vt:lpstr>
      <vt:lpstr>Contrôle basé sur les principes vs sur les règles, et exigence d’impartialité</vt:lpstr>
      <vt:lpstr>Merci de votre attention Questions?</vt:lpstr>
    </vt:vector>
  </TitlesOfParts>
  <Company>Banque de France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Risque informatique et cybersécurité du secteur financier  Définition et enjeux</dc:title>
  <dc:creator>Cyril GRUFFAT</dc:creator>
  <cp:lastModifiedBy>TEMPE François (SGACPR DAI)</cp:lastModifiedBy>
  <cp:revision>202</cp:revision>
  <cp:lastPrinted>2024-01-29T17:23:32Z</cp:lastPrinted>
  <dcterms:created xsi:type="dcterms:W3CDTF">2019-08-01T12:55:47Z</dcterms:created>
  <dcterms:modified xsi:type="dcterms:W3CDTF">2024-01-29T18:16:33Z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154866</vt:lpwstr>
  </property>
  <property fmtid="{D5CDD505-2E9C-101B-9397-08002B2CF9AE}" name="NXPowerLiteSettings" pid="3">
    <vt:lpwstr>F7000400038000</vt:lpwstr>
  </property>
  <property fmtid="{D5CDD505-2E9C-101B-9397-08002B2CF9AE}" name="NXPowerLiteVersion" pid="4">
    <vt:lpwstr>S10.0.0</vt:lpwstr>
  </property>
</Properties>
</file>