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2"/>
  </p:notesMasterIdLst>
  <p:sldIdLst>
    <p:sldId id="256" r:id="rId2"/>
    <p:sldId id="284" r:id="rId3"/>
    <p:sldId id="258" r:id="rId4"/>
    <p:sldId id="286" r:id="rId5"/>
    <p:sldId id="304" r:id="rId6"/>
    <p:sldId id="287" r:id="rId7"/>
    <p:sldId id="288" r:id="rId8"/>
    <p:sldId id="301" r:id="rId9"/>
    <p:sldId id="289" r:id="rId10"/>
    <p:sldId id="291" r:id="rId11"/>
    <p:sldId id="293" r:id="rId12"/>
    <p:sldId id="302" r:id="rId13"/>
    <p:sldId id="295" r:id="rId14"/>
    <p:sldId id="296" r:id="rId15"/>
    <p:sldId id="297" r:id="rId16"/>
    <p:sldId id="298" r:id="rId17"/>
    <p:sldId id="303" r:id="rId18"/>
    <p:sldId id="299" r:id="rId19"/>
    <p:sldId id="300" r:id="rId20"/>
    <p:sldId id="28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1" autoAdjust="0"/>
    <p:restoredTop sz="94660"/>
  </p:normalViewPr>
  <p:slideViewPr>
    <p:cSldViewPr snapToGrid="0">
      <p:cViewPr varScale="1">
        <p:scale>
          <a:sx n="89" d="100"/>
          <a:sy n="89" d="100"/>
        </p:scale>
        <p:origin x="46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SN"/>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FCA08-0756-4832-977D-CB310A92DE45}" type="datetimeFigureOut">
              <a:rPr lang="fr-SN" smtClean="0"/>
              <a:t>30/01/2024</a:t>
            </a:fld>
            <a:endParaRPr lang="fr-SN"/>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SN"/>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SN"/>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SN"/>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91A4D-7866-4B0F-A712-ACCA77742339}" type="slidenum">
              <a:rPr lang="fr-SN" smtClean="0"/>
              <a:t>‹N°›</a:t>
            </a:fld>
            <a:endParaRPr lang="fr-SN"/>
          </a:p>
        </p:txBody>
      </p:sp>
    </p:spTree>
    <p:extLst>
      <p:ext uri="{BB962C8B-B14F-4D97-AF65-F5344CB8AC3E}">
        <p14:creationId xmlns:p14="http://schemas.microsoft.com/office/powerpoint/2010/main" val="4077396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E4AB714-0FDB-4A47-826E-9D8FA1DC726A}" type="datetime1">
              <a:rPr lang="fr-SN" smtClean="0"/>
              <a:t>30/01/2024</a:t>
            </a:fld>
            <a:endParaRPr lang="fr-SN"/>
          </a:p>
        </p:txBody>
      </p:sp>
      <p:sp>
        <p:nvSpPr>
          <p:cNvPr id="5" name="Footer Placeholder 4"/>
          <p:cNvSpPr>
            <a:spLocks noGrp="1"/>
          </p:cNvSpPr>
          <p:nvPr>
            <p:ph type="ftr" sz="quarter" idx="11"/>
          </p:nvPr>
        </p:nvSpPr>
        <p:spPr/>
        <p:txBody>
          <a:bodyPr/>
          <a:lstStyle/>
          <a:p>
            <a:endParaRPr lang="fr-SN"/>
          </a:p>
        </p:txBody>
      </p:sp>
      <p:sp>
        <p:nvSpPr>
          <p:cNvPr id="6" name="Slide Number Placeholder 5"/>
          <p:cNvSpPr>
            <a:spLocks noGrp="1"/>
          </p:cNvSpPr>
          <p:nvPr>
            <p:ph type="sldNum" sz="quarter" idx="12"/>
          </p:nvPr>
        </p:nvSpPr>
        <p:spPr/>
        <p:txBody>
          <a:bodyPr/>
          <a:lstStyle/>
          <a:p>
            <a:fld id="{30E1DD27-D634-45A9-A4A2-B143ED5BF3DB}" type="slidenum">
              <a:rPr lang="fr-SN" smtClean="0"/>
              <a:t>‹N°›</a:t>
            </a:fld>
            <a:endParaRPr lang="fr-S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314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43EBA62-1F21-4B3A-89CE-8E9DE1C9244D}" type="datetime1">
              <a:rPr lang="fr-SN" smtClean="0"/>
              <a:t>30/01/2024</a:t>
            </a:fld>
            <a:endParaRPr lang="fr-SN"/>
          </a:p>
        </p:txBody>
      </p:sp>
      <p:sp>
        <p:nvSpPr>
          <p:cNvPr id="5" name="Footer Placeholder 4"/>
          <p:cNvSpPr>
            <a:spLocks noGrp="1"/>
          </p:cNvSpPr>
          <p:nvPr>
            <p:ph type="ftr" sz="quarter" idx="11"/>
          </p:nvPr>
        </p:nvSpPr>
        <p:spPr/>
        <p:txBody>
          <a:bodyPr/>
          <a:lstStyle/>
          <a:p>
            <a:endParaRPr lang="fr-SN"/>
          </a:p>
        </p:txBody>
      </p:sp>
      <p:sp>
        <p:nvSpPr>
          <p:cNvPr id="6" name="Slide Number Placeholder 5"/>
          <p:cNvSpPr>
            <a:spLocks noGrp="1"/>
          </p:cNvSpPr>
          <p:nvPr>
            <p:ph type="sldNum" sz="quarter" idx="12"/>
          </p:nvPr>
        </p:nvSpPr>
        <p:spPr/>
        <p:txBody>
          <a:bodyPr/>
          <a:lstStyle/>
          <a:p>
            <a:fld id="{30E1DD27-D634-45A9-A4A2-B143ED5BF3DB}" type="slidenum">
              <a:rPr lang="fr-SN" smtClean="0"/>
              <a:t>‹N°›</a:t>
            </a:fld>
            <a:endParaRPr lang="fr-SN"/>
          </a:p>
        </p:txBody>
      </p:sp>
    </p:spTree>
    <p:extLst>
      <p:ext uri="{BB962C8B-B14F-4D97-AF65-F5344CB8AC3E}">
        <p14:creationId xmlns:p14="http://schemas.microsoft.com/office/powerpoint/2010/main" val="178512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1FBC49C-B720-432D-A747-B52DDD018A41}" type="datetime1">
              <a:rPr lang="fr-SN" smtClean="0"/>
              <a:t>30/01/2024</a:t>
            </a:fld>
            <a:endParaRPr lang="fr-SN"/>
          </a:p>
        </p:txBody>
      </p:sp>
      <p:sp>
        <p:nvSpPr>
          <p:cNvPr id="5" name="Footer Placeholder 4"/>
          <p:cNvSpPr>
            <a:spLocks noGrp="1"/>
          </p:cNvSpPr>
          <p:nvPr>
            <p:ph type="ftr" sz="quarter" idx="11"/>
          </p:nvPr>
        </p:nvSpPr>
        <p:spPr/>
        <p:txBody>
          <a:bodyPr/>
          <a:lstStyle/>
          <a:p>
            <a:endParaRPr lang="fr-SN"/>
          </a:p>
        </p:txBody>
      </p:sp>
      <p:sp>
        <p:nvSpPr>
          <p:cNvPr id="6" name="Slide Number Placeholder 5"/>
          <p:cNvSpPr>
            <a:spLocks noGrp="1"/>
          </p:cNvSpPr>
          <p:nvPr>
            <p:ph type="sldNum" sz="quarter" idx="12"/>
          </p:nvPr>
        </p:nvSpPr>
        <p:spPr/>
        <p:txBody>
          <a:bodyPr/>
          <a:lstStyle/>
          <a:p>
            <a:fld id="{30E1DD27-D634-45A9-A4A2-B143ED5BF3DB}" type="slidenum">
              <a:rPr lang="fr-SN" smtClean="0"/>
              <a:t>‹N°›</a:t>
            </a:fld>
            <a:endParaRPr lang="fr-SN"/>
          </a:p>
        </p:txBody>
      </p:sp>
    </p:spTree>
    <p:extLst>
      <p:ext uri="{BB962C8B-B14F-4D97-AF65-F5344CB8AC3E}">
        <p14:creationId xmlns:p14="http://schemas.microsoft.com/office/powerpoint/2010/main" val="394295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19A34F1-0A0F-4866-B62F-24C26AE8317B}" type="datetime1">
              <a:rPr lang="fr-SN" smtClean="0"/>
              <a:t>30/01/2024</a:t>
            </a:fld>
            <a:endParaRPr lang="fr-SN"/>
          </a:p>
        </p:txBody>
      </p:sp>
      <p:sp>
        <p:nvSpPr>
          <p:cNvPr id="5" name="Footer Placeholder 4"/>
          <p:cNvSpPr>
            <a:spLocks noGrp="1"/>
          </p:cNvSpPr>
          <p:nvPr>
            <p:ph type="ftr" sz="quarter" idx="11"/>
          </p:nvPr>
        </p:nvSpPr>
        <p:spPr/>
        <p:txBody>
          <a:bodyPr/>
          <a:lstStyle/>
          <a:p>
            <a:endParaRPr lang="fr-SN"/>
          </a:p>
        </p:txBody>
      </p:sp>
      <p:sp>
        <p:nvSpPr>
          <p:cNvPr id="6" name="Slide Number Placeholder 5"/>
          <p:cNvSpPr>
            <a:spLocks noGrp="1"/>
          </p:cNvSpPr>
          <p:nvPr>
            <p:ph type="sldNum" sz="quarter" idx="12"/>
          </p:nvPr>
        </p:nvSpPr>
        <p:spPr/>
        <p:txBody>
          <a:bodyPr/>
          <a:lstStyle/>
          <a:p>
            <a:fld id="{30E1DD27-D634-45A9-A4A2-B143ED5BF3DB}" type="slidenum">
              <a:rPr lang="fr-SN" smtClean="0"/>
              <a:t>‹N°›</a:t>
            </a:fld>
            <a:endParaRPr lang="fr-SN"/>
          </a:p>
        </p:txBody>
      </p:sp>
    </p:spTree>
    <p:extLst>
      <p:ext uri="{BB962C8B-B14F-4D97-AF65-F5344CB8AC3E}">
        <p14:creationId xmlns:p14="http://schemas.microsoft.com/office/powerpoint/2010/main" val="726679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58A3D79-575A-4550-B9AF-61D44B3D4999}" type="datetime1">
              <a:rPr lang="fr-SN" smtClean="0"/>
              <a:t>30/01/2024</a:t>
            </a:fld>
            <a:endParaRPr lang="fr-SN"/>
          </a:p>
        </p:txBody>
      </p:sp>
      <p:sp>
        <p:nvSpPr>
          <p:cNvPr id="5" name="Footer Placeholder 4"/>
          <p:cNvSpPr>
            <a:spLocks noGrp="1"/>
          </p:cNvSpPr>
          <p:nvPr>
            <p:ph type="ftr" sz="quarter" idx="11"/>
          </p:nvPr>
        </p:nvSpPr>
        <p:spPr/>
        <p:txBody>
          <a:bodyPr/>
          <a:lstStyle/>
          <a:p>
            <a:endParaRPr lang="fr-SN"/>
          </a:p>
        </p:txBody>
      </p:sp>
      <p:sp>
        <p:nvSpPr>
          <p:cNvPr id="6" name="Slide Number Placeholder 5"/>
          <p:cNvSpPr>
            <a:spLocks noGrp="1"/>
          </p:cNvSpPr>
          <p:nvPr>
            <p:ph type="sldNum" sz="quarter" idx="12"/>
          </p:nvPr>
        </p:nvSpPr>
        <p:spPr/>
        <p:txBody>
          <a:bodyPr/>
          <a:lstStyle/>
          <a:p>
            <a:fld id="{30E1DD27-D634-45A9-A4A2-B143ED5BF3DB}" type="slidenum">
              <a:rPr lang="fr-SN" smtClean="0"/>
              <a:t>‹N°›</a:t>
            </a:fld>
            <a:endParaRPr lang="fr-S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415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33DF657-7828-4B1D-A668-94AF149BB05C}" type="datetime1">
              <a:rPr lang="fr-SN" smtClean="0"/>
              <a:t>30/01/2024</a:t>
            </a:fld>
            <a:endParaRPr lang="fr-SN"/>
          </a:p>
        </p:txBody>
      </p:sp>
      <p:sp>
        <p:nvSpPr>
          <p:cNvPr id="6" name="Footer Placeholder 5"/>
          <p:cNvSpPr>
            <a:spLocks noGrp="1"/>
          </p:cNvSpPr>
          <p:nvPr>
            <p:ph type="ftr" sz="quarter" idx="11"/>
          </p:nvPr>
        </p:nvSpPr>
        <p:spPr/>
        <p:txBody>
          <a:bodyPr/>
          <a:lstStyle/>
          <a:p>
            <a:endParaRPr lang="fr-SN"/>
          </a:p>
        </p:txBody>
      </p:sp>
      <p:sp>
        <p:nvSpPr>
          <p:cNvPr id="7" name="Slide Number Placeholder 6"/>
          <p:cNvSpPr>
            <a:spLocks noGrp="1"/>
          </p:cNvSpPr>
          <p:nvPr>
            <p:ph type="sldNum" sz="quarter" idx="12"/>
          </p:nvPr>
        </p:nvSpPr>
        <p:spPr/>
        <p:txBody>
          <a:bodyPr/>
          <a:lstStyle/>
          <a:p>
            <a:fld id="{30E1DD27-D634-45A9-A4A2-B143ED5BF3DB}" type="slidenum">
              <a:rPr lang="fr-SN" smtClean="0"/>
              <a:t>‹N°›</a:t>
            </a:fld>
            <a:endParaRPr lang="fr-SN"/>
          </a:p>
        </p:txBody>
      </p:sp>
    </p:spTree>
    <p:extLst>
      <p:ext uri="{BB962C8B-B14F-4D97-AF65-F5344CB8AC3E}">
        <p14:creationId xmlns:p14="http://schemas.microsoft.com/office/powerpoint/2010/main" val="4042371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7EB2595-FAD5-4D83-BBEC-984FB5E00884}" type="datetime1">
              <a:rPr lang="fr-SN" smtClean="0"/>
              <a:t>30/01/2024</a:t>
            </a:fld>
            <a:endParaRPr lang="fr-SN"/>
          </a:p>
        </p:txBody>
      </p:sp>
      <p:sp>
        <p:nvSpPr>
          <p:cNvPr id="8" name="Footer Placeholder 7"/>
          <p:cNvSpPr>
            <a:spLocks noGrp="1"/>
          </p:cNvSpPr>
          <p:nvPr>
            <p:ph type="ftr" sz="quarter" idx="11"/>
          </p:nvPr>
        </p:nvSpPr>
        <p:spPr/>
        <p:txBody>
          <a:bodyPr/>
          <a:lstStyle/>
          <a:p>
            <a:endParaRPr lang="fr-SN"/>
          </a:p>
        </p:txBody>
      </p:sp>
      <p:sp>
        <p:nvSpPr>
          <p:cNvPr id="9" name="Slide Number Placeholder 8"/>
          <p:cNvSpPr>
            <a:spLocks noGrp="1"/>
          </p:cNvSpPr>
          <p:nvPr>
            <p:ph type="sldNum" sz="quarter" idx="12"/>
          </p:nvPr>
        </p:nvSpPr>
        <p:spPr/>
        <p:txBody>
          <a:bodyPr/>
          <a:lstStyle/>
          <a:p>
            <a:fld id="{30E1DD27-D634-45A9-A4A2-B143ED5BF3DB}" type="slidenum">
              <a:rPr lang="fr-SN" smtClean="0"/>
              <a:t>‹N°›</a:t>
            </a:fld>
            <a:endParaRPr lang="fr-SN"/>
          </a:p>
        </p:txBody>
      </p:sp>
    </p:spTree>
    <p:extLst>
      <p:ext uri="{BB962C8B-B14F-4D97-AF65-F5344CB8AC3E}">
        <p14:creationId xmlns:p14="http://schemas.microsoft.com/office/powerpoint/2010/main" val="486771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BCA72AC-6FF5-4893-AA13-0F597E1F7378}" type="datetime1">
              <a:rPr lang="fr-SN" smtClean="0"/>
              <a:t>30/01/2024</a:t>
            </a:fld>
            <a:endParaRPr lang="fr-SN"/>
          </a:p>
        </p:txBody>
      </p:sp>
      <p:sp>
        <p:nvSpPr>
          <p:cNvPr id="4" name="Footer Placeholder 3"/>
          <p:cNvSpPr>
            <a:spLocks noGrp="1"/>
          </p:cNvSpPr>
          <p:nvPr>
            <p:ph type="ftr" sz="quarter" idx="11"/>
          </p:nvPr>
        </p:nvSpPr>
        <p:spPr/>
        <p:txBody>
          <a:bodyPr/>
          <a:lstStyle/>
          <a:p>
            <a:endParaRPr lang="fr-SN"/>
          </a:p>
        </p:txBody>
      </p:sp>
      <p:sp>
        <p:nvSpPr>
          <p:cNvPr id="5" name="Slide Number Placeholder 4"/>
          <p:cNvSpPr>
            <a:spLocks noGrp="1"/>
          </p:cNvSpPr>
          <p:nvPr>
            <p:ph type="sldNum" sz="quarter" idx="12"/>
          </p:nvPr>
        </p:nvSpPr>
        <p:spPr/>
        <p:txBody>
          <a:bodyPr/>
          <a:lstStyle/>
          <a:p>
            <a:fld id="{30E1DD27-D634-45A9-A4A2-B143ED5BF3DB}" type="slidenum">
              <a:rPr lang="fr-SN" smtClean="0"/>
              <a:t>‹N°›</a:t>
            </a:fld>
            <a:endParaRPr lang="fr-SN"/>
          </a:p>
        </p:txBody>
      </p:sp>
    </p:spTree>
    <p:extLst>
      <p:ext uri="{BB962C8B-B14F-4D97-AF65-F5344CB8AC3E}">
        <p14:creationId xmlns:p14="http://schemas.microsoft.com/office/powerpoint/2010/main" val="4176718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C83D758-FF0B-436A-9ED5-74DCCA805119}" type="datetime1">
              <a:rPr lang="fr-SN" smtClean="0"/>
              <a:t>30/01/2024</a:t>
            </a:fld>
            <a:endParaRPr lang="fr-S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SN"/>
          </a:p>
        </p:txBody>
      </p:sp>
      <p:sp>
        <p:nvSpPr>
          <p:cNvPr id="9" name="Slide Number Placeholder 8"/>
          <p:cNvSpPr>
            <a:spLocks noGrp="1"/>
          </p:cNvSpPr>
          <p:nvPr>
            <p:ph type="sldNum" sz="quarter" idx="12"/>
          </p:nvPr>
        </p:nvSpPr>
        <p:spPr/>
        <p:txBody>
          <a:bodyPr/>
          <a:lstStyle/>
          <a:p>
            <a:fld id="{30E1DD27-D634-45A9-A4A2-B143ED5BF3DB}" type="slidenum">
              <a:rPr lang="fr-SN" smtClean="0"/>
              <a:t>‹N°›</a:t>
            </a:fld>
            <a:endParaRPr lang="fr-SN"/>
          </a:p>
        </p:txBody>
      </p:sp>
    </p:spTree>
    <p:extLst>
      <p:ext uri="{BB962C8B-B14F-4D97-AF65-F5344CB8AC3E}">
        <p14:creationId xmlns:p14="http://schemas.microsoft.com/office/powerpoint/2010/main" val="3721854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86E6256-2926-4FEC-A549-28C370E05887}" type="datetime1">
              <a:rPr lang="fr-SN" smtClean="0"/>
              <a:t>30/01/2024</a:t>
            </a:fld>
            <a:endParaRPr lang="fr-S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S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0E1DD27-D634-45A9-A4A2-B143ED5BF3DB}" type="slidenum">
              <a:rPr lang="fr-SN" smtClean="0"/>
              <a:t>‹N°›</a:t>
            </a:fld>
            <a:endParaRPr lang="fr-SN"/>
          </a:p>
        </p:txBody>
      </p:sp>
    </p:spTree>
    <p:extLst>
      <p:ext uri="{BB962C8B-B14F-4D97-AF65-F5344CB8AC3E}">
        <p14:creationId xmlns:p14="http://schemas.microsoft.com/office/powerpoint/2010/main" val="86696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C7BF1F4-721A-48E4-B615-4FD92F5284F9}" type="datetime1">
              <a:rPr lang="fr-SN" smtClean="0"/>
              <a:t>30/01/2024</a:t>
            </a:fld>
            <a:endParaRPr lang="fr-SN"/>
          </a:p>
        </p:txBody>
      </p:sp>
      <p:sp>
        <p:nvSpPr>
          <p:cNvPr id="6" name="Footer Placeholder 5"/>
          <p:cNvSpPr>
            <a:spLocks noGrp="1"/>
          </p:cNvSpPr>
          <p:nvPr>
            <p:ph type="ftr" sz="quarter" idx="11"/>
          </p:nvPr>
        </p:nvSpPr>
        <p:spPr/>
        <p:txBody>
          <a:bodyPr/>
          <a:lstStyle/>
          <a:p>
            <a:endParaRPr lang="fr-SN"/>
          </a:p>
        </p:txBody>
      </p:sp>
      <p:sp>
        <p:nvSpPr>
          <p:cNvPr id="7" name="Slide Number Placeholder 6"/>
          <p:cNvSpPr>
            <a:spLocks noGrp="1"/>
          </p:cNvSpPr>
          <p:nvPr>
            <p:ph type="sldNum" sz="quarter" idx="12"/>
          </p:nvPr>
        </p:nvSpPr>
        <p:spPr/>
        <p:txBody>
          <a:bodyPr/>
          <a:lstStyle/>
          <a:p>
            <a:fld id="{30E1DD27-D634-45A9-A4A2-B143ED5BF3DB}" type="slidenum">
              <a:rPr lang="fr-SN" smtClean="0"/>
              <a:t>‹N°›</a:t>
            </a:fld>
            <a:endParaRPr lang="fr-SN"/>
          </a:p>
        </p:txBody>
      </p:sp>
    </p:spTree>
    <p:extLst>
      <p:ext uri="{BB962C8B-B14F-4D97-AF65-F5344CB8AC3E}">
        <p14:creationId xmlns:p14="http://schemas.microsoft.com/office/powerpoint/2010/main" val="1595047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C84F1EE-6E4F-4EBD-A337-913D4CE1DAA3}" type="datetime1">
              <a:rPr lang="fr-SN" smtClean="0"/>
              <a:t>30/01/2024</a:t>
            </a:fld>
            <a:endParaRPr lang="fr-S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S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0E1DD27-D634-45A9-A4A2-B143ED5BF3DB}" type="slidenum">
              <a:rPr lang="fr-SN" smtClean="0"/>
              <a:t>‹N°›</a:t>
            </a:fld>
            <a:endParaRPr lang="fr-S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37903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F4A5F5-B4DA-46D3-A7A0-E1548EB1DAFD}"/>
              </a:ext>
            </a:extLst>
          </p:cNvPr>
          <p:cNvSpPr>
            <a:spLocks noGrp="1"/>
          </p:cNvSpPr>
          <p:nvPr>
            <p:ph type="ctrTitle"/>
          </p:nvPr>
        </p:nvSpPr>
        <p:spPr/>
        <p:txBody>
          <a:bodyPr>
            <a:normAutofit/>
          </a:bodyPr>
          <a:lstStyle/>
          <a:p>
            <a:r>
              <a:rPr lang="fr-SN" sz="4800" b="1" dirty="0">
                <a:solidFill>
                  <a:schemeClr val="accent1"/>
                </a:solidFill>
                <a:latin typeface="Segoe UI" panose="020B0502040204020203" pitchFamily="34" charset="0"/>
                <a:cs typeface="Times New Roman" panose="02020603050405020304" pitchFamily="18" charset="0"/>
              </a:rPr>
              <a:t>Projet de </a:t>
            </a:r>
            <a:r>
              <a:rPr lang="fr-SN" sz="4800" b="1" dirty="0" smtClean="0">
                <a:solidFill>
                  <a:schemeClr val="accent1"/>
                </a:solidFill>
                <a:latin typeface="Segoe UI" panose="020B0502040204020203" pitchFamily="34" charset="0"/>
                <a:cs typeface="Times New Roman" panose="02020603050405020304" pitchFamily="18" charset="0"/>
              </a:rPr>
              <a:t>numérisation </a:t>
            </a:r>
            <a:r>
              <a:rPr lang="fr-SN" sz="4800" b="1" dirty="0">
                <a:solidFill>
                  <a:schemeClr val="accent1"/>
                </a:solidFill>
                <a:latin typeface="Segoe UI" panose="020B0502040204020203" pitchFamily="34" charset="0"/>
                <a:cs typeface="Times New Roman" panose="02020603050405020304" pitchFamily="18" charset="0"/>
              </a:rPr>
              <a:t>des attestations d'assurance automobile au Sénégal</a:t>
            </a:r>
            <a:r>
              <a:rPr lang="fr-SN"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SN" sz="18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fr-SN" sz="8000" b="1" dirty="0">
                <a:solidFill>
                  <a:schemeClr val="accent1"/>
                </a:solidFill>
                <a:effectLst/>
                <a:latin typeface="Segoe UI" panose="020B0502040204020203" pitchFamily="34" charset="0"/>
                <a:ea typeface="Calibri" panose="020F0502020204030204" pitchFamily="34" charset="0"/>
                <a:cs typeface="Times New Roman" panose="02020603050405020304" pitchFamily="18" charset="0"/>
              </a:rPr>
              <a:t> </a:t>
            </a:r>
            <a:endParaRPr lang="fr-SN" dirty="0">
              <a:solidFill>
                <a:schemeClr val="accent1"/>
              </a:solidFill>
            </a:endParaRPr>
          </a:p>
        </p:txBody>
      </p:sp>
      <p:sp>
        <p:nvSpPr>
          <p:cNvPr id="3" name="Sous-titre 2">
            <a:extLst>
              <a:ext uri="{FF2B5EF4-FFF2-40B4-BE49-F238E27FC236}">
                <a16:creationId xmlns:a16="http://schemas.microsoft.com/office/drawing/2014/main" id="{D4A87DC3-C788-4349-8624-A4D0D40AA712}"/>
              </a:ext>
            </a:extLst>
          </p:cNvPr>
          <p:cNvSpPr>
            <a:spLocks noGrp="1"/>
          </p:cNvSpPr>
          <p:nvPr>
            <p:ph type="subTitle" idx="1"/>
          </p:nvPr>
        </p:nvSpPr>
        <p:spPr/>
        <p:txBody>
          <a:bodyPr>
            <a:normAutofit/>
          </a:bodyPr>
          <a:lstStyle/>
          <a:p>
            <a:endParaRPr lang="fr-FR" sz="5600" b="1" spc="-50" dirty="0">
              <a:solidFill>
                <a:schemeClr val="accent2"/>
              </a:solidFill>
              <a:latin typeface="Segoe UI" panose="020B0502040204020203" pitchFamily="34" charset="0"/>
              <a:cs typeface="Times New Roman" panose="02020603050405020304" pitchFamily="18" charset="0"/>
            </a:endParaRPr>
          </a:p>
          <a:p>
            <a:endParaRPr lang="fr-SN" dirty="0"/>
          </a:p>
        </p:txBody>
      </p:sp>
      <p:sp>
        <p:nvSpPr>
          <p:cNvPr id="4" name="ZoneTexte 3">
            <a:extLst>
              <a:ext uri="{FF2B5EF4-FFF2-40B4-BE49-F238E27FC236}">
                <a16:creationId xmlns:a16="http://schemas.microsoft.com/office/drawing/2014/main" id="{086CC6D5-A7AF-4E7D-867E-0928DF307FDD}"/>
              </a:ext>
            </a:extLst>
          </p:cNvPr>
          <p:cNvSpPr txBox="1"/>
          <p:nvPr/>
        </p:nvSpPr>
        <p:spPr>
          <a:xfrm>
            <a:off x="5759090" y="5136955"/>
            <a:ext cx="7440443" cy="830997"/>
          </a:xfrm>
          <a:prstGeom prst="rect">
            <a:avLst/>
          </a:prstGeom>
          <a:noFill/>
        </p:spPr>
        <p:txBody>
          <a:bodyPr wrap="square" rtlCol="0">
            <a:spAutoFit/>
          </a:bodyPr>
          <a:lstStyle/>
          <a:p>
            <a:r>
              <a:rPr lang="fr-SN" sz="2400" dirty="0">
                <a:latin typeface="Segoe UI" panose="020B0502040204020203" pitchFamily="34" charset="0"/>
                <a:cs typeface="Segoe UI" panose="020B0502040204020203" pitchFamily="34" charset="0"/>
              </a:rPr>
              <a:t>Mamadou DEME</a:t>
            </a:r>
          </a:p>
          <a:p>
            <a:r>
              <a:rPr lang="fr-SN" sz="2400" dirty="0">
                <a:latin typeface="Segoe UI" panose="020B0502040204020203" pitchFamily="34" charset="0"/>
                <a:cs typeface="Segoe UI" panose="020B0502040204020203" pitchFamily="34" charset="0"/>
              </a:rPr>
              <a:t>Directeur des Assurances du Sénégal</a:t>
            </a:r>
            <a:r>
              <a:rPr lang="fr-SN" dirty="0">
                <a:latin typeface="Segoe UI" panose="020B0502040204020203" pitchFamily="34" charset="0"/>
                <a:cs typeface="Segoe UI" panose="020B0502040204020203" pitchFamily="34" charset="0"/>
              </a:rPr>
              <a:t> </a:t>
            </a:r>
          </a:p>
        </p:txBody>
      </p:sp>
      <p:sp>
        <p:nvSpPr>
          <p:cNvPr id="5" name="ZoneTexte 4">
            <a:extLst>
              <a:ext uri="{FF2B5EF4-FFF2-40B4-BE49-F238E27FC236}">
                <a16:creationId xmlns:a16="http://schemas.microsoft.com/office/drawing/2014/main" id="{241342E5-B7A2-4ADD-AAFA-C94231376D2B}"/>
              </a:ext>
            </a:extLst>
          </p:cNvPr>
          <p:cNvSpPr txBox="1"/>
          <p:nvPr/>
        </p:nvSpPr>
        <p:spPr>
          <a:xfrm>
            <a:off x="2648309" y="5598620"/>
            <a:ext cx="2639683" cy="369332"/>
          </a:xfrm>
          <a:prstGeom prst="rect">
            <a:avLst/>
          </a:prstGeom>
          <a:noFill/>
        </p:spPr>
        <p:txBody>
          <a:bodyPr wrap="square" rtlCol="0">
            <a:spAutoFit/>
          </a:bodyPr>
          <a:lstStyle/>
          <a:p>
            <a:r>
              <a:rPr lang="fr-SN" dirty="0"/>
              <a:t>Janvier, 2024</a:t>
            </a:r>
          </a:p>
        </p:txBody>
      </p:sp>
      <p:sp>
        <p:nvSpPr>
          <p:cNvPr id="6" name="Espace réservé du numéro de diapositive 5">
            <a:extLst>
              <a:ext uri="{FF2B5EF4-FFF2-40B4-BE49-F238E27FC236}">
                <a16:creationId xmlns:a16="http://schemas.microsoft.com/office/drawing/2014/main" id="{238C7C3D-D4C0-4AD5-A0D0-5BD061649EE2}"/>
              </a:ext>
            </a:extLst>
          </p:cNvPr>
          <p:cNvSpPr>
            <a:spLocks noGrp="1"/>
          </p:cNvSpPr>
          <p:nvPr>
            <p:ph type="sldNum" sz="quarter" idx="12"/>
          </p:nvPr>
        </p:nvSpPr>
        <p:spPr/>
        <p:txBody>
          <a:bodyPr/>
          <a:lstStyle/>
          <a:p>
            <a:fld id="{30E1DD27-D634-45A9-A4A2-B143ED5BF3DB}" type="slidenum">
              <a:rPr lang="fr-SN" smtClean="0"/>
              <a:t>1</a:t>
            </a:fld>
            <a:endParaRPr lang="fr-SN"/>
          </a:p>
        </p:txBody>
      </p:sp>
    </p:spTree>
    <p:extLst>
      <p:ext uri="{BB962C8B-B14F-4D97-AF65-F5344CB8AC3E}">
        <p14:creationId xmlns:p14="http://schemas.microsoft.com/office/powerpoint/2010/main" val="4059126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chemeClr val="accent1"/>
                </a:solidFill>
                <a:latin typeface="Segoe UI" panose="020B0502040204020203" pitchFamily="34" charset="0"/>
                <a:cs typeface="Times New Roman" panose="02020603050405020304" pitchFamily="18" charset="0"/>
              </a:rPr>
              <a:t>Objectifs, alignement stratégique et architecture technique (2)</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Les assureurs du Sénégal portent un ambitieux projet de </a:t>
            </a:r>
            <a:r>
              <a:rPr lang="fr-FR" sz="1800" b="1" kern="100" dirty="0" smtClean="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numérisation </a:t>
            </a: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des attestations d’assurance automobile</a:t>
            </a:r>
          </a:p>
          <a:p>
            <a:pPr marL="457200" indent="-457200">
              <a:buFont typeface="+mj-lt"/>
              <a:buAutoNum type="arabicPeriod"/>
            </a:pPr>
            <a:r>
              <a:rPr lang="fr-FR" dirty="0">
                <a:solidFill>
                  <a:srgbClr val="374151"/>
                </a:solidFill>
                <a:latin typeface="Söhne"/>
              </a:rPr>
              <a:t>Projet novateur qui s’inscrit dans une dynamique  enclenchée par la Côte d’Ivoire</a:t>
            </a:r>
          </a:p>
          <a:p>
            <a:pPr marL="457200" indent="-457200">
              <a:buFont typeface="+mj-lt"/>
              <a:buAutoNum type="arabicPeriod"/>
            </a:pPr>
            <a:r>
              <a:rPr lang="fr-FR" dirty="0">
                <a:solidFill>
                  <a:srgbClr val="374151"/>
                </a:solidFill>
                <a:latin typeface="Söhne"/>
              </a:rPr>
              <a:t>Ce projet marque l'entrée du secteur de l'assurance sénégalaise dans une nouvelle ère de transformation numérique</a:t>
            </a:r>
          </a:p>
          <a:p>
            <a:pPr marL="457200" indent="-457200">
              <a:buFont typeface="+mj-lt"/>
              <a:buAutoNum type="arabicPeriod"/>
            </a:pPr>
            <a:r>
              <a:rPr lang="fr-FR" dirty="0">
                <a:solidFill>
                  <a:srgbClr val="374151"/>
                </a:solidFill>
                <a:latin typeface="Söhne"/>
              </a:rPr>
              <a:t>Coïncidant avec l'adoption récente du Règlement sur l'assurance électronique par le Conseil des Ministres de la CIMA, le 14 janvier 2024 à Dakar</a:t>
            </a:r>
          </a:p>
          <a:p>
            <a:pPr marL="457200" indent="-457200">
              <a:buFont typeface="+mj-lt"/>
              <a:buAutoNum type="arabicPeriod"/>
            </a:pPr>
            <a:r>
              <a:rPr lang="fr-FR" dirty="0"/>
              <a:t>Un projet aligné sur la stratégie "Sénégal Numérique 2025" et intégré à la transformation des procédures administratives de l'État sénégalais.</a:t>
            </a:r>
          </a:p>
          <a:p>
            <a:pPr marL="457200" indent="-457200">
              <a:buFont typeface="+mj-lt"/>
              <a:buAutoNum type="arabicPeriod"/>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10</a:t>
            </a:fld>
            <a:endParaRPr lang="fr-SN"/>
          </a:p>
        </p:txBody>
      </p:sp>
    </p:spTree>
    <p:extLst>
      <p:ext uri="{BB962C8B-B14F-4D97-AF65-F5344CB8AC3E}">
        <p14:creationId xmlns:p14="http://schemas.microsoft.com/office/powerpoint/2010/main" val="150295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chemeClr val="accent1"/>
                </a:solidFill>
                <a:latin typeface="Segoe UI" panose="020B0502040204020203" pitchFamily="34" charset="0"/>
                <a:cs typeface="Times New Roman" panose="02020603050405020304" pitchFamily="18" charset="0"/>
              </a:rPr>
              <a:t>Objectifs, alignement stratégique et architecture technique (3)</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fontScale="85000" lnSpcReduction="20000"/>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Sur le plan technique, le projet envisage la création d'une plateforme numérique centralisée, offrant aux assurés leurs attestations d'assurance sous format électronique</a:t>
            </a:r>
          </a:p>
          <a:p>
            <a:pPr>
              <a:buFont typeface="Arial" panose="020B0604020202020204" pitchFamily="34" charset="0"/>
              <a:buChar char="•"/>
            </a:pPr>
            <a:r>
              <a:rPr lang="fr-FR" sz="2100" dirty="0">
                <a:solidFill>
                  <a:srgbClr val="374151"/>
                </a:solidFill>
                <a:latin typeface="Söhne"/>
              </a:rPr>
              <a:t>Création d’une plateforme </a:t>
            </a:r>
            <a:r>
              <a:rPr lang="fr-FR" sz="2100" dirty="0" smtClean="0">
                <a:solidFill>
                  <a:srgbClr val="374151"/>
                </a:solidFill>
                <a:latin typeface="Söhne"/>
              </a:rPr>
              <a:t>numérique </a:t>
            </a:r>
            <a:r>
              <a:rPr lang="fr-FR" sz="2100" dirty="0">
                <a:solidFill>
                  <a:srgbClr val="374151"/>
                </a:solidFill>
                <a:latin typeface="Söhne"/>
              </a:rPr>
              <a:t>centralisée pour fournir des attestations électroniques aux assurés, émises par les compagnies d'assurance et les courtiers via email ou WhatsApp.</a:t>
            </a:r>
          </a:p>
          <a:p>
            <a:pPr algn="l">
              <a:buFont typeface="Arial" panose="020B0604020202020204" pitchFamily="34" charset="0"/>
              <a:buChar char="•"/>
            </a:pPr>
            <a:r>
              <a:rPr lang="fr-FR" b="0" i="0" dirty="0">
                <a:solidFill>
                  <a:srgbClr val="374151"/>
                </a:solidFill>
                <a:effectLst/>
                <a:latin typeface="Söhne"/>
              </a:rPr>
              <a:t>Chaque attestation sera sécurisée par un QR code pour garantir son authenticité.</a:t>
            </a:r>
          </a:p>
          <a:p>
            <a:pPr algn="l">
              <a:buFont typeface="Arial" panose="020B0604020202020204" pitchFamily="34" charset="0"/>
              <a:buChar char="•"/>
            </a:pPr>
            <a:r>
              <a:rPr lang="fr-FR" b="0" i="0" dirty="0">
                <a:solidFill>
                  <a:srgbClr val="374151"/>
                </a:solidFill>
                <a:effectLst/>
                <a:latin typeface="Söhne"/>
              </a:rPr>
              <a:t>Une plateforme web sera accessible au public pour vérifier la couverture d'assurance d'un véhicule en utilisant son numéro d'immatriculation.</a:t>
            </a:r>
          </a:p>
          <a:p>
            <a:pPr algn="l">
              <a:buFont typeface="Arial" panose="020B0604020202020204" pitchFamily="34" charset="0"/>
              <a:buChar char="•"/>
            </a:pPr>
            <a:r>
              <a:rPr lang="fr-FR" b="0" i="0" dirty="0">
                <a:solidFill>
                  <a:srgbClr val="374151"/>
                </a:solidFill>
                <a:effectLst/>
                <a:latin typeface="Söhne"/>
              </a:rPr>
              <a:t>Les forces de défense et de sécurité seront équipées d'appareils électroniques portables similaires à ceux utilisés pour la dématérialisation des amendes forfaitaires, facilitant le contrôle de l'obligation d'assurance automobile.</a:t>
            </a:r>
          </a:p>
          <a:p>
            <a:pPr algn="l">
              <a:buFont typeface="Arial" panose="020B0604020202020204" pitchFamily="34" charset="0"/>
              <a:buChar char="•"/>
            </a:pPr>
            <a:r>
              <a:rPr lang="fr-FR" dirty="0">
                <a:solidFill>
                  <a:srgbClr val="374151"/>
                </a:solidFill>
                <a:latin typeface="Söhne"/>
              </a:rPr>
              <a:t>La génération de l’attestation électronique sera conditionnée par la vérification d'une tarification adéquate, en accord avec les tarifs officiels de la garantie responsabilité civile (RC) obligatoire</a:t>
            </a:r>
            <a:endParaRPr lang="fr-FR" b="0" i="0" dirty="0">
              <a:solidFill>
                <a:srgbClr val="374151"/>
              </a:solidFill>
              <a:effectLst/>
              <a:latin typeface="Söhne"/>
            </a:endParaRPr>
          </a:p>
          <a:p>
            <a:pPr algn="l">
              <a:buFont typeface="Arial" panose="020B0604020202020204" pitchFamily="34" charset="0"/>
              <a:buChar char="•"/>
            </a:pPr>
            <a:r>
              <a:rPr lang="fr-FR" b="0" i="0" dirty="0">
                <a:solidFill>
                  <a:srgbClr val="374151"/>
                </a:solidFill>
                <a:effectLst/>
                <a:latin typeface="Söhne"/>
              </a:rPr>
              <a:t>La mise en service des attestations électroniques est prévue pour fin juin 2024, après une phase pilote de mars à juin 2024.</a:t>
            </a: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11</a:t>
            </a:fld>
            <a:endParaRPr lang="fr-SN"/>
          </a:p>
        </p:txBody>
      </p:sp>
    </p:spTree>
    <p:extLst>
      <p:ext uri="{BB962C8B-B14F-4D97-AF65-F5344CB8AC3E}">
        <p14:creationId xmlns:p14="http://schemas.microsoft.com/office/powerpoint/2010/main" val="4248949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E693E-9B6D-4CA0-A246-5E3038B9F3BE}"/>
              </a:ext>
            </a:extLst>
          </p:cNvPr>
          <p:cNvSpPr>
            <a:spLocks noGrp="1"/>
          </p:cNvSpPr>
          <p:nvPr>
            <p:ph type="title"/>
          </p:nvPr>
        </p:nvSpPr>
        <p:spPr/>
        <p:txBody>
          <a:bodyPr/>
          <a:lstStyle/>
          <a:p>
            <a:r>
              <a:rPr lang="fr-SN" dirty="0">
                <a:solidFill>
                  <a:schemeClr val="accent2"/>
                </a:solidFill>
              </a:rPr>
              <a:t>Contenu</a:t>
            </a:r>
          </a:p>
        </p:txBody>
      </p:sp>
      <p:sp>
        <p:nvSpPr>
          <p:cNvPr id="3" name="Espace réservé du contenu 2">
            <a:extLst>
              <a:ext uri="{FF2B5EF4-FFF2-40B4-BE49-F238E27FC236}">
                <a16:creationId xmlns:a16="http://schemas.microsoft.com/office/drawing/2014/main" id="{6C7B4FD2-1B1C-437D-AB09-460F93A1C19C}"/>
              </a:ext>
            </a:extLst>
          </p:cNvPr>
          <p:cNvSpPr>
            <a:spLocks noGrp="1"/>
          </p:cNvSpPr>
          <p:nvPr>
            <p:ph idx="1"/>
          </p:nvPr>
        </p:nvSpPr>
        <p:spPr/>
        <p:txBody>
          <a:bodyPr/>
          <a:lstStyle/>
          <a:p>
            <a:endParaRPr lang="fr-SN" sz="1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endParaRPr lang="fr-SN" sz="180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endParaRPr lang="fr-SN" sz="180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pPr marL="0" indent="0">
              <a:buNone/>
            </a:pPr>
            <a:r>
              <a:rPr lang="fr-FR" sz="2500" b="1" dirty="0">
                <a:solidFill>
                  <a:srgbClr val="000000"/>
                </a:solidFill>
                <a:latin typeface="Segoe UI" panose="020B0502040204020203" pitchFamily="34" charset="0"/>
                <a:cs typeface="Times New Roman" panose="02020603050405020304" pitchFamily="18" charset="0"/>
              </a:rPr>
              <a:t>	</a:t>
            </a:r>
          </a:p>
          <a:p>
            <a:pPr marL="292608" lvl="1" indent="0">
              <a:buNone/>
            </a:pPr>
            <a:r>
              <a:rPr lang="fr-FR" sz="3200" b="1" dirty="0">
                <a:solidFill>
                  <a:schemeClr val="accent1"/>
                </a:solidFill>
                <a:latin typeface="Segoe UI" panose="020B0502040204020203" pitchFamily="34" charset="0"/>
                <a:cs typeface="Times New Roman" panose="02020603050405020304" pitchFamily="18" charset="0"/>
              </a:rPr>
              <a:t>3. Les enjeux et les implications pour les acteurs clés	</a:t>
            </a:r>
          </a:p>
          <a:p>
            <a:endParaRPr lang="fr-FR" sz="1800" dirty="0">
              <a:solidFill>
                <a:srgbClr val="000000"/>
              </a:solidFill>
              <a:latin typeface="Segoe UI" panose="020B0502040204020203" pitchFamily="34" charset="0"/>
              <a:cs typeface="Times New Roman" panose="02020603050405020304" pitchFamily="18" charset="0"/>
            </a:endParaRPr>
          </a:p>
          <a:p>
            <a:endParaRPr lang="fr-SN" sz="1800" dirty="0">
              <a:solidFill>
                <a:srgbClr val="000000"/>
              </a:solidFill>
              <a:latin typeface="Segoe UI" panose="020B0502040204020203"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7B875ED-EFE1-43AD-8B41-94D2FAEE972B}"/>
              </a:ext>
            </a:extLst>
          </p:cNvPr>
          <p:cNvSpPr>
            <a:spLocks noGrp="1"/>
          </p:cNvSpPr>
          <p:nvPr>
            <p:ph type="sldNum" sz="quarter" idx="12"/>
          </p:nvPr>
        </p:nvSpPr>
        <p:spPr/>
        <p:txBody>
          <a:bodyPr/>
          <a:lstStyle/>
          <a:p>
            <a:fld id="{30E1DD27-D634-45A9-A4A2-B143ED5BF3DB}" type="slidenum">
              <a:rPr lang="fr-SN" smtClean="0"/>
              <a:t>12</a:t>
            </a:fld>
            <a:endParaRPr lang="fr-SN"/>
          </a:p>
        </p:txBody>
      </p:sp>
    </p:spTree>
    <p:extLst>
      <p:ext uri="{BB962C8B-B14F-4D97-AF65-F5344CB8AC3E}">
        <p14:creationId xmlns:p14="http://schemas.microsoft.com/office/powerpoint/2010/main" val="2592880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chemeClr val="accent1"/>
                </a:solidFill>
                <a:latin typeface="Segoe UI" panose="020B0502040204020203" pitchFamily="34" charset="0"/>
                <a:cs typeface="Times New Roman" panose="02020603050405020304" pitchFamily="18" charset="0"/>
              </a:rPr>
              <a:t>Les enjeux et les implications pour les acteurs clés (1)</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lnSpcReduction="10000"/>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La disponibilité en temps réel des informations sur les véhicules est une avancée majeure sur de nombreux plans, pour les assurés, pour les assureurs, pour les forces de l’ordre, pour l’Etat en général</a:t>
            </a:r>
          </a:p>
          <a:p>
            <a:pPr algn="just">
              <a:lnSpc>
                <a:spcPct val="107000"/>
              </a:lnSpc>
              <a:spcAft>
                <a:spcPts val="800"/>
              </a:spcAft>
            </a:pPr>
            <a:r>
              <a:rPr lang="fr-SN" sz="1800" b="1" kern="100" dirty="0">
                <a:effectLst/>
                <a:latin typeface="Times New Roman" panose="02020603050405020304" pitchFamily="18" charset="0"/>
                <a:ea typeface="Calibri" panose="020F0502020204030204" pitchFamily="34" charset="0"/>
                <a:cs typeface="Times New Roman" panose="02020603050405020304" pitchFamily="18" charset="0"/>
              </a:rPr>
              <a:t>Pour les usagers et souscripteurs d'assurance :</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Accès instantané aux attestations d'assurance, évitant les déplacements physiques.</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Simplification et sé</a:t>
            </a:r>
            <a:r>
              <a:rPr lang="fr-SN" sz="1800" kern="100" dirty="0">
                <a:latin typeface="Times New Roman" panose="02020603050405020304" pitchFamily="18" charset="0"/>
                <a:ea typeface="Calibri" panose="020F0502020204030204" pitchFamily="34" charset="0"/>
                <a:cs typeface="Times New Roman" panose="02020603050405020304" pitchFamily="18" charset="0"/>
              </a:rPr>
              <a:t>curisation de la souscription </a:t>
            </a: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grâce à la technologie numérique (ex : QR codes).</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Prise en charge rapide et efficace en cas d'accident, grâce à une identification immédiate des compagnies d'assurance.</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Amélioration globale de l'expérience client avec l'assurance.</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SN" sz="1800" kern="100" dirty="0">
                <a:latin typeface="Times New Roman" panose="02020603050405020304" pitchFamily="18" charset="0"/>
                <a:ea typeface="Calibri" panose="020F0502020204030204" pitchFamily="34" charset="0"/>
                <a:cs typeface="Times New Roman" panose="02020603050405020304" pitchFamily="18" charset="0"/>
              </a:rPr>
              <a:t>R</a:t>
            </a: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apidité de paiement des sinistres en assurance automobile.</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13</a:t>
            </a:fld>
            <a:endParaRPr lang="fr-SN"/>
          </a:p>
        </p:txBody>
      </p:sp>
    </p:spTree>
    <p:extLst>
      <p:ext uri="{BB962C8B-B14F-4D97-AF65-F5344CB8AC3E}">
        <p14:creationId xmlns:p14="http://schemas.microsoft.com/office/powerpoint/2010/main" val="1222459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chemeClr val="accent1"/>
                </a:solidFill>
                <a:latin typeface="Segoe UI" panose="020B0502040204020203" pitchFamily="34" charset="0"/>
                <a:cs typeface="Times New Roman" panose="02020603050405020304" pitchFamily="18" charset="0"/>
              </a:rPr>
              <a:t>Les enjeux et les implications pour les acteurs clés (2)</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fontScale="70000" lnSpcReduction="20000"/>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La disponibilité en temps réel des informations sur les véhicules est une avancée majeure sur de nombreux plans, pour les assurés, pour les assureurs, pour les forces de l’ordre, pour l’Etat en général</a:t>
            </a:r>
          </a:p>
          <a:p>
            <a:pPr algn="just">
              <a:lnSpc>
                <a:spcPct val="107000"/>
              </a:lnSpc>
              <a:spcAft>
                <a:spcPts val="800"/>
              </a:spcAft>
            </a:pPr>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Pour les compagnies d'assurance :</a:t>
            </a:r>
          </a:p>
          <a:p>
            <a:pPr marL="342900" indent="-342900" algn="just">
              <a:lnSpc>
                <a:spcPct val="107000"/>
              </a:lnSpc>
              <a:spcAft>
                <a:spcPts val="800"/>
              </a:spcAft>
              <a:buFont typeface="+mj-lt"/>
              <a:buAutoNum type="arabicPeriod"/>
            </a:pP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Outil efficace contre la fraude </a:t>
            </a:r>
            <a:r>
              <a:rPr lang="fr-FR" sz="1800" kern="100" dirty="0">
                <a:latin typeface="Times New Roman" panose="02020603050405020304" pitchFamily="18" charset="0"/>
                <a:ea typeface="Calibri" panose="020F0502020204030204" pitchFamily="34" charset="0"/>
                <a:cs typeface="Times New Roman" panose="02020603050405020304" pitchFamily="18" charset="0"/>
              </a:rPr>
              <a:t>(</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attestations falsifiées, attestations sans contrats)</a:t>
            </a:r>
          </a:p>
          <a:p>
            <a:pPr marL="342900" indent="-342900" algn="just">
              <a:lnSpc>
                <a:spcPct val="107000"/>
              </a:lnSpc>
              <a:spcAft>
                <a:spcPts val="800"/>
              </a:spcAft>
              <a:buFont typeface="+mj-lt"/>
              <a:buAutoNum type="arabicPeriod"/>
            </a:pPr>
            <a:r>
              <a:rPr lang="fr-FR" sz="1800" kern="100" dirty="0">
                <a:latin typeface="Times New Roman" panose="02020603050405020304" pitchFamily="18" charset="0"/>
                <a:cs typeface="Times New Roman" panose="02020603050405020304" pitchFamily="18" charset="0"/>
              </a:rPr>
              <a:t>Une augmentation significative du chiffre d'affaires, avec une hausse d'au moins 20 %, principalement grâce à la lutte contre la sous-tarification</a:t>
            </a:r>
          </a:p>
          <a:p>
            <a:pPr marL="342900" indent="-342900" algn="just">
              <a:lnSpc>
                <a:spcPct val="107000"/>
              </a:lnSpc>
              <a:spcAft>
                <a:spcPts val="800"/>
              </a:spcAft>
              <a:buFont typeface="+mj-lt"/>
              <a:buAutoNum type="arabicPeriod"/>
            </a:pPr>
            <a:r>
              <a:rPr lang="fr-FR" sz="1800" kern="100" dirty="0">
                <a:latin typeface="Times New Roman" panose="02020603050405020304" pitchFamily="18" charset="0"/>
                <a:cs typeface="Times New Roman" panose="02020603050405020304" pitchFamily="18" charset="0"/>
              </a:rPr>
              <a:t>Meilleure </a:t>
            </a:r>
            <a:r>
              <a:rPr lang="fr-FR" sz="1800" kern="100" dirty="0" smtClean="0">
                <a:latin typeface="Times New Roman" panose="02020603050405020304" pitchFamily="18" charset="0"/>
                <a:cs typeface="Times New Roman" panose="02020603050405020304" pitchFamily="18" charset="0"/>
              </a:rPr>
              <a:t>maitrise </a:t>
            </a:r>
            <a:r>
              <a:rPr lang="fr-FR" sz="1800" kern="100" dirty="0">
                <a:latin typeface="Times New Roman" panose="02020603050405020304" pitchFamily="18" charset="0"/>
                <a:cs typeface="Times New Roman" panose="02020603050405020304" pitchFamily="18" charset="0"/>
              </a:rPr>
              <a:t>de la production du réseau grâce à un suivi en temps réel des opérations de souscription</a:t>
            </a:r>
          </a:p>
          <a:p>
            <a:pPr marL="342900" indent="-342900" algn="just">
              <a:lnSpc>
                <a:spcPct val="107000"/>
              </a:lnSpc>
              <a:spcAft>
                <a:spcPts val="800"/>
              </a:spcAft>
              <a:buFont typeface="+mj-lt"/>
              <a:buAutoNum type="arabicPeriod"/>
            </a:pP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Réduction significative des </a:t>
            </a:r>
            <a:r>
              <a:rPr lang="fr-FR" sz="1800" kern="100" dirty="0" smtClean="0">
                <a:effectLst/>
                <a:latin typeface="Times New Roman" panose="02020603050405020304" pitchFamily="18" charset="0"/>
                <a:ea typeface="Calibri" panose="020F0502020204030204" pitchFamily="34" charset="0"/>
                <a:cs typeface="Times New Roman" panose="02020603050405020304" pitchFamily="18" charset="0"/>
              </a:rPr>
              <a:t>couts </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opérationnels (moins d'impression, d'expédition, etc.).</a:t>
            </a:r>
          </a:p>
          <a:p>
            <a:pPr marL="342900" indent="-342900" algn="just">
              <a:lnSpc>
                <a:spcPct val="107000"/>
              </a:lnSpc>
              <a:spcAft>
                <a:spcPts val="800"/>
              </a:spcAft>
              <a:buFont typeface="+mj-lt"/>
              <a:buAutoNum type="arabicPeriod"/>
            </a:pP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Amélioration de la tarification grâce à une meilleure évaluation des risques</a:t>
            </a:r>
          </a:p>
          <a:p>
            <a:pPr marL="342900" indent="-342900" algn="just">
              <a:lnSpc>
                <a:spcPct val="107000"/>
              </a:lnSpc>
              <a:spcAft>
                <a:spcPts val="800"/>
              </a:spcAft>
              <a:buFont typeface="+mj-lt"/>
              <a:buAutoNum type="arabicPeriod"/>
            </a:pP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Renforcement de l'image de l'assurance comme service accessible et orienté client.</a:t>
            </a:r>
          </a:p>
          <a:p>
            <a:pPr marL="342900" indent="-342900" algn="just">
              <a:lnSpc>
                <a:spcPct val="107000"/>
              </a:lnSpc>
              <a:spcAft>
                <a:spcPts val="800"/>
              </a:spcAft>
              <a:buFont typeface="+mj-lt"/>
              <a:buAutoNum type="arabicPeriod"/>
            </a:pP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Impact écologique positif par la réduction de la consommation de papier.</a:t>
            </a:r>
          </a:p>
          <a:p>
            <a:pPr algn="just">
              <a:lnSpc>
                <a:spcPct val="107000"/>
              </a:lnSpc>
              <a:spcAft>
                <a:spcPts val="800"/>
              </a:spcAft>
            </a:pPr>
            <a:endParaRPr lang="fr-F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buFont typeface="Arial" panose="020B0604020202020204" pitchFamily="34" charset="0"/>
              <a:buChar char="•"/>
            </a:pPr>
            <a:endParaRPr lang="fr-FR"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14</a:t>
            </a:fld>
            <a:endParaRPr lang="fr-SN"/>
          </a:p>
        </p:txBody>
      </p:sp>
    </p:spTree>
    <p:extLst>
      <p:ext uri="{BB962C8B-B14F-4D97-AF65-F5344CB8AC3E}">
        <p14:creationId xmlns:p14="http://schemas.microsoft.com/office/powerpoint/2010/main" val="3815377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chemeClr val="accent1"/>
                </a:solidFill>
                <a:latin typeface="Segoe UI" panose="020B0502040204020203" pitchFamily="34" charset="0"/>
                <a:cs typeface="Times New Roman" panose="02020603050405020304" pitchFamily="18" charset="0"/>
              </a:rPr>
              <a:t>Les enjeux et les implications pour les acteurs clés (3)</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La disponibilité en temps réel des informations sur les véhicules est une avancée majeure sur de nombreux plans, pour les assurés, pour les assureurs, pour les forces de l’ordre, pour l’Etat en général</a:t>
            </a:r>
          </a:p>
          <a:p>
            <a:pPr algn="just">
              <a:lnSpc>
                <a:spcPct val="107000"/>
              </a:lnSpc>
              <a:spcAft>
                <a:spcPts val="800"/>
              </a:spcAft>
            </a:pPr>
            <a:r>
              <a:rPr lang="fr-SN" sz="1800" b="1" kern="100" dirty="0">
                <a:effectLst/>
                <a:latin typeface="Times New Roman" panose="02020603050405020304" pitchFamily="18" charset="0"/>
                <a:ea typeface="Calibri" panose="020F0502020204030204" pitchFamily="34" charset="0"/>
                <a:cs typeface="Times New Roman" panose="02020603050405020304" pitchFamily="18" charset="0"/>
              </a:rPr>
              <a:t>Pour les forces de défense et de sécurité :</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Facilitation des contrôles routiers grâce à des applications mobiles et à la technologie USDD.</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Vérification rapide de l’authenticité des attestations via un scan de la plaque ou un QR code.</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Amélioration de l'efficacité des interventions et du respect de la législation.</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Collecte de statistiques fiables sur le respect des lois d'assurance.</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buNone/>
            </a:pPr>
            <a:endParaRPr lang="fr-FR"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15</a:t>
            </a:fld>
            <a:endParaRPr lang="fr-SN"/>
          </a:p>
        </p:txBody>
      </p:sp>
    </p:spTree>
    <p:extLst>
      <p:ext uri="{BB962C8B-B14F-4D97-AF65-F5344CB8AC3E}">
        <p14:creationId xmlns:p14="http://schemas.microsoft.com/office/powerpoint/2010/main" val="3417505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chemeClr val="accent1"/>
                </a:solidFill>
                <a:latin typeface="Segoe UI" panose="020B0502040204020203" pitchFamily="34" charset="0"/>
                <a:cs typeface="Times New Roman" panose="02020603050405020304" pitchFamily="18" charset="0"/>
              </a:rPr>
              <a:t>Les enjeux et les implications pour les acteurs clés (4)</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La disponibilité en temps réel des informations sur les véhicules est une avancée majeure sur de nombreux plans, pour les assurés, pour les assureurs, pour les forces de l’ordre, pour l’Etat en général</a:t>
            </a:r>
          </a:p>
          <a:p>
            <a:pPr algn="just">
              <a:lnSpc>
                <a:spcPct val="107000"/>
              </a:lnSpc>
              <a:spcAft>
                <a:spcPts val="800"/>
              </a:spcAft>
            </a:pPr>
            <a:r>
              <a:rPr lang="fr-SN" sz="1800" b="1" kern="100" dirty="0">
                <a:effectLst/>
                <a:latin typeface="Times New Roman" panose="02020603050405020304" pitchFamily="18" charset="0"/>
                <a:ea typeface="Calibri" panose="020F0502020204030204" pitchFamily="34" charset="0"/>
                <a:cs typeface="Times New Roman" panose="02020603050405020304" pitchFamily="18" charset="0"/>
              </a:rPr>
              <a:t>Pour l'État :</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Harmonisation avec les stratégies nationales de sécurité routière.</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Réduction de la fraude et de la non-assurance, assurant une meilleure conformité.</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Prise en charge rapide et efficace des victimes d'accidents.</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Amélioration de la gestion des incidents et des réclamations d'assurance.</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Renforcement de la confiance du public dans le système d'assurance et la sécurité routière.</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buNone/>
            </a:pPr>
            <a:endParaRPr lang="fr-FR"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16</a:t>
            </a:fld>
            <a:endParaRPr lang="fr-SN"/>
          </a:p>
        </p:txBody>
      </p:sp>
    </p:spTree>
    <p:extLst>
      <p:ext uri="{BB962C8B-B14F-4D97-AF65-F5344CB8AC3E}">
        <p14:creationId xmlns:p14="http://schemas.microsoft.com/office/powerpoint/2010/main" val="438840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E693E-9B6D-4CA0-A246-5E3038B9F3BE}"/>
              </a:ext>
            </a:extLst>
          </p:cNvPr>
          <p:cNvSpPr>
            <a:spLocks noGrp="1"/>
          </p:cNvSpPr>
          <p:nvPr>
            <p:ph type="title"/>
          </p:nvPr>
        </p:nvSpPr>
        <p:spPr/>
        <p:txBody>
          <a:bodyPr/>
          <a:lstStyle/>
          <a:p>
            <a:r>
              <a:rPr lang="fr-SN" dirty="0">
                <a:solidFill>
                  <a:schemeClr val="accent2"/>
                </a:solidFill>
              </a:rPr>
              <a:t>Contenu</a:t>
            </a:r>
          </a:p>
        </p:txBody>
      </p:sp>
      <p:sp>
        <p:nvSpPr>
          <p:cNvPr id="3" name="Espace réservé du contenu 2">
            <a:extLst>
              <a:ext uri="{FF2B5EF4-FFF2-40B4-BE49-F238E27FC236}">
                <a16:creationId xmlns:a16="http://schemas.microsoft.com/office/drawing/2014/main" id="{6C7B4FD2-1B1C-437D-AB09-460F93A1C19C}"/>
              </a:ext>
            </a:extLst>
          </p:cNvPr>
          <p:cNvSpPr>
            <a:spLocks noGrp="1"/>
          </p:cNvSpPr>
          <p:nvPr>
            <p:ph idx="1"/>
          </p:nvPr>
        </p:nvSpPr>
        <p:spPr/>
        <p:txBody>
          <a:bodyPr/>
          <a:lstStyle/>
          <a:p>
            <a:endParaRPr lang="fr-SN" sz="1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endParaRPr lang="fr-SN" sz="180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endParaRPr lang="fr-SN" sz="180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pPr marL="0" indent="0">
              <a:buNone/>
            </a:pPr>
            <a:r>
              <a:rPr lang="fr-FR" sz="2500" b="1" dirty="0">
                <a:solidFill>
                  <a:schemeClr val="accent1"/>
                </a:solidFill>
                <a:latin typeface="Segoe UI" panose="020B0502040204020203" pitchFamily="34" charset="0"/>
                <a:cs typeface="Times New Roman" panose="02020603050405020304" pitchFamily="18" charset="0"/>
              </a:rPr>
              <a:t>	</a:t>
            </a:r>
          </a:p>
          <a:p>
            <a:pPr marL="0" indent="0">
              <a:buNone/>
            </a:pPr>
            <a:r>
              <a:rPr lang="fr-FR" sz="3600" b="1" dirty="0">
                <a:solidFill>
                  <a:schemeClr val="accent1"/>
                </a:solidFill>
                <a:latin typeface="Segoe UI" panose="020B0502040204020203" pitchFamily="34" charset="0"/>
                <a:cs typeface="Times New Roman" panose="02020603050405020304" pitchFamily="18" charset="0"/>
              </a:rPr>
              <a:t>4.Les défis</a:t>
            </a:r>
            <a:r>
              <a:rPr lang="fr-FR" sz="36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p>
          <a:p>
            <a:endParaRPr lang="fr-FR" sz="1800" dirty="0">
              <a:solidFill>
                <a:srgbClr val="000000"/>
              </a:solidFill>
              <a:latin typeface="Segoe UI" panose="020B0502040204020203" pitchFamily="34" charset="0"/>
              <a:cs typeface="Times New Roman" panose="02020603050405020304" pitchFamily="18" charset="0"/>
            </a:endParaRPr>
          </a:p>
          <a:p>
            <a:endParaRPr lang="fr-SN" sz="1800" dirty="0">
              <a:solidFill>
                <a:srgbClr val="000000"/>
              </a:solidFill>
              <a:latin typeface="Segoe UI" panose="020B0502040204020203"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7B875ED-EFE1-43AD-8B41-94D2FAEE972B}"/>
              </a:ext>
            </a:extLst>
          </p:cNvPr>
          <p:cNvSpPr>
            <a:spLocks noGrp="1"/>
          </p:cNvSpPr>
          <p:nvPr>
            <p:ph type="sldNum" sz="quarter" idx="12"/>
          </p:nvPr>
        </p:nvSpPr>
        <p:spPr/>
        <p:txBody>
          <a:bodyPr/>
          <a:lstStyle/>
          <a:p>
            <a:fld id="{30E1DD27-D634-45A9-A4A2-B143ED5BF3DB}" type="slidenum">
              <a:rPr lang="fr-SN" smtClean="0"/>
              <a:t>17</a:t>
            </a:fld>
            <a:endParaRPr lang="fr-SN"/>
          </a:p>
        </p:txBody>
      </p:sp>
    </p:spTree>
    <p:extLst>
      <p:ext uri="{BB962C8B-B14F-4D97-AF65-F5344CB8AC3E}">
        <p14:creationId xmlns:p14="http://schemas.microsoft.com/office/powerpoint/2010/main" val="2172830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Les défis (1)</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fontScale="85000" lnSpcReduction="20000"/>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Bien que la </a:t>
            </a:r>
            <a:r>
              <a:rPr lang="fr-FR" sz="1800" b="1" kern="100" dirty="0" smtClean="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numérisation </a:t>
            </a: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apporte des améliorations considérables, elle nécessite une gestion rigoureuse et attentive des défis.</a:t>
            </a:r>
          </a:p>
          <a:p>
            <a:pPr marL="342900" indent="-342900" algn="just">
              <a:lnSpc>
                <a:spcPct val="107000"/>
              </a:lnSpc>
              <a:spcAft>
                <a:spcPts val="800"/>
              </a:spcAft>
              <a:buFont typeface="+mj-lt"/>
              <a:buAutoNum type="arabicPeriod"/>
            </a:pPr>
            <a:r>
              <a:rPr lang="fr-SN"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Conformité Réglementaire : </a:t>
            </a:r>
            <a:r>
              <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Aligner les processus numériques avec les normes légales et réglementaires pour la distribution et la gestion des contrats d'assurance (</a:t>
            </a:r>
            <a:r>
              <a:rPr lang="fr-FR"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adoption récente du Règlement sur l'assurance électronique par le Conseil des Ministres de la CIMA, le 14 janvier 2024 à Dakar</a:t>
            </a:r>
            <a:r>
              <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en veillant à la sécurité des données, la confidentialité, et la validité juridique des documents électroniques.</a:t>
            </a:r>
            <a:endParaRPr lang="fr-SN"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2"/>
              <a:tabLst>
                <a:tab pos="457200" algn="l"/>
              </a:tabLst>
            </a:pPr>
            <a:r>
              <a:rPr lang="fr-SN" sz="1800"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Amélioration de la gestion et du règlement de sinistres</a:t>
            </a:r>
            <a:r>
              <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plateforme pour les réclamations des victimes, dossier client, indemnisation directe pour l’aspect matériel et chambre de compensation  </a:t>
            </a:r>
          </a:p>
          <a:p>
            <a:pPr marL="342900" indent="-342900" algn="just">
              <a:lnSpc>
                <a:spcPct val="107000"/>
              </a:lnSpc>
              <a:spcAft>
                <a:spcPts val="800"/>
              </a:spcAft>
              <a:buFont typeface="+mj-lt"/>
              <a:buAutoNum type="arabicPeriod" startAt="2"/>
              <a:tabLst>
                <a:tab pos="457200" algn="l"/>
              </a:tabLst>
            </a:pPr>
            <a:r>
              <a:rPr lang="fr-FR" sz="1800" b="1"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Enrichissement de la plateforme informatique : </a:t>
            </a:r>
            <a:r>
              <a:rPr lang="fr-FR" sz="1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planifier l'intégration de nouvelles fonctionnalités telles que la possibilité pour l'assuré de souscrire directement et l'interconnexion avec les bases de données de sinistralité des assureurs, afin de consulter l'historique des sinistres du souscripteur.</a:t>
            </a:r>
            <a:endPar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2"/>
              <a:tabLst>
                <a:tab pos="457200" algn="l"/>
              </a:tabLst>
            </a:pPr>
            <a:r>
              <a:rPr lang="fr-SN"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Nouvelles Formes de Fraude</a:t>
            </a:r>
            <a:r>
              <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Surveiller et prévenir les fraudes sophistiquées rendues possibles par la </a:t>
            </a:r>
            <a:r>
              <a:rPr lang="fr-SN" sz="1800" kern="1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numérisation, </a:t>
            </a:r>
            <a:r>
              <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 investissant dans des technologies de détection de fraude avancées.</a:t>
            </a:r>
            <a:r>
              <a:rPr lang="fr-SN"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buNone/>
            </a:pPr>
            <a:endParaRPr lang="fr-FR"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18</a:t>
            </a:fld>
            <a:endParaRPr lang="fr-SN"/>
          </a:p>
        </p:txBody>
      </p:sp>
    </p:spTree>
    <p:extLst>
      <p:ext uri="{BB962C8B-B14F-4D97-AF65-F5344CB8AC3E}">
        <p14:creationId xmlns:p14="http://schemas.microsoft.com/office/powerpoint/2010/main" val="705023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Les défis (2)</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Bien que la </a:t>
            </a:r>
            <a:r>
              <a:rPr lang="fr-FR" sz="1800" b="1" kern="100" dirty="0" smtClean="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numérisation </a:t>
            </a: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apporte des améliorations considérables, elle nécessite une gestion rigoureuse et attentive des défis.</a:t>
            </a:r>
          </a:p>
          <a:p>
            <a:pPr marL="342900" lvl="0" indent="-342900" algn="just">
              <a:lnSpc>
                <a:spcPct val="107000"/>
              </a:lnSpc>
              <a:spcAft>
                <a:spcPts val="800"/>
              </a:spcAft>
              <a:buFont typeface="+mj-lt"/>
              <a:buAutoNum type="arabicPeriod" startAt="5"/>
              <a:tabLst>
                <a:tab pos="457200" algn="l"/>
              </a:tabLst>
            </a:pPr>
            <a:r>
              <a:rPr lang="fr-SN"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Gestion des Données :</a:t>
            </a:r>
            <a:r>
              <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Gérer efficacement les grands volumes de données clients collectés, en respectant la confidentialité et en assurant l'intégrité des données.</a:t>
            </a:r>
            <a:endParaRPr lang="fr-SN"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5"/>
              <a:tabLst>
                <a:tab pos="457200" algn="l"/>
              </a:tabLst>
            </a:pPr>
            <a:r>
              <a:rPr lang="fr-SN"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Sécurité Informatique :</a:t>
            </a:r>
            <a:r>
              <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Renforcer la protection contre les cyberattaques en investissant dans des technologies de cybersécurité avancées et en mettant en place des protocoles d'authentification robustes.</a:t>
            </a:r>
            <a:endParaRPr lang="fr-SN"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startAt="5"/>
              <a:tabLst>
                <a:tab pos="457200" algn="l"/>
              </a:tabLst>
            </a:pPr>
            <a:r>
              <a:rPr lang="fr-SN" sz="1800" b="1"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Fracture Numérique :</a:t>
            </a:r>
            <a:r>
              <a:rPr lang="fr-SN" sz="1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Assurer un soutien adapté pour tous les clients, y compris ceux moins à l'aise avec les technologies numériques, en maintenant des options de service alternatives et un service client inclusif.</a:t>
            </a: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algn="l">
              <a:buFont typeface="Arial" panose="020B0604020202020204" pitchFamily="34" charset="0"/>
              <a:buChar char="•"/>
            </a:pPr>
            <a:endParaRPr lang="fr-FR" b="0" i="0" dirty="0">
              <a:solidFill>
                <a:srgbClr val="374151"/>
              </a:solidFill>
              <a:effectLst/>
              <a:latin typeface="Söhne"/>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19</a:t>
            </a:fld>
            <a:endParaRPr lang="fr-SN"/>
          </a:p>
        </p:txBody>
      </p:sp>
    </p:spTree>
    <p:extLst>
      <p:ext uri="{BB962C8B-B14F-4D97-AF65-F5344CB8AC3E}">
        <p14:creationId xmlns:p14="http://schemas.microsoft.com/office/powerpoint/2010/main" val="2609331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E693E-9B6D-4CA0-A246-5E3038B9F3BE}"/>
              </a:ext>
            </a:extLst>
          </p:cNvPr>
          <p:cNvSpPr>
            <a:spLocks noGrp="1"/>
          </p:cNvSpPr>
          <p:nvPr>
            <p:ph type="title"/>
          </p:nvPr>
        </p:nvSpPr>
        <p:spPr/>
        <p:txBody>
          <a:bodyPr/>
          <a:lstStyle/>
          <a:p>
            <a:r>
              <a:rPr lang="fr-SN" dirty="0">
                <a:solidFill>
                  <a:schemeClr val="accent2"/>
                </a:solidFill>
              </a:rPr>
              <a:t>Contenu</a:t>
            </a:r>
          </a:p>
        </p:txBody>
      </p:sp>
      <p:sp>
        <p:nvSpPr>
          <p:cNvPr id="3" name="Espace réservé du contenu 2">
            <a:extLst>
              <a:ext uri="{FF2B5EF4-FFF2-40B4-BE49-F238E27FC236}">
                <a16:creationId xmlns:a16="http://schemas.microsoft.com/office/drawing/2014/main" id="{6C7B4FD2-1B1C-437D-AB09-460F93A1C19C}"/>
              </a:ext>
            </a:extLst>
          </p:cNvPr>
          <p:cNvSpPr>
            <a:spLocks noGrp="1"/>
          </p:cNvSpPr>
          <p:nvPr>
            <p:ph idx="1"/>
          </p:nvPr>
        </p:nvSpPr>
        <p:spPr/>
        <p:txBody>
          <a:bodyPr/>
          <a:lstStyle/>
          <a:p>
            <a:endParaRPr lang="fr-SN" sz="1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endParaRPr lang="fr-SN" sz="180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endParaRPr lang="fr-SN" sz="180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fr-FR" sz="2500" b="1" dirty="0">
                <a:solidFill>
                  <a:schemeClr val="accent1"/>
                </a:solidFill>
                <a:effectLst/>
                <a:latin typeface="Segoe UI" panose="020B0502040204020203" pitchFamily="34" charset="0"/>
                <a:ea typeface="Calibri" panose="020F0502020204030204" pitchFamily="34" charset="0"/>
                <a:cs typeface="Times New Roman" panose="02020603050405020304" pitchFamily="18" charset="0"/>
              </a:rPr>
              <a:t>Le Contexte de l’assurance automobile au Sénégal</a:t>
            </a:r>
          </a:p>
          <a:p>
            <a:pPr marL="342900" indent="-342900">
              <a:buFont typeface="+mj-lt"/>
              <a:buAutoNum type="arabicPeriod"/>
            </a:pPr>
            <a:r>
              <a:rPr lang="fr-FR" sz="25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Objectifs, alignement stratégique et architecture technique	</a:t>
            </a:r>
          </a:p>
          <a:p>
            <a:pPr marL="342900" indent="-342900">
              <a:buFont typeface="+mj-lt"/>
              <a:buAutoNum type="arabicPeriod"/>
            </a:pPr>
            <a:r>
              <a:rPr lang="fr-FR" sz="25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Les enjeux et les implications pour les acteurs clés	</a:t>
            </a:r>
          </a:p>
          <a:p>
            <a:pPr marL="342900" indent="-342900">
              <a:buFont typeface="+mj-lt"/>
              <a:buAutoNum type="arabicPeriod"/>
            </a:pPr>
            <a:r>
              <a:rPr lang="fr-FR" sz="25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Les défis	</a:t>
            </a:r>
          </a:p>
          <a:p>
            <a:endParaRPr lang="fr-FR" sz="1800" dirty="0">
              <a:solidFill>
                <a:srgbClr val="000000"/>
              </a:solidFill>
              <a:latin typeface="Segoe UI" panose="020B0502040204020203" pitchFamily="34" charset="0"/>
              <a:cs typeface="Times New Roman" panose="02020603050405020304" pitchFamily="18" charset="0"/>
            </a:endParaRPr>
          </a:p>
          <a:p>
            <a:endParaRPr lang="fr-SN" sz="1800" dirty="0">
              <a:solidFill>
                <a:srgbClr val="000000"/>
              </a:solidFill>
              <a:latin typeface="Segoe UI" panose="020B0502040204020203"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7B875ED-EFE1-43AD-8B41-94D2FAEE972B}"/>
              </a:ext>
            </a:extLst>
          </p:cNvPr>
          <p:cNvSpPr>
            <a:spLocks noGrp="1"/>
          </p:cNvSpPr>
          <p:nvPr>
            <p:ph type="sldNum" sz="quarter" idx="12"/>
          </p:nvPr>
        </p:nvSpPr>
        <p:spPr/>
        <p:txBody>
          <a:bodyPr/>
          <a:lstStyle/>
          <a:p>
            <a:fld id="{30E1DD27-D634-45A9-A4A2-B143ED5BF3DB}" type="slidenum">
              <a:rPr lang="fr-SN" smtClean="0"/>
              <a:t>2</a:t>
            </a:fld>
            <a:endParaRPr lang="fr-SN"/>
          </a:p>
        </p:txBody>
      </p:sp>
    </p:spTree>
    <p:extLst>
      <p:ext uri="{BB962C8B-B14F-4D97-AF65-F5344CB8AC3E}">
        <p14:creationId xmlns:p14="http://schemas.microsoft.com/office/powerpoint/2010/main" val="2976897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075DE9E-5AAC-410F-A0CB-D227C1EABA8B}"/>
              </a:ext>
            </a:extLst>
          </p:cNvPr>
          <p:cNvSpPr>
            <a:spLocks noGrp="1"/>
          </p:cNvSpPr>
          <p:nvPr>
            <p:ph type="title"/>
          </p:nvPr>
        </p:nvSpPr>
        <p:spPr/>
        <p:txBody>
          <a:bodyPr/>
          <a:lstStyle/>
          <a:p>
            <a:endParaRPr lang="fr-SN" dirty="0">
              <a:solidFill>
                <a:srgbClr val="FFC000"/>
              </a:solidFill>
            </a:endParaRPr>
          </a:p>
        </p:txBody>
      </p:sp>
      <p:sp>
        <p:nvSpPr>
          <p:cNvPr id="3" name="Espace réservé du contenu 2">
            <a:extLst>
              <a:ext uri="{FF2B5EF4-FFF2-40B4-BE49-F238E27FC236}">
                <a16:creationId xmlns:a16="http://schemas.microsoft.com/office/drawing/2014/main" id="{0CEFE6DE-108F-487C-ACCE-5CAE9B628FB0}"/>
              </a:ext>
            </a:extLst>
          </p:cNvPr>
          <p:cNvSpPr>
            <a:spLocks noGrp="1"/>
          </p:cNvSpPr>
          <p:nvPr>
            <p:ph idx="1"/>
          </p:nvPr>
        </p:nvSpPr>
        <p:spPr/>
        <p:txBody>
          <a:bodyPr>
            <a:normAutofit fontScale="92500" lnSpcReduction="10000"/>
          </a:bodyPr>
          <a:lstStyle/>
          <a:p>
            <a:pPr algn="ctr"/>
            <a:r>
              <a:rPr lang="fr-SN" sz="11500" b="1" dirty="0">
                <a:solidFill>
                  <a:schemeClr val="accent1"/>
                </a:solidFill>
                <a:latin typeface="Segoe UI" panose="020B0502040204020203" pitchFamily="34" charset="0"/>
                <a:cs typeface="Segoe UI" panose="020B0502040204020203" pitchFamily="34" charset="0"/>
              </a:rPr>
              <a:t>Merci pour votre aimable attention</a:t>
            </a:r>
          </a:p>
        </p:txBody>
      </p:sp>
      <p:sp>
        <p:nvSpPr>
          <p:cNvPr id="4" name="Espace réservé du numéro de diapositive 3">
            <a:extLst>
              <a:ext uri="{FF2B5EF4-FFF2-40B4-BE49-F238E27FC236}">
                <a16:creationId xmlns:a16="http://schemas.microsoft.com/office/drawing/2014/main" id="{3BD29006-7106-463C-A60D-6506B75F37AC}"/>
              </a:ext>
            </a:extLst>
          </p:cNvPr>
          <p:cNvSpPr>
            <a:spLocks noGrp="1"/>
          </p:cNvSpPr>
          <p:nvPr>
            <p:ph type="sldNum" sz="quarter" idx="12"/>
          </p:nvPr>
        </p:nvSpPr>
        <p:spPr/>
        <p:txBody>
          <a:bodyPr/>
          <a:lstStyle/>
          <a:p>
            <a:fld id="{30E1DD27-D634-45A9-A4A2-B143ED5BF3DB}" type="slidenum">
              <a:rPr lang="fr-SN" smtClean="0"/>
              <a:t>20</a:t>
            </a:fld>
            <a:endParaRPr lang="fr-SN"/>
          </a:p>
        </p:txBody>
      </p:sp>
    </p:spTree>
    <p:extLst>
      <p:ext uri="{BB962C8B-B14F-4D97-AF65-F5344CB8AC3E}">
        <p14:creationId xmlns:p14="http://schemas.microsoft.com/office/powerpoint/2010/main" val="3611017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 Contexte de l’assurance automobile au Sénégal (1)</a:t>
            </a:r>
            <a:br>
              <a:rPr lang="fr-FR" sz="28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b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a:bodyPr>
          <a:lstStyle/>
          <a:p>
            <a:pPr marL="0" indent="0" algn="just">
              <a:lnSpc>
                <a:spcPct val="97000"/>
              </a:lnSpc>
              <a:spcAft>
                <a:spcPts val="800"/>
              </a:spcAft>
              <a:buNone/>
            </a:pPr>
            <a:r>
              <a:rPr lang="fr-FR" sz="1700" b="1" kern="100" dirty="0">
                <a:solidFill>
                  <a:srgbClr val="4472C4"/>
                </a:solidFill>
                <a:latin typeface="Times New Roman" panose="02020603050405020304" pitchFamily="18" charset="0"/>
                <a:cs typeface="Times New Roman" panose="02020603050405020304" pitchFamily="18" charset="0"/>
              </a:rPr>
              <a:t>La branche auto au Sénégal : une position centrale dans un marché en expansion avec des défis persistants</a:t>
            </a:r>
            <a:endParaRPr lang="fr-SN" sz="1700" b="1" kern="100" dirty="0">
              <a:solidFill>
                <a:srgbClr val="4472C4"/>
              </a:solidFill>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fr-FR" sz="1800" b="0" i="0" dirty="0">
                <a:solidFill>
                  <a:srgbClr val="374151"/>
                </a:solidFill>
                <a:effectLst/>
                <a:latin typeface="Söhne"/>
              </a:rPr>
              <a:t>Marché de l'assurance au Sénégal en croissance rapide, 3ème dans la zone CIMA.</a:t>
            </a:r>
          </a:p>
          <a:p>
            <a:pPr algn="l">
              <a:buFont typeface="Arial" panose="020B0604020202020204" pitchFamily="34" charset="0"/>
              <a:buChar char="•"/>
            </a:pPr>
            <a:r>
              <a:rPr lang="fr-FR" sz="1800" b="0" i="0" dirty="0">
                <a:solidFill>
                  <a:srgbClr val="374151"/>
                </a:solidFill>
                <a:effectLst/>
                <a:latin typeface="Söhne"/>
              </a:rPr>
              <a:t>Chiffre d'affaires 2022 : 249 milliards de F CFA, avec une croissance de 10,57% par rapport à 2021.</a:t>
            </a:r>
          </a:p>
          <a:p>
            <a:pPr algn="l">
              <a:buFont typeface="Arial" panose="020B0604020202020204" pitchFamily="34" charset="0"/>
              <a:buChar char="•"/>
            </a:pPr>
            <a:r>
              <a:rPr lang="fr-FR" sz="1800" b="0" i="0" dirty="0">
                <a:solidFill>
                  <a:srgbClr val="374151"/>
                </a:solidFill>
                <a:effectLst/>
                <a:latin typeface="Söhne"/>
              </a:rPr>
              <a:t>Répartition du marché : Assurance dommages (64,62%), Assurance vie (35,38%).</a:t>
            </a:r>
          </a:p>
          <a:p>
            <a:pPr algn="l">
              <a:buFont typeface="Arial" panose="020B0604020202020204" pitchFamily="34" charset="0"/>
              <a:buChar char="•"/>
            </a:pPr>
            <a:r>
              <a:rPr lang="fr-FR" sz="1800" b="0" i="0" dirty="0">
                <a:solidFill>
                  <a:srgbClr val="374151"/>
                </a:solidFill>
                <a:effectLst/>
                <a:latin typeface="Söhne"/>
              </a:rPr>
              <a:t>Contribution au PIB du Sénégal : 1,50% en 2022, avec une prime moyenne de 13.456 FCFA (20,5 EUR)</a:t>
            </a:r>
          </a:p>
          <a:p>
            <a:pPr algn="l">
              <a:buFont typeface="Arial" panose="020B0604020202020204" pitchFamily="34" charset="0"/>
              <a:buChar char="•"/>
            </a:pPr>
            <a:r>
              <a:rPr lang="fr-FR" sz="1800" b="0" i="0" dirty="0">
                <a:solidFill>
                  <a:srgbClr val="374151"/>
                </a:solidFill>
                <a:effectLst/>
                <a:latin typeface="Söhne"/>
              </a:rPr>
              <a:t>Branche automobile , historiquement dominante : 25% du chiffre d'affaires de l'assurance dommages, gérée par 17 des 19 compagnies IARD.</a:t>
            </a:r>
          </a:p>
          <a:p>
            <a:pPr algn="l">
              <a:buFont typeface="Arial" panose="020B0604020202020204" pitchFamily="34" charset="0"/>
              <a:buChar char="•"/>
            </a:pPr>
            <a:r>
              <a:rPr lang="fr-FR" sz="1800" b="0" i="0" dirty="0">
                <a:solidFill>
                  <a:srgbClr val="374151"/>
                </a:solidFill>
                <a:effectLst/>
                <a:latin typeface="Söhne"/>
              </a:rPr>
              <a:t>Toutefois en 2022, Assurance maladie légèrement devant l'automobile avec 27% du marché.</a:t>
            </a:r>
          </a:p>
          <a:p>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3</a:t>
            </a:fld>
            <a:endParaRPr lang="fr-SN"/>
          </a:p>
        </p:txBody>
      </p:sp>
    </p:spTree>
    <p:extLst>
      <p:ext uri="{BB962C8B-B14F-4D97-AF65-F5344CB8AC3E}">
        <p14:creationId xmlns:p14="http://schemas.microsoft.com/office/powerpoint/2010/main" val="130568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 Contexte de l’assurance automobile au Sénégal (2)</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fontScale="92500" lnSpcReduction="10000"/>
          </a:bodyPr>
          <a:lstStyle/>
          <a:p>
            <a:pPr marL="0" indent="0" algn="just">
              <a:lnSpc>
                <a:spcPct val="107000"/>
              </a:lnSpc>
              <a:spcAft>
                <a:spcPts val="800"/>
              </a:spcAft>
              <a:buNone/>
            </a:pPr>
            <a:r>
              <a:rPr lang="fr-SN"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En dépit d'une croissance notable, le marché de l'assurance auto n'a pas encore atteint son plein potentiel, freiné par plusieurs facteurs</a:t>
            </a:r>
            <a:r>
              <a:rPr lang="fr-SN" sz="1800"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b="1" kern="100" dirty="0">
                <a:solidFill>
                  <a:srgbClr val="4472C4"/>
                </a:solidFill>
                <a:latin typeface="Times New Roman" panose="02020603050405020304" pitchFamily="18" charset="0"/>
                <a:cs typeface="Times New Roman" panose="02020603050405020304" pitchFamily="18" charset="0"/>
              </a:rPr>
              <a:t>Croissance de la Responsabilité Civile automobile (RC auto) : 5,8% entre 2010 et 2020, plus lente que celle du parc automobile (7,1%).</a:t>
            </a:r>
          </a:p>
          <a:p>
            <a:pPr marL="457200" indent="-457200">
              <a:buFont typeface="+mj-lt"/>
              <a:buAutoNum type="arabicPeriod"/>
            </a:pPr>
            <a:r>
              <a:rPr lang="fr-FR" dirty="0"/>
              <a:t>Taux de non-assurance assez élevé : estimé à 7%</a:t>
            </a:r>
          </a:p>
          <a:p>
            <a:pPr marL="457200" indent="-457200">
              <a:buFont typeface="+mj-lt"/>
              <a:buAutoNum type="arabicPeriod"/>
            </a:pPr>
            <a:r>
              <a:rPr lang="fr-FR" dirty="0"/>
              <a:t>Sous-tarification dans le marché : pratique problématique de ne pas respecter les tarifs officiels.</a:t>
            </a:r>
          </a:p>
          <a:p>
            <a:pPr marL="292608" lvl="1" indent="0">
              <a:buNone/>
            </a:pPr>
            <a:r>
              <a:rPr lang="fr-FR" sz="2000" dirty="0"/>
              <a:t>	Le prix moyen d'une police Auto RC serait sous-tarifé de 20%</a:t>
            </a:r>
          </a:p>
          <a:p>
            <a:pPr marL="457200" indent="-457200">
              <a:buFont typeface="+mj-lt"/>
              <a:buAutoNum type="arabicPeriod"/>
            </a:pPr>
            <a:r>
              <a:rPr lang="fr-FR" dirty="0"/>
              <a:t>Production frauduleuse d'attestations : cause de difficultés dans le paiement des sinistres, impactant négativement l'image du secteur.</a:t>
            </a:r>
          </a:p>
          <a:p>
            <a:pPr marL="457200" indent="-457200">
              <a:buFont typeface="+mj-lt"/>
              <a:buAutoNum type="arabicPeriod"/>
            </a:pPr>
            <a:r>
              <a:rPr lang="fr-FR" dirty="0"/>
              <a:t>Rétention des primes par certains mandataires non salariés des compagnies </a:t>
            </a:r>
          </a:p>
          <a:p>
            <a:pPr marL="457200" indent="-457200">
              <a:buFont typeface="+mj-lt"/>
              <a:buAutoNum type="arabicPeriod"/>
            </a:pPr>
            <a:r>
              <a:rPr lang="fr-FR" dirty="0"/>
              <a:t>Enjeux combinés : freinent le potentiel de croissance de la branche d'assurance automobile.</a:t>
            </a: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4</a:t>
            </a:fld>
            <a:endParaRPr lang="fr-SN"/>
          </a:p>
        </p:txBody>
      </p:sp>
    </p:spTree>
    <p:extLst>
      <p:ext uri="{BB962C8B-B14F-4D97-AF65-F5344CB8AC3E}">
        <p14:creationId xmlns:p14="http://schemas.microsoft.com/office/powerpoint/2010/main" val="305420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 Contexte de l’assurance automobile au Sénégal (3)</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a:bodyPr>
          <a:lstStyle/>
          <a:p>
            <a:pPr marL="0" indent="0" algn="just">
              <a:lnSpc>
                <a:spcPct val="107000"/>
              </a:lnSpc>
              <a:spcAft>
                <a:spcPts val="800"/>
              </a:spcAft>
              <a:buNone/>
            </a:pPr>
            <a:r>
              <a:rPr lang="fr-SN" sz="22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L'assurance automobile est au centre des préoccupations des usagers, incarnant la principale source d'insatisfaction envers le secteur de l'assurance. </a:t>
            </a:r>
            <a:endParaRPr lang="fr-SN"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buFont typeface="+mj-lt"/>
              <a:buAutoNum type="arabicPeriod"/>
            </a:pPr>
            <a:r>
              <a:rPr lang="fr-SN" kern="100" dirty="0">
                <a:latin typeface="Times New Roman" panose="02020603050405020304" pitchFamily="18" charset="0"/>
                <a:cs typeface="Times New Roman" panose="02020603050405020304" pitchFamily="18" charset="0"/>
              </a:rPr>
              <a:t>Dans l'imaginaire collectif, l'assurance est souvent réduite à sa composante automobile, </a:t>
            </a:r>
          </a:p>
          <a:p>
            <a:pPr marL="457200" indent="-457200" algn="just">
              <a:lnSpc>
                <a:spcPct val="107000"/>
              </a:lnSpc>
              <a:spcAft>
                <a:spcPts val="800"/>
              </a:spcAft>
              <a:buFont typeface="+mj-lt"/>
              <a:buAutoNum type="arabicPeriod"/>
            </a:pPr>
            <a:r>
              <a:rPr lang="fr-SN" kern="100" dirty="0">
                <a:effectLst/>
                <a:latin typeface="Times New Roman" panose="02020603050405020304" pitchFamily="18" charset="0"/>
                <a:ea typeface="Calibri" panose="020F0502020204030204" pitchFamily="34" charset="0"/>
                <a:cs typeface="Times New Roman" panose="02020603050405020304" pitchFamily="18" charset="0"/>
              </a:rPr>
              <a:t>en grande partie à cause de son caractère obligatoire, et est perçue davantage comme une taxe. </a:t>
            </a:r>
          </a:p>
          <a:p>
            <a:pPr marL="457200" indent="-457200" algn="just">
              <a:lnSpc>
                <a:spcPct val="107000"/>
              </a:lnSpc>
              <a:spcAft>
                <a:spcPts val="800"/>
              </a:spcAft>
              <a:buFont typeface="+mj-lt"/>
              <a:buAutoNum type="arabicPeriod"/>
            </a:pPr>
            <a:r>
              <a:rPr lang="fr-SN" kern="100" dirty="0">
                <a:effectLst/>
                <a:latin typeface="Times New Roman" panose="02020603050405020304" pitchFamily="18" charset="0"/>
                <a:ea typeface="Calibri" panose="020F0502020204030204" pitchFamily="34" charset="0"/>
                <a:cs typeface="Times New Roman" panose="02020603050405020304" pitchFamily="18" charset="0"/>
              </a:rPr>
              <a:t>Cette perception est exacerbée par les difficultés rencontrées par les assurés pour obtenir des indemnisations, contribuant à un déficit d'image pour l'ensemble du secteur.</a:t>
            </a:r>
            <a:endParaRPr lang="fr-SN"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5</a:t>
            </a:fld>
            <a:endParaRPr lang="fr-SN"/>
          </a:p>
        </p:txBody>
      </p:sp>
    </p:spTree>
    <p:extLst>
      <p:ext uri="{BB962C8B-B14F-4D97-AF65-F5344CB8AC3E}">
        <p14:creationId xmlns:p14="http://schemas.microsoft.com/office/powerpoint/2010/main" val="2220751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 Contexte de l’assurance automobile au Sénégal (4)</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lnSpcReduction="10000"/>
          </a:bodyPr>
          <a:lstStyle/>
          <a:p>
            <a:pPr algn="just">
              <a:lnSpc>
                <a:spcPct val="107000"/>
              </a:lnSpc>
              <a:spcAft>
                <a:spcPts val="800"/>
              </a:spcAft>
            </a:pPr>
            <a:r>
              <a:rPr lang="fr-FR" sz="20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Les perspectives de croissance des primes auto à court et moyen terme sont positives</a:t>
            </a:r>
          </a:p>
          <a:p>
            <a:pPr algn="l">
              <a:buFont typeface="Arial" panose="020B0604020202020204" pitchFamily="34" charset="0"/>
              <a:buChar char="•"/>
            </a:pPr>
            <a:r>
              <a:rPr lang="fr-FR" sz="2800" b="0" i="0" dirty="0">
                <a:solidFill>
                  <a:srgbClr val="374151"/>
                </a:solidFill>
                <a:effectLst/>
                <a:latin typeface="Söhne"/>
              </a:rPr>
              <a:t>Augmentation attendue du taux de motorisation au Sénégal (avec une croissance</a:t>
            </a:r>
            <a:r>
              <a:rPr lang="fr-FR" sz="2800" dirty="0">
                <a:solidFill>
                  <a:srgbClr val="374151"/>
                </a:solidFill>
                <a:latin typeface="Söhne"/>
              </a:rPr>
              <a:t> tendancielle de 7% par an du parc automobile)</a:t>
            </a:r>
            <a:endParaRPr lang="fr-FR" sz="2800" b="0" i="0" dirty="0">
              <a:solidFill>
                <a:srgbClr val="374151"/>
              </a:solidFill>
              <a:effectLst/>
              <a:latin typeface="Söhne"/>
            </a:endParaRPr>
          </a:p>
          <a:p>
            <a:pPr algn="l">
              <a:buFont typeface="Arial" panose="020B0604020202020204" pitchFamily="34" charset="0"/>
              <a:buChar char="•"/>
            </a:pPr>
            <a:r>
              <a:rPr lang="fr-FR" sz="2800" b="0" i="0" dirty="0">
                <a:solidFill>
                  <a:srgbClr val="374151"/>
                </a:solidFill>
                <a:effectLst/>
                <a:latin typeface="Söhne"/>
              </a:rPr>
              <a:t>liée à la forte croissance économique </a:t>
            </a:r>
          </a:p>
          <a:p>
            <a:pPr lvl="1">
              <a:buFont typeface="Arial" panose="020B0604020202020204" pitchFamily="34" charset="0"/>
              <a:buChar char="•"/>
            </a:pPr>
            <a:r>
              <a:rPr lang="fr-FR" sz="2600" b="0" i="0" dirty="0">
                <a:solidFill>
                  <a:srgbClr val="374151"/>
                </a:solidFill>
                <a:effectLst/>
                <a:latin typeface="Söhne"/>
              </a:rPr>
              <a:t>le FMI prévoit un taux de croissance de 8,3 % pour 2024, de 7,4 % pour 2025</a:t>
            </a:r>
            <a:endParaRPr lang="fr-FR" sz="2600" dirty="0">
              <a:solidFill>
                <a:srgbClr val="374151"/>
              </a:solidFill>
              <a:latin typeface="Söhne"/>
            </a:endParaRPr>
          </a:p>
          <a:p>
            <a:pPr lvl="1">
              <a:buFont typeface="Arial" panose="020B0604020202020204" pitchFamily="34" charset="0"/>
              <a:buChar char="•"/>
            </a:pPr>
            <a:r>
              <a:rPr lang="fr-FR" sz="2800" b="0" i="0" dirty="0">
                <a:solidFill>
                  <a:srgbClr val="374151"/>
                </a:solidFill>
                <a:effectLst/>
                <a:latin typeface="Söhne"/>
              </a:rPr>
              <a:t>Conséquence prévue : hausse des primes d'assurance automobile émises.</a:t>
            </a:r>
          </a:p>
          <a:p>
            <a:pPr algn="just">
              <a:lnSpc>
                <a:spcPct val="107000"/>
              </a:lnSpc>
              <a:spcAft>
                <a:spcPts val="800"/>
              </a:spcAft>
            </a:pPr>
            <a:endParaRPr lang="fr-SN"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6</a:t>
            </a:fld>
            <a:endParaRPr lang="fr-SN"/>
          </a:p>
        </p:txBody>
      </p:sp>
    </p:spTree>
    <p:extLst>
      <p:ext uri="{BB962C8B-B14F-4D97-AF65-F5344CB8AC3E}">
        <p14:creationId xmlns:p14="http://schemas.microsoft.com/office/powerpoint/2010/main" val="767874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Le Contexte de l’assurance automobile au Sénégal (5)</a:t>
            </a: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Des initiatives à venir, dans le sillage des récentes modifications réglementaires, visent à réduire les délais d'indemnisation, augmenter les indemnités, et renforcer la protection des victimes et de leurs ayants droit.</a:t>
            </a:r>
            <a:endParaRPr lang="fr-FR" sz="1800" b="1" kern="100" dirty="0">
              <a:solidFill>
                <a:srgbClr val="4472C4"/>
              </a:solidFill>
              <a:latin typeface="Times New Roman" panose="02020603050405020304" pitchFamily="18" charset="0"/>
              <a:cs typeface="Times New Roman" panose="02020603050405020304" pitchFamily="18" charset="0"/>
            </a:endParaRPr>
          </a:p>
          <a:p>
            <a:pPr marL="457200" indent="-457200" algn="just">
              <a:lnSpc>
                <a:spcPct val="107000"/>
              </a:lnSpc>
              <a:spcAft>
                <a:spcPts val="800"/>
              </a:spcAft>
              <a:buFont typeface="+mj-lt"/>
              <a:buAutoNum type="arabicPeriod"/>
            </a:pPr>
            <a:r>
              <a:rPr lang="fr-FR" sz="3200" dirty="0">
                <a:solidFill>
                  <a:srgbClr val="374151"/>
                </a:solidFill>
                <a:latin typeface="Söhne"/>
              </a:rPr>
              <a:t>Projet de </a:t>
            </a:r>
            <a:r>
              <a:rPr lang="fr-FR" sz="3200" dirty="0" smtClean="0">
                <a:solidFill>
                  <a:srgbClr val="374151"/>
                </a:solidFill>
                <a:latin typeface="Söhne"/>
              </a:rPr>
              <a:t>numérisation </a:t>
            </a:r>
            <a:r>
              <a:rPr lang="fr-FR" sz="3200" dirty="0">
                <a:solidFill>
                  <a:srgbClr val="374151"/>
                </a:solidFill>
                <a:latin typeface="Söhne"/>
              </a:rPr>
              <a:t>des Procès-verbaux de constat d’accident de la route</a:t>
            </a:r>
          </a:p>
          <a:p>
            <a:pPr marL="457200" indent="-457200" algn="just">
              <a:lnSpc>
                <a:spcPct val="107000"/>
              </a:lnSpc>
              <a:spcAft>
                <a:spcPts val="800"/>
              </a:spcAft>
              <a:buFont typeface="+mj-lt"/>
              <a:buAutoNum type="arabicPeriod"/>
            </a:pPr>
            <a:r>
              <a:rPr lang="fr-FR" sz="3200" dirty="0">
                <a:solidFill>
                  <a:srgbClr val="374151"/>
                </a:solidFill>
                <a:latin typeface="Söhne"/>
              </a:rPr>
              <a:t>Projet de centralisation de l’historique des sinistres</a:t>
            </a:r>
          </a:p>
          <a:p>
            <a:pPr marL="457200" indent="-457200" algn="just">
              <a:lnSpc>
                <a:spcPct val="107000"/>
              </a:lnSpc>
              <a:spcAft>
                <a:spcPts val="800"/>
              </a:spcAft>
              <a:buFont typeface="+mj-lt"/>
              <a:buAutoNum type="arabicPeriod"/>
            </a:pPr>
            <a:r>
              <a:rPr lang="fr-FR" sz="3200" dirty="0">
                <a:solidFill>
                  <a:srgbClr val="374151"/>
                </a:solidFill>
                <a:latin typeface="Söhne"/>
              </a:rPr>
              <a:t>Projet de </a:t>
            </a:r>
            <a:r>
              <a:rPr lang="fr-FR" sz="3200" dirty="0" smtClean="0">
                <a:solidFill>
                  <a:srgbClr val="374151"/>
                </a:solidFill>
                <a:latin typeface="Söhne"/>
              </a:rPr>
              <a:t>numérisation </a:t>
            </a:r>
            <a:r>
              <a:rPr lang="fr-FR" sz="3200" dirty="0">
                <a:solidFill>
                  <a:srgbClr val="374151"/>
                </a:solidFill>
                <a:latin typeface="Söhne"/>
              </a:rPr>
              <a:t>de la gestion des sinistres</a:t>
            </a:r>
          </a:p>
          <a:p>
            <a:pPr lvl="1">
              <a:lnSpc>
                <a:spcPct val="110000"/>
              </a:lnSpc>
              <a:buFont typeface="Arial" panose="020B0604020202020204" pitchFamily="34" charset="0"/>
              <a:buChar char="•"/>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7</a:t>
            </a:fld>
            <a:endParaRPr lang="fr-SN"/>
          </a:p>
        </p:txBody>
      </p:sp>
    </p:spTree>
    <p:extLst>
      <p:ext uri="{BB962C8B-B14F-4D97-AF65-F5344CB8AC3E}">
        <p14:creationId xmlns:p14="http://schemas.microsoft.com/office/powerpoint/2010/main" val="1196567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7E693E-9B6D-4CA0-A246-5E3038B9F3BE}"/>
              </a:ext>
            </a:extLst>
          </p:cNvPr>
          <p:cNvSpPr>
            <a:spLocks noGrp="1"/>
          </p:cNvSpPr>
          <p:nvPr>
            <p:ph type="title"/>
          </p:nvPr>
        </p:nvSpPr>
        <p:spPr/>
        <p:txBody>
          <a:bodyPr/>
          <a:lstStyle/>
          <a:p>
            <a:r>
              <a:rPr lang="fr-SN" dirty="0">
                <a:solidFill>
                  <a:schemeClr val="accent2"/>
                </a:solidFill>
              </a:rPr>
              <a:t>Contenu</a:t>
            </a:r>
          </a:p>
        </p:txBody>
      </p:sp>
      <p:sp>
        <p:nvSpPr>
          <p:cNvPr id="3" name="Espace réservé du contenu 2">
            <a:extLst>
              <a:ext uri="{FF2B5EF4-FFF2-40B4-BE49-F238E27FC236}">
                <a16:creationId xmlns:a16="http://schemas.microsoft.com/office/drawing/2014/main" id="{6C7B4FD2-1B1C-437D-AB09-460F93A1C19C}"/>
              </a:ext>
            </a:extLst>
          </p:cNvPr>
          <p:cNvSpPr>
            <a:spLocks noGrp="1"/>
          </p:cNvSpPr>
          <p:nvPr>
            <p:ph idx="1"/>
          </p:nvPr>
        </p:nvSpPr>
        <p:spPr/>
        <p:txBody>
          <a:bodyPr/>
          <a:lstStyle/>
          <a:p>
            <a:endParaRPr lang="fr-SN" sz="18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endParaRPr lang="fr-SN" sz="180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endParaRPr lang="fr-SN" sz="180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pPr marL="0" indent="0">
              <a:buNone/>
            </a:pPr>
            <a:r>
              <a:rPr lang="fr-FR" sz="3200" b="1" dirty="0">
                <a:solidFill>
                  <a:schemeClr val="accent1"/>
                </a:solidFill>
                <a:latin typeface="Segoe UI" panose="020B0502040204020203" pitchFamily="34" charset="0"/>
                <a:cs typeface="Times New Roman" panose="02020603050405020304" pitchFamily="18" charset="0"/>
              </a:rPr>
              <a:t>2. Objectifs, alignement stratégique et architecture technique</a:t>
            </a:r>
            <a:r>
              <a:rPr lang="fr-FR" sz="2500" b="1" dirty="0">
                <a:solidFill>
                  <a:schemeClr val="accent1"/>
                </a:solidFill>
                <a:latin typeface="Segoe UI" panose="020B0502040204020203" pitchFamily="34" charset="0"/>
                <a:cs typeface="Times New Roman" panose="02020603050405020304" pitchFamily="18" charset="0"/>
              </a:rPr>
              <a:t>	</a:t>
            </a:r>
          </a:p>
          <a:p>
            <a:pPr marL="0" indent="0">
              <a:buNone/>
            </a:pPr>
            <a:r>
              <a:rPr lang="fr-FR" sz="2500" b="1"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	</a:t>
            </a:r>
          </a:p>
          <a:p>
            <a:endParaRPr lang="fr-FR" sz="1800" dirty="0">
              <a:solidFill>
                <a:srgbClr val="000000"/>
              </a:solidFill>
              <a:latin typeface="Segoe UI" panose="020B0502040204020203" pitchFamily="34" charset="0"/>
              <a:cs typeface="Times New Roman" panose="02020603050405020304" pitchFamily="18" charset="0"/>
            </a:endParaRPr>
          </a:p>
          <a:p>
            <a:endParaRPr lang="fr-SN" sz="1800" dirty="0">
              <a:solidFill>
                <a:srgbClr val="000000"/>
              </a:solidFill>
              <a:latin typeface="Segoe UI" panose="020B0502040204020203"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97B875ED-EFE1-43AD-8B41-94D2FAEE972B}"/>
              </a:ext>
            </a:extLst>
          </p:cNvPr>
          <p:cNvSpPr>
            <a:spLocks noGrp="1"/>
          </p:cNvSpPr>
          <p:nvPr>
            <p:ph type="sldNum" sz="quarter" idx="12"/>
          </p:nvPr>
        </p:nvSpPr>
        <p:spPr/>
        <p:txBody>
          <a:bodyPr/>
          <a:lstStyle/>
          <a:p>
            <a:fld id="{30E1DD27-D634-45A9-A4A2-B143ED5BF3DB}" type="slidenum">
              <a:rPr lang="fr-SN" smtClean="0"/>
              <a:t>8</a:t>
            </a:fld>
            <a:endParaRPr lang="fr-SN"/>
          </a:p>
        </p:txBody>
      </p:sp>
    </p:spTree>
    <p:extLst>
      <p:ext uri="{BB962C8B-B14F-4D97-AF65-F5344CB8AC3E}">
        <p14:creationId xmlns:p14="http://schemas.microsoft.com/office/powerpoint/2010/main" val="1015296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28F1B-87C8-4F62-B597-004F0146CE37}"/>
              </a:ext>
            </a:extLst>
          </p:cNvPr>
          <p:cNvSpPr>
            <a:spLocks noGrp="1"/>
          </p:cNvSpPr>
          <p:nvPr>
            <p:ph type="title"/>
          </p:nvPr>
        </p:nvSpPr>
        <p:spPr>
          <a:xfrm>
            <a:off x="944879" y="760737"/>
            <a:ext cx="10298853" cy="1745396"/>
          </a:xfrm>
        </p:spPr>
        <p:txBody>
          <a:bodyPr>
            <a:normAutofit fontScale="90000"/>
          </a:bodyPr>
          <a:lstStyle/>
          <a:p>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SN" sz="2800" b="1" dirty="0">
                <a:latin typeface="Segoe UI" panose="020B0502040204020203" pitchFamily="34" charset="0"/>
                <a:ea typeface="Calibri" panose="020F0502020204030204" pitchFamily="34" charset="0"/>
                <a:cs typeface="Times New Roman" panose="02020603050405020304" pitchFamily="18" charset="0"/>
              </a:rPr>
              <a:t/>
            </a:r>
            <a:br>
              <a:rPr lang="fr-SN" sz="2800" b="1" dirty="0">
                <a:latin typeface="Segoe UI" panose="020B0502040204020203" pitchFamily="34" charset="0"/>
                <a:ea typeface="Calibri" panose="020F0502020204030204" pitchFamily="34" charset="0"/>
                <a:cs typeface="Times New Roman" panose="02020603050405020304" pitchFamily="18" charset="0"/>
              </a:rPr>
            </a:br>
            <a:r>
              <a:rPr lang="fr-FR" sz="2800" b="1" dirty="0">
                <a:solidFill>
                  <a:schemeClr val="accent1"/>
                </a:solidFill>
                <a:latin typeface="Segoe UI" panose="020B0502040204020203" pitchFamily="34" charset="0"/>
                <a:cs typeface="Times New Roman" panose="02020603050405020304" pitchFamily="18" charset="0"/>
              </a:rPr>
              <a:t>Objectifs, alignement stratégique et architecture technique (1)	</a:t>
            </a:r>
            <a:br>
              <a:rPr lang="fr-FR" sz="2800" b="1" dirty="0">
                <a:solidFill>
                  <a:schemeClr val="accent1"/>
                </a:solidFill>
                <a:latin typeface="Segoe UI" panose="020B0502040204020203" pitchFamily="34" charset="0"/>
                <a:cs typeface="Times New Roman" panose="02020603050405020304" pitchFamily="18" charset="0"/>
              </a:rPr>
            </a:br>
            <a: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r>
            <a:br>
              <a:rPr lang="fr-SN" sz="2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br>
            <a:endParaRPr lang="fr-SN" sz="6600" dirty="0">
              <a:solidFill>
                <a:schemeClr val="accent2"/>
              </a:solidFill>
            </a:endParaRPr>
          </a:p>
        </p:txBody>
      </p:sp>
      <p:sp>
        <p:nvSpPr>
          <p:cNvPr id="3" name="Espace réservé du contenu 2">
            <a:extLst>
              <a:ext uri="{FF2B5EF4-FFF2-40B4-BE49-F238E27FC236}">
                <a16:creationId xmlns:a16="http://schemas.microsoft.com/office/drawing/2014/main" id="{4345F56F-8631-47C5-B4E5-A8608D4A12E6}"/>
              </a:ext>
            </a:extLst>
          </p:cNvPr>
          <p:cNvSpPr>
            <a:spLocks noGrp="1"/>
          </p:cNvSpPr>
          <p:nvPr>
            <p:ph idx="1"/>
          </p:nvPr>
        </p:nvSpPr>
        <p:spPr/>
        <p:txBody>
          <a:bodyPr>
            <a:normAutofit lnSpcReduction="10000"/>
          </a:bodyPr>
          <a:lstStyle/>
          <a:p>
            <a:pPr algn="just">
              <a:lnSpc>
                <a:spcPct val="107000"/>
              </a:lnSpc>
              <a:spcAft>
                <a:spcPts val="800"/>
              </a:spcAft>
            </a:pP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Les assureurs du Sénégal portent un ambitieux projet de </a:t>
            </a:r>
            <a:r>
              <a:rPr lang="fr-FR" sz="1800" b="1" kern="100" dirty="0" smtClean="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numérisation </a:t>
            </a:r>
            <a:r>
              <a:rPr lang="fr-FR" sz="1800" b="1" kern="100" dirty="0">
                <a:solidFill>
                  <a:srgbClr val="4472C4"/>
                </a:solidFill>
                <a:effectLst/>
                <a:latin typeface="Times New Roman" panose="02020603050405020304" pitchFamily="18" charset="0"/>
                <a:ea typeface="Calibri" panose="020F0502020204030204" pitchFamily="34" charset="0"/>
                <a:cs typeface="Times New Roman" panose="02020603050405020304" pitchFamily="18" charset="0"/>
              </a:rPr>
              <a:t>des attestations d’assurance automobile</a:t>
            </a:r>
          </a:p>
          <a:p>
            <a:pPr marL="457200" indent="-457200">
              <a:buFont typeface="+mj-lt"/>
              <a:buAutoNum type="arabicPeriod"/>
            </a:pPr>
            <a:r>
              <a:rPr lang="fr-FR" dirty="0">
                <a:solidFill>
                  <a:srgbClr val="374151"/>
                </a:solidFill>
                <a:latin typeface="Söhne"/>
              </a:rPr>
              <a:t>Projet porté par l’Association des Assureurs du Sénégal</a:t>
            </a:r>
          </a:p>
          <a:p>
            <a:pPr marL="457200" indent="-457200">
              <a:buFont typeface="+mj-lt"/>
              <a:buAutoNum type="arabicPeriod"/>
            </a:pPr>
            <a:r>
              <a:rPr lang="fr-FR" dirty="0">
                <a:solidFill>
                  <a:srgbClr val="374151"/>
                </a:solidFill>
                <a:latin typeface="Söhne"/>
              </a:rPr>
              <a:t>En collaboration avec des services de l’État (Direction des Assurances, Direction Générale des Transports Terrestres, Forces de Défense et de Sécurité) </a:t>
            </a:r>
          </a:p>
          <a:p>
            <a:pPr marL="457200" indent="-457200">
              <a:buFont typeface="+mj-lt"/>
              <a:buAutoNum type="arabicPeriod"/>
            </a:pPr>
            <a:r>
              <a:rPr lang="fr-FR" dirty="0">
                <a:solidFill>
                  <a:srgbClr val="374151"/>
                </a:solidFill>
                <a:latin typeface="Söhne"/>
              </a:rPr>
              <a:t>Une extension naturelle du système de centralisation des attestations initié par les assureurs et effectif depuis le 1er juillet 2023</a:t>
            </a:r>
          </a:p>
          <a:p>
            <a:pPr marL="457200" indent="-457200">
              <a:buFont typeface="+mj-lt"/>
              <a:buAutoNum type="arabicPeriod"/>
            </a:pPr>
            <a:r>
              <a:rPr lang="fr-FR" dirty="0">
                <a:solidFill>
                  <a:srgbClr val="374151"/>
                </a:solidFill>
                <a:latin typeface="Söhne"/>
              </a:rPr>
              <a:t>s'inscrit dans une stratégie globale de </a:t>
            </a:r>
            <a:r>
              <a:rPr lang="fr-FR" dirty="0" smtClean="0">
                <a:solidFill>
                  <a:srgbClr val="374151"/>
                </a:solidFill>
                <a:latin typeface="Söhne"/>
              </a:rPr>
              <a:t>numérisation </a:t>
            </a:r>
            <a:r>
              <a:rPr lang="fr-FR" dirty="0">
                <a:solidFill>
                  <a:srgbClr val="374151"/>
                </a:solidFill>
                <a:latin typeface="Söhne"/>
              </a:rPr>
              <a:t>des opérations d'assurance, visant à simplifier les processus et à rendre les services plus accessibles et efficaces. </a:t>
            </a:r>
          </a:p>
          <a:p>
            <a:pPr marL="457200" indent="-457200">
              <a:buFont typeface="+mj-lt"/>
              <a:buAutoNum type="arabicPeriod"/>
            </a:pPr>
            <a:r>
              <a:rPr lang="fr-FR" dirty="0">
                <a:solidFill>
                  <a:srgbClr val="374151"/>
                </a:solidFill>
                <a:latin typeface="Söhne"/>
              </a:rPr>
              <a:t>L'objectif de cette initiative est de renforcer et d'améliorer l'offre des assureurs.</a:t>
            </a:r>
          </a:p>
          <a:p>
            <a:pPr marL="0" indent="0" algn="just">
              <a:lnSpc>
                <a:spcPct val="107000"/>
              </a:lnSpc>
              <a:spcAft>
                <a:spcPts val="800"/>
              </a:spcAft>
              <a:buNone/>
            </a:pPr>
            <a:endParaRPr lang="fr-SN" dirty="0"/>
          </a:p>
        </p:txBody>
      </p:sp>
      <p:sp>
        <p:nvSpPr>
          <p:cNvPr id="4" name="Espace réservé du numéro de diapositive 3">
            <a:extLst>
              <a:ext uri="{FF2B5EF4-FFF2-40B4-BE49-F238E27FC236}">
                <a16:creationId xmlns:a16="http://schemas.microsoft.com/office/drawing/2014/main" id="{6D5A61EA-AC3D-44D6-A85F-300ED2C57BAD}"/>
              </a:ext>
            </a:extLst>
          </p:cNvPr>
          <p:cNvSpPr>
            <a:spLocks noGrp="1"/>
          </p:cNvSpPr>
          <p:nvPr>
            <p:ph type="sldNum" sz="quarter" idx="12"/>
          </p:nvPr>
        </p:nvSpPr>
        <p:spPr/>
        <p:txBody>
          <a:bodyPr/>
          <a:lstStyle/>
          <a:p>
            <a:fld id="{30E1DD27-D634-45A9-A4A2-B143ED5BF3DB}" type="slidenum">
              <a:rPr lang="fr-SN" smtClean="0"/>
              <a:t>9</a:t>
            </a:fld>
            <a:endParaRPr lang="fr-SN"/>
          </a:p>
        </p:txBody>
      </p:sp>
    </p:spTree>
    <p:extLst>
      <p:ext uri="{BB962C8B-B14F-4D97-AF65-F5344CB8AC3E}">
        <p14:creationId xmlns:p14="http://schemas.microsoft.com/office/powerpoint/2010/main" val="1355962914"/>
      </p:ext>
    </p:extLst>
  </p:cSld>
  <p:clrMapOvr>
    <a:masterClrMapping/>
  </p:clrMapOvr>
</p:sld>
</file>

<file path=ppt/theme/theme1.xml><?xml version="1.0" encoding="utf-8"?>
<a:theme xmlns:a="http://schemas.openxmlformats.org/drawingml/2006/main" name="Rétrospective">
  <a:themeElements>
    <a:clrScheme name="Rétrospectiv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1639</TotalTime>
  <Words>1865</Words>
  <Application>Microsoft Office PowerPoint</Application>
  <PresentationFormat>Grand écran</PresentationFormat>
  <Paragraphs>177</Paragraphs>
  <Slides>20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Calibri</vt:lpstr>
      <vt:lpstr>Calibri Light</vt:lpstr>
      <vt:lpstr>Segoe UI</vt:lpstr>
      <vt:lpstr>Söhne</vt:lpstr>
      <vt:lpstr>Symbol</vt:lpstr>
      <vt:lpstr>Times New Roman</vt:lpstr>
      <vt:lpstr>Rétrospective</vt:lpstr>
      <vt:lpstr>Projet de numérisation des attestations d'assurance automobile au Sénégal  </vt:lpstr>
      <vt:lpstr>Contenu</vt:lpstr>
      <vt:lpstr>   Le Contexte de l’assurance automobile au Sénégal (1)  </vt:lpstr>
      <vt:lpstr>   Le Contexte de l’assurance automobile au Sénégal (2) </vt:lpstr>
      <vt:lpstr>   Le Contexte de l’assurance automobile au Sénégal (3) </vt:lpstr>
      <vt:lpstr>   Le Contexte de l’assurance automobile au Sénégal (4) </vt:lpstr>
      <vt:lpstr>  Le Contexte de l’assurance automobile au Sénégal (5) </vt:lpstr>
      <vt:lpstr>Contenu</vt:lpstr>
      <vt:lpstr>  Objectifs, alignement stratégique et architecture technique (1)   </vt:lpstr>
      <vt:lpstr>  Objectifs, alignement stratégique et architecture technique (2) </vt:lpstr>
      <vt:lpstr>  Objectifs, alignement stratégique et architecture technique (3) </vt:lpstr>
      <vt:lpstr>Contenu</vt:lpstr>
      <vt:lpstr>  Les enjeux et les implications pour les acteurs clés (1) </vt:lpstr>
      <vt:lpstr>  Les enjeux et les implications pour les acteurs clés (2) </vt:lpstr>
      <vt:lpstr> Les enjeux et les implications pour les acteurs clés (3) </vt:lpstr>
      <vt:lpstr>  Les enjeux et les implications pour les acteurs clés (4) </vt:lpstr>
      <vt:lpstr>Contenu</vt:lpstr>
      <vt:lpstr>  Les défis (1) </vt:lpstr>
      <vt:lpstr>  Les défis (2)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LENOVO</dc:creator>
  <cp:lastModifiedBy>TEMPE François (SGACPR DAI)</cp:lastModifiedBy>
  <cp:revision>175</cp:revision>
  <dcterms:created xsi:type="dcterms:W3CDTF">2023-06-22T16:15:19Z</dcterms:created>
  <dcterms:modified xsi:type="dcterms:W3CDTF">2024-01-30T17:25:45Z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153774</vt:lpwstr>
  </property>
  <property fmtid="{D5CDD505-2E9C-101B-9397-08002B2CF9AE}" name="NXPowerLiteSettings" pid="3">
    <vt:lpwstr>F7000400038000</vt:lpwstr>
  </property>
  <property fmtid="{D5CDD505-2E9C-101B-9397-08002B2CF9AE}" name="NXPowerLiteVersion" pid="4">
    <vt:lpwstr>S10.0.0</vt:lpwstr>
  </property>
</Properties>
</file>