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384" r:id="rId4"/>
    <p:sldId id="3925" r:id="rId5"/>
    <p:sldId id="403" r:id="rId6"/>
    <p:sldId id="407" r:id="rId7"/>
    <p:sldId id="425" r:id="rId8"/>
    <p:sldId id="3924" r:id="rId9"/>
    <p:sldId id="421" r:id="rId10"/>
    <p:sldId id="420" r:id="rId11"/>
    <p:sldId id="423" r:id="rId12"/>
    <p:sldId id="2088" r:id="rId13"/>
    <p:sldId id="3916" r:id="rId14"/>
    <p:sldId id="3921" r:id="rId15"/>
    <p:sldId id="3923" r:id="rId16"/>
    <p:sldId id="392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ASSI PATRICE" initials="K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p:cViewPr varScale="1">
        <p:scale>
          <a:sx n="55" d="100"/>
          <a:sy n="55" d="100"/>
        </p:scale>
        <p:origin x="1400" y="4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fr-FR" sz="1200" dirty="0"/>
              <a:t>Répartition</a:t>
            </a:r>
            <a:r>
              <a:rPr lang="fr-FR" sz="1200" baseline="0" dirty="0"/>
              <a:t> du chiffre </a:t>
            </a:r>
            <a:r>
              <a:rPr lang="fr-FR" sz="1200" baseline="0" dirty="0" err="1"/>
              <a:t>d'affaiRES</a:t>
            </a:r>
            <a:endParaRPr lang="fr-FR" sz="1200" dirty="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explosion val="15"/>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C24-40CE-B4B8-F3F759627BF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C24-40CE-B4B8-F3F759627BFE}"/>
              </c:ext>
            </c:extLst>
          </c:dPt>
          <c:dLbls>
            <c:dLbl>
              <c:idx val="0"/>
              <c:layout>
                <c:manualLayout>
                  <c:x val="6.581352833638017E-2"/>
                  <c:y val="-2.7777777777777776E-2"/>
                </c:manualLayout>
              </c:layout>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6C24-40CE-B4B8-F3F759627BFE}"/>
                </c:ext>
              </c:extLst>
            </c:dLbl>
            <c:dLbl>
              <c:idx val="1"/>
              <c:layout>
                <c:manualLayout>
                  <c:x val="-5.606337599024986E-2"/>
                  <c:y val="1.3888888888888805E-2"/>
                </c:manualLayout>
              </c:layout>
              <c:spPr>
                <a:solidFill>
                  <a:sysClr val="window" lastClr="FFFFFF"/>
                </a:solidFill>
                <a:ln>
                  <a:solidFill>
                    <a:srgbClr val="4472C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C24-40CE-B4B8-F3F759627BFE}"/>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Feuil2!$G$14:$G$15</c:f>
              <c:strCache>
                <c:ptCount val="2"/>
                <c:pt idx="0">
                  <c:v>Chiffre d'affaires des sociétés Vie </c:v>
                </c:pt>
                <c:pt idx="1">
                  <c:v>Chiffre d'affaires des société Non-Vie </c:v>
                </c:pt>
              </c:strCache>
            </c:strRef>
          </c:cat>
          <c:val>
            <c:numRef>
              <c:f>Feuil2!$L$14:$L$15</c:f>
              <c:numCache>
                <c:formatCode>#,##0</c:formatCode>
                <c:ptCount val="2"/>
                <c:pt idx="0">
                  <c:v>223136</c:v>
                </c:pt>
                <c:pt idx="1">
                  <c:v>302523</c:v>
                </c:pt>
              </c:numCache>
            </c:numRef>
          </c:val>
          <c:extLst>
            <c:ext xmlns:c16="http://schemas.microsoft.com/office/drawing/2014/chart" uri="{C3380CC4-5D6E-409C-BE32-E72D297353CC}">
              <c16:uniqueId val="{00000004-6C24-40CE-B4B8-F3F759627BF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000" dirty="0"/>
              <a:t>répartition</a:t>
            </a:r>
            <a:r>
              <a:rPr lang="fr-FR" sz="1000" baseline="0" dirty="0"/>
              <a:t>  DU CHIFFRE D’AFFAIRES  des </a:t>
            </a:r>
            <a:r>
              <a:rPr lang="fr-FR" sz="1000" baseline="0" dirty="0" err="1"/>
              <a:t>societes</a:t>
            </a:r>
            <a:r>
              <a:rPr lang="fr-FR" sz="1000" baseline="0" dirty="0"/>
              <a:t> vie</a:t>
            </a:r>
            <a:endParaRPr lang="fr-FR" sz="1000" dirty="0"/>
          </a:p>
        </c:rich>
      </c:tx>
      <c:layout>
        <c:manualLayout>
          <c:xMode val="edge"/>
          <c:yMode val="edge"/>
          <c:x val="0.10727528290507404"/>
          <c:y val="1.259780659291824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8BD-485C-91D2-972CA5910FB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8BD-485C-91D2-972CA5910FB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8BD-485C-91D2-972CA5910FB3}"/>
              </c:ext>
            </c:extLst>
          </c:dPt>
          <c:dPt>
            <c:idx val="3"/>
            <c:bubble3D val="0"/>
            <c:explosion val="19"/>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8BD-485C-91D2-972CA5910FB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8BD-485C-91D2-972CA5910FB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18BD-485C-91D2-972CA5910FB3}"/>
                </c:ext>
              </c:extLst>
            </c:dLbl>
            <c:dLbl>
              <c:idx val="1"/>
              <c:layout>
                <c:manualLayout>
                  <c:x val="7.9539092606268028E-2"/>
                  <c:y val="-0.1322769692256415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BD-485C-91D2-972CA5910FB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18BD-485C-91D2-972CA5910FB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18BD-485C-91D2-972CA5910FB3}"/>
                </c:ext>
              </c:extLst>
            </c:dLbl>
            <c:dLbl>
              <c:idx val="4"/>
              <c:layout>
                <c:manualLayout>
                  <c:x val="-0.17066889501358509"/>
                  <c:y val="4.20405767702310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8BD-485C-91D2-972CA5910FB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'EVOL. Branches Vie '!$A$7:$A$11</c:f>
              <c:strCache>
                <c:ptCount val="5"/>
                <c:pt idx="0">
                  <c:v>Grande branche</c:v>
                </c:pt>
                <c:pt idx="1">
                  <c:v>Collectives</c:v>
                </c:pt>
                <c:pt idx="2">
                  <c:v>Complémentaires</c:v>
                </c:pt>
                <c:pt idx="3">
                  <c:v>Capitalisation</c:v>
                </c:pt>
                <c:pt idx="4">
                  <c:v>Acceptations</c:v>
                </c:pt>
              </c:strCache>
            </c:strRef>
          </c:cat>
          <c:val>
            <c:numRef>
              <c:f>'EVOL. Branches Vie '!$J$7:$J$11</c:f>
              <c:numCache>
                <c:formatCode>_-* #\ ##0.00\ _F_-;\-* #\ ##0.00\ _F_-;_-* "-"??\ _F_-;_-@_-</c:formatCode>
                <c:ptCount val="5"/>
                <c:pt idx="0">
                  <c:v>23.677168016734559</c:v>
                </c:pt>
                <c:pt idx="1">
                  <c:v>13.686077613825509</c:v>
                </c:pt>
                <c:pt idx="2">
                  <c:v>0.32020624879881393</c:v>
                </c:pt>
                <c:pt idx="3">
                  <c:v>61.993831040268631</c:v>
                </c:pt>
                <c:pt idx="4">
                  <c:v>0.32271708037247776</c:v>
                </c:pt>
              </c:numCache>
            </c:numRef>
          </c:val>
          <c:extLst>
            <c:ext xmlns:c16="http://schemas.microsoft.com/office/drawing/2014/chart" uri="{C3380CC4-5D6E-409C-BE32-E72D297353CC}">
              <c16:uniqueId val="{0000000A-18BD-485C-91D2-972CA5910FB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r>
              <a:rPr lang="fr-FR" sz="1000" dirty="0"/>
              <a:t>répartition</a:t>
            </a:r>
            <a:r>
              <a:rPr lang="fr-FR" sz="1000" baseline="0" dirty="0"/>
              <a:t> du chiffre d’affaires non vie</a:t>
            </a:r>
            <a:endParaRPr lang="fr-FR" sz="1000" dirty="0"/>
          </a:p>
        </c:rich>
      </c:tx>
      <c:layout>
        <c:manualLayout>
          <c:xMode val="edge"/>
          <c:yMode val="edge"/>
          <c:x val="0.13227312784799244"/>
          <c:y val="4.075221510709698E-3"/>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907347459477679E-2"/>
          <c:y val="0.30702342596854315"/>
          <c:w val="0.83576428768736466"/>
          <c:h val="0.69177211453184739"/>
        </c:manualLayout>
      </c:layout>
      <c:pie3DChart>
        <c:varyColors val="1"/>
        <c:ser>
          <c:idx val="0"/>
          <c:order val="0"/>
          <c:explosion val="14"/>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856-4D36-8E51-F52A2CF30D3D}"/>
              </c:ext>
            </c:extLst>
          </c:dPt>
          <c:dPt>
            <c:idx val="1"/>
            <c:bubble3D val="0"/>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856-4D36-8E51-F52A2CF30D3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856-4D36-8E51-F52A2CF30D3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856-4D36-8E51-F52A2CF30D3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856-4D36-8E51-F52A2CF30D3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856-4D36-8E51-F52A2CF30D3D}"/>
              </c:ext>
            </c:extLst>
          </c:dPt>
          <c:dLbls>
            <c:dLbl>
              <c:idx val="0"/>
              <c:layout>
                <c:manualLayout>
                  <c:x val="0.10897278137618505"/>
                  <c:y val="-6.4814814814814811E-2"/>
                </c:manualLayout>
              </c:layout>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6856-4D36-8E51-F52A2CF30D3D}"/>
                </c:ext>
              </c:extLst>
            </c:dLbl>
            <c:dLbl>
              <c:idx val="1"/>
              <c:layout>
                <c:manualLayout>
                  <c:x val="5.1803326834123233E-2"/>
                  <c:y val="-4.1368064700956124E-3"/>
                </c:manualLayout>
              </c:layout>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6856-4D36-8E51-F52A2CF30D3D}"/>
                </c:ext>
              </c:extLst>
            </c:dLbl>
            <c:dLbl>
              <c:idx val="2"/>
              <c:layout>
                <c:manualLayout>
                  <c:x val="0"/>
                  <c:y val="0.1581897220061533"/>
                </c:manualLayout>
              </c:layout>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6856-4D36-8E51-F52A2CF30D3D}"/>
                </c:ext>
              </c:extLst>
            </c:dLbl>
            <c:dLbl>
              <c:idx val="3"/>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6856-4D36-8E51-F52A2CF30D3D}"/>
                </c:ext>
              </c:extLst>
            </c:dLbl>
            <c:dLbl>
              <c:idx val="4"/>
              <c:layout>
                <c:manualLayout>
                  <c:x val="0.10938106387367673"/>
                  <c:y val="-4.8556083601112271E-2"/>
                </c:manualLayout>
              </c:layout>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6856-4D36-8E51-F52A2CF30D3D}"/>
                </c:ext>
              </c:extLst>
            </c:dLbl>
            <c:dLbl>
              <c:idx val="5"/>
              <c:layout>
                <c:manualLayout>
                  <c:x val="0.28683211443939177"/>
                  <c:y val="4.0012683401191206E-2"/>
                </c:manualLayout>
              </c:layout>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6"/>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6856-4D36-8E51-F52A2CF30D3D}"/>
                </c:ext>
              </c:extLst>
            </c:dLbl>
            <c:spPr>
              <a:solidFill>
                <a:sysClr val="window" lastClr="FFFFFF"/>
              </a:solidFill>
              <a:ln>
                <a:solidFill>
                  <a:srgbClr val="4F81BD"/>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'EVOL. BRANCHES IARD '!$K$10:$K$15</c:f>
              <c:strCache>
                <c:ptCount val="6"/>
                <c:pt idx="0">
                  <c:v>Acc. Corpo. Maladie</c:v>
                </c:pt>
                <c:pt idx="1">
                  <c:v> Auto</c:v>
                </c:pt>
                <c:pt idx="2">
                  <c:v>Incendie, Aut. Risq. Dom.</c:v>
                </c:pt>
                <c:pt idx="3">
                  <c:v>RC Générale</c:v>
                </c:pt>
                <c:pt idx="4">
                  <c:v>Transports </c:v>
                </c:pt>
                <c:pt idx="5">
                  <c:v>Aut. Risq. Directs. Dom.</c:v>
                </c:pt>
              </c:strCache>
            </c:strRef>
          </c:cat>
          <c:val>
            <c:numRef>
              <c:f>'EVOL. BRANCHES IARD '!$L$10:$L$15</c:f>
              <c:numCache>
                <c:formatCode>_-* #\ ##0\ _€_-;\-* #\ ##0\ _€_-;_-* "-"??\ _€_-;_-@_-</c:formatCode>
                <c:ptCount val="6"/>
                <c:pt idx="0">
                  <c:v>72250.961130661119</c:v>
                </c:pt>
                <c:pt idx="1">
                  <c:v>77603.611364135373</c:v>
                </c:pt>
                <c:pt idx="2">
                  <c:v>38748.034414145288</c:v>
                </c:pt>
                <c:pt idx="3">
                  <c:v>8345.8920230397307</c:v>
                </c:pt>
                <c:pt idx="4">
                  <c:v>21468.177019053557</c:v>
                </c:pt>
                <c:pt idx="5">
                  <c:v>10999.216668148963</c:v>
                </c:pt>
              </c:numCache>
            </c:numRef>
          </c:val>
          <c:extLst>
            <c:ext xmlns:c16="http://schemas.microsoft.com/office/drawing/2014/chart" uri="{C3380CC4-5D6E-409C-BE32-E72D297353CC}">
              <c16:uniqueId val="{0000000C-6856-4D36-8E51-F52A2CF30D3D}"/>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9590A-B6ED-4B94-814E-302D41F69A05}" type="datetimeFigureOut">
              <a:rPr lang="fr-FR" smtClean="0"/>
              <a:t>31/01/2024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A0AA-0630-4866-B46D-C1656206BA18}" type="slidenum">
              <a:rPr lang="fr-FR" smtClean="0"/>
              <a:t>‹N°›</a:t>
            </a:fld>
            <a:endParaRPr lang="fr-FR"/>
          </a:p>
        </p:txBody>
      </p:sp>
    </p:spTree>
    <p:extLst>
      <p:ext uri="{BB962C8B-B14F-4D97-AF65-F5344CB8AC3E}">
        <p14:creationId xmlns:p14="http://schemas.microsoft.com/office/powerpoint/2010/main" val="32471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3</a:t>
            </a:fld>
            <a:endParaRPr lang="fr-FR" altLang="fr-FR">
              <a:latin typeface="Calibri" panose="020F0502020204030204" pitchFamily="34" charset="0"/>
            </a:endParaRPr>
          </a:p>
        </p:txBody>
      </p:sp>
    </p:spTree>
    <p:extLst>
      <p:ext uri="{BB962C8B-B14F-4D97-AF65-F5344CB8AC3E}">
        <p14:creationId xmlns:p14="http://schemas.microsoft.com/office/powerpoint/2010/main" val="42377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15</a:t>
            </a:fld>
            <a:endParaRPr lang="fr-FR" altLang="fr-FR">
              <a:latin typeface="Calibri" panose="020F0502020204030204" pitchFamily="34" charset="0"/>
            </a:endParaRPr>
          </a:p>
        </p:txBody>
      </p:sp>
    </p:spTree>
    <p:extLst>
      <p:ext uri="{BB962C8B-B14F-4D97-AF65-F5344CB8AC3E}">
        <p14:creationId xmlns:p14="http://schemas.microsoft.com/office/powerpoint/2010/main" val="16140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7C6D4DF-5172-4B5B-9F56-15C3E9C63249}"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742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301817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31C83299-7725-47E1-B2A9-41B11427F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139EE622-FAEF-4B68-BCE4-9FEEF95E1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44" name="Espace réservé du numéro de diapositive 3">
            <a:extLst>
              <a:ext uri="{FF2B5EF4-FFF2-40B4-BE49-F238E27FC236}">
                <a16:creationId xmlns:a16="http://schemas.microsoft.com/office/drawing/2014/main" id="{43361DAC-E9B1-49E5-80EC-3B82A4676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3930C-16DB-48CE-BABA-C6058C03B8D4}" type="slidenum">
              <a:rPr lang="fr-FR" altLang="fr-FR">
                <a:latin typeface="Calibri" panose="020F0502020204030204" pitchFamily="34" charset="0"/>
              </a:rPr>
              <a:pPr/>
              <a:t>5</a:t>
            </a:fld>
            <a:endParaRPr lang="fr-FR" altLang="fr-FR">
              <a:latin typeface="Calibri" panose="020F0502020204030204" pitchFamily="34" charset="0"/>
            </a:endParaRPr>
          </a:p>
        </p:txBody>
      </p:sp>
    </p:spTree>
    <p:extLst>
      <p:ext uri="{BB962C8B-B14F-4D97-AF65-F5344CB8AC3E}">
        <p14:creationId xmlns:p14="http://schemas.microsoft.com/office/powerpoint/2010/main" val="8394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31C83299-7725-47E1-B2A9-41B11427F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139EE622-FAEF-4B68-BCE4-9FEEF95E1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44" name="Espace réservé du numéro de diapositive 3">
            <a:extLst>
              <a:ext uri="{FF2B5EF4-FFF2-40B4-BE49-F238E27FC236}">
                <a16:creationId xmlns:a16="http://schemas.microsoft.com/office/drawing/2014/main" id="{43361DAC-E9B1-49E5-80EC-3B82A4676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3930C-16DB-48CE-BABA-C6058C03B8D4}" type="slidenum">
              <a:rPr lang="fr-FR" altLang="fr-FR">
                <a:latin typeface="Calibri" panose="020F0502020204030204" pitchFamily="34" charset="0"/>
              </a:rPr>
              <a:pPr/>
              <a:t>6</a:t>
            </a:fld>
            <a:endParaRPr lang="fr-FR" altLang="fr-FR">
              <a:latin typeface="Calibri" panose="020F0502020204030204" pitchFamily="34" charset="0"/>
            </a:endParaRPr>
          </a:p>
        </p:txBody>
      </p:sp>
    </p:spTree>
    <p:extLst>
      <p:ext uri="{BB962C8B-B14F-4D97-AF65-F5344CB8AC3E}">
        <p14:creationId xmlns:p14="http://schemas.microsoft.com/office/powerpoint/2010/main" val="290651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31C83299-7725-47E1-B2A9-41B11427F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139EE622-FAEF-4B68-BCE4-9FEEF95E1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1444" name="Espace réservé du numéro de diapositive 3">
            <a:extLst>
              <a:ext uri="{FF2B5EF4-FFF2-40B4-BE49-F238E27FC236}">
                <a16:creationId xmlns:a16="http://schemas.microsoft.com/office/drawing/2014/main" id="{43361DAC-E9B1-49E5-80EC-3B82A4676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3930C-16DB-48CE-BABA-C6058C03B8D4}" type="slidenum">
              <a:rPr lang="fr-FR" altLang="fr-FR">
                <a:latin typeface="Calibri" panose="020F0502020204030204" pitchFamily="34" charset="0"/>
              </a:rPr>
              <a:pPr/>
              <a:t>7</a:t>
            </a:fld>
            <a:endParaRPr lang="fr-FR" altLang="fr-FR">
              <a:latin typeface="Calibri" panose="020F0502020204030204" pitchFamily="34" charset="0"/>
            </a:endParaRPr>
          </a:p>
        </p:txBody>
      </p:sp>
    </p:spTree>
    <p:extLst>
      <p:ext uri="{BB962C8B-B14F-4D97-AF65-F5344CB8AC3E}">
        <p14:creationId xmlns:p14="http://schemas.microsoft.com/office/powerpoint/2010/main" val="382533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8</a:t>
            </a:fld>
            <a:endParaRPr lang="fr-FR" altLang="fr-FR">
              <a:latin typeface="Calibri" panose="020F0502020204030204" pitchFamily="34" charset="0"/>
            </a:endParaRPr>
          </a:p>
        </p:txBody>
      </p:sp>
    </p:spTree>
    <p:extLst>
      <p:ext uri="{BB962C8B-B14F-4D97-AF65-F5344CB8AC3E}">
        <p14:creationId xmlns:p14="http://schemas.microsoft.com/office/powerpoint/2010/main" val="353269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9</a:t>
            </a:fld>
            <a:endParaRPr lang="fr-FR" altLang="fr-FR">
              <a:latin typeface="Calibri" panose="020F0502020204030204" pitchFamily="34" charset="0"/>
            </a:endParaRPr>
          </a:p>
        </p:txBody>
      </p:sp>
    </p:spTree>
    <p:extLst>
      <p:ext uri="{BB962C8B-B14F-4D97-AF65-F5344CB8AC3E}">
        <p14:creationId xmlns:p14="http://schemas.microsoft.com/office/powerpoint/2010/main" val="50639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10</a:t>
            </a:fld>
            <a:endParaRPr lang="fr-FR" altLang="fr-FR">
              <a:latin typeface="Calibri" panose="020F0502020204030204" pitchFamily="34" charset="0"/>
            </a:endParaRPr>
          </a:p>
        </p:txBody>
      </p:sp>
    </p:spTree>
    <p:extLst>
      <p:ext uri="{BB962C8B-B14F-4D97-AF65-F5344CB8AC3E}">
        <p14:creationId xmlns:p14="http://schemas.microsoft.com/office/powerpoint/2010/main" val="270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554B3628-9B41-4969-807E-65F562CD4C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EF29A683-9004-4ABF-961B-8C0BF19329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20" name="Espace réservé du numéro de diapositive 3">
            <a:extLst>
              <a:ext uri="{FF2B5EF4-FFF2-40B4-BE49-F238E27FC236}">
                <a16:creationId xmlns:a16="http://schemas.microsoft.com/office/drawing/2014/main" id="{4B05CB13-C55F-41EB-A74E-6F94EC9B8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C6D4DF-5172-4B5B-9F56-15C3E9C63249}" type="slidenum">
              <a:rPr lang="fr-FR" altLang="fr-FR">
                <a:latin typeface="Calibri" panose="020F0502020204030204" pitchFamily="34" charset="0"/>
              </a:rPr>
              <a:pPr/>
              <a:t>11</a:t>
            </a:fld>
            <a:endParaRPr lang="fr-FR" altLang="fr-FR">
              <a:latin typeface="Calibri" panose="020F0502020204030204" pitchFamily="34" charset="0"/>
            </a:endParaRPr>
          </a:p>
        </p:txBody>
      </p:sp>
    </p:spTree>
    <p:extLst>
      <p:ext uri="{BB962C8B-B14F-4D97-AF65-F5344CB8AC3E}">
        <p14:creationId xmlns:p14="http://schemas.microsoft.com/office/powerpoint/2010/main" val="169977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2674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289874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414322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5475778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mpty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a:xfrm>
            <a:off x="8859367" y="6444384"/>
            <a:ext cx="271712" cy="365126"/>
          </a:xfrm>
          <a:prstGeom prst="rect">
            <a:avLst/>
          </a:prstGeom>
        </p:spPr>
        <p:txBody>
          <a:bodyPr/>
          <a:lstStyle>
            <a:lvl1pPr>
              <a:defRPr sz="900" b="1">
                <a:latin typeface="Lato" panose="020F0502020204030203" pitchFamily="34" charset="0"/>
                <a:ea typeface="Lato" panose="020F0502020204030203" pitchFamily="34" charset="0"/>
                <a:cs typeface="Lato" panose="020F0502020204030203" pitchFamily="34" charset="0"/>
              </a:defRPr>
            </a:lvl1pPr>
          </a:lstStyle>
          <a:p>
            <a:fld id="{DD635606-A8C5-42B9-A437-D14FC544CAE9}" type="slidenum">
              <a:rPr lang="en-US" smtClean="0"/>
              <a:pPr/>
              <a:t>‹N°›</a:t>
            </a:fld>
            <a:endParaRPr lang="en-US" dirty="0"/>
          </a:p>
        </p:txBody>
      </p:sp>
    </p:spTree>
    <p:extLst>
      <p:ext uri="{BB962C8B-B14F-4D97-AF65-F5344CB8AC3E}">
        <p14:creationId xmlns:p14="http://schemas.microsoft.com/office/powerpoint/2010/main" val="425976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137615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3549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1FB36E-9EEF-497A-B187-C7E0884B10B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12087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1FB36E-9EEF-497A-B187-C7E0884B10B4}" type="datetimeFigureOut">
              <a:rPr lang="fr-FR" smtClean="0"/>
              <a:t>31/01/2024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326492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A1FB36E-9EEF-497A-B187-C7E0884B10B4}" type="datetimeFigureOut">
              <a:rPr lang="fr-FR" smtClean="0"/>
              <a:t>31/01/2024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377946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1FB36E-9EEF-497A-B187-C7E0884B10B4}" type="datetimeFigureOut">
              <a:rPr lang="fr-FR" smtClean="0"/>
              <a:t>31/01/2024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19799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1FB36E-9EEF-497A-B187-C7E0884B10B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214652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1FB36E-9EEF-497A-B187-C7E0884B10B4}" type="datetimeFigureOut">
              <a:rPr lang="fr-FR" smtClean="0"/>
              <a:t>31/01/2024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AEC9EB7-25FF-4BCE-BD99-D022C079641C}" type="slidenum">
              <a:rPr lang="fr-FR" smtClean="0"/>
              <a:t>‹N°›</a:t>
            </a:fld>
            <a:endParaRPr lang="fr-FR"/>
          </a:p>
        </p:txBody>
      </p:sp>
    </p:spTree>
    <p:extLst>
      <p:ext uri="{BB962C8B-B14F-4D97-AF65-F5344CB8AC3E}">
        <p14:creationId xmlns:p14="http://schemas.microsoft.com/office/powerpoint/2010/main" val="204328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FB36E-9EEF-497A-B187-C7E0884B10B4}" type="datetimeFigureOut">
              <a:rPr lang="fr-FR" smtClean="0"/>
              <a:t>31/01/2024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9EB7-25FF-4BCE-BD99-D022C079641C}" type="slidenum">
              <a:rPr lang="fr-FR" smtClean="0"/>
              <a:t>‹N°›</a:t>
            </a:fld>
            <a:endParaRPr lang="fr-FR"/>
          </a:p>
        </p:txBody>
      </p:sp>
    </p:spTree>
    <p:extLst>
      <p:ext uri="{BB962C8B-B14F-4D97-AF65-F5344CB8AC3E}">
        <p14:creationId xmlns:p14="http://schemas.microsoft.com/office/powerpoint/2010/main" val="64487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313" y="115888"/>
            <a:ext cx="4933950" cy="708025"/>
          </a:xfrm>
          <a:prstGeom prst="rect">
            <a:avLst/>
          </a:prstGeom>
          <a:noFill/>
        </p:spPr>
        <p:txBody>
          <a:bodyPr>
            <a:spAutoFit/>
          </a:bodyPr>
          <a:lstStyle/>
          <a:p>
            <a:pP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        </a:t>
            </a:r>
            <a:r>
              <a:rPr lang="fr-FR" sz="2000" b="1" dirty="0">
                <a:solidFill>
                  <a:schemeClr val="accent6">
                    <a:lumMod val="75000"/>
                  </a:schemeClr>
                </a:solidFill>
                <a:latin typeface="Calisto MT" pitchFamily="18" charset="0"/>
                <a:cs typeface="+mn-cs"/>
              </a:rPr>
              <a:t>Ministère de l’Economie  </a:t>
            </a:r>
          </a:p>
          <a:p>
            <a:pPr eaLnBrk="1" fontAlgn="auto" hangingPunct="1">
              <a:spcBef>
                <a:spcPts val="0"/>
              </a:spcBef>
              <a:spcAft>
                <a:spcPts val="0"/>
              </a:spcAft>
              <a:defRPr/>
            </a:pPr>
            <a:r>
              <a:rPr lang="fr-FR" sz="2000" b="1" dirty="0">
                <a:solidFill>
                  <a:schemeClr val="accent6">
                    <a:lumMod val="75000"/>
                  </a:schemeClr>
                </a:solidFill>
                <a:latin typeface="Calisto MT" pitchFamily="18" charset="0"/>
              </a:rPr>
              <a:t>             </a:t>
            </a:r>
            <a:r>
              <a:rPr lang="fr-FR" sz="2000" b="1" dirty="0">
                <a:solidFill>
                  <a:schemeClr val="accent6">
                    <a:lumMod val="75000"/>
                  </a:schemeClr>
                </a:solidFill>
                <a:latin typeface="Calisto MT" pitchFamily="18" charset="0"/>
                <a:cs typeface="+mn-cs"/>
              </a:rPr>
              <a:t>et des Finances </a:t>
            </a:r>
          </a:p>
        </p:txBody>
      </p:sp>
      <p:sp>
        <p:nvSpPr>
          <p:cNvPr id="6" name="ZoneTexte 5"/>
          <p:cNvSpPr txBox="1"/>
          <p:nvPr/>
        </p:nvSpPr>
        <p:spPr>
          <a:xfrm>
            <a:off x="5857875" y="142875"/>
            <a:ext cx="3143250" cy="923925"/>
          </a:xfrm>
          <a:prstGeom prst="rect">
            <a:avLst/>
          </a:prstGeom>
          <a:noFill/>
        </p:spPr>
        <p:txBody>
          <a:bodyPr>
            <a:spAutoFit/>
          </a:bodyPr>
          <a:lstStyle/>
          <a:p>
            <a:pPr algn="ct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République de Côte d’Ivoire</a:t>
            </a:r>
          </a:p>
          <a:p>
            <a:pPr algn="ct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a:t>
            </a:r>
          </a:p>
          <a:p>
            <a:pPr algn="ct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Union - Discipline - Travail</a:t>
            </a:r>
          </a:p>
        </p:txBody>
      </p:sp>
      <p:pic>
        <p:nvPicPr>
          <p:cNvPr id="14339" name="Picture 3" descr="C:\Users\dgtcp\Desktop\Cap_charte_graphique\p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733550"/>
            <a:ext cx="39243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0" y="6429375"/>
            <a:ext cx="9144000" cy="366713"/>
          </a:xfrm>
          <a:prstGeom prst="rect">
            <a:avLst/>
          </a:prstGeom>
          <a:noFill/>
        </p:spPr>
        <p:txBody>
          <a:bodyPr>
            <a:spAutoFit/>
          </a:bodyPr>
          <a:lstStyle/>
          <a:p>
            <a:pPr algn="ct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DIRECTION GÉNÉRALE DU TRÉSOR ET DE LA COMPTABILITÉ PUBLIQUE</a:t>
            </a:r>
          </a:p>
        </p:txBody>
      </p:sp>
    </p:spTree>
    <p:extLst>
      <p:ext uri="{BB962C8B-B14F-4D97-AF65-F5344CB8AC3E}">
        <p14:creationId xmlns:p14="http://schemas.microsoft.com/office/powerpoint/2010/main" val="116119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53" presetClass="entr" presetSubtype="0" fill="hold" nodeType="afterEffect">
                                  <p:stCondLst>
                                    <p:cond delay="0"/>
                                  </p:stCondLst>
                                  <p:childTnLst>
                                    <p:set>
                                      <p:cBhvr>
                                        <p:cTn id="15" dur="1" fill="hold">
                                          <p:stCondLst>
                                            <p:cond delay="0"/>
                                          </p:stCondLst>
                                        </p:cTn>
                                        <p:tgtEl>
                                          <p:spTgt spid="14339"/>
                                        </p:tgtEl>
                                        <p:attrNameLst>
                                          <p:attrName>style.visibility</p:attrName>
                                        </p:attrNameLst>
                                      </p:cBhvr>
                                      <p:to>
                                        <p:strVal val="visible"/>
                                      </p:to>
                                    </p:set>
                                    <p:anim calcmode="lin" valueType="num">
                                      <p:cBhvr>
                                        <p:cTn id="16" dur="500" fill="hold"/>
                                        <p:tgtEl>
                                          <p:spTgt spid="14339"/>
                                        </p:tgtEl>
                                        <p:attrNameLst>
                                          <p:attrName>ppt_w</p:attrName>
                                        </p:attrNameLst>
                                      </p:cBhvr>
                                      <p:tavLst>
                                        <p:tav tm="0">
                                          <p:val>
                                            <p:fltVal val="0"/>
                                          </p:val>
                                        </p:tav>
                                        <p:tav tm="100000">
                                          <p:val>
                                            <p:strVal val="#ppt_w"/>
                                          </p:val>
                                        </p:tav>
                                      </p:tavLst>
                                    </p:anim>
                                    <p:anim calcmode="lin" valueType="num">
                                      <p:cBhvr>
                                        <p:cTn id="17" dur="500" fill="hold"/>
                                        <p:tgtEl>
                                          <p:spTgt spid="14339"/>
                                        </p:tgtEl>
                                        <p:attrNameLst>
                                          <p:attrName>ppt_h</p:attrName>
                                        </p:attrNameLst>
                                      </p:cBhvr>
                                      <p:tavLst>
                                        <p:tav tm="0">
                                          <p:val>
                                            <p:fltVal val="0"/>
                                          </p:val>
                                        </p:tav>
                                        <p:tav tm="100000">
                                          <p:val>
                                            <p:strVal val="#ppt_h"/>
                                          </p:val>
                                        </p:tav>
                                      </p:tavLst>
                                    </p:anim>
                                    <p:animEffect transition="in" filter="fade">
                                      <p:cBhvr>
                                        <p:cTn id="18" dur="500"/>
                                        <p:tgtEl>
                                          <p:spTgt spid="14339"/>
                                        </p:tgtEl>
                                      </p:cBhvr>
                                    </p:animEffect>
                                  </p:childTnLst>
                                </p:cTn>
                              </p:par>
                            </p:childTnLst>
                          </p:cTn>
                        </p:par>
                        <p:par>
                          <p:cTn id="19" fill="hold" nodeType="afterGroup">
                            <p:stCondLst>
                              <p:cond delay="10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anim calcmode="discrete" valueType="clr">
                                      <p:cBhvr override="childStyle">
                                        <p:cTn id="2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
                                        </p:tgtEl>
                                        <p:attrNameLst>
                                          <p:attrName>fillcolor</p:attrName>
                                        </p:attrNameLst>
                                      </p:cBhvr>
                                      <p:tavLst>
                                        <p:tav tm="0">
                                          <p:val>
                                            <p:clrVal>
                                              <a:schemeClr val="accent2"/>
                                            </p:clrVal>
                                          </p:val>
                                        </p:tav>
                                        <p:tav tm="50000">
                                          <p:val>
                                            <p:clrVal>
                                              <a:schemeClr val="hlink"/>
                                            </p:clrVal>
                                          </p:val>
                                        </p:tav>
                                      </p:tavLst>
                                    </p:anim>
                                    <p:set>
                                      <p:cBhvr>
                                        <p:cTn id="2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10</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
        <p:nvSpPr>
          <p:cNvPr id="2" name="TextBox 47">
            <a:extLst>
              <a:ext uri="{FF2B5EF4-FFF2-40B4-BE49-F238E27FC236}">
                <a16:creationId xmlns:a16="http://schemas.microsoft.com/office/drawing/2014/main" id="{552BF6FE-2645-77D3-A776-132B1B15E75D}"/>
              </a:ext>
            </a:extLst>
          </p:cNvPr>
          <p:cNvSpPr txBox="1"/>
          <p:nvPr/>
        </p:nvSpPr>
        <p:spPr>
          <a:xfrm>
            <a:off x="539552" y="1633184"/>
            <a:ext cx="5666672" cy="369332"/>
          </a:xfrm>
          <a:prstGeom prst="rect">
            <a:avLst/>
          </a:prstGeom>
          <a:noFill/>
        </p:spPr>
        <p:txBody>
          <a:bodyPr wrap="square" numCol="1" rtlCol="0">
            <a:spAutoFit/>
          </a:bodyPr>
          <a:lstStyle/>
          <a:p>
            <a:pPr algn="just" defTabSz="914172"/>
            <a:r>
              <a:rPr lang="fr-FR" dirty="0">
                <a:solidFill>
                  <a:prstClr val="black"/>
                </a:solidFill>
                <a:latin typeface="Tahoma" panose="020B0604030504040204" pitchFamily="34" charset="0"/>
                <a:ea typeface="Tahoma" panose="020B0604030504040204" pitchFamily="34" charset="0"/>
                <a:cs typeface="Tahoma" panose="020B0604030504040204" pitchFamily="34" charset="0"/>
              </a:rPr>
              <a:t>VOLONTÉ D’INNOVATION ET DE CHANGEMENT</a:t>
            </a:r>
          </a:p>
        </p:txBody>
      </p:sp>
      <p:sp>
        <p:nvSpPr>
          <p:cNvPr id="3" name="TextBox 46">
            <a:extLst>
              <a:ext uri="{FF2B5EF4-FFF2-40B4-BE49-F238E27FC236}">
                <a16:creationId xmlns:a16="http://schemas.microsoft.com/office/drawing/2014/main" id="{976EB6C3-C80E-3F94-AC29-A8B371EDB6F3}"/>
              </a:ext>
            </a:extLst>
          </p:cNvPr>
          <p:cNvSpPr txBox="1"/>
          <p:nvPr/>
        </p:nvSpPr>
        <p:spPr>
          <a:xfrm>
            <a:off x="539552" y="664359"/>
            <a:ext cx="6261326" cy="461665"/>
          </a:xfrm>
          <a:prstGeom prst="rect">
            <a:avLst/>
          </a:prstGeom>
          <a:noFill/>
        </p:spPr>
        <p:txBody>
          <a:bodyPr wrap="square" rtlCol="0">
            <a:spAutoFit/>
          </a:bodyPr>
          <a:lstStyle/>
          <a:p>
            <a:pPr defTabSz="914172"/>
            <a:r>
              <a:rPr lang="fr-FR" sz="2400" dirty="0">
                <a:solidFill>
                  <a:srgbClr val="FF8600"/>
                </a:solidFill>
                <a:latin typeface="Open Sans Bold"/>
              </a:rPr>
              <a:t>CONTEXTE</a:t>
            </a:r>
          </a:p>
        </p:txBody>
      </p:sp>
      <p:sp>
        <p:nvSpPr>
          <p:cNvPr id="5" name="ZoneTexte 4">
            <a:extLst>
              <a:ext uri="{FF2B5EF4-FFF2-40B4-BE49-F238E27FC236}">
                <a16:creationId xmlns:a16="http://schemas.microsoft.com/office/drawing/2014/main" id="{9D27DD33-AA12-B62B-D43A-8864CCF1F890}"/>
              </a:ext>
            </a:extLst>
          </p:cNvPr>
          <p:cNvSpPr txBox="1"/>
          <p:nvPr/>
        </p:nvSpPr>
        <p:spPr>
          <a:xfrm>
            <a:off x="646301" y="2780928"/>
            <a:ext cx="7859217" cy="3477875"/>
          </a:xfrm>
          <a:prstGeom prst="rect">
            <a:avLst/>
          </a:prstGeom>
          <a:solidFill>
            <a:sysClr val="windowText" lastClr="000000">
              <a:lumMod val="10000"/>
              <a:lumOff val="90000"/>
            </a:sysClr>
          </a:solidFill>
        </p:spPr>
        <p:txBody>
          <a:bodyPr wrap="square" rtlCol="0">
            <a:spAutoFit/>
          </a:bodyPr>
          <a:lstStyle/>
          <a:p>
            <a:pPr marL="285750" marR="0" lvl="0" indent="-285750" algn="just" defTabSz="914172"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Le projet de digitalisation de l’assurance en général et de l’attestation automobile en particulier est d’abord une volonté des acteurs eux-mêmes soutenu par le régulateur communautaire, la CIMA. En effet dès 2014, la FANAF n’a cessé de sensibiliser ses membres sur la nécessité d’entreprendre des projets innovants en vue de s’adapter aux mutations technologiques en cours. </a:t>
            </a:r>
          </a:p>
          <a:p>
            <a:pPr marL="285750" lvl="0" indent="-285750" algn="just" defTabSz="914172">
              <a:buFont typeface="Wingdings" panose="05000000000000000000" pitchFamily="2" charset="2"/>
              <a:buChar char="§"/>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Ces projets majeurs structurants devraient accroitre l’accès aux produits d’assurances et surtout favoriser une indemnisation des victimes à travers la transparence des actions.</a:t>
            </a:r>
          </a:p>
          <a:p>
            <a:pPr marL="285750" lvl="0" indent="-285750" algn="just" defTabSz="914172">
              <a:buFont typeface="Wingdings" panose="05000000000000000000" pitchFamily="2" charset="2"/>
              <a:buChar char="§"/>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Les acteurs du marché ivoirien se sont mis ensemble pour apporter des solutions à un certain nombre de problématiques de ce marché. </a:t>
            </a:r>
          </a:p>
        </p:txBody>
      </p:sp>
      <p:sp>
        <p:nvSpPr>
          <p:cNvPr id="11" name="ZoneTexte 10">
            <a:extLst>
              <a:ext uri="{FF2B5EF4-FFF2-40B4-BE49-F238E27FC236}">
                <a16:creationId xmlns:a16="http://schemas.microsoft.com/office/drawing/2014/main" id="{9D50DE0C-0AEA-48C0-3403-0F17CD485129}"/>
              </a:ext>
            </a:extLst>
          </p:cNvPr>
          <p:cNvSpPr txBox="1"/>
          <p:nvPr/>
        </p:nvSpPr>
        <p:spPr>
          <a:xfrm>
            <a:off x="1403648" y="2140472"/>
            <a:ext cx="2592288" cy="400110"/>
          </a:xfrm>
          <a:prstGeom prst="rect">
            <a:avLst/>
          </a:prstGeom>
          <a:noFill/>
        </p:spPr>
        <p:txBody>
          <a:bodyPr wrap="square">
            <a:spAutoFit/>
          </a:bodyPr>
          <a:lstStyle/>
          <a:p>
            <a:r>
              <a:rPr lang="fr-FR" sz="2000" dirty="0"/>
              <a:t>- Le rôle des acteurs</a:t>
            </a:r>
            <a:endParaRPr lang="en-US" sz="2000" dirty="0"/>
          </a:p>
        </p:txBody>
      </p:sp>
    </p:spTree>
    <p:extLst>
      <p:ext uri="{BB962C8B-B14F-4D97-AF65-F5344CB8AC3E}">
        <p14:creationId xmlns:p14="http://schemas.microsoft.com/office/powerpoint/2010/main" val="197656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dirty="0"/>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11</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dirty="0"/>
              <a:t>Direction des Assurances</a:t>
            </a:r>
          </a:p>
        </p:txBody>
      </p:sp>
      <p:sp>
        <p:nvSpPr>
          <p:cNvPr id="3" name="TextBox 46">
            <a:extLst>
              <a:ext uri="{FF2B5EF4-FFF2-40B4-BE49-F238E27FC236}">
                <a16:creationId xmlns:a16="http://schemas.microsoft.com/office/drawing/2014/main" id="{976EB6C3-C80E-3F94-AC29-A8B371EDB6F3}"/>
              </a:ext>
            </a:extLst>
          </p:cNvPr>
          <p:cNvSpPr txBox="1"/>
          <p:nvPr/>
        </p:nvSpPr>
        <p:spPr>
          <a:xfrm>
            <a:off x="539552" y="664359"/>
            <a:ext cx="6261326" cy="461665"/>
          </a:xfrm>
          <a:prstGeom prst="rect">
            <a:avLst/>
          </a:prstGeom>
          <a:noFill/>
        </p:spPr>
        <p:txBody>
          <a:bodyPr wrap="square" rtlCol="0">
            <a:spAutoFit/>
          </a:bodyPr>
          <a:lstStyle/>
          <a:p>
            <a:pPr defTabSz="914172"/>
            <a:r>
              <a:rPr lang="fr-FR" sz="2400" dirty="0">
                <a:solidFill>
                  <a:srgbClr val="FF8600"/>
                </a:solidFill>
                <a:latin typeface="Open Sans Bold"/>
              </a:rPr>
              <a:t>PROBLEMATIQUE</a:t>
            </a:r>
          </a:p>
        </p:txBody>
      </p:sp>
      <p:sp>
        <p:nvSpPr>
          <p:cNvPr id="4" name="TextBox 12">
            <a:extLst>
              <a:ext uri="{FF2B5EF4-FFF2-40B4-BE49-F238E27FC236}">
                <a16:creationId xmlns:a16="http://schemas.microsoft.com/office/drawing/2014/main" id="{ABF77F94-1BBC-A00B-E76B-105C555408B6}"/>
              </a:ext>
            </a:extLst>
          </p:cNvPr>
          <p:cNvSpPr txBox="1"/>
          <p:nvPr/>
        </p:nvSpPr>
        <p:spPr>
          <a:xfrm>
            <a:off x="420151" y="1266459"/>
            <a:ext cx="7896265" cy="1323439"/>
          </a:xfrm>
          <a:prstGeom prst="rect">
            <a:avLst/>
          </a:prstGeom>
          <a:noFill/>
        </p:spPr>
        <p:txBody>
          <a:bodyPr wrap="square" numCol="1" rtlCol="0">
            <a:spAutoFit/>
          </a:bodyPr>
          <a:lstStyle/>
          <a:p>
            <a:pPr marL="285750" indent="-285750" algn="just" defTabSz="914172">
              <a:buFont typeface="Arial" panose="020B0604020202020204" pitchFamily="34" charset="0"/>
              <a:buChar char="•"/>
            </a:pPr>
            <a:r>
              <a:rPr lang="fr-FR"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Délais de traitement des commandes d’attestation des compagnies jugés longs</a:t>
            </a:r>
          </a:p>
          <a:p>
            <a:pPr marL="285750" indent="-285750" algn="just" defTabSz="914172">
              <a:buFont typeface="Arial" panose="020B0604020202020204" pitchFamily="34" charset="0"/>
              <a:buChar char="•"/>
            </a:pPr>
            <a:r>
              <a:rPr lang="fr-FR"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Fraude sur les attestations</a:t>
            </a:r>
          </a:p>
          <a:p>
            <a:pPr marL="285750" indent="-285750" algn="just" defTabSz="914172">
              <a:buFont typeface="Arial" panose="020B0604020202020204" pitchFamily="34" charset="0"/>
              <a:buChar char="•"/>
            </a:pPr>
            <a:r>
              <a:rPr lang="fr-FR"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Gestion très peu efficace des recours</a:t>
            </a:r>
          </a:p>
          <a:p>
            <a:pPr marL="285750" indent="-285750" algn="just" defTabSz="914172">
              <a:buFont typeface="Arial" panose="020B0604020202020204" pitchFamily="34" charset="0"/>
              <a:buChar char="•"/>
            </a:pPr>
            <a:r>
              <a:rPr lang="fr-FR"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Graves difficultés de réconciliation des stocks d’attestations avec les réseaux de distribution</a:t>
            </a:r>
          </a:p>
          <a:p>
            <a:pPr marL="285750" indent="-285750" algn="just" defTabSz="914172">
              <a:buFont typeface="Arial" panose="020B0604020202020204" pitchFamily="34" charset="0"/>
              <a:buChar char="•"/>
            </a:pPr>
            <a:r>
              <a:rPr lang="fr-FR" sz="1600" dirty="0">
                <a:solidFill>
                  <a:prstClr val="black"/>
                </a:solidFill>
                <a:latin typeface="Open Sans" panose="020B0606030504020204" pitchFamily="34" charset="0"/>
                <a:ea typeface="Open Sans" panose="020B0606030504020204" pitchFamily="34" charset="0"/>
                <a:cs typeface="Open Sans" panose="020B0606030504020204" pitchFamily="34" charset="0"/>
              </a:rPr>
              <a:t>Développement de la non-assurance.</a:t>
            </a:r>
          </a:p>
        </p:txBody>
      </p:sp>
      <p:pic>
        <p:nvPicPr>
          <p:cNvPr id="19" name="Espace réservé pour une image  10">
            <a:extLst>
              <a:ext uri="{FF2B5EF4-FFF2-40B4-BE49-F238E27FC236}">
                <a16:creationId xmlns:a16="http://schemas.microsoft.com/office/drawing/2014/main" id="{4B824235-3828-4C16-DA5A-9B3A9C52F416}"/>
              </a:ext>
            </a:extLst>
          </p:cNvPr>
          <p:cNvPicPr>
            <a:picLocks noChangeAspect="1"/>
          </p:cNvPicPr>
          <p:nvPr/>
        </p:nvPicPr>
        <p:blipFill>
          <a:blip r:embed="rId4"/>
          <a:srcRect l="5487" r="5487"/>
          <a:stretch>
            <a:fillRect/>
          </a:stretch>
        </p:blipFill>
        <p:spPr>
          <a:xfrm>
            <a:off x="539551" y="3286207"/>
            <a:ext cx="2678578" cy="2375041"/>
          </a:xfrm>
          <a:prstGeom prst="rect">
            <a:avLst/>
          </a:prstGeom>
        </p:spPr>
      </p:pic>
      <p:sp>
        <p:nvSpPr>
          <p:cNvPr id="20" name="TextBox 23">
            <a:extLst>
              <a:ext uri="{FF2B5EF4-FFF2-40B4-BE49-F238E27FC236}">
                <a16:creationId xmlns:a16="http://schemas.microsoft.com/office/drawing/2014/main" id="{8C2D681F-7FCC-DE5D-CA85-2F2DC77A9924}"/>
              </a:ext>
            </a:extLst>
          </p:cNvPr>
          <p:cNvSpPr txBox="1">
            <a:spLocks/>
          </p:cNvSpPr>
          <p:nvPr/>
        </p:nvSpPr>
        <p:spPr>
          <a:xfrm>
            <a:off x="3682991" y="3383539"/>
            <a:ext cx="183777" cy="186280"/>
          </a:xfrm>
          <a:custGeom>
            <a:avLst/>
            <a:gdLst/>
            <a:ahLst/>
            <a:cxnLst/>
            <a:rect l="l" t="t" r="r" b="b"/>
            <a:pathLst>
              <a:path w="486084" h="372560">
                <a:moveTo>
                  <a:pt x="413328" y="0"/>
                </a:moveTo>
                <a:cubicBezTo>
                  <a:pt x="421690" y="0"/>
                  <a:pt x="428798" y="2927"/>
                  <a:pt x="434652" y="8781"/>
                </a:cubicBezTo>
                <a:lnTo>
                  <a:pt x="477302" y="51431"/>
                </a:lnTo>
                <a:cubicBezTo>
                  <a:pt x="483156" y="57285"/>
                  <a:pt x="486084" y="64393"/>
                  <a:pt x="486084" y="72756"/>
                </a:cubicBezTo>
                <a:cubicBezTo>
                  <a:pt x="486084" y="81119"/>
                  <a:pt x="483156" y="88227"/>
                  <a:pt x="477302" y="94081"/>
                </a:cubicBezTo>
                <a:lnTo>
                  <a:pt x="250254" y="321129"/>
                </a:lnTo>
                <a:lnTo>
                  <a:pt x="207604" y="363779"/>
                </a:lnTo>
                <a:cubicBezTo>
                  <a:pt x="201750" y="369633"/>
                  <a:pt x="194642" y="372560"/>
                  <a:pt x="186280" y="372560"/>
                </a:cubicBezTo>
                <a:cubicBezTo>
                  <a:pt x="177916" y="372560"/>
                  <a:pt x="170808" y="369633"/>
                  <a:pt x="164954" y="363779"/>
                </a:cubicBezTo>
                <a:lnTo>
                  <a:pt x="122304" y="321129"/>
                </a:lnTo>
                <a:lnTo>
                  <a:pt x="8780" y="207605"/>
                </a:lnTo>
                <a:cubicBezTo>
                  <a:pt x="2926" y="201751"/>
                  <a:pt x="0" y="194643"/>
                  <a:pt x="0" y="186280"/>
                </a:cubicBezTo>
                <a:cubicBezTo>
                  <a:pt x="0" y="177917"/>
                  <a:pt x="2926" y="170809"/>
                  <a:pt x="8780" y="164955"/>
                </a:cubicBezTo>
                <a:lnTo>
                  <a:pt x="51430" y="122305"/>
                </a:lnTo>
                <a:cubicBezTo>
                  <a:pt x="57284" y="116451"/>
                  <a:pt x="64392" y="113524"/>
                  <a:pt x="72756" y="113524"/>
                </a:cubicBezTo>
                <a:cubicBezTo>
                  <a:pt x="81118" y="113524"/>
                  <a:pt x="88226" y="116451"/>
                  <a:pt x="94080" y="122305"/>
                </a:cubicBezTo>
                <a:lnTo>
                  <a:pt x="186280" y="214818"/>
                </a:lnTo>
                <a:lnTo>
                  <a:pt x="392002" y="8781"/>
                </a:lnTo>
                <a:cubicBezTo>
                  <a:pt x="397856" y="2927"/>
                  <a:pt x="404964" y="0"/>
                  <a:pt x="413328" y="0"/>
                </a:cubicBezTo>
                <a:close/>
              </a:path>
            </a:pathLst>
          </a:custGeom>
          <a:solidFill>
            <a:srgbClr val="E89422"/>
          </a:solidFill>
          <a:ln>
            <a:noFill/>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pPr algn="just" defTabSz="1218987">
              <a:spcBef>
                <a:spcPct val="0"/>
              </a:spcBef>
            </a:pPr>
            <a:endParaRPr lang="fr-FR" sz="2200" b="1">
              <a:solidFill>
                <a:prstClr val="black"/>
              </a:solidFill>
              <a:latin typeface="FontAwesome" pitchFamily="50" charset="0"/>
            </a:endParaRPr>
          </a:p>
        </p:txBody>
      </p:sp>
      <p:sp>
        <p:nvSpPr>
          <p:cNvPr id="21" name="TextBox 24">
            <a:extLst>
              <a:ext uri="{FF2B5EF4-FFF2-40B4-BE49-F238E27FC236}">
                <a16:creationId xmlns:a16="http://schemas.microsoft.com/office/drawing/2014/main" id="{48777042-D65D-AEB7-4319-C78F341CF738}"/>
              </a:ext>
            </a:extLst>
          </p:cNvPr>
          <p:cNvSpPr txBox="1"/>
          <p:nvPr/>
        </p:nvSpPr>
        <p:spPr>
          <a:xfrm>
            <a:off x="3960911" y="3337129"/>
            <a:ext cx="5184576" cy="584775"/>
          </a:xfrm>
          <a:prstGeom prst="rect">
            <a:avLst/>
          </a:prstGeom>
          <a:noFill/>
        </p:spPr>
        <p:txBody>
          <a:bodyPr wrap="square" rtlCol="0">
            <a:spAutoFit/>
          </a:bodyPr>
          <a:lstStyle/>
          <a:p>
            <a:pPr defTabSz="1218987"/>
            <a:r>
              <a:rPr lang="fr-FR" sz="1600" b="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Des attestations d’assurance automobile parallèles sur le marché malgré la sécurisation initiées il y a quelques années</a:t>
            </a:r>
          </a:p>
        </p:txBody>
      </p:sp>
      <p:sp>
        <p:nvSpPr>
          <p:cNvPr id="22" name="TextBox 24">
            <a:extLst>
              <a:ext uri="{FF2B5EF4-FFF2-40B4-BE49-F238E27FC236}">
                <a16:creationId xmlns:a16="http://schemas.microsoft.com/office/drawing/2014/main" id="{1C0BE3E9-8020-A8B3-FA0A-CE7ECA9C40F7}"/>
              </a:ext>
            </a:extLst>
          </p:cNvPr>
          <p:cNvSpPr txBox="1"/>
          <p:nvPr/>
        </p:nvSpPr>
        <p:spPr>
          <a:xfrm>
            <a:off x="3960911" y="4162622"/>
            <a:ext cx="5015823" cy="338554"/>
          </a:xfrm>
          <a:prstGeom prst="rect">
            <a:avLst/>
          </a:prstGeom>
          <a:noFill/>
        </p:spPr>
        <p:txBody>
          <a:bodyPr wrap="square" rtlCol="0">
            <a:spAutoFit/>
          </a:bodyPr>
          <a:lstStyle/>
          <a:p>
            <a:pPr defTabSz="1218987"/>
            <a:r>
              <a:rPr lang="fr-FR" sz="1600" b="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Statistiques peu fiables des attestations sur le marché</a:t>
            </a:r>
          </a:p>
        </p:txBody>
      </p:sp>
      <p:sp>
        <p:nvSpPr>
          <p:cNvPr id="23" name="TextBox 23">
            <a:extLst>
              <a:ext uri="{FF2B5EF4-FFF2-40B4-BE49-F238E27FC236}">
                <a16:creationId xmlns:a16="http://schemas.microsoft.com/office/drawing/2014/main" id="{8391539E-8492-FF5D-6CF6-61B9A1BCF578}"/>
              </a:ext>
            </a:extLst>
          </p:cNvPr>
          <p:cNvSpPr txBox="1">
            <a:spLocks/>
          </p:cNvSpPr>
          <p:nvPr/>
        </p:nvSpPr>
        <p:spPr>
          <a:xfrm>
            <a:off x="3670215" y="4250005"/>
            <a:ext cx="177795" cy="186280"/>
          </a:xfrm>
          <a:custGeom>
            <a:avLst/>
            <a:gdLst/>
            <a:ahLst/>
            <a:cxnLst/>
            <a:rect l="l" t="t" r="r" b="b"/>
            <a:pathLst>
              <a:path w="486084" h="372560">
                <a:moveTo>
                  <a:pt x="413328" y="0"/>
                </a:moveTo>
                <a:cubicBezTo>
                  <a:pt x="421690" y="0"/>
                  <a:pt x="428798" y="2927"/>
                  <a:pt x="434652" y="8781"/>
                </a:cubicBezTo>
                <a:lnTo>
                  <a:pt x="477302" y="51431"/>
                </a:lnTo>
                <a:cubicBezTo>
                  <a:pt x="483156" y="57285"/>
                  <a:pt x="486084" y="64393"/>
                  <a:pt x="486084" y="72756"/>
                </a:cubicBezTo>
                <a:cubicBezTo>
                  <a:pt x="486084" y="81119"/>
                  <a:pt x="483156" y="88227"/>
                  <a:pt x="477302" y="94081"/>
                </a:cubicBezTo>
                <a:lnTo>
                  <a:pt x="250254" y="321129"/>
                </a:lnTo>
                <a:lnTo>
                  <a:pt x="207604" y="363779"/>
                </a:lnTo>
                <a:cubicBezTo>
                  <a:pt x="201750" y="369633"/>
                  <a:pt x="194642" y="372560"/>
                  <a:pt x="186280" y="372560"/>
                </a:cubicBezTo>
                <a:cubicBezTo>
                  <a:pt x="177916" y="372560"/>
                  <a:pt x="170808" y="369633"/>
                  <a:pt x="164954" y="363779"/>
                </a:cubicBezTo>
                <a:lnTo>
                  <a:pt x="122304" y="321129"/>
                </a:lnTo>
                <a:lnTo>
                  <a:pt x="8780" y="207605"/>
                </a:lnTo>
                <a:cubicBezTo>
                  <a:pt x="2926" y="201751"/>
                  <a:pt x="0" y="194643"/>
                  <a:pt x="0" y="186280"/>
                </a:cubicBezTo>
                <a:cubicBezTo>
                  <a:pt x="0" y="177917"/>
                  <a:pt x="2926" y="170809"/>
                  <a:pt x="8780" y="164955"/>
                </a:cubicBezTo>
                <a:lnTo>
                  <a:pt x="51430" y="122305"/>
                </a:lnTo>
                <a:cubicBezTo>
                  <a:pt x="57284" y="116451"/>
                  <a:pt x="64392" y="113524"/>
                  <a:pt x="72756" y="113524"/>
                </a:cubicBezTo>
                <a:cubicBezTo>
                  <a:pt x="81118" y="113524"/>
                  <a:pt x="88226" y="116451"/>
                  <a:pt x="94080" y="122305"/>
                </a:cubicBezTo>
                <a:lnTo>
                  <a:pt x="186280" y="214818"/>
                </a:lnTo>
                <a:lnTo>
                  <a:pt x="392002" y="8781"/>
                </a:lnTo>
                <a:cubicBezTo>
                  <a:pt x="397856" y="2927"/>
                  <a:pt x="404964" y="0"/>
                  <a:pt x="413328" y="0"/>
                </a:cubicBezTo>
                <a:close/>
              </a:path>
            </a:pathLst>
          </a:custGeom>
          <a:solidFill>
            <a:srgbClr val="E89422"/>
          </a:solidFill>
          <a:ln>
            <a:noFill/>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pPr algn="just" defTabSz="1218987">
              <a:spcBef>
                <a:spcPct val="0"/>
              </a:spcBef>
            </a:pPr>
            <a:endParaRPr lang="fr-FR" sz="2200" b="1">
              <a:solidFill>
                <a:prstClr val="black"/>
              </a:solidFill>
              <a:latin typeface="FontAwesome" pitchFamily="50" charset="0"/>
            </a:endParaRPr>
          </a:p>
        </p:txBody>
      </p:sp>
      <p:sp>
        <p:nvSpPr>
          <p:cNvPr id="24" name="TextBox 24">
            <a:extLst>
              <a:ext uri="{FF2B5EF4-FFF2-40B4-BE49-F238E27FC236}">
                <a16:creationId xmlns:a16="http://schemas.microsoft.com/office/drawing/2014/main" id="{0F619837-69A0-F803-CEB1-B25EC7B8B025}"/>
              </a:ext>
            </a:extLst>
          </p:cNvPr>
          <p:cNvSpPr txBox="1"/>
          <p:nvPr/>
        </p:nvSpPr>
        <p:spPr>
          <a:xfrm>
            <a:off x="4010823" y="4929826"/>
            <a:ext cx="4490240" cy="584775"/>
          </a:xfrm>
          <a:prstGeom prst="rect">
            <a:avLst/>
          </a:prstGeom>
          <a:noFill/>
        </p:spPr>
        <p:txBody>
          <a:bodyPr wrap="square" rtlCol="0">
            <a:spAutoFit/>
          </a:bodyPr>
          <a:lstStyle/>
          <a:p>
            <a:pPr defTabSz="1218987"/>
            <a:r>
              <a:rPr lang="fr-FR" sz="1600" b="1" dirty="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Mécanisme de suivi des attestations délivrés par l’ASA-CI peu efficace </a:t>
            </a:r>
          </a:p>
        </p:txBody>
      </p:sp>
      <p:sp>
        <p:nvSpPr>
          <p:cNvPr id="25" name="TextBox 23">
            <a:extLst>
              <a:ext uri="{FF2B5EF4-FFF2-40B4-BE49-F238E27FC236}">
                <a16:creationId xmlns:a16="http://schemas.microsoft.com/office/drawing/2014/main" id="{96AD565A-7650-A136-9C66-0BE368DC9A67}"/>
              </a:ext>
            </a:extLst>
          </p:cNvPr>
          <p:cNvSpPr txBox="1">
            <a:spLocks/>
          </p:cNvSpPr>
          <p:nvPr/>
        </p:nvSpPr>
        <p:spPr>
          <a:xfrm>
            <a:off x="3682991" y="5023178"/>
            <a:ext cx="159165" cy="186280"/>
          </a:xfrm>
          <a:custGeom>
            <a:avLst/>
            <a:gdLst/>
            <a:ahLst/>
            <a:cxnLst/>
            <a:rect l="l" t="t" r="r" b="b"/>
            <a:pathLst>
              <a:path w="486084" h="372560">
                <a:moveTo>
                  <a:pt x="413328" y="0"/>
                </a:moveTo>
                <a:cubicBezTo>
                  <a:pt x="421690" y="0"/>
                  <a:pt x="428798" y="2927"/>
                  <a:pt x="434652" y="8781"/>
                </a:cubicBezTo>
                <a:lnTo>
                  <a:pt x="477302" y="51431"/>
                </a:lnTo>
                <a:cubicBezTo>
                  <a:pt x="483156" y="57285"/>
                  <a:pt x="486084" y="64393"/>
                  <a:pt x="486084" y="72756"/>
                </a:cubicBezTo>
                <a:cubicBezTo>
                  <a:pt x="486084" y="81119"/>
                  <a:pt x="483156" y="88227"/>
                  <a:pt x="477302" y="94081"/>
                </a:cubicBezTo>
                <a:lnTo>
                  <a:pt x="250254" y="321129"/>
                </a:lnTo>
                <a:lnTo>
                  <a:pt x="207604" y="363779"/>
                </a:lnTo>
                <a:cubicBezTo>
                  <a:pt x="201750" y="369633"/>
                  <a:pt x="194642" y="372560"/>
                  <a:pt x="186280" y="372560"/>
                </a:cubicBezTo>
                <a:cubicBezTo>
                  <a:pt x="177916" y="372560"/>
                  <a:pt x="170808" y="369633"/>
                  <a:pt x="164954" y="363779"/>
                </a:cubicBezTo>
                <a:lnTo>
                  <a:pt x="122304" y="321129"/>
                </a:lnTo>
                <a:lnTo>
                  <a:pt x="8780" y="207605"/>
                </a:lnTo>
                <a:cubicBezTo>
                  <a:pt x="2926" y="201751"/>
                  <a:pt x="0" y="194643"/>
                  <a:pt x="0" y="186280"/>
                </a:cubicBezTo>
                <a:cubicBezTo>
                  <a:pt x="0" y="177917"/>
                  <a:pt x="2926" y="170809"/>
                  <a:pt x="8780" y="164955"/>
                </a:cubicBezTo>
                <a:lnTo>
                  <a:pt x="51430" y="122305"/>
                </a:lnTo>
                <a:cubicBezTo>
                  <a:pt x="57284" y="116451"/>
                  <a:pt x="64392" y="113524"/>
                  <a:pt x="72756" y="113524"/>
                </a:cubicBezTo>
                <a:cubicBezTo>
                  <a:pt x="81118" y="113524"/>
                  <a:pt x="88226" y="116451"/>
                  <a:pt x="94080" y="122305"/>
                </a:cubicBezTo>
                <a:lnTo>
                  <a:pt x="186280" y="214818"/>
                </a:lnTo>
                <a:lnTo>
                  <a:pt x="392002" y="8781"/>
                </a:lnTo>
                <a:cubicBezTo>
                  <a:pt x="397856" y="2927"/>
                  <a:pt x="404964" y="0"/>
                  <a:pt x="413328" y="0"/>
                </a:cubicBezTo>
                <a:close/>
              </a:path>
            </a:pathLst>
          </a:custGeom>
          <a:solidFill>
            <a:srgbClr val="E89422"/>
          </a:solidFill>
          <a:ln>
            <a:noFill/>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pPr algn="just" defTabSz="1218987">
              <a:spcBef>
                <a:spcPct val="0"/>
              </a:spcBef>
            </a:pPr>
            <a:endParaRPr lang="fr-FR" sz="2200" b="1">
              <a:solidFill>
                <a:prstClr val="black"/>
              </a:solidFill>
              <a:latin typeface="FontAwesome" pitchFamily="50" charset="0"/>
            </a:endParaRPr>
          </a:p>
        </p:txBody>
      </p:sp>
      <p:sp>
        <p:nvSpPr>
          <p:cNvPr id="18" name="TextBox 40">
            <a:extLst>
              <a:ext uri="{FF2B5EF4-FFF2-40B4-BE49-F238E27FC236}">
                <a16:creationId xmlns:a16="http://schemas.microsoft.com/office/drawing/2014/main" id="{8835BC31-D0B2-6A29-BD87-499D9F92AAEE}"/>
              </a:ext>
            </a:extLst>
          </p:cNvPr>
          <p:cNvSpPr txBox="1"/>
          <p:nvPr/>
        </p:nvSpPr>
        <p:spPr>
          <a:xfrm>
            <a:off x="995188" y="5857798"/>
            <a:ext cx="7635003" cy="584775"/>
          </a:xfrm>
          <a:prstGeom prst="rect">
            <a:avLst/>
          </a:prstGeom>
          <a:noFill/>
        </p:spPr>
        <p:txBody>
          <a:bodyPr wrap="square" rtlCol="0">
            <a:spAutoFit/>
          </a:bodyPr>
          <a:lstStyle/>
          <a:p>
            <a:pPr algn="ctr" defTabSz="1218987"/>
            <a:r>
              <a:rPr lang="fr-FR" sz="1600" b="1" dirty="0">
                <a:highlight>
                  <a:srgbClr val="FF0000"/>
                </a:highlight>
                <a:latin typeface="Open Sans" panose="020B0606030504020204" pitchFamily="34" charset="0"/>
                <a:ea typeface="Open Sans" panose="020B0606030504020204" pitchFamily="34" charset="0"/>
                <a:cs typeface="Open Sans" panose="020B0606030504020204" pitchFamily="34" charset="0"/>
              </a:rPr>
              <a:t>Quels avantages de l’attestation électronique dans le développement de l’assurance automobile</a:t>
            </a:r>
            <a:r>
              <a:rPr lang="fr-FR" sz="1600" dirty="0">
                <a:ln w="0"/>
                <a:effectLst>
                  <a:outerShdw blurRad="38100" dist="19050" dir="2700000" algn="tl" rotWithShape="0">
                    <a:schemeClr val="dk1">
                      <a:alpha val="40000"/>
                    </a:schemeClr>
                  </a:outerShdw>
                </a:effectLst>
                <a:highlight>
                  <a:srgbClr val="FF0000"/>
                </a:highlight>
                <a:latin typeface="Open Sans" panose="020B0606030504020204" pitchFamily="34" charset="0"/>
                <a:ea typeface="Open Sans" panose="020B0606030504020204" pitchFamily="34" charset="0"/>
                <a:cs typeface="Open Sans" panose="020B0606030504020204" pitchFamily="34" charset="0"/>
              </a:rPr>
              <a:t>?</a:t>
            </a:r>
            <a:endParaRPr lang="fr-FR" sz="1600" b="1" dirty="0">
              <a:solidFill>
                <a:prstClr val="white"/>
              </a:solidFill>
              <a:highlight>
                <a:srgbClr val="FF00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146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p:cNvSpPr/>
          <p:nvPr/>
        </p:nvSpPr>
        <p:spPr>
          <a:xfrm>
            <a:off x="4058975" y="1584516"/>
            <a:ext cx="1028432" cy="34283"/>
          </a:xfrm>
          <a:prstGeom prst="rect">
            <a:avLst/>
          </a:prstGeom>
          <a:solidFill>
            <a:schemeClr val="accent5"/>
          </a:solidFill>
          <a:ln w="12700">
            <a:miter lim="400000"/>
          </a:ln>
        </p:spPr>
        <p:txBody>
          <a:bodyPr lIns="17141" rIns="17141" anchor="ctr"/>
          <a:lstStyle/>
          <a:p>
            <a:pPr algn="ctr" defTabSz="685492" hangingPunct="0">
              <a:defRPr>
                <a:solidFill>
                  <a:srgbClr val="EBEBEB">
                    <a:lumOff val="7843"/>
                  </a:srgbClr>
                </a:solidFill>
                <a:latin typeface="+mj-lt"/>
                <a:ea typeface="+mj-ea"/>
                <a:cs typeface="+mj-cs"/>
                <a:sym typeface="Lato Light"/>
              </a:defRPr>
            </a:pPr>
            <a:endParaRPr sz="1350" kern="0">
              <a:solidFill>
                <a:srgbClr val="EBEBEB">
                  <a:lumOff val="7843"/>
                </a:srgbClr>
              </a:solidFill>
              <a:latin typeface="Lato Light"/>
              <a:ea typeface="Lato Light"/>
              <a:cs typeface="Lato Light"/>
              <a:sym typeface="Lato Light"/>
            </a:endParaRPr>
          </a:p>
        </p:txBody>
      </p:sp>
      <p:sp>
        <p:nvSpPr>
          <p:cNvPr id="70" name="mise en oeuvre D’UNE PLATEFORME DE GESTION D’attestationS automobileS électroniqueS"/>
          <p:cNvSpPr txBox="1"/>
          <p:nvPr/>
        </p:nvSpPr>
        <p:spPr>
          <a:xfrm>
            <a:off x="233446" y="1909765"/>
            <a:ext cx="5734449" cy="780771"/>
          </a:xfrm>
          <a:prstGeom prst="rect">
            <a:avLst/>
          </a:prstGeom>
          <a:solidFill>
            <a:schemeClr val="bg2">
              <a:lumMod val="9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138" tIns="41138" rIns="41138" bIns="41138">
            <a:spAutoFit/>
          </a:bodyPr>
          <a:lstStyle>
            <a:lvl1pPr algn="just">
              <a:lnSpc>
                <a:spcPts val="5000"/>
              </a:lnSpc>
              <a:defRPr sz="3800" spc="300">
                <a:solidFill>
                  <a:srgbClr val="000000"/>
                </a:solidFill>
                <a:latin typeface="Bebas Neue Bold"/>
                <a:ea typeface="Bebas Neue Bold"/>
                <a:cs typeface="Bebas Neue Bold"/>
                <a:sym typeface="Bebas Neue Bold"/>
              </a:defRPr>
            </a:lvl1pPr>
          </a:lstStyle>
          <a:p>
            <a:pPr defTabSz="685492" hangingPunct="0">
              <a:lnSpc>
                <a:spcPts val="1875"/>
              </a:lnSpc>
            </a:pPr>
            <a:r>
              <a:rPr lang="fr-FR" sz="1050" b="1" kern="0" spc="113" dirty="0">
                <a:latin typeface="Tahoma" panose="020B0604030504040204" pitchFamily="34" charset="0"/>
                <a:ea typeface="Tahoma" panose="020B0604030504040204" pitchFamily="34" charset="0"/>
                <a:cs typeface="Tahoma" panose="020B0604030504040204" pitchFamily="34" charset="0"/>
              </a:rPr>
              <a:t>LE PROJET CONSISTE EN LA MISE EN ŒUVRE </a:t>
            </a:r>
            <a:r>
              <a:rPr sz="1050" b="1" kern="0" spc="113" dirty="0">
                <a:latin typeface="Tahoma" panose="020B0604030504040204" pitchFamily="34" charset="0"/>
                <a:ea typeface="Tahoma" panose="020B0604030504040204" pitchFamily="34" charset="0"/>
                <a:cs typeface="Tahoma" panose="020B0604030504040204" pitchFamily="34" charset="0"/>
              </a:rPr>
              <a:t>D’UNE PLATEFORME DE GESTION </a:t>
            </a:r>
            <a:r>
              <a:rPr lang="fr-FR" sz="1050" b="1" kern="0" spc="113" dirty="0">
                <a:latin typeface="Tahoma" panose="020B0604030504040204" pitchFamily="34" charset="0"/>
                <a:ea typeface="Tahoma" panose="020B0604030504040204" pitchFamily="34" charset="0"/>
                <a:cs typeface="Tahoma" panose="020B0604030504040204" pitchFamily="34" charset="0"/>
              </a:rPr>
              <a:t>SECURISEE </a:t>
            </a:r>
            <a:r>
              <a:rPr sz="1050" b="1" kern="0" spc="113" dirty="0">
                <a:latin typeface="Tahoma" panose="020B0604030504040204" pitchFamily="34" charset="0"/>
                <a:ea typeface="Tahoma" panose="020B0604030504040204" pitchFamily="34" charset="0"/>
                <a:cs typeface="Tahoma" panose="020B0604030504040204" pitchFamily="34" charset="0"/>
              </a:rPr>
              <a:t>D’</a:t>
            </a:r>
            <a:r>
              <a:rPr lang="fr-FR" sz="1050" b="1" kern="0" spc="113" dirty="0">
                <a:latin typeface="Tahoma" panose="020B0604030504040204" pitchFamily="34" charset="0"/>
                <a:ea typeface="Tahoma" panose="020B0604030504040204" pitchFamily="34" charset="0"/>
                <a:cs typeface="Tahoma" panose="020B0604030504040204" pitchFamily="34" charset="0"/>
              </a:rPr>
              <a:t>ATTESTATIONS D’ASSURANCE AUTOMOBILE EN FORMAT ELECTRONIQUE</a:t>
            </a:r>
            <a:endParaRPr sz="1050" b="1" kern="0" spc="113" dirty="0">
              <a:latin typeface="Tahoma" panose="020B0604030504040204" pitchFamily="34" charset="0"/>
              <a:ea typeface="Tahoma" panose="020B0604030504040204" pitchFamily="34" charset="0"/>
              <a:cs typeface="Tahoma" panose="020B0604030504040204" pitchFamily="34" charset="0"/>
            </a:endParaRPr>
          </a:p>
        </p:txBody>
      </p:sp>
      <p:sp>
        <p:nvSpPr>
          <p:cNvPr id="73" name="ASACI (fournisseur unique des attestations automobiles)…"/>
          <p:cNvSpPr txBox="1"/>
          <p:nvPr/>
        </p:nvSpPr>
        <p:spPr>
          <a:xfrm>
            <a:off x="394488" y="4659110"/>
            <a:ext cx="4493637" cy="1056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769" tIns="40769" rIns="40769" bIns="40769">
            <a:spAutoFit/>
          </a:bodyPr>
          <a:lstStyle/>
          <a:p>
            <a:pPr algn="just" defTabSz="407762" hangingPunct="0">
              <a:lnSpc>
                <a:spcPts val="1388"/>
              </a:lnSpc>
              <a:spcBef>
                <a:spcPts val="225"/>
              </a:spcBef>
              <a:defRPr sz="2600">
                <a:latin typeface="+mj-lt"/>
                <a:ea typeface="+mj-ea"/>
                <a:cs typeface="+mj-cs"/>
                <a:sym typeface="Lato Light"/>
              </a:defRPr>
            </a:pPr>
            <a:r>
              <a:rPr lang="fr-FR" sz="1600" kern="0" dirty="0">
                <a:solidFill>
                  <a:srgbClr val="272727"/>
                </a:solidFill>
                <a:latin typeface="Tahoma" panose="020B0604030504040204" pitchFamily="34" charset="0"/>
                <a:ea typeface="Tahoma" panose="020B0604030504040204" pitchFamily="34" charset="0"/>
                <a:cs typeface="Tahoma" panose="020B0604030504040204" pitchFamily="34" charset="0"/>
                <a:sym typeface="Lato Light"/>
              </a:rPr>
              <a:t>- ASACI (Fournisseur unique des attestations automobiles)</a:t>
            </a:r>
          </a:p>
          <a:p>
            <a:pPr algn="just" defTabSz="407762" hangingPunct="0">
              <a:lnSpc>
                <a:spcPts val="1388"/>
              </a:lnSpc>
              <a:spcBef>
                <a:spcPts val="225"/>
              </a:spcBef>
              <a:defRPr sz="2600">
                <a:latin typeface="+mj-lt"/>
                <a:ea typeface="+mj-ea"/>
                <a:cs typeface="+mj-cs"/>
                <a:sym typeface="Lato Light"/>
              </a:defRPr>
            </a:pPr>
            <a:r>
              <a:rPr lang="fr-FR" sz="1600" kern="0" dirty="0">
                <a:solidFill>
                  <a:srgbClr val="272727"/>
                </a:solidFill>
                <a:latin typeface="Tahoma" panose="020B0604030504040204" pitchFamily="34" charset="0"/>
                <a:ea typeface="Tahoma" panose="020B0604030504040204" pitchFamily="34" charset="0"/>
                <a:cs typeface="Tahoma" panose="020B0604030504040204" pitchFamily="34" charset="0"/>
                <a:sym typeface="Lato Light"/>
              </a:rPr>
              <a:t>- entreprises d’assurance</a:t>
            </a:r>
          </a:p>
          <a:p>
            <a:pPr algn="just" defTabSz="407762" hangingPunct="0">
              <a:lnSpc>
                <a:spcPts val="1388"/>
              </a:lnSpc>
              <a:spcBef>
                <a:spcPts val="225"/>
              </a:spcBef>
              <a:defRPr sz="2600">
                <a:latin typeface="+mj-lt"/>
                <a:ea typeface="+mj-ea"/>
                <a:cs typeface="+mj-cs"/>
                <a:sym typeface="Lato Light"/>
              </a:defRPr>
            </a:pPr>
            <a:r>
              <a:rPr lang="fr-FR" sz="1600" kern="0" dirty="0">
                <a:solidFill>
                  <a:srgbClr val="272727"/>
                </a:solidFill>
                <a:latin typeface="Tahoma" panose="020B0604030504040204" pitchFamily="34" charset="0"/>
                <a:ea typeface="Tahoma" panose="020B0604030504040204" pitchFamily="34" charset="0"/>
                <a:cs typeface="Tahoma" panose="020B0604030504040204" pitchFamily="34" charset="0"/>
                <a:sym typeface="Lato Light"/>
              </a:rPr>
              <a:t>- Police / Gendarmerie</a:t>
            </a:r>
          </a:p>
          <a:p>
            <a:pPr algn="just" defTabSz="407762" hangingPunct="0">
              <a:lnSpc>
                <a:spcPts val="1388"/>
              </a:lnSpc>
              <a:spcBef>
                <a:spcPts val="225"/>
              </a:spcBef>
              <a:defRPr sz="2600">
                <a:latin typeface="+mj-lt"/>
                <a:ea typeface="+mj-ea"/>
                <a:cs typeface="+mj-cs"/>
                <a:sym typeface="Lato Light"/>
              </a:defRPr>
            </a:pPr>
            <a:r>
              <a:rPr lang="fr-FR" sz="1600" kern="0" dirty="0">
                <a:solidFill>
                  <a:srgbClr val="272727"/>
                </a:solidFill>
                <a:latin typeface="Tahoma" panose="020B0604030504040204" pitchFamily="34" charset="0"/>
                <a:ea typeface="Tahoma" panose="020B0604030504040204" pitchFamily="34" charset="0"/>
                <a:cs typeface="Tahoma" panose="020B0604030504040204" pitchFamily="34" charset="0"/>
                <a:sym typeface="Lato Light"/>
              </a:rPr>
              <a:t>- Souscripteurs de police d’assurance</a:t>
            </a:r>
          </a:p>
        </p:txBody>
      </p:sp>
      <p:sp>
        <p:nvSpPr>
          <p:cNvPr id="74" name="Shape"/>
          <p:cNvSpPr/>
          <p:nvPr/>
        </p:nvSpPr>
        <p:spPr>
          <a:xfrm>
            <a:off x="6160289" y="2459885"/>
            <a:ext cx="1628136" cy="1438439"/>
          </a:xfrm>
          <a:custGeom>
            <a:avLst/>
            <a:gdLst/>
            <a:ahLst/>
            <a:cxnLst>
              <a:cxn ang="0">
                <a:pos x="wd2" y="hd2"/>
              </a:cxn>
              <a:cxn ang="5400000">
                <a:pos x="wd2" y="hd2"/>
              </a:cxn>
              <a:cxn ang="10800000">
                <a:pos x="wd2" y="hd2"/>
              </a:cxn>
              <a:cxn ang="16200000">
                <a:pos x="wd2" y="hd2"/>
              </a:cxn>
            </a:cxnLst>
            <a:rect l="0" t="0" r="r" b="b"/>
            <a:pathLst>
              <a:path w="21600" h="21600" extrusionOk="0">
                <a:moveTo>
                  <a:pt x="10780" y="0"/>
                </a:moveTo>
                <a:lnTo>
                  <a:pt x="21600" y="12270"/>
                </a:lnTo>
                <a:lnTo>
                  <a:pt x="15896" y="21600"/>
                </a:lnTo>
                <a:lnTo>
                  <a:pt x="15572" y="21377"/>
                </a:lnTo>
                <a:cubicBezTo>
                  <a:pt x="14148" y="20501"/>
                  <a:pt x="12515" y="20004"/>
                  <a:pt x="10780" y="20004"/>
                </a:cubicBezTo>
                <a:cubicBezTo>
                  <a:pt x="9045" y="20004"/>
                  <a:pt x="7413" y="20501"/>
                  <a:pt x="5988" y="21377"/>
                </a:cubicBezTo>
                <a:lnTo>
                  <a:pt x="5687" y="21584"/>
                </a:lnTo>
                <a:lnTo>
                  <a:pt x="0" y="12225"/>
                </a:lnTo>
                <a:lnTo>
                  <a:pt x="10780" y="0"/>
                </a:lnTo>
                <a:close/>
              </a:path>
            </a:pathLst>
          </a:custGeom>
          <a:solidFill>
            <a:srgbClr val="F7991E"/>
          </a:solidFill>
          <a:ln w="12700">
            <a:miter lim="400000"/>
          </a:ln>
        </p:spPr>
        <p:txBody>
          <a:bodyPr lIns="17141" rIns="17141" anchor="ctr"/>
          <a:lstStyle/>
          <a:p>
            <a:pPr algn="ctr" defTabSz="685492" hangingPunct="0">
              <a:defRPr>
                <a:solidFill>
                  <a:srgbClr val="EBEBEB">
                    <a:lumOff val="7843"/>
                  </a:srgbClr>
                </a:solidFill>
              </a:defRPr>
            </a:pPr>
            <a:endParaRPr sz="1350" b="1" kern="0" dirty="0">
              <a:solidFill>
                <a:srgbClr val="EBEBEB">
                  <a:lumOff val="7843"/>
                </a:srgbClr>
              </a:solidFill>
              <a:latin typeface="Calibri"/>
              <a:cs typeface="Calibri"/>
              <a:sym typeface="Calibri"/>
            </a:endParaRPr>
          </a:p>
        </p:txBody>
      </p:sp>
      <p:sp>
        <p:nvSpPr>
          <p:cNvPr id="75" name="Shape"/>
          <p:cNvSpPr/>
          <p:nvPr/>
        </p:nvSpPr>
        <p:spPr>
          <a:xfrm>
            <a:off x="5093427" y="3298122"/>
            <a:ext cx="1423806" cy="1630073"/>
          </a:xfrm>
          <a:custGeom>
            <a:avLst/>
            <a:gdLst/>
            <a:ahLst/>
            <a:cxnLst>
              <a:cxn ang="0">
                <a:pos x="wd2" y="hd2"/>
              </a:cxn>
              <a:cxn ang="5400000">
                <a:pos x="wd2" y="hd2"/>
              </a:cxn>
              <a:cxn ang="10800000">
                <a:pos x="wd2" y="hd2"/>
              </a:cxn>
              <a:cxn ang="16200000">
                <a:pos x="wd2" y="hd2"/>
              </a:cxn>
            </a:cxnLst>
            <a:rect l="0" t="0" r="r" b="b"/>
            <a:pathLst>
              <a:path w="21600" h="21600" extrusionOk="0">
                <a:moveTo>
                  <a:pt x="15158" y="0"/>
                </a:moveTo>
                <a:lnTo>
                  <a:pt x="21600" y="8181"/>
                </a:lnTo>
                <a:lnTo>
                  <a:pt x="21108" y="8503"/>
                </a:lnTo>
                <a:cubicBezTo>
                  <a:pt x="18553" y="10344"/>
                  <a:pt x="16925" y="13132"/>
                  <a:pt x="16925" y="16251"/>
                </a:cubicBezTo>
                <a:cubicBezTo>
                  <a:pt x="16925" y="16945"/>
                  <a:pt x="17005" y="17621"/>
                  <a:pt x="17158" y="18275"/>
                </a:cubicBezTo>
                <a:lnTo>
                  <a:pt x="17273" y="18666"/>
                </a:lnTo>
                <a:lnTo>
                  <a:pt x="7350" y="21600"/>
                </a:lnTo>
                <a:lnTo>
                  <a:pt x="0" y="7522"/>
                </a:lnTo>
                <a:lnTo>
                  <a:pt x="15158" y="0"/>
                </a:lnTo>
                <a:close/>
              </a:path>
            </a:pathLst>
          </a:custGeom>
          <a:solidFill>
            <a:schemeClr val="accent2">
              <a:lumMod val="75000"/>
            </a:schemeClr>
          </a:solidFill>
          <a:ln w="12700">
            <a:miter lim="400000"/>
          </a:ln>
        </p:spPr>
        <p:txBody>
          <a:bodyPr lIns="17141" rIns="17141" anchor="ctr"/>
          <a:lstStyle/>
          <a:p>
            <a:pPr algn="ctr" defTabSz="685492" hangingPunct="0">
              <a:defRPr>
                <a:solidFill>
                  <a:srgbClr val="EBEBEB">
                    <a:lumOff val="7843"/>
                  </a:srgbClr>
                </a:solidFill>
              </a:defRPr>
            </a:pPr>
            <a:endParaRPr sz="1350" b="1" kern="0" dirty="0">
              <a:solidFill>
                <a:srgbClr val="EBEBEB">
                  <a:lumOff val="7843"/>
                </a:srgbClr>
              </a:solidFill>
              <a:latin typeface="Calibri"/>
              <a:cs typeface="Calibri"/>
              <a:sym typeface="Calibri"/>
            </a:endParaRPr>
          </a:p>
        </p:txBody>
      </p:sp>
      <p:sp>
        <p:nvSpPr>
          <p:cNvPr id="76" name="Shape"/>
          <p:cNvSpPr/>
          <p:nvPr/>
        </p:nvSpPr>
        <p:spPr>
          <a:xfrm>
            <a:off x="7431480" y="3314061"/>
            <a:ext cx="1422162" cy="1627838"/>
          </a:xfrm>
          <a:custGeom>
            <a:avLst/>
            <a:gdLst/>
            <a:ahLst/>
            <a:cxnLst>
              <a:cxn ang="0">
                <a:pos x="wd2" y="hd2"/>
              </a:cxn>
              <a:cxn ang="5400000">
                <a:pos x="wd2" y="hd2"/>
              </a:cxn>
              <a:cxn ang="10800000">
                <a:pos x="wd2" y="hd2"/>
              </a:cxn>
              <a:cxn ang="16200000">
                <a:pos x="wd2" y="hd2"/>
              </a:cxn>
            </a:cxnLst>
            <a:rect l="0" t="0" r="r" b="b"/>
            <a:pathLst>
              <a:path w="21600" h="21600" extrusionOk="0">
                <a:moveTo>
                  <a:pt x="6480" y="0"/>
                </a:moveTo>
                <a:lnTo>
                  <a:pt x="21600" y="7505"/>
                </a:lnTo>
                <a:lnTo>
                  <a:pt x="14243" y="21600"/>
                </a:lnTo>
                <a:lnTo>
                  <a:pt x="4307" y="18663"/>
                </a:lnTo>
                <a:lnTo>
                  <a:pt x="4422" y="18273"/>
                </a:lnTo>
                <a:cubicBezTo>
                  <a:pt x="4575" y="17618"/>
                  <a:pt x="4656" y="16941"/>
                  <a:pt x="4656" y="16246"/>
                </a:cubicBezTo>
                <a:cubicBezTo>
                  <a:pt x="4656" y="13123"/>
                  <a:pt x="3025" y="10331"/>
                  <a:pt x="467" y="8487"/>
                </a:cubicBezTo>
                <a:lnTo>
                  <a:pt x="0" y="8182"/>
                </a:lnTo>
                <a:lnTo>
                  <a:pt x="6480" y="0"/>
                </a:lnTo>
                <a:close/>
              </a:path>
            </a:pathLst>
          </a:custGeom>
          <a:solidFill>
            <a:schemeClr val="accent2">
              <a:hueOff val="-12333916"/>
              <a:satOff val="-2797"/>
              <a:lumOff val="11764"/>
            </a:schemeClr>
          </a:solidFill>
          <a:ln w="12700">
            <a:miter lim="400000"/>
          </a:ln>
        </p:spPr>
        <p:txBody>
          <a:bodyPr lIns="17141" rIns="17141" anchor="ctr"/>
          <a:lstStyle/>
          <a:p>
            <a:pPr algn="ctr" defTabSz="685492" hangingPunct="0">
              <a:defRPr>
                <a:solidFill>
                  <a:srgbClr val="EBEBEB">
                    <a:lumOff val="7843"/>
                  </a:srgbClr>
                </a:solidFill>
              </a:defRPr>
            </a:pPr>
            <a:endParaRPr sz="1350" b="1" kern="0" dirty="0">
              <a:solidFill>
                <a:srgbClr val="EBEBEB">
                  <a:lumOff val="7843"/>
                </a:srgbClr>
              </a:solidFill>
              <a:latin typeface="Calibri"/>
              <a:cs typeface="Calibri"/>
              <a:sym typeface="Calibri"/>
            </a:endParaRPr>
          </a:p>
        </p:txBody>
      </p:sp>
      <p:sp>
        <p:nvSpPr>
          <p:cNvPr id="77" name="Shape"/>
          <p:cNvSpPr/>
          <p:nvPr/>
        </p:nvSpPr>
        <p:spPr>
          <a:xfrm>
            <a:off x="6995911" y="4780312"/>
            <a:ext cx="1323870" cy="1399281"/>
          </a:xfrm>
          <a:custGeom>
            <a:avLst/>
            <a:gdLst/>
            <a:ahLst/>
            <a:cxnLst>
              <a:cxn ang="0">
                <a:pos x="wd2" y="hd2"/>
              </a:cxn>
              <a:cxn ang="5400000">
                <a:pos x="wd2" y="hd2"/>
              </a:cxn>
              <a:cxn ang="10800000">
                <a:pos x="wd2" y="hd2"/>
              </a:cxn>
              <a:cxn ang="16200000">
                <a:pos x="wd2" y="hd2"/>
              </a:cxn>
            </a:cxnLst>
            <a:rect l="0" t="0" r="r" b="b"/>
            <a:pathLst>
              <a:path w="21600" h="21600" extrusionOk="0">
                <a:moveTo>
                  <a:pt x="10972" y="0"/>
                </a:moveTo>
                <a:lnTo>
                  <a:pt x="21600" y="3402"/>
                </a:lnTo>
                <a:lnTo>
                  <a:pt x="18248" y="21600"/>
                </a:lnTo>
                <a:lnTo>
                  <a:pt x="0" y="19173"/>
                </a:lnTo>
                <a:lnTo>
                  <a:pt x="0" y="7690"/>
                </a:lnTo>
                <a:lnTo>
                  <a:pt x="621" y="7661"/>
                </a:lnTo>
                <a:cubicBezTo>
                  <a:pt x="5193" y="7221"/>
                  <a:pt x="9029" y="4425"/>
                  <a:pt x="10749" y="576"/>
                </a:cubicBezTo>
                <a:lnTo>
                  <a:pt x="10972" y="0"/>
                </a:lnTo>
                <a:close/>
              </a:path>
            </a:pathLst>
          </a:custGeom>
          <a:solidFill>
            <a:schemeClr val="accent3">
              <a:hueOff val="-11298263"/>
              <a:satOff val="-6219"/>
              <a:lumOff val="17843"/>
            </a:schemeClr>
          </a:solidFill>
          <a:ln w="12700">
            <a:miter lim="400000"/>
          </a:ln>
        </p:spPr>
        <p:txBody>
          <a:bodyPr lIns="17141" rIns="17141" anchor="ctr"/>
          <a:lstStyle/>
          <a:p>
            <a:pPr algn="ctr" defTabSz="685492" hangingPunct="0">
              <a:defRPr>
                <a:solidFill>
                  <a:srgbClr val="EBEBEB">
                    <a:lumOff val="7843"/>
                  </a:srgbClr>
                </a:solidFill>
              </a:defRPr>
            </a:pPr>
            <a:endParaRPr sz="1350" b="1" kern="0" dirty="0">
              <a:solidFill>
                <a:srgbClr val="EBEBEB">
                  <a:lumOff val="7843"/>
                </a:srgbClr>
              </a:solidFill>
              <a:latin typeface="Calibri"/>
              <a:cs typeface="Calibri"/>
              <a:sym typeface="Calibri"/>
            </a:endParaRPr>
          </a:p>
        </p:txBody>
      </p:sp>
      <p:sp>
        <p:nvSpPr>
          <p:cNvPr id="78" name="Shape"/>
          <p:cNvSpPr/>
          <p:nvPr/>
        </p:nvSpPr>
        <p:spPr>
          <a:xfrm>
            <a:off x="5583532" y="4784457"/>
            <a:ext cx="1323836" cy="1399181"/>
          </a:xfrm>
          <a:custGeom>
            <a:avLst/>
            <a:gdLst/>
            <a:ahLst/>
            <a:cxnLst>
              <a:cxn ang="0">
                <a:pos x="wd2" y="hd2"/>
              </a:cxn>
              <a:cxn ang="5400000">
                <a:pos x="wd2" y="hd2"/>
              </a:cxn>
              <a:cxn ang="10800000">
                <a:pos x="wd2" y="hd2"/>
              </a:cxn>
              <a:cxn ang="16200000">
                <a:pos x="wd2" y="hd2"/>
              </a:cxn>
            </a:cxnLst>
            <a:rect l="0" t="0" r="r" b="b"/>
            <a:pathLst>
              <a:path w="21600" h="21600" extrusionOk="0">
                <a:moveTo>
                  <a:pt x="10628" y="0"/>
                </a:moveTo>
                <a:lnTo>
                  <a:pt x="10850" y="575"/>
                </a:lnTo>
                <a:cubicBezTo>
                  <a:pt x="12571" y="4424"/>
                  <a:pt x="16407" y="7220"/>
                  <a:pt x="20979" y="7660"/>
                </a:cubicBezTo>
                <a:lnTo>
                  <a:pt x="21600" y="7689"/>
                </a:lnTo>
                <a:lnTo>
                  <a:pt x="21600" y="19172"/>
                </a:lnTo>
                <a:lnTo>
                  <a:pt x="3352" y="21600"/>
                </a:lnTo>
                <a:lnTo>
                  <a:pt x="0" y="3404"/>
                </a:lnTo>
                <a:lnTo>
                  <a:pt x="10628" y="0"/>
                </a:lnTo>
                <a:close/>
              </a:path>
            </a:pathLst>
          </a:custGeom>
          <a:solidFill>
            <a:schemeClr val="accent4">
              <a:satOff val="-2791"/>
              <a:lumOff val="2941"/>
            </a:schemeClr>
          </a:solidFill>
          <a:ln w="12700">
            <a:miter lim="400000"/>
          </a:ln>
        </p:spPr>
        <p:txBody>
          <a:bodyPr lIns="17141" rIns="17141" anchor="ctr"/>
          <a:lstStyle/>
          <a:p>
            <a:pPr algn="ctr" defTabSz="685492" hangingPunct="0">
              <a:defRPr>
                <a:solidFill>
                  <a:srgbClr val="EBEBEB">
                    <a:lumOff val="7843"/>
                  </a:srgbClr>
                </a:solidFill>
              </a:defRPr>
            </a:pPr>
            <a:endParaRPr sz="1350" b="1" kern="0" dirty="0">
              <a:solidFill>
                <a:srgbClr val="EBEBEB">
                  <a:lumOff val="7843"/>
                </a:srgbClr>
              </a:solidFill>
              <a:latin typeface="Calibri"/>
              <a:cs typeface="Calibri"/>
              <a:sym typeface="Calibri"/>
            </a:endParaRPr>
          </a:p>
        </p:txBody>
      </p:sp>
      <p:sp>
        <p:nvSpPr>
          <p:cNvPr id="79" name="Shape"/>
          <p:cNvSpPr/>
          <p:nvPr/>
        </p:nvSpPr>
        <p:spPr>
          <a:xfrm>
            <a:off x="5594031" y="4113159"/>
            <a:ext cx="403316" cy="461726"/>
          </a:xfrm>
          <a:custGeom>
            <a:avLst/>
            <a:gdLst/>
            <a:ahLst/>
            <a:cxnLst>
              <a:cxn ang="0">
                <a:pos x="wd2" y="hd2"/>
              </a:cxn>
              <a:cxn ang="5400000">
                <a:pos x="wd2" y="hd2"/>
              </a:cxn>
              <a:cxn ang="10800000">
                <a:pos x="wd2" y="hd2"/>
              </a:cxn>
              <a:cxn ang="16200000">
                <a:pos x="wd2" y="hd2"/>
              </a:cxn>
            </a:cxnLst>
            <a:rect l="0" t="0" r="r" b="b"/>
            <a:pathLst>
              <a:path w="21600" h="21600" extrusionOk="0">
                <a:moveTo>
                  <a:pt x="8720" y="14275"/>
                </a:moveTo>
                <a:lnTo>
                  <a:pt x="8720" y="20178"/>
                </a:lnTo>
                <a:cubicBezTo>
                  <a:pt x="8720" y="20580"/>
                  <a:pt x="9087" y="20929"/>
                  <a:pt x="9607" y="20929"/>
                </a:cubicBezTo>
                <a:cubicBezTo>
                  <a:pt x="10096" y="20929"/>
                  <a:pt x="10494" y="20580"/>
                  <a:pt x="10494" y="20178"/>
                </a:cubicBezTo>
                <a:lnTo>
                  <a:pt x="10494" y="15402"/>
                </a:lnTo>
                <a:cubicBezTo>
                  <a:pt x="10494" y="15241"/>
                  <a:pt x="10647" y="15080"/>
                  <a:pt x="10861" y="15080"/>
                </a:cubicBezTo>
                <a:cubicBezTo>
                  <a:pt x="11075" y="15080"/>
                  <a:pt x="11228" y="15241"/>
                  <a:pt x="11228" y="15402"/>
                </a:cubicBezTo>
                <a:lnTo>
                  <a:pt x="11228" y="20178"/>
                </a:lnTo>
                <a:cubicBezTo>
                  <a:pt x="11228" y="20580"/>
                  <a:pt x="11626" y="20929"/>
                  <a:pt x="12116" y="20929"/>
                </a:cubicBezTo>
                <a:cubicBezTo>
                  <a:pt x="12605" y="20929"/>
                  <a:pt x="13003" y="20580"/>
                  <a:pt x="13003" y="20178"/>
                </a:cubicBezTo>
                <a:lnTo>
                  <a:pt x="13003" y="14275"/>
                </a:lnTo>
                <a:lnTo>
                  <a:pt x="8720" y="14275"/>
                </a:lnTo>
                <a:close/>
                <a:moveTo>
                  <a:pt x="10934" y="12291"/>
                </a:moveTo>
                <a:cubicBezTo>
                  <a:pt x="11161" y="12291"/>
                  <a:pt x="11324" y="12416"/>
                  <a:pt x="11324" y="12591"/>
                </a:cubicBezTo>
                <a:lnTo>
                  <a:pt x="11324" y="12792"/>
                </a:lnTo>
                <a:cubicBezTo>
                  <a:pt x="11324" y="12968"/>
                  <a:pt x="11161" y="13093"/>
                  <a:pt x="10934" y="13093"/>
                </a:cubicBezTo>
                <a:cubicBezTo>
                  <a:pt x="10707" y="13093"/>
                  <a:pt x="10545" y="12968"/>
                  <a:pt x="10545" y="12792"/>
                </a:cubicBezTo>
                <a:lnTo>
                  <a:pt x="10545" y="12591"/>
                </a:lnTo>
                <a:cubicBezTo>
                  <a:pt x="10545" y="12416"/>
                  <a:pt x="10707" y="12291"/>
                  <a:pt x="10934" y="12291"/>
                </a:cubicBezTo>
                <a:close/>
                <a:moveTo>
                  <a:pt x="10934" y="10636"/>
                </a:moveTo>
                <a:cubicBezTo>
                  <a:pt x="11161" y="10636"/>
                  <a:pt x="11324" y="10769"/>
                  <a:pt x="11324" y="10955"/>
                </a:cubicBezTo>
                <a:lnTo>
                  <a:pt x="11324" y="11354"/>
                </a:lnTo>
                <a:cubicBezTo>
                  <a:pt x="11324" y="11540"/>
                  <a:pt x="11161" y="11673"/>
                  <a:pt x="10934" y="11673"/>
                </a:cubicBezTo>
                <a:cubicBezTo>
                  <a:pt x="10707" y="11673"/>
                  <a:pt x="10545" y="11540"/>
                  <a:pt x="10545" y="11354"/>
                </a:cubicBezTo>
                <a:lnTo>
                  <a:pt x="10545" y="10955"/>
                </a:lnTo>
                <a:cubicBezTo>
                  <a:pt x="10545" y="10769"/>
                  <a:pt x="10707" y="10636"/>
                  <a:pt x="10934" y="10636"/>
                </a:cubicBezTo>
                <a:close/>
                <a:moveTo>
                  <a:pt x="10934" y="8982"/>
                </a:moveTo>
                <a:cubicBezTo>
                  <a:pt x="11161" y="8982"/>
                  <a:pt x="11324" y="9115"/>
                  <a:pt x="11324" y="9301"/>
                </a:cubicBezTo>
                <a:lnTo>
                  <a:pt x="11324" y="9700"/>
                </a:lnTo>
                <a:cubicBezTo>
                  <a:pt x="11324" y="9886"/>
                  <a:pt x="11161" y="10019"/>
                  <a:pt x="10934" y="10019"/>
                </a:cubicBezTo>
                <a:cubicBezTo>
                  <a:pt x="10707" y="10019"/>
                  <a:pt x="10545" y="9886"/>
                  <a:pt x="10545" y="9700"/>
                </a:cubicBezTo>
                <a:lnTo>
                  <a:pt x="10545" y="9301"/>
                </a:lnTo>
                <a:cubicBezTo>
                  <a:pt x="10545" y="9115"/>
                  <a:pt x="10707" y="8982"/>
                  <a:pt x="10934" y="8982"/>
                </a:cubicBezTo>
                <a:close/>
                <a:moveTo>
                  <a:pt x="8322" y="8130"/>
                </a:moveTo>
                <a:cubicBezTo>
                  <a:pt x="7435" y="8130"/>
                  <a:pt x="6731" y="8774"/>
                  <a:pt x="6731" y="9552"/>
                </a:cubicBezTo>
                <a:lnTo>
                  <a:pt x="6731" y="13738"/>
                </a:lnTo>
                <a:cubicBezTo>
                  <a:pt x="6731" y="14033"/>
                  <a:pt x="7006" y="14275"/>
                  <a:pt x="7343" y="14275"/>
                </a:cubicBezTo>
                <a:cubicBezTo>
                  <a:pt x="7679" y="14275"/>
                  <a:pt x="7985" y="14033"/>
                  <a:pt x="7985" y="13738"/>
                </a:cubicBezTo>
                <a:lnTo>
                  <a:pt x="7985" y="9847"/>
                </a:lnTo>
                <a:cubicBezTo>
                  <a:pt x="7985" y="9660"/>
                  <a:pt x="8138" y="9525"/>
                  <a:pt x="8322" y="9525"/>
                </a:cubicBezTo>
                <a:cubicBezTo>
                  <a:pt x="8536" y="9525"/>
                  <a:pt x="8720" y="9660"/>
                  <a:pt x="8720" y="9847"/>
                </a:cubicBezTo>
                <a:lnTo>
                  <a:pt x="8720" y="13631"/>
                </a:lnTo>
                <a:lnTo>
                  <a:pt x="13003" y="13631"/>
                </a:lnTo>
                <a:lnTo>
                  <a:pt x="13003" y="9847"/>
                </a:lnTo>
                <a:cubicBezTo>
                  <a:pt x="13003" y="9660"/>
                  <a:pt x="13186" y="9525"/>
                  <a:pt x="13370" y="9525"/>
                </a:cubicBezTo>
                <a:cubicBezTo>
                  <a:pt x="13584" y="9525"/>
                  <a:pt x="13737" y="9660"/>
                  <a:pt x="13737" y="9847"/>
                </a:cubicBezTo>
                <a:lnTo>
                  <a:pt x="13737" y="13738"/>
                </a:lnTo>
                <a:cubicBezTo>
                  <a:pt x="13737" y="14033"/>
                  <a:pt x="14012" y="14275"/>
                  <a:pt x="14349" y="14275"/>
                </a:cubicBezTo>
                <a:cubicBezTo>
                  <a:pt x="14716" y="14275"/>
                  <a:pt x="14992" y="14033"/>
                  <a:pt x="14992" y="13738"/>
                </a:cubicBezTo>
                <a:lnTo>
                  <a:pt x="14992" y="9552"/>
                </a:lnTo>
                <a:cubicBezTo>
                  <a:pt x="14992" y="8774"/>
                  <a:pt x="14288" y="8130"/>
                  <a:pt x="13370" y="8130"/>
                </a:cubicBezTo>
                <a:lnTo>
                  <a:pt x="11198" y="8130"/>
                </a:lnTo>
                <a:cubicBezTo>
                  <a:pt x="11137" y="8264"/>
                  <a:pt x="11014" y="8345"/>
                  <a:pt x="10861" y="8345"/>
                </a:cubicBezTo>
                <a:cubicBezTo>
                  <a:pt x="10708" y="8345"/>
                  <a:pt x="10555" y="8264"/>
                  <a:pt x="10494" y="8130"/>
                </a:cubicBezTo>
                <a:lnTo>
                  <a:pt x="8322" y="8130"/>
                </a:lnTo>
                <a:close/>
                <a:moveTo>
                  <a:pt x="14800" y="4125"/>
                </a:moveTo>
                <a:cubicBezTo>
                  <a:pt x="16949" y="5304"/>
                  <a:pt x="18221" y="7340"/>
                  <a:pt x="18221" y="9591"/>
                </a:cubicBezTo>
                <a:cubicBezTo>
                  <a:pt x="18221" y="10582"/>
                  <a:pt x="17978" y="11547"/>
                  <a:pt x="17494" y="12404"/>
                </a:cubicBezTo>
                <a:cubicBezTo>
                  <a:pt x="17434" y="12538"/>
                  <a:pt x="17282" y="12618"/>
                  <a:pt x="17161" y="12618"/>
                </a:cubicBezTo>
                <a:cubicBezTo>
                  <a:pt x="17101" y="12618"/>
                  <a:pt x="17070" y="12592"/>
                  <a:pt x="17010" y="12565"/>
                </a:cubicBezTo>
                <a:cubicBezTo>
                  <a:pt x="16798" y="12484"/>
                  <a:pt x="16738" y="12297"/>
                  <a:pt x="16828" y="12136"/>
                </a:cubicBezTo>
                <a:cubicBezTo>
                  <a:pt x="17252" y="11332"/>
                  <a:pt x="17494" y="10475"/>
                  <a:pt x="17494" y="9591"/>
                </a:cubicBezTo>
                <a:cubicBezTo>
                  <a:pt x="17494" y="7555"/>
                  <a:pt x="16344" y="5733"/>
                  <a:pt x="14407" y="4661"/>
                </a:cubicBezTo>
                <a:cubicBezTo>
                  <a:pt x="14256" y="4581"/>
                  <a:pt x="14195" y="4393"/>
                  <a:pt x="14316" y="4232"/>
                </a:cubicBezTo>
                <a:cubicBezTo>
                  <a:pt x="14407" y="4072"/>
                  <a:pt x="14619" y="4018"/>
                  <a:pt x="14800" y="4125"/>
                </a:cubicBezTo>
                <a:close/>
                <a:moveTo>
                  <a:pt x="7023" y="4125"/>
                </a:moveTo>
                <a:cubicBezTo>
                  <a:pt x="7209" y="4018"/>
                  <a:pt x="7458" y="4072"/>
                  <a:pt x="7551" y="4232"/>
                </a:cubicBezTo>
                <a:cubicBezTo>
                  <a:pt x="7675" y="4393"/>
                  <a:pt x="7613" y="4581"/>
                  <a:pt x="7427" y="4661"/>
                </a:cubicBezTo>
                <a:cubicBezTo>
                  <a:pt x="5440" y="5733"/>
                  <a:pt x="4291" y="7555"/>
                  <a:pt x="4291" y="9591"/>
                </a:cubicBezTo>
                <a:cubicBezTo>
                  <a:pt x="4291" y="10475"/>
                  <a:pt x="4508" y="11332"/>
                  <a:pt x="4974" y="12136"/>
                </a:cubicBezTo>
                <a:cubicBezTo>
                  <a:pt x="5036" y="12297"/>
                  <a:pt x="4974" y="12484"/>
                  <a:pt x="4788" y="12565"/>
                </a:cubicBezTo>
                <a:cubicBezTo>
                  <a:pt x="4726" y="12592"/>
                  <a:pt x="4695" y="12618"/>
                  <a:pt x="4633" y="12618"/>
                </a:cubicBezTo>
                <a:cubicBezTo>
                  <a:pt x="4477" y="12618"/>
                  <a:pt x="4353" y="12538"/>
                  <a:pt x="4291" y="12404"/>
                </a:cubicBezTo>
                <a:cubicBezTo>
                  <a:pt x="3763" y="11547"/>
                  <a:pt x="3515" y="10582"/>
                  <a:pt x="3515" y="9591"/>
                </a:cubicBezTo>
                <a:cubicBezTo>
                  <a:pt x="3515" y="7340"/>
                  <a:pt x="4819" y="5304"/>
                  <a:pt x="7023" y="4125"/>
                </a:cubicBezTo>
                <a:close/>
                <a:moveTo>
                  <a:pt x="10935" y="3753"/>
                </a:moveTo>
                <a:cubicBezTo>
                  <a:pt x="10157" y="3753"/>
                  <a:pt x="9534" y="4270"/>
                  <a:pt x="9534" y="4950"/>
                </a:cubicBezTo>
                <a:cubicBezTo>
                  <a:pt x="9534" y="5603"/>
                  <a:pt x="10157" y="6147"/>
                  <a:pt x="10935" y="6147"/>
                </a:cubicBezTo>
                <a:cubicBezTo>
                  <a:pt x="11713" y="6147"/>
                  <a:pt x="12336" y="5603"/>
                  <a:pt x="12336" y="4950"/>
                </a:cubicBezTo>
                <a:cubicBezTo>
                  <a:pt x="12336" y="4270"/>
                  <a:pt x="11713" y="3753"/>
                  <a:pt x="10935" y="3753"/>
                </a:cubicBezTo>
                <a:close/>
                <a:moveTo>
                  <a:pt x="10935" y="3073"/>
                </a:moveTo>
                <a:cubicBezTo>
                  <a:pt x="12118" y="3073"/>
                  <a:pt x="13082" y="3916"/>
                  <a:pt x="13082" y="4950"/>
                </a:cubicBezTo>
                <a:cubicBezTo>
                  <a:pt x="13082" y="5984"/>
                  <a:pt x="12118" y="6827"/>
                  <a:pt x="10935" y="6827"/>
                </a:cubicBezTo>
                <a:cubicBezTo>
                  <a:pt x="9752" y="6827"/>
                  <a:pt x="8787" y="5984"/>
                  <a:pt x="8787" y="4950"/>
                </a:cubicBezTo>
                <a:cubicBezTo>
                  <a:pt x="8787" y="3916"/>
                  <a:pt x="9752" y="3073"/>
                  <a:pt x="10935" y="3073"/>
                </a:cubicBezTo>
                <a:close/>
                <a:moveTo>
                  <a:pt x="10494" y="1556"/>
                </a:moveTo>
                <a:cubicBezTo>
                  <a:pt x="5752" y="1690"/>
                  <a:pt x="1928" y="5018"/>
                  <a:pt x="1744" y="9150"/>
                </a:cubicBezTo>
                <a:lnTo>
                  <a:pt x="2356" y="9150"/>
                </a:lnTo>
                <a:cubicBezTo>
                  <a:pt x="2539" y="9150"/>
                  <a:pt x="2723" y="9311"/>
                  <a:pt x="2723" y="9499"/>
                </a:cubicBezTo>
                <a:cubicBezTo>
                  <a:pt x="2723" y="9660"/>
                  <a:pt x="2539" y="9821"/>
                  <a:pt x="2356" y="9821"/>
                </a:cubicBezTo>
                <a:lnTo>
                  <a:pt x="1744" y="9821"/>
                </a:lnTo>
                <a:cubicBezTo>
                  <a:pt x="1897" y="13201"/>
                  <a:pt x="4467" y="16019"/>
                  <a:pt x="7985" y="17039"/>
                </a:cubicBezTo>
                <a:lnTo>
                  <a:pt x="7985" y="14811"/>
                </a:lnTo>
                <a:cubicBezTo>
                  <a:pt x="7771" y="14892"/>
                  <a:pt x="7557" y="14919"/>
                  <a:pt x="7343" y="14919"/>
                </a:cubicBezTo>
                <a:cubicBezTo>
                  <a:pt x="6578" y="14919"/>
                  <a:pt x="5966" y="14382"/>
                  <a:pt x="5966" y="13738"/>
                </a:cubicBezTo>
                <a:lnTo>
                  <a:pt x="5966" y="9552"/>
                </a:lnTo>
                <a:cubicBezTo>
                  <a:pt x="5966" y="8399"/>
                  <a:pt x="7037" y="7459"/>
                  <a:pt x="8322" y="7459"/>
                </a:cubicBezTo>
                <a:lnTo>
                  <a:pt x="13370" y="7459"/>
                </a:lnTo>
                <a:cubicBezTo>
                  <a:pt x="14655" y="7459"/>
                  <a:pt x="15726" y="8399"/>
                  <a:pt x="15726" y="9552"/>
                </a:cubicBezTo>
                <a:lnTo>
                  <a:pt x="15726" y="13738"/>
                </a:lnTo>
                <a:cubicBezTo>
                  <a:pt x="15726" y="14382"/>
                  <a:pt x="15114" y="14919"/>
                  <a:pt x="14349" y="14919"/>
                </a:cubicBezTo>
                <a:cubicBezTo>
                  <a:pt x="14165" y="14919"/>
                  <a:pt x="13921" y="14892"/>
                  <a:pt x="13737" y="14811"/>
                </a:cubicBezTo>
                <a:lnTo>
                  <a:pt x="13737" y="17012"/>
                </a:lnTo>
                <a:cubicBezTo>
                  <a:pt x="17194" y="15965"/>
                  <a:pt x="19703" y="13148"/>
                  <a:pt x="19856" y="9821"/>
                </a:cubicBezTo>
                <a:lnTo>
                  <a:pt x="19244" y="9821"/>
                </a:lnTo>
                <a:cubicBezTo>
                  <a:pt x="19030" y="9821"/>
                  <a:pt x="18877" y="9660"/>
                  <a:pt x="18877" y="9499"/>
                </a:cubicBezTo>
                <a:cubicBezTo>
                  <a:pt x="18877" y="9311"/>
                  <a:pt x="19030" y="9150"/>
                  <a:pt x="19244" y="9150"/>
                </a:cubicBezTo>
                <a:lnTo>
                  <a:pt x="19856" y="9150"/>
                </a:lnTo>
                <a:cubicBezTo>
                  <a:pt x="19642" y="5071"/>
                  <a:pt x="15909" y="1744"/>
                  <a:pt x="11228" y="1556"/>
                </a:cubicBezTo>
                <a:lnTo>
                  <a:pt x="11228" y="2093"/>
                </a:lnTo>
                <a:cubicBezTo>
                  <a:pt x="11228" y="2254"/>
                  <a:pt x="11075" y="2388"/>
                  <a:pt x="10861" y="2388"/>
                </a:cubicBezTo>
                <a:cubicBezTo>
                  <a:pt x="10647" y="2388"/>
                  <a:pt x="10494" y="2254"/>
                  <a:pt x="10494" y="2093"/>
                </a:cubicBezTo>
                <a:lnTo>
                  <a:pt x="10494" y="1556"/>
                </a:lnTo>
                <a:close/>
                <a:moveTo>
                  <a:pt x="10861" y="0"/>
                </a:moveTo>
                <a:cubicBezTo>
                  <a:pt x="11075" y="0"/>
                  <a:pt x="11228" y="161"/>
                  <a:pt x="11228" y="349"/>
                </a:cubicBezTo>
                <a:lnTo>
                  <a:pt x="11228" y="912"/>
                </a:lnTo>
                <a:cubicBezTo>
                  <a:pt x="16338" y="1100"/>
                  <a:pt x="20407" y="4696"/>
                  <a:pt x="20590" y="9150"/>
                </a:cubicBezTo>
                <a:lnTo>
                  <a:pt x="21233" y="9150"/>
                </a:lnTo>
                <a:cubicBezTo>
                  <a:pt x="21447" y="9150"/>
                  <a:pt x="21600" y="9311"/>
                  <a:pt x="21600" y="9499"/>
                </a:cubicBezTo>
                <a:cubicBezTo>
                  <a:pt x="21600" y="9660"/>
                  <a:pt x="21447" y="9821"/>
                  <a:pt x="21233" y="9821"/>
                </a:cubicBezTo>
                <a:lnTo>
                  <a:pt x="20590" y="9821"/>
                </a:lnTo>
                <a:cubicBezTo>
                  <a:pt x="20437" y="13497"/>
                  <a:pt x="17592" y="16609"/>
                  <a:pt x="13737" y="17682"/>
                </a:cubicBezTo>
                <a:lnTo>
                  <a:pt x="13737" y="20178"/>
                </a:lnTo>
                <a:cubicBezTo>
                  <a:pt x="13737" y="20956"/>
                  <a:pt x="13033" y="21600"/>
                  <a:pt x="12116" y="21600"/>
                </a:cubicBezTo>
                <a:cubicBezTo>
                  <a:pt x="11626" y="21600"/>
                  <a:pt x="11137" y="21385"/>
                  <a:pt x="10861" y="21063"/>
                </a:cubicBezTo>
                <a:cubicBezTo>
                  <a:pt x="10555" y="21385"/>
                  <a:pt x="10096" y="21600"/>
                  <a:pt x="9607" y="21600"/>
                </a:cubicBezTo>
                <a:cubicBezTo>
                  <a:pt x="8689" y="21600"/>
                  <a:pt x="7985" y="20956"/>
                  <a:pt x="7985" y="20178"/>
                </a:cubicBezTo>
                <a:lnTo>
                  <a:pt x="7985" y="17709"/>
                </a:lnTo>
                <a:cubicBezTo>
                  <a:pt x="4039" y="16690"/>
                  <a:pt x="1163" y="13550"/>
                  <a:pt x="979" y="9821"/>
                </a:cubicBezTo>
                <a:lnTo>
                  <a:pt x="337" y="9821"/>
                </a:lnTo>
                <a:cubicBezTo>
                  <a:pt x="153" y="9821"/>
                  <a:pt x="0" y="9660"/>
                  <a:pt x="0" y="9499"/>
                </a:cubicBezTo>
                <a:cubicBezTo>
                  <a:pt x="0" y="9311"/>
                  <a:pt x="153" y="9150"/>
                  <a:pt x="337" y="9150"/>
                </a:cubicBezTo>
                <a:lnTo>
                  <a:pt x="979" y="9150"/>
                </a:lnTo>
                <a:cubicBezTo>
                  <a:pt x="1193" y="4669"/>
                  <a:pt x="5354" y="1020"/>
                  <a:pt x="10494" y="912"/>
                </a:cubicBezTo>
                <a:lnTo>
                  <a:pt x="10494" y="349"/>
                </a:lnTo>
                <a:cubicBezTo>
                  <a:pt x="10494" y="161"/>
                  <a:pt x="10647" y="0"/>
                  <a:pt x="10861" y="0"/>
                </a:cubicBezTo>
                <a:close/>
              </a:path>
            </a:pathLst>
          </a:custGeom>
          <a:solidFill>
            <a:schemeClr val="accent6">
              <a:lumOff val="7843"/>
            </a:schemeClr>
          </a:solidFill>
          <a:ln w="12700">
            <a:miter lim="400000"/>
          </a:ln>
        </p:spPr>
        <p:txBody>
          <a:bodyPr lIns="17141" rIns="17141" anchor="ctr"/>
          <a:lstStyle/>
          <a:p>
            <a:pPr defTabSz="685492" hangingPunct="0">
              <a:defRPr>
                <a:solidFill>
                  <a:srgbClr val="AAAAAA"/>
                </a:solidFill>
              </a:defRPr>
            </a:pPr>
            <a:endParaRPr sz="1350" kern="0">
              <a:solidFill>
                <a:srgbClr val="AAAAAA"/>
              </a:solidFill>
              <a:latin typeface="Calibri"/>
              <a:cs typeface="Calibri"/>
              <a:sym typeface="Calibri"/>
            </a:endParaRPr>
          </a:p>
        </p:txBody>
      </p:sp>
      <p:sp>
        <p:nvSpPr>
          <p:cNvPr id="80" name="Shape"/>
          <p:cNvSpPr/>
          <p:nvPr/>
        </p:nvSpPr>
        <p:spPr>
          <a:xfrm>
            <a:off x="7823326" y="4094692"/>
            <a:ext cx="360641" cy="360641"/>
          </a:xfrm>
          <a:custGeom>
            <a:avLst/>
            <a:gdLst/>
            <a:ahLst/>
            <a:cxnLst>
              <a:cxn ang="0">
                <a:pos x="wd2" y="hd2"/>
              </a:cxn>
              <a:cxn ang="5400000">
                <a:pos x="wd2" y="hd2"/>
              </a:cxn>
              <a:cxn ang="10800000">
                <a:pos x="wd2" y="hd2"/>
              </a:cxn>
              <a:cxn ang="16200000">
                <a:pos x="wd2" y="hd2"/>
              </a:cxn>
            </a:cxnLst>
            <a:rect l="0" t="0" r="r" b="b"/>
            <a:pathLst>
              <a:path w="21600" h="21600" extrusionOk="0">
                <a:moveTo>
                  <a:pt x="327" y="20545"/>
                </a:moveTo>
                <a:cubicBezTo>
                  <a:pt x="518" y="20545"/>
                  <a:pt x="654" y="20703"/>
                  <a:pt x="654" y="20861"/>
                </a:cubicBezTo>
                <a:lnTo>
                  <a:pt x="654" y="20967"/>
                </a:lnTo>
                <a:lnTo>
                  <a:pt x="20946" y="20967"/>
                </a:lnTo>
                <a:lnTo>
                  <a:pt x="20946" y="20861"/>
                </a:lnTo>
                <a:cubicBezTo>
                  <a:pt x="20946" y="20703"/>
                  <a:pt x="21083" y="20545"/>
                  <a:pt x="21273" y="20545"/>
                </a:cubicBezTo>
                <a:cubicBezTo>
                  <a:pt x="21437" y="20545"/>
                  <a:pt x="21600" y="20703"/>
                  <a:pt x="21600" y="20861"/>
                </a:cubicBezTo>
                <a:lnTo>
                  <a:pt x="21600" y="21283"/>
                </a:lnTo>
                <a:cubicBezTo>
                  <a:pt x="21600" y="21468"/>
                  <a:pt x="21437" y="21600"/>
                  <a:pt x="21273" y="21600"/>
                </a:cubicBezTo>
                <a:lnTo>
                  <a:pt x="327" y="21600"/>
                </a:lnTo>
                <a:cubicBezTo>
                  <a:pt x="136" y="21600"/>
                  <a:pt x="0" y="21468"/>
                  <a:pt x="0" y="21283"/>
                </a:cubicBezTo>
                <a:lnTo>
                  <a:pt x="0" y="20861"/>
                </a:lnTo>
                <a:cubicBezTo>
                  <a:pt x="0" y="20703"/>
                  <a:pt x="136" y="20545"/>
                  <a:pt x="327" y="20545"/>
                </a:cubicBezTo>
                <a:close/>
                <a:moveTo>
                  <a:pt x="327" y="18382"/>
                </a:moveTo>
                <a:cubicBezTo>
                  <a:pt x="518" y="18382"/>
                  <a:pt x="654" y="18541"/>
                  <a:pt x="654" y="18699"/>
                </a:cubicBezTo>
                <a:lnTo>
                  <a:pt x="654" y="18804"/>
                </a:lnTo>
                <a:lnTo>
                  <a:pt x="20946" y="18804"/>
                </a:lnTo>
                <a:lnTo>
                  <a:pt x="20946" y="18699"/>
                </a:lnTo>
                <a:cubicBezTo>
                  <a:pt x="20946" y="18541"/>
                  <a:pt x="21083" y="18382"/>
                  <a:pt x="21273" y="18382"/>
                </a:cubicBezTo>
                <a:cubicBezTo>
                  <a:pt x="21437" y="18382"/>
                  <a:pt x="21600" y="18541"/>
                  <a:pt x="21600" y="18699"/>
                </a:cubicBezTo>
                <a:lnTo>
                  <a:pt x="21600" y="19121"/>
                </a:lnTo>
                <a:cubicBezTo>
                  <a:pt x="21600" y="19305"/>
                  <a:pt x="21437" y="19437"/>
                  <a:pt x="21273" y="19437"/>
                </a:cubicBezTo>
                <a:lnTo>
                  <a:pt x="327" y="19437"/>
                </a:lnTo>
                <a:cubicBezTo>
                  <a:pt x="136" y="19437"/>
                  <a:pt x="0" y="19305"/>
                  <a:pt x="0" y="19121"/>
                </a:cubicBezTo>
                <a:lnTo>
                  <a:pt x="0" y="18699"/>
                </a:lnTo>
                <a:cubicBezTo>
                  <a:pt x="0" y="18541"/>
                  <a:pt x="136" y="18382"/>
                  <a:pt x="327" y="18382"/>
                </a:cubicBezTo>
                <a:close/>
                <a:moveTo>
                  <a:pt x="327" y="16220"/>
                </a:moveTo>
                <a:cubicBezTo>
                  <a:pt x="518" y="16220"/>
                  <a:pt x="654" y="16352"/>
                  <a:pt x="654" y="16536"/>
                </a:cubicBezTo>
                <a:lnTo>
                  <a:pt x="654" y="16642"/>
                </a:lnTo>
                <a:lnTo>
                  <a:pt x="20946" y="16642"/>
                </a:lnTo>
                <a:lnTo>
                  <a:pt x="20946" y="16536"/>
                </a:lnTo>
                <a:cubicBezTo>
                  <a:pt x="20946" y="16352"/>
                  <a:pt x="21083" y="16220"/>
                  <a:pt x="21273" y="16220"/>
                </a:cubicBezTo>
                <a:cubicBezTo>
                  <a:pt x="21437" y="16220"/>
                  <a:pt x="21600" y="16352"/>
                  <a:pt x="21600" y="16536"/>
                </a:cubicBezTo>
                <a:lnTo>
                  <a:pt x="21600" y="16958"/>
                </a:lnTo>
                <a:cubicBezTo>
                  <a:pt x="21600" y="17143"/>
                  <a:pt x="21437" y="17275"/>
                  <a:pt x="21273" y="17275"/>
                </a:cubicBezTo>
                <a:lnTo>
                  <a:pt x="327" y="17275"/>
                </a:lnTo>
                <a:cubicBezTo>
                  <a:pt x="136" y="17275"/>
                  <a:pt x="0" y="17143"/>
                  <a:pt x="0" y="16958"/>
                </a:cubicBezTo>
                <a:lnTo>
                  <a:pt x="0" y="16536"/>
                </a:lnTo>
                <a:cubicBezTo>
                  <a:pt x="0" y="16352"/>
                  <a:pt x="136" y="16220"/>
                  <a:pt x="327" y="16220"/>
                </a:cubicBezTo>
                <a:close/>
                <a:moveTo>
                  <a:pt x="327" y="13937"/>
                </a:moveTo>
                <a:cubicBezTo>
                  <a:pt x="518" y="13937"/>
                  <a:pt x="654" y="14069"/>
                  <a:pt x="654" y="14253"/>
                </a:cubicBezTo>
                <a:lnTo>
                  <a:pt x="654" y="14359"/>
                </a:lnTo>
                <a:lnTo>
                  <a:pt x="20946" y="14359"/>
                </a:lnTo>
                <a:lnTo>
                  <a:pt x="20946" y="14253"/>
                </a:lnTo>
                <a:cubicBezTo>
                  <a:pt x="20946" y="14069"/>
                  <a:pt x="21083" y="13937"/>
                  <a:pt x="21273" y="13937"/>
                </a:cubicBezTo>
                <a:cubicBezTo>
                  <a:pt x="21437" y="13937"/>
                  <a:pt x="21600" y="14069"/>
                  <a:pt x="21600" y="14253"/>
                </a:cubicBezTo>
                <a:lnTo>
                  <a:pt x="21600" y="14675"/>
                </a:lnTo>
                <a:cubicBezTo>
                  <a:pt x="21600" y="14860"/>
                  <a:pt x="21437" y="14992"/>
                  <a:pt x="21273" y="14992"/>
                </a:cubicBezTo>
                <a:lnTo>
                  <a:pt x="327" y="14992"/>
                </a:lnTo>
                <a:cubicBezTo>
                  <a:pt x="136" y="14992"/>
                  <a:pt x="0" y="14860"/>
                  <a:pt x="0" y="14675"/>
                </a:cubicBezTo>
                <a:lnTo>
                  <a:pt x="0" y="14253"/>
                </a:lnTo>
                <a:cubicBezTo>
                  <a:pt x="0" y="14069"/>
                  <a:pt x="136" y="13937"/>
                  <a:pt x="327" y="13937"/>
                </a:cubicBezTo>
                <a:close/>
                <a:moveTo>
                  <a:pt x="15393" y="5699"/>
                </a:moveTo>
                <a:cubicBezTo>
                  <a:pt x="14954" y="5699"/>
                  <a:pt x="14624" y="6053"/>
                  <a:pt x="14624" y="6488"/>
                </a:cubicBezTo>
                <a:cubicBezTo>
                  <a:pt x="14624" y="6896"/>
                  <a:pt x="14954" y="7250"/>
                  <a:pt x="15393" y="7250"/>
                </a:cubicBezTo>
                <a:cubicBezTo>
                  <a:pt x="15805" y="7250"/>
                  <a:pt x="16135" y="6896"/>
                  <a:pt x="16135" y="6488"/>
                </a:cubicBezTo>
                <a:cubicBezTo>
                  <a:pt x="16135" y="6053"/>
                  <a:pt x="15805" y="5699"/>
                  <a:pt x="15393" y="5699"/>
                </a:cubicBezTo>
                <a:close/>
                <a:moveTo>
                  <a:pt x="6234" y="5699"/>
                </a:moveTo>
                <a:cubicBezTo>
                  <a:pt x="5795" y="5699"/>
                  <a:pt x="5465" y="6053"/>
                  <a:pt x="5465" y="6488"/>
                </a:cubicBezTo>
                <a:cubicBezTo>
                  <a:pt x="5465" y="6896"/>
                  <a:pt x="5795" y="7250"/>
                  <a:pt x="6234" y="7250"/>
                </a:cubicBezTo>
                <a:cubicBezTo>
                  <a:pt x="6674" y="7250"/>
                  <a:pt x="7003" y="6896"/>
                  <a:pt x="7003" y="6488"/>
                </a:cubicBezTo>
                <a:cubicBezTo>
                  <a:pt x="7003" y="6053"/>
                  <a:pt x="6674" y="5699"/>
                  <a:pt x="6234" y="5699"/>
                </a:cubicBezTo>
                <a:close/>
                <a:moveTo>
                  <a:pt x="15393" y="5046"/>
                </a:moveTo>
                <a:cubicBezTo>
                  <a:pt x="16162" y="5046"/>
                  <a:pt x="16794" y="5699"/>
                  <a:pt x="16794" y="6488"/>
                </a:cubicBezTo>
                <a:cubicBezTo>
                  <a:pt x="16794" y="7250"/>
                  <a:pt x="16162" y="7902"/>
                  <a:pt x="15393" y="7902"/>
                </a:cubicBezTo>
                <a:cubicBezTo>
                  <a:pt x="14597" y="7902"/>
                  <a:pt x="13938" y="7250"/>
                  <a:pt x="13938" y="6488"/>
                </a:cubicBezTo>
                <a:cubicBezTo>
                  <a:pt x="13938" y="5699"/>
                  <a:pt x="14597" y="5046"/>
                  <a:pt x="15393" y="5046"/>
                </a:cubicBezTo>
                <a:close/>
                <a:moveTo>
                  <a:pt x="6234" y="5046"/>
                </a:moveTo>
                <a:cubicBezTo>
                  <a:pt x="7031" y="5046"/>
                  <a:pt x="7662" y="5699"/>
                  <a:pt x="7662" y="6488"/>
                </a:cubicBezTo>
                <a:cubicBezTo>
                  <a:pt x="7662" y="7250"/>
                  <a:pt x="7031" y="7902"/>
                  <a:pt x="6234" y="7902"/>
                </a:cubicBezTo>
                <a:cubicBezTo>
                  <a:pt x="5438" y="7902"/>
                  <a:pt x="4806" y="7250"/>
                  <a:pt x="4806" y="6488"/>
                </a:cubicBezTo>
                <a:cubicBezTo>
                  <a:pt x="4806" y="5699"/>
                  <a:pt x="5438" y="5046"/>
                  <a:pt x="6234" y="5046"/>
                </a:cubicBezTo>
                <a:close/>
                <a:moveTo>
                  <a:pt x="10800" y="3244"/>
                </a:moveTo>
                <a:cubicBezTo>
                  <a:pt x="10990" y="3244"/>
                  <a:pt x="11126" y="3407"/>
                  <a:pt x="11126" y="3570"/>
                </a:cubicBezTo>
                <a:lnTo>
                  <a:pt x="11126" y="3897"/>
                </a:lnTo>
                <a:cubicBezTo>
                  <a:pt x="11642" y="4006"/>
                  <a:pt x="12050" y="4332"/>
                  <a:pt x="12267" y="4795"/>
                </a:cubicBezTo>
                <a:cubicBezTo>
                  <a:pt x="12321" y="4931"/>
                  <a:pt x="12240" y="5149"/>
                  <a:pt x="12077" y="5203"/>
                </a:cubicBezTo>
                <a:cubicBezTo>
                  <a:pt x="11914" y="5285"/>
                  <a:pt x="11724" y="5203"/>
                  <a:pt x="11642" y="5040"/>
                </a:cubicBezTo>
                <a:cubicBezTo>
                  <a:pt x="11533" y="4713"/>
                  <a:pt x="11180" y="4523"/>
                  <a:pt x="10800" y="4523"/>
                </a:cubicBezTo>
                <a:cubicBezTo>
                  <a:pt x="10311" y="4523"/>
                  <a:pt x="9904" y="4877"/>
                  <a:pt x="9904" y="5285"/>
                </a:cubicBezTo>
                <a:cubicBezTo>
                  <a:pt x="9904" y="5829"/>
                  <a:pt x="10230" y="6101"/>
                  <a:pt x="10800" y="6101"/>
                </a:cubicBezTo>
                <a:cubicBezTo>
                  <a:pt x="11941" y="6101"/>
                  <a:pt x="12348" y="6836"/>
                  <a:pt x="12348" y="7544"/>
                </a:cubicBezTo>
                <a:cubicBezTo>
                  <a:pt x="12348" y="8224"/>
                  <a:pt x="11832" y="8795"/>
                  <a:pt x="11126" y="8931"/>
                </a:cubicBezTo>
                <a:lnTo>
                  <a:pt x="11126" y="9258"/>
                </a:lnTo>
                <a:cubicBezTo>
                  <a:pt x="11126" y="9448"/>
                  <a:pt x="10990" y="9585"/>
                  <a:pt x="10800" y="9585"/>
                </a:cubicBezTo>
                <a:cubicBezTo>
                  <a:pt x="10637" y="9585"/>
                  <a:pt x="10501" y="9448"/>
                  <a:pt x="10501" y="9258"/>
                </a:cubicBezTo>
                <a:lnTo>
                  <a:pt x="10501" y="8931"/>
                </a:lnTo>
                <a:cubicBezTo>
                  <a:pt x="9985" y="8823"/>
                  <a:pt x="9550" y="8496"/>
                  <a:pt x="9360" y="8033"/>
                </a:cubicBezTo>
                <a:cubicBezTo>
                  <a:pt x="9306" y="7897"/>
                  <a:pt x="9387" y="7680"/>
                  <a:pt x="9550" y="7625"/>
                </a:cubicBezTo>
                <a:cubicBezTo>
                  <a:pt x="9713" y="7544"/>
                  <a:pt x="9904" y="7625"/>
                  <a:pt x="9985" y="7788"/>
                </a:cubicBezTo>
                <a:cubicBezTo>
                  <a:pt x="10094" y="8115"/>
                  <a:pt x="10447" y="8305"/>
                  <a:pt x="10800" y="8305"/>
                </a:cubicBezTo>
                <a:cubicBezTo>
                  <a:pt x="11289" y="8305"/>
                  <a:pt x="11696" y="7952"/>
                  <a:pt x="11696" y="7544"/>
                </a:cubicBezTo>
                <a:cubicBezTo>
                  <a:pt x="11696" y="6999"/>
                  <a:pt x="11398" y="6727"/>
                  <a:pt x="10800" y="6727"/>
                </a:cubicBezTo>
                <a:cubicBezTo>
                  <a:pt x="9686" y="6727"/>
                  <a:pt x="9252" y="5992"/>
                  <a:pt x="9252" y="5285"/>
                </a:cubicBezTo>
                <a:cubicBezTo>
                  <a:pt x="9252" y="4605"/>
                  <a:pt x="9768" y="4033"/>
                  <a:pt x="10501" y="3897"/>
                </a:cubicBezTo>
                <a:lnTo>
                  <a:pt x="10501" y="3570"/>
                </a:lnTo>
                <a:cubicBezTo>
                  <a:pt x="10501" y="3407"/>
                  <a:pt x="10637" y="3244"/>
                  <a:pt x="10800" y="3244"/>
                </a:cubicBezTo>
                <a:close/>
                <a:moveTo>
                  <a:pt x="3852" y="2578"/>
                </a:moveTo>
                <a:cubicBezTo>
                  <a:pt x="3716" y="3233"/>
                  <a:pt x="3227" y="3752"/>
                  <a:pt x="2575" y="3861"/>
                </a:cubicBezTo>
                <a:lnTo>
                  <a:pt x="2575" y="8967"/>
                </a:lnTo>
                <a:cubicBezTo>
                  <a:pt x="3227" y="9104"/>
                  <a:pt x="3716" y="9595"/>
                  <a:pt x="3852" y="10251"/>
                </a:cubicBezTo>
                <a:lnTo>
                  <a:pt x="17628" y="10251"/>
                </a:lnTo>
                <a:cubicBezTo>
                  <a:pt x="17764" y="9595"/>
                  <a:pt x="18253" y="9104"/>
                  <a:pt x="18905" y="8967"/>
                </a:cubicBezTo>
                <a:lnTo>
                  <a:pt x="18905" y="3861"/>
                </a:lnTo>
                <a:cubicBezTo>
                  <a:pt x="18253" y="3752"/>
                  <a:pt x="17764" y="3233"/>
                  <a:pt x="17628" y="2578"/>
                </a:cubicBezTo>
                <a:lnTo>
                  <a:pt x="3852" y="2578"/>
                </a:lnTo>
                <a:close/>
                <a:moveTo>
                  <a:pt x="3553" y="1922"/>
                </a:moveTo>
                <a:lnTo>
                  <a:pt x="17900" y="1922"/>
                </a:lnTo>
                <a:cubicBezTo>
                  <a:pt x="18117" y="1922"/>
                  <a:pt x="18253" y="2086"/>
                  <a:pt x="18253" y="2250"/>
                </a:cubicBezTo>
                <a:cubicBezTo>
                  <a:pt x="18253" y="2796"/>
                  <a:pt x="18688" y="3233"/>
                  <a:pt x="19231" y="3233"/>
                </a:cubicBezTo>
                <a:cubicBezTo>
                  <a:pt x="19422" y="3233"/>
                  <a:pt x="19557" y="3397"/>
                  <a:pt x="19557" y="3561"/>
                </a:cubicBezTo>
                <a:lnTo>
                  <a:pt x="19557" y="9268"/>
                </a:lnTo>
                <a:cubicBezTo>
                  <a:pt x="19557" y="9459"/>
                  <a:pt x="19422" y="9595"/>
                  <a:pt x="19231" y="9595"/>
                </a:cubicBezTo>
                <a:cubicBezTo>
                  <a:pt x="18688" y="9595"/>
                  <a:pt x="18253" y="10032"/>
                  <a:pt x="18253" y="10578"/>
                </a:cubicBezTo>
                <a:cubicBezTo>
                  <a:pt x="18253" y="10742"/>
                  <a:pt x="18117" y="10906"/>
                  <a:pt x="17900" y="10906"/>
                </a:cubicBezTo>
                <a:lnTo>
                  <a:pt x="3553" y="10906"/>
                </a:lnTo>
                <a:cubicBezTo>
                  <a:pt x="3363" y="10906"/>
                  <a:pt x="3227" y="10742"/>
                  <a:pt x="3227" y="10578"/>
                </a:cubicBezTo>
                <a:cubicBezTo>
                  <a:pt x="3227" y="10032"/>
                  <a:pt x="2792" y="9595"/>
                  <a:pt x="2248" y="9595"/>
                </a:cubicBezTo>
                <a:cubicBezTo>
                  <a:pt x="2058" y="9595"/>
                  <a:pt x="1922" y="9459"/>
                  <a:pt x="1922" y="9268"/>
                </a:cubicBezTo>
                <a:lnTo>
                  <a:pt x="1922" y="3561"/>
                </a:lnTo>
                <a:cubicBezTo>
                  <a:pt x="1922" y="3397"/>
                  <a:pt x="2058" y="3233"/>
                  <a:pt x="2248" y="3233"/>
                </a:cubicBezTo>
                <a:cubicBezTo>
                  <a:pt x="2792" y="3233"/>
                  <a:pt x="3227" y="2796"/>
                  <a:pt x="3227" y="2250"/>
                </a:cubicBezTo>
                <a:cubicBezTo>
                  <a:pt x="3227" y="2086"/>
                  <a:pt x="3363" y="1922"/>
                  <a:pt x="3553" y="1922"/>
                </a:cubicBezTo>
                <a:close/>
                <a:moveTo>
                  <a:pt x="654" y="678"/>
                </a:moveTo>
                <a:lnTo>
                  <a:pt x="654" y="12178"/>
                </a:lnTo>
                <a:lnTo>
                  <a:pt x="20946" y="12178"/>
                </a:lnTo>
                <a:lnTo>
                  <a:pt x="20946" y="678"/>
                </a:lnTo>
                <a:lnTo>
                  <a:pt x="654" y="678"/>
                </a:lnTo>
                <a:close/>
                <a:moveTo>
                  <a:pt x="327" y="0"/>
                </a:moveTo>
                <a:lnTo>
                  <a:pt x="21273" y="0"/>
                </a:lnTo>
                <a:cubicBezTo>
                  <a:pt x="21437" y="0"/>
                  <a:pt x="21600" y="163"/>
                  <a:pt x="21600" y="325"/>
                </a:cubicBezTo>
                <a:lnTo>
                  <a:pt x="21600" y="12503"/>
                </a:lnTo>
                <a:cubicBezTo>
                  <a:pt x="21600" y="12666"/>
                  <a:pt x="21437" y="12829"/>
                  <a:pt x="21273" y="12829"/>
                </a:cubicBezTo>
                <a:lnTo>
                  <a:pt x="327" y="12829"/>
                </a:lnTo>
                <a:cubicBezTo>
                  <a:pt x="136" y="12829"/>
                  <a:pt x="0" y="12666"/>
                  <a:pt x="0" y="12503"/>
                </a:cubicBezTo>
                <a:lnTo>
                  <a:pt x="0" y="325"/>
                </a:lnTo>
                <a:cubicBezTo>
                  <a:pt x="0" y="163"/>
                  <a:pt x="136" y="0"/>
                  <a:pt x="327" y="0"/>
                </a:cubicBezTo>
                <a:close/>
              </a:path>
            </a:pathLst>
          </a:custGeom>
          <a:solidFill>
            <a:schemeClr val="accent6">
              <a:lumOff val="7843"/>
            </a:schemeClr>
          </a:solidFill>
          <a:ln w="12700">
            <a:miter lim="400000"/>
          </a:ln>
        </p:spPr>
        <p:txBody>
          <a:bodyPr lIns="17141" rIns="17141" anchor="ctr"/>
          <a:lstStyle/>
          <a:p>
            <a:pPr defTabSz="685492" hangingPunct="0">
              <a:defRPr>
                <a:latin typeface="+mj-lt"/>
                <a:ea typeface="+mj-ea"/>
                <a:cs typeface="+mj-cs"/>
                <a:sym typeface="Lato Light"/>
              </a:defRPr>
            </a:pPr>
            <a:endParaRPr sz="1350" kern="0">
              <a:solidFill>
                <a:srgbClr val="272727"/>
              </a:solidFill>
              <a:latin typeface="Lato Light"/>
              <a:ea typeface="Lato Light"/>
              <a:cs typeface="Lato Light"/>
              <a:sym typeface="Lato Light"/>
            </a:endParaRPr>
          </a:p>
        </p:txBody>
      </p:sp>
      <p:sp>
        <p:nvSpPr>
          <p:cNvPr id="81" name="Shape"/>
          <p:cNvSpPr/>
          <p:nvPr/>
        </p:nvSpPr>
        <p:spPr>
          <a:xfrm>
            <a:off x="7543195" y="5509143"/>
            <a:ext cx="360639" cy="360641"/>
          </a:xfrm>
          <a:custGeom>
            <a:avLst/>
            <a:gdLst/>
            <a:ahLst/>
            <a:cxnLst>
              <a:cxn ang="0">
                <a:pos x="wd2" y="hd2"/>
              </a:cxn>
              <a:cxn ang="5400000">
                <a:pos x="wd2" y="hd2"/>
              </a:cxn>
              <a:cxn ang="10800000">
                <a:pos x="wd2" y="hd2"/>
              </a:cxn>
              <a:cxn ang="16200000">
                <a:pos x="wd2" y="hd2"/>
              </a:cxn>
            </a:cxnLst>
            <a:rect l="0" t="0" r="r" b="b"/>
            <a:pathLst>
              <a:path w="21600" h="21559" extrusionOk="0">
                <a:moveTo>
                  <a:pt x="15962" y="17560"/>
                </a:moveTo>
                <a:lnTo>
                  <a:pt x="15390" y="17859"/>
                </a:lnTo>
                <a:lnTo>
                  <a:pt x="16289" y="20280"/>
                </a:lnTo>
                <a:lnTo>
                  <a:pt x="17187" y="17859"/>
                </a:lnTo>
                <a:lnTo>
                  <a:pt x="16643" y="17560"/>
                </a:lnTo>
                <a:cubicBezTo>
                  <a:pt x="16425" y="17451"/>
                  <a:pt x="16180" y="17451"/>
                  <a:pt x="15962" y="17560"/>
                </a:cubicBezTo>
                <a:close/>
                <a:moveTo>
                  <a:pt x="7295" y="13416"/>
                </a:moveTo>
                <a:lnTo>
                  <a:pt x="13224" y="13416"/>
                </a:lnTo>
                <a:cubicBezTo>
                  <a:pt x="13414" y="13416"/>
                  <a:pt x="13550" y="13560"/>
                  <a:pt x="13550" y="13762"/>
                </a:cubicBezTo>
                <a:cubicBezTo>
                  <a:pt x="13550" y="13935"/>
                  <a:pt x="13414" y="14108"/>
                  <a:pt x="13224" y="14108"/>
                </a:cubicBezTo>
                <a:lnTo>
                  <a:pt x="7295" y="14108"/>
                </a:lnTo>
                <a:cubicBezTo>
                  <a:pt x="7132" y="14108"/>
                  <a:pt x="6969" y="13935"/>
                  <a:pt x="6969" y="13762"/>
                </a:cubicBezTo>
                <a:cubicBezTo>
                  <a:pt x="6969" y="13560"/>
                  <a:pt x="7132" y="13416"/>
                  <a:pt x="7295" y="13416"/>
                </a:cubicBezTo>
                <a:close/>
                <a:moveTo>
                  <a:pt x="2489" y="13416"/>
                </a:moveTo>
                <a:lnTo>
                  <a:pt x="5534" y="13416"/>
                </a:lnTo>
                <a:cubicBezTo>
                  <a:pt x="5724" y="13416"/>
                  <a:pt x="5860" y="13560"/>
                  <a:pt x="5860" y="13762"/>
                </a:cubicBezTo>
                <a:cubicBezTo>
                  <a:pt x="5860" y="13935"/>
                  <a:pt x="5724" y="14108"/>
                  <a:pt x="5534" y="14108"/>
                </a:cubicBezTo>
                <a:lnTo>
                  <a:pt x="2489" y="14108"/>
                </a:lnTo>
                <a:cubicBezTo>
                  <a:pt x="2326" y="14108"/>
                  <a:pt x="2163" y="13935"/>
                  <a:pt x="2163" y="13762"/>
                </a:cubicBezTo>
                <a:cubicBezTo>
                  <a:pt x="2163" y="13560"/>
                  <a:pt x="2326" y="13416"/>
                  <a:pt x="2489" y="13416"/>
                </a:cubicBezTo>
                <a:close/>
                <a:moveTo>
                  <a:pt x="15962" y="12337"/>
                </a:moveTo>
                <a:lnTo>
                  <a:pt x="15308" y="12663"/>
                </a:lnTo>
                <a:lnTo>
                  <a:pt x="15308" y="17152"/>
                </a:lnTo>
                <a:lnTo>
                  <a:pt x="15662" y="16961"/>
                </a:lnTo>
                <a:cubicBezTo>
                  <a:pt x="16071" y="16771"/>
                  <a:pt x="16534" y="16771"/>
                  <a:pt x="16942" y="16961"/>
                </a:cubicBezTo>
                <a:lnTo>
                  <a:pt x="17269" y="17152"/>
                </a:lnTo>
                <a:lnTo>
                  <a:pt x="17269" y="12663"/>
                </a:lnTo>
                <a:lnTo>
                  <a:pt x="16643" y="12337"/>
                </a:lnTo>
                <a:cubicBezTo>
                  <a:pt x="16425" y="12228"/>
                  <a:pt x="16180" y="12228"/>
                  <a:pt x="15962" y="12337"/>
                </a:cubicBezTo>
                <a:close/>
                <a:moveTo>
                  <a:pt x="9846" y="10893"/>
                </a:moveTo>
                <a:lnTo>
                  <a:pt x="13223" y="10893"/>
                </a:lnTo>
                <a:cubicBezTo>
                  <a:pt x="13414" y="10893"/>
                  <a:pt x="13550" y="11037"/>
                  <a:pt x="13550" y="11210"/>
                </a:cubicBezTo>
                <a:cubicBezTo>
                  <a:pt x="13550" y="11412"/>
                  <a:pt x="13414" y="11585"/>
                  <a:pt x="13223" y="11585"/>
                </a:cubicBezTo>
                <a:lnTo>
                  <a:pt x="9846" y="11585"/>
                </a:lnTo>
                <a:cubicBezTo>
                  <a:pt x="9655" y="11585"/>
                  <a:pt x="9492" y="11412"/>
                  <a:pt x="9492" y="11210"/>
                </a:cubicBezTo>
                <a:cubicBezTo>
                  <a:pt x="9492" y="11037"/>
                  <a:pt x="9655" y="10893"/>
                  <a:pt x="9846" y="10893"/>
                </a:cubicBezTo>
                <a:close/>
                <a:moveTo>
                  <a:pt x="5496" y="10893"/>
                </a:moveTo>
                <a:lnTo>
                  <a:pt x="8081" y="10893"/>
                </a:lnTo>
                <a:cubicBezTo>
                  <a:pt x="8246" y="10893"/>
                  <a:pt x="8383" y="11037"/>
                  <a:pt x="8383" y="11210"/>
                </a:cubicBezTo>
                <a:cubicBezTo>
                  <a:pt x="8383" y="11412"/>
                  <a:pt x="8246" y="11585"/>
                  <a:pt x="8081" y="11585"/>
                </a:cubicBezTo>
                <a:lnTo>
                  <a:pt x="5496" y="11585"/>
                </a:lnTo>
                <a:cubicBezTo>
                  <a:pt x="5331" y="11585"/>
                  <a:pt x="5166" y="11412"/>
                  <a:pt x="5166" y="11210"/>
                </a:cubicBezTo>
                <a:cubicBezTo>
                  <a:pt x="5166" y="11037"/>
                  <a:pt x="5331" y="10893"/>
                  <a:pt x="5496" y="10893"/>
                </a:cubicBezTo>
                <a:close/>
                <a:moveTo>
                  <a:pt x="6453" y="8249"/>
                </a:moveTo>
                <a:lnTo>
                  <a:pt x="11062" y="8249"/>
                </a:lnTo>
                <a:cubicBezTo>
                  <a:pt x="11252" y="8249"/>
                  <a:pt x="11387" y="8422"/>
                  <a:pt x="11387" y="8624"/>
                </a:cubicBezTo>
                <a:cubicBezTo>
                  <a:pt x="11387" y="8797"/>
                  <a:pt x="11252" y="8941"/>
                  <a:pt x="11062" y="8941"/>
                </a:cubicBezTo>
                <a:lnTo>
                  <a:pt x="6453" y="8941"/>
                </a:lnTo>
                <a:cubicBezTo>
                  <a:pt x="6263" y="8941"/>
                  <a:pt x="6128" y="8797"/>
                  <a:pt x="6128" y="8624"/>
                </a:cubicBezTo>
                <a:cubicBezTo>
                  <a:pt x="6128" y="8422"/>
                  <a:pt x="6263" y="8249"/>
                  <a:pt x="6453" y="8249"/>
                </a:cubicBezTo>
                <a:close/>
                <a:moveTo>
                  <a:pt x="6453" y="5606"/>
                </a:moveTo>
                <a:lnTo>
                  <a:pt x="11062" y="5606"/>
                </a:lnTo>
                <a:cubicBezTo>
                  <a:pt x="11252" y="5606"/>
                  <a:pt x="11387" y="5731"/>
                  <a:pt x="11387" y="5881"/>
                </a:cubicBezTo>
                <a:cubicBezTo>
                  <a:pt x="11387" y="6057"/>
                  <a:pt x="11252" y="6182"/>
                  <a:pt x="11062" y="6182"/>
                </a:cubicBezTo>
                <a:lnTo>
                  <a:pt x="6453" y="6182"/>
                </a:lnTo>
                <a:cubicBezTo>
                  <a:pt x="6263" y="6182"/>
                  <a:pt x="6128" y="6057"/>
                  <a:pt x="6128" y="5881"/>
                </a:cubicBezTo>
                <a:cubicBezTo>
                  <a:pt x="6128" y="5731"/>
                  <a:pt x="6263" y="5606"/>
                  <a:pt x="6453" y="5606"/>
                </a:cubicBezTo>
                <a:close/>
                <a:moveTo>
                  <a:pt x="3411" y="4645"/>
                </a:moveTo>
                <a:cubicBezTo>
                  <a:pt x="3603" y="4645"/>
                  <a:pt x="3741" y="4807"/>
                  <a:pt x="3741" y="4969"/>
                </a:cubicBezTo>
                <a:lnTo>
                  <a:pt x="3741" y="5266"/>
                </a:lnTo>
                <a:cubicBezTo>
                  <a:pt x="4210" y="5347"/>
                  <a:pt x="4595" y="5644"/>
                  <a:pt x="4788" y="6076"/>
                </a:cubicBezTo>
                <a:cubicBezTo>
                  <a:pt x="4871" y="6211"/>
                  <a:pt x="4788" y="6427"/>
                  <a:pt x="4595" y="6481"/>
                </a:cubicBezTo>
                <a:cubicBezTo>
                  <a:pt x="4430" y="6562"/>
                  <a:pt x="4237" y="6481"/>
                  <a:pt x="4182" y="6319"/>
                </a:cubicBezTo>
                <a:cubicBezTo>
                  <a:pt x="4044" y="6049"/>
                  <a:pt x="3741" y="5860"/>
                  <a:pt x="3411" y="5860"/>
                </a:cubicBezTo>
                <a:cubicBezTo>
                  <a:pt x="2970" y="5860"/>
                  <a:pt x="2611" y="6184"/>
                  <a:pt x="2611" y="6562"/>
                </a:cubicBezTo>
                <a:cubicBezTo>
                  <a:pt x="2611" y="7021"/>
                  <a:pt x="2887" y="7264"/>
                  <a:pt x="3411" y="7264"/>
                </a:cubicBezTo>
                <a:cubicBezTo>
                  <a:pt x="4513" y="7264"/>
                  <a:pt x="4899" y="7940"/>
                  <a:pt x="4899" y="8588"/>
                </a:cubicBezTo>
                <a:cubicBezTo>
                  <a:pt x="4899" y="9209"/>
                  <a:pt x="4375" y="9749"/>
                  <a:pt x="3741" y="9911"/>
                </a:cubicBezTo>
                <a:lnTo>
                  <a:pt x="3741" y="10181"/>
                </a:lnTo>
                <a:cubicBezTo>
                  <a:pt x="3741" y="10343"/>
                  <a:pt x="3603" y="10505"/>
                  <a:pt x="3411" y="10505"/>
                </a:cubicBezTo>
                <a:cubicBezTo>
                  <a:pt x="3218" y="10505"/>
                  <a:pt x="3080" y="10343"/>
                  <a:pt x="3080" y="10181"/>
                </a:cubicBezTo>
                <a:lnTo>
                  <a:pt x="3080" y="9884"/>
                </a:lnTo>
                <a:cubicBezTo>
                  <a:pt x="2611" y="9803"/>
                  <a:pt x="2226" y="9506"/>
                  <a:pt x="2060" y="9074"/>
                </a:cubicBezTo>
                <a:cubicBezTo>
                  <a:pt x="1978" y="8912"/>
                  <a:pt x="2060" y="8723"/>
                  <a:pt x="2226" y="8642"/>
                </a:cubicBezTo>
                <a:cubicBezTo>
                  <a:pt x="2391" y="8588"/>
                  <a:pt x="2584" y="8669"/>
                  <a:pt x="2639" y="8831"/>
                </a:cubicBezTo>
                <a:cubicBezTo>
                  <a:pt x="2777" y="9101"/>
                  <a:pt x="3080" y="9290"/>
                  <a:pt x="3411" y="9290"/>
                </a:cubicBezTo>
                <a:cubicBezTo>
                  <a:pt x="3851" y="9290"/>
                  <a:pt x="4237" y="8966"/>
                  <a:pt x="4237" y="8588"/>
                </a:cubicBezTo>
                <a:cubicBezTo>
                  <a:pt x="4237" y="8129"/>
                  <a:pt x="3962" y="7913"/>
                  <a:pt x="3411" y="7913"/>
                </a:cubicBezTo>
                <a:cubicBezTo>
                  <a:pt x="2336" y="7913"/>
                  <a:pt x="1922" y="7210"/>
                  <a:pt x="1922" y="6562"/>
                </a:cubicBezTo>
                <a:cubicBezTo>
                  <a:pt x="1922" y="5914"/>
                  <a:pt x="2418" y="5374"/>
                  <a:pt x="3080" y="5266"/>
                </a:cubicBezTo>
                <a:lnTo>
                  <a:pt x="3080" y="4969"/>
                </a:lnTo>
                <a:cubicBezTo>
                  <a:pt x="3080" y="4807"/>
                  <a:pt x="3218" y="4645"/>
                  <a:pt x="3411" y="4645"/>
                </a:cubicBezTo>
                <a:close/>
                <a:moveTo>
                  <a:pt x="15962" y="2326"/>
                </a:moveTo>
                <a:lnTo>
                  <a:pt x="15308" y="2679"/>
                </a:lnTo>
                <a:lnTo>
                  <a:pt x="15308" y="11929"/>
                </a:lnTo>
                <a:lnTo>
                  <a:pt x="15662" y="11766"/>
                </a:lnTo>
                <a:cubicBezTo>
                  <a:pt x="16071" y="11548"/>
                  <a:pt x="16534" y="11548"/>
                  <a:pt x="16942" y="11766"/>
                </a:cubicBezTo>
                <a:lnTo>
                  <a:pt x="17269" y="11929"/>
                </a:lnTo>
                <a:lnTo>
                  <a:pt x="17269" y="2679"/>
                </a:lnTo>
                <a:lnTo>
                  <a:pt x="16643" y="2326"/>
                </a:lnTo>
                <a:cubicBezTo>
                  <a:pt x="16425" y="2217"/>
                  <a:pt x="16180" y="2217"/>
                  <a:pt x="15962" y="2326"/>
                </a:cubicBezTo>
                <a:close/>
                <a:moveTo>
                  <a:pt x="15989" y="721"/>
                </a:moveTo>
                <a:lnTo>
                  <a:pt x="15934" y="748"/>
                </a:lnTo>
                <a:lnTo>
                  <a:pt x="15934" y="1646"/>
                </a:lnTo>
                <a:cubicBezTo>
                  <a:pt x="16180" y="1591"/>
                  <a:pt x="16425" y="1591"/>
                  <a:pt x="16670" y="1646"/>
                </a:cubicBezTo>
                <a:lnTo>
                  <a:pt x="16670" y="748"/>
                </a:lnTo>
                <a:lnTo>
                  <a:pt x="16615" y="721"/>
                </a:lnTo>
                <a:cubicBezTo>
                  <a:pt x="16398" y="612"/>
                  <a:pt x="16180" y="612"/>
                  <a:pt x="15989" y="721"/>
                </a:cubicBezTo>
                <a:close/>
                <a:moveTo>
                  <a:pt x="15689" y="122"/>
                </a:moveTo>
                <a:cubicBezTo>
                  <a:pt x="16071" y="-41"/>
                  <a:pt x="16534" y="-41"/>
                  <a:pt x="16915" y="122"/>
                </a:cubicBezTo>
                <a:lnTo>
                  <a:pt x="17133" y="231"/>
                </a:lnTo>
                <a:cubicBezTo>
                  <a:pt x="17269" y="285"/>
                  <a:pt x="17324" y="421"/>
                  <a:pt x="17324" y="530"/>
                </a:cubicBezTo>
                <a:lnTo>
                  <a:pt x="17324" y="1945"/>
                </a:lnTo>
                <a:lnTo>
                  <a:pt x="17759" y="2163"/>
                </a:lnTo>
                <a:cubicBezTo>
                  <a:pt x="17868" y="2244"/>
                  <a:pt x="17923" y="2353"/>
                  <a:pt x="17923" y="2462"/>
                </a:cubicBezTo>
                <a:lnTo>
                  <a:pt x="17923" y="2979"/>
                </a:lnTo>
                <a:lnTo>
                  <a:pt x="21273" y="2979"/>
                </a:lnTo>
                <a:cubicBezTo>
                  <a:pt x="21437" y="2979"/>
                  <a:pt x="21600" y="3142"/>
                  <a:pt x="21600" y="3305"/>
                </a:cubicBezTo>
                <a:lnTo>
                  <a:pt x="21600" y="16825"/>
                </a:lnTo>
                <a:cubicBezTo>
                  <a:pt x="21600" y="16989"/>
                  <a:pt x="21437" y="17152"/>
                  <a:pt x="21273" y="17152"/>
                </a:cubicBezTo>
                <a:lnTo>
                  <a:pt x="18931" y="17152"/>
                </a:lnTo>
                <a:cubicBezTo>
                  <a:pt x="18740" y="17152"/>
                  <a:pt x="18577" y="16989"/>
                  <a:pt x="18577" y="16825"/>
                </a:cubicBezTo>
                <a:cubicBezTo>
                  <a:pt x="18577" y="16635"/>
                  <a:pt x="18740" y="16499"/>
                  <a:pt x="18931" y="16499"/>
                </a:cubicBezTo>
                <a:lnTo>
                  <a:pt x="20946" y="16499"/>
                </a:lnTo>
                <a:lnTo>
                  <a:pt x="20946" y="3631"/>
                </a:lnTo>
                <a:lnTo>
                  <a:pt x="17923" y="3631"/>
                </a:lnTo>
                <a:lnTo>
                  <a:pt x="17923" y="17696"/>
                </a:lnTo>
                <a:cubicBezTo>
                  <a:pt x="17923" y="17723"/>
                  <a:pt x="17923" y="17778"/>
                  <a:pt x="17923" y="17805"/>
                </a:cubicBezTo>
                <a:lnTo>
                  <a:pt x="16615" y="21369"/>
                </a:lnTo>
                <a:cubicBezTo>
                  <a:pt x="16561" y="21477"/>
                  <a:pt x="16425" y="21559"/>
                  <a:pt x="16289" y="21559"/>
                </a:cubicBezTo>
                <a:cubicBezTo>
                  <a:pt x="16152" y="21559"/>
                  <a:pt x="16043" y="21477"/>
                  <a:pt x="15989" y="21369"/>
                </a:cubicBezTo>
                <a:lnTo>
                  <a:pt x="14681" y="17805"/>
                </a:lnTo>
                <a:cubicBezTo>
                  <a:pt x="14681" y="17778"/>
                  <a:pt x="14681" y="17723"/>
                  <a:pt x="14681" y="17696"/>
                </a:cubicBezTo>
                <a:lnTo>
                  <a:pt x="14681" y="17152"/>
                </a:lnTo>
                <a:lnTo>
                  <a:pt x="327" y="17152"/>
                </a:lnTo>
                <a:cubicBezTo>
                  <a:pt x="136" y="17152"/>
                  <a:pt x="0" y="16989"/>
                  <a:pt x="0" y="16825"/>
                </a:cubicBezTo>
                <a:lnTo>
                  <a:pt x="0" y="3305"/>
                </a:lnTo>
                <a:cubicBezTo>
                  <a:pt x="0" y="3142"/>
                  <a:pt x="136" y="2979"/>
                  <a:pt x="327" y="2979"/>
                </a:cubicBezTo>
                <a:lnTo>
                  <a:pt x="11930" y="2979"/>
                </a:lnTo>
                <a:cubicBezTo>
                  <a:pt x="12094" y="2979"/>
                  <a:pt x="12257" y="3142"/>
                  <a:pt x="12257" y="3305"/>
                </a:cubicBezTo>
                <a:cubicBezTo>
                  <a:pt x="12257" y="3495"/>
                  <a:pt x="12094" y="3631"/>
                  <a:pt x="11930" y="3631"/>
                </a:cubicBezTo>
                <a:lnTo>
                  <a:pt x="654" y="3631"/>
                </a:lnTo>
                <a:lnTo>
                  <a:pt x="654" y="16499"/>
                </a:lnTo>
                <a:lnTo>
                  <a:pt x="14681" y="16499"/>
                </a:lnTo>
                <a:lnTo>
                  <a:pt x="14681" y="2815"/>
                </a:lnTo>
                <a:cubicBezTo>
                  <a:pt x="14028" y="2951"/>
                  <a:pt x="13565" y="3414"/>
                  <a:pt x="13565" y="3985"/>
                </a:cubicBezTo>
                <a:lnTo>
                  <a:pt x="13565" y="8447"/>
                </a:lnTo>
                <a:cubicBezTo>
                  <a:pt x="13565" y="8637"/>
                  <a:pt x="13428" y="8773"/>
                  <a:pt x="13238" y="8773"/>
                </a:cubicBezTo>
                <a:cubicBezTo>
                  <a:pt x="13074" y="8773"/>
                  <a:pt x="12911" y="8637"/>
                  <a:pt x="12911" y="8447"/>
                </a:cubicBezTo>
                <a:lnTo>
                  <a:pt x="12911" y="3985"/>
                </a:lnTo>
                <a:cubicBezTo>
                  <a:pt x="12911" y="2979"/>
                  <a:pt x="13783" y="2190"/>
                  <a:pt x="14899" y="2135"/>
                </a:cubicBezTo>
                <a:lnTo>
                  <a:pt x="15281" y="1945"/>
                </a:lnTo>
                <a:lnTo>
                  <a:pt x="15281" y="530"/>
                </a:lnTo>
                <a:cubicBezTo>
                  <a:pt x="15281" y="421"/>
                  <a:pt x="15335" y="285"/>
                  <a:pt x="15444" y="231"/>
                </a:cubicBezTo>
                <a:lnTo>
                  <a:pt x="15689" y="122"/>
                </a:lnTo>
                <a:close/>
              </a:path>
            </a:pathLst>
          </a:custGeom>
          <a:solidFill>
            <a:schemeClr val="accent6">
              <a:lumOff val="7843"/>
            </a:schemeClr>
          </a:solidFill>
          <a:ln w="12700">
            <a:miter lim="400000"/>
          </a:ln>
        </p:spPr>
        <p:txBody>
          <a:bodyPr lIns="17141" rIns="17141" anchor="ctr"/>
          <a:lstStyle/>
          <a:p>
            <a:pPr defTabSz="685492" hangingPunct="0">
              <a:defRPr>
                <a:latin typeface="+mj-lt"/>
                <a:ea typeface="+mj-ea"/>
                <a:cs typeface="+mj-cs"/>
                <a:sym typeface="Lato Light"/>
              </a:defRPr>
            </a:pPr>
            <a:endParaRPr sz="1350" kern="0">
              <a:solidFill>
                <a:srgbClr val="272727"/>
              </a:solidFill>
              <a:latin typeface="Lato Light"/>
              <a:ea typeface="Lato Light"/>
              <a:cs typeface="Lato Light"/>
              <a:sym typeface="Lato Light"/>
            </a:endParaRPr>
          </a:p>
        </p:txBody>
      </p:sp>
      <p:sp>
        <p:nvSpPr>
          <p:cNvPr id="82" name="Shape"/>
          <p:cNvSpPr/>
          <p:nvPr/>
        </p:nvSpPr>
        <p:spPr>
          <a:xfrm>
            <a:off x="6149328" y="5520389"/>
            <a:ext cx="346614" cy="346614"/>
          </a:xfrm>
          <a:custGeom>
            <a:avLst/>
            <a:gdLst/>
            <a:ahLst/>
            <a:cxnLst>
              <a:cxn ang="0">
                <a:pos x="wd2" y="hd2"/>
              </a:cxn>
              <a:cxn ang="5400000">
                <a:pos x="wd2" y="hd2"/>
              </a:cxn>
              <a:cxn ang="10800000">
                <a:pos x="wd2" y="hd2"/>
              </a:cxn>
              <a:cxn ang="16200000">
                <a:pos x="wd2" y="hd2"/>
              </a:cxn>
            </a:cxnLst>
            <a:rect l="0" t="0" r="r" b="b"/>
            <a:pathLst>
              <a:path w="21600" h="21600" extrusionOk="0">
                <a:moveTo>
                  <a:pt x="14700" y="19857"/>
                </a:moveTo>
                <a:lnTo>
                  <a:pt x="14700" y="20946"/>
                </a:lnTo>
                <a:lnTo>
                  <a:pt x="19227" y="20946"/>
                </a:lnTo>
                <a:lnTo>
                  <a:pt x="19227" y="19857"/>
                </a:lnTo>
                <a:lnTo>
                  <a:pt x="14700" y="19857"/>
                </a:lnTo>
                <a:close/>
                <a:moveTo>
                  <a:pt x="19335" y="10324"/>
                </a:moveTo>
                <a:cubicBezTo>
                  <a:pt x="19474" y="10213"/>
                  <a:pt x="19668" y="10213"/>
                  <a:pt x="19807" y="10324"/>
                </a:cubicBezTo>
                <a:cubicBezTo>
                  <a:pt x="19890" y="10407"/>
                  <a:pt x="19917" y="10490"/>
                  <a:pt x="19917" y="10573"/>
                </a:cubicBezTo>
                <a:cubicBezTo>
                  <a:pt x="19917" y="10657"/>
                  <a:pt x="19890" y="10740"/>
                  <a:pt x="19807" y="10795"/>
                </a:cubicBezTo>
                <a:cubicBezTo>
                  <a:pt x="19751" y="10878"/>
                  <a:pt x="19668" y="10906"/>
                  <a:pt x="19557" y="10906"/>
                </a:cubicBezTo>
                <a:cubicBezTo>
                  <a:pt x="19474" y="10906"/>
                  <a:pt x="19391" y="10878"/>
                  <a:pt x="19335" y="10795"/>
                </a:cubicBezTo>
                <a:cubicBezTo>
                  <a:pt x="19280" y="10740"/>
                  <a:pt x="19224" y="10657"/>
                  <a:pt x="19224" y="10573"/>
                </a:cubicBezTo>
                <a:cubicBezTo>
                  <a:pt x="19224" y="10490"/>
                  <a:pt x="19280" y="10407"/>
                  <a:pt x="19335" y="10324"/>
                </a:cubicBezTo>
                <a:close/>
                <a:moveTo>
                  <a:pt x="19557" y="8651"/>
                </a:moveTo>
                <a:cubicBezTo>
                  <a:pt x="19751" y="8651"/>
                  <a:pt x="19917" y="8824"/>
                  <a:pt x="19917" y="9026"/>
                </a:cubicBezTo>
                <a:cubicBezTo>
                  <a:pt x="19917" y="9199"/>
                  <a:pt x="19751" y="9343"/>
                  <a:pt x="19557" y="9343"/>
                </a:cubicBezTo>
                <a:cubicBezTo>
                  <a:pt x="19391" y="9343"/>
                  <a:pt x="19224" y="9199"/>
                  <a:pt x="19224" y="9026"/>
                </a:cubicBezTo>
                <a:cubicBezTo>
                  <a:pt x="19224" y="8824"/>
                  <a:pt x="19391" y="8651"/>
                  <a:pt x="19557" y="8651"/>
                </a:cubicBezTo>
                <a:close/>
                <a:moveTo>
                  <a:pt x="13473" y="7218"/>
                </a:moveTo>
                <a:cubicBezTo>
                  <a:pt x="13118" y="7218"/>
                  <a:pt x="12818" y="7436"/>
                  <a:pt x="12818" y="7681"/>
                </a:cubicBezTo>
                <a:lnTo>
                  <a:pt x="12818" y="15254"/>
                </a:lnTo>
                <a:cubicBezTo>
                  <a:pt x="12818" y="15362"/>
                  <a:pt x="12764" y="15444"/>
                  <a:pt x="12682" y="15526"/>
                </a:cubicBezTo>
                <a:cubicBezTo>
                  <a:pt x="12600" y="15580"/>
                  <a:pt x="12491" y="15608"/>
                  <a:pt x="12409" y="15553"/>
                </a:cubicBezTo>
                <a:cubicBezTo>
                  <a:pt x="12136" y="15471"/>
                  <a:pt x="11400" y="15308"/>
                  <a:pt x="10500" y="15390"/>
                </a:cubicBezTo>
                <a:cubicBezTo>
                  <a:pt x="9491" y="15471"/>
                  <a:pt x="8755" y="15934"/>
                  <a:pt x="8727" y="16452"/>
                </a:cubicBezTo>
                <a:cubicBezTo>
                  <a:pt x="8727" y="16697"/>
                  <a:pt x="8727" y="16888"/>
                  <a:pt x="8755" y="16997"/>
                </a:cubicBezTo>
                <a:cubicBezTo>
                  <a:pt x="9136" y="16915"/>
                  <a:pt x="9709" y="16833"/>
                  <a:pt x="10200" y="16833"/>
                </a:cubicBezTo>
                <a:cubicBezTo>
                  <a:pt x="10445" y="16833"/>
                  <a:pt x="10609" y="16861"/>
                  <a:pt x="10800" y="16915"/>
                </a:cubicBezTo>
                <a:cubicBezTo>
                  <a:pt x="11645" y="17187"/>
                  <a:pt x="12409" y="17814"/>
                  <a:pt x="13091" y="18359"/>
                </a:cubicBezTo>
                <a:cubicBezTo>
                  <a:pt x="13582" y="18740"/>
                  <a:pt x="14127" y="19203"/>
                  <a:pt x="14373" y="19203"/>
                </a:cubicBezTo>
                <a:lnTo>
                  <a:pt x="19227" y="19203"/>
                </a:lnTo>
                <a:lnTo>
                  <a:pt x="19227" y="12911"/>
                </a:lnTo>
                <a:cubicBezTo>
                  <a:pt x="19200" y="12475"/>
                  <a:pt x="18873" y="12176"/>
                  <a:pt x="18491" y="12176"/>
                </a:cubicBezTo>
                <a:cubicBezTo>
                  <a:pt x="18355" y="12176"/>
                  <a:pt x="18245" y="12203"/>
                  <a:pt x="18109" y="12285"/>
                </a:cubicBezTo>
                <a:cubicBezTo>
                  <a:pt x="18027" y="12312"/>
                  <a:pt x="17918" y="12339"/>
                  <a:pt x="17836" y="12285"/>
                </a:cubicBezTo>
                <a:cubicBezTo>
                  <a:pt x="17727" y="12230"/>
                  <a:pt x="17673" y="12148"/>
                  <a:pt x="17645" y="12067"/>
                </a:cubicBezTo>
                <a:cubicBezTo>
                  <a:pt x="17564" y="11712"/>
                  <a:pt x="17264" y="11467"/>
                  <a:pt x="16909" y="11467"/>
                </a:cubicBezTo>
                <a:cubicBezTo>
                  <a:pt x="16718" y="11467"/>
                  <a:pt x="16527" y="11549"/>
                  <a:pt x="16391" y="11658"/>
                </a:cubicBezTo>
                <a:cubicBezTo>
                  <a:pt x="16336" y="11740"/>
                  <a:pt x="16227" y="11767"/>
                  <a:pt x="16145" y="11767"/>
                </a:cubicBezTo>
                <a:cubicBezTo>
                  <a:pt x="16064" y="11740"/>
                  <a:pt x="15955" y="11685"/>
                  <a:pt x="15900" y="11631"/>
                </a:cubicBezTo>
                <a:cubicBezTo>
                  <a:pt x="15627" y="11222"/>
                  <a:pt x="15000" y="11222"/>
                  <a:pt x="14700" y="11604"/>
                </a:cubicBezTo>
                <a:cubicBezTo>
                  <a:pt x="14618" y="11740"/>
                  <a:pt x="14455" y="11767"/>
                  <a:pt x="14345" y="11740"/>
                </a:cubicBezTo>
                <a:cubicBezTo>
                  <a:pt x="14182" y="11685"/>
                  <a:pt x="14127" y="11576"/>
                  <a:pt x="14127" y="11413"/>
                </a:cubicBezTo>
                <a:lnTo>
                  <a:pt x="14127" y="7681"/>
                </a:lnTo>
                <a:cubicBezTo>
                  <a:pt x="14127" y="7436"/>
                  <a:pt x="13827" y="7218"/>
                  <a:pt x="13473" y="7218"/>
                </a:cubicBezTo>
                <a:close/>
                <a:moveTo>
                  <a:pt x="19557" y="7089"/>
                </a:moveTo>
                <a:cubicBezTo>
                  <a:pt x="19751" y="7089"/>
                  <a:pt x="19917" y="7255"/>
                  <a:pt x="19917" y="7449"/>
                </a:cubicBezTo>
                <a:cubicBezTo>
                  <a:pt x="19917" y="7616"/>
                  <a:pt x="19751" y="7782"/>
                  <a:pt x="19557" y="7782"/>
                </a:cubicBezTo>
                <a:cubicBezTo>
                  <a:pt x="19391" y="7782"/>
                  <a:pt x="19224" y="7616"/>
                  <a:pt x="19224" y="7449"/>
                </a:cubicBezTo>
                <a:cubicBezTo>
                  <a:pt x="19224" y="7255"/>
                  <a:pt x="19391" y="7089"/>
                  <a:pt x="19557" y="7089"/>
                </a:cubicBezTo>
                <a:close/>
                <a:moveTo>
                  <a:pt x="1802" y="6368"/>
                </a:moveTo>
                <a:cubicBezTo>
                  <a:pt x="1969" y="6368"/>
                  <a:pt x="2135" y="6504"/>
                  <a:pt x="2135" y="6694"/>
                </a:cubicBezTo>
                <a:lnTo>
                  <a:pt x="2135" y="9739"/>
                </a:lnTo>
                <a:cubicBezTo>
                  <a:pt x="2135" y="9930"/>
                  <a:pt x="1969" y="10066"/>
                  <a:pt x="1802" y="10066"/>
                </a:cubicBezTo>
                <a:cubicBezTo>
                  <a:pt x="1608" y="10066"/>
                  <a:pt x="1442" y="9930"/>
                  <a:pt x="1442" y="9739"/>
                </a:cubicBezTo>
                <a:lnTo>
                  <a:pt x="1442" y="6694"/>
                </a:lnTo>
                <a:cubicBezTo>
                  <a:pt x="1442" y="6504"/>
                  <a:pt x="1608" y="6368"/>
                  <a:pt x="1802" y="6368"/>
                </a:cubicBezTo>
                <a:close/>
                <a:moveTo>
                  <a:pt x="19335" y="5518"/>
                </a:moveTo>
                <a:cubicBezTo>
                  <a:pt x="19474" y="5407"/>
                  <a:pt x="19668" y="5407"/>
                  <a:pt x="19807" y="5518"/>
                </a:cubicBezTo>
                <a:cubicBezTo>
                  <a:pt x="19890" y="5573"/>
                  <a:pt x="19917" y="5684"/>
                  <a:pt x="19917" y="5767"/>
                </a:cubicBezTo>
                <a:cubicBezTo>
                  <a:pt x="19917" y="5850"/>
                  <a:pt x="19890" y="5934"/>
                  <a:pt x="19807" y="5989"/>
                </a:cubicBezTo>
                <a:cubicBezTo>
                  <a:pt x="19751" y="6072"/>
                  <a:pt x="19668" y="6100"/>
                  <a:pt x="19557" y="6100"/>
                </a:cubicBezTo>
                <a:cubicBezTo>
                  <a:pt x="19474" y="6100"/>
                  <a:pt x="19391" y="6072"/>
                  <a:pt x="19335" y="5989"/>
                </a:cubicBezTo>
                <a:cubicBezTo>
                  <a:pt x="19280" y="5934"/>
                  <a:pt x="19224" y="5850"/>
                  <a:pt x="19224" y="5767"/>
                </a:cubicBezTo>
                <a:cubicBezTo>
                  <a:pt x="19224" y="5684"/>
                  <a:pt x="19280" y="5573"/>
                  <a:pt x="19335" y="5518"/>
                </a:cubicBezTo>
                <a:close/>
                <a:moveTo>
                  <a:pt x="9478" y="3484"/>
                </a:moveTo>
                <a:cubicBezTo>
                  <a:pt x="9640" y="3484"/>
                  <a:pt x="9802" y="3620"/>
                  <a:pt x="9802" y="3810"/>
                </a:cubicBezTo>
                <a:lnTo>
                  <a:pt x="9802" y="4081"/>
                </a:lnTo>
                <a:cubicBezTo>
                  <a:pt x="10260" y="4163"/>
                  <a:pt x="10637" y="4461"/>
                  <a:pt x="10826" y="4895"/>
                </a:cubicBezTo>
                <a:cubicBezTo>
                  <a:pt x="10880" y="5058"/>
                  <a:pt x="10826" y="5248"/>
                  <a:pt x="10637" y="5329"/>
                </a:cubicBezTo>
                <a:cubicBezTo>
                  <a:pt x="10503" y="5411"/>
                  <a:pt x="10287" y="5329"/>
                  <a:pt x="10233" y="5139"/>
                </a:cubicBezTo>
                <a:cubicBezTo>
                  <a:pt x="10098" y="4868"/>
                  <a:pt x="9802" y="4705"/>
                  <a:pt x="9478" y="4705"/>
                </a:cubicBezTo>
                <a:cubicBezTo>
                  <a:pt x="9020" y="4705"/>
                  <a:pt x="8670" y="5004"/>
                  <a:pt x="8670" y="5384"/>
                </a:cubicBezTo>
                <a:cubicBezTo>
                  <a:pt x="8670" y="5845"/>
                  <a:pt x="8939" y="6089"/>
                  <a:pt x="9478" y="6089"/>
                </a:cubicBezTo>
                <a:cubicBezTo>
                  <a:pt x="10529" y="6089"/>
                  <a:pt x="10907" y="6794"/>
                  <a:pt x="10907" y="7446"/>
                </a:cubicBezTo>
                <a:cubicBezTo>
                  <a:pt x="10907" y="8070"/>
                  <a:pt x="10449" y="8612"/>
                  <a:pt x="9802" y="8748"/>
                </a:cubicBezTo>
                <a:lnTo>
                  <a:pt x="9802" y="9019"/>
                </a:lnTo>
                <a:cubicBezTo>
                  <a:pt x="9802" y="9209"/>
                  <a:pt x="9640" y="9345"/>
                  <a:pt x="9478" y="9345"/>
                </a:cubicBezTo>
                <a:cubicBezTo>
                  <a:pt x="9290" y="9345"/>
                  <a:pt x="9155" y="9209"/>
                  <a:pt x="9155" y="9019"/>
                </a:cubicBezTo>
                <a:lnTo>
                  <a:pt x="9155" y="8748"/>
                </a:lnTo>
                <a:cubicBezTo>
                  <a:pt x="8697" y="8639"/>
                  <a:pt x="8320" y="8341"/>
                  <a:pt x="8131" y="7934"/>
                </a:cubicBezTo>
                <a:cubicBezTo>
                  <a:pt x="8077" y="7744"/>
                  <a:pt x="8131" y="7554"/>
                  <a:pt x="8320" y="7500"/>
                </a:cubicBezTo>
                <a:cubicBezTo>
                  <a:pt x="8481" y="7446"/>
                  <a:pt x="8670" y="7500"/>
                  <a:pt x="8724" y="7690"/>
                </a:cubicBezTo>
                <a:cubicBezTo>
                  <a:pt x="8859" y="7961"/>
                  <a:pt x="9155" y="8151"/>
                  <a:pt x="9478" y="8151"/>
                </a:cubicBezTo>
                <a:cubicBezTo>
                  <a:pt x="9910" y="8151"/>
                  <a:pt x="10287" y="7825"/>
                  <a:pt x="10287" y="7446"/>
                </a:cubicBezTo>
                <a:cubicBezTo>
                  <a:pt x="10287" y="6984"/>
                  <a:pt x="10017" y="6740"/>
                  <a:pt x="9478" y="6740"/>
                </a:cubicBezTo>
                <a:cubicBezTo>
                  <a:pt x="8400" y="6740"/>
                  <a:pt x="8050" y="6035"/>
                  <a:pt x="8050" y="5384"/>
                </a:cubicBezTo>
                <a:cubicBezTo>
                  <a:pt x="8050" y="4732"/>
                  <a:pt x="8508" y="4217"/>
                  <a:pt x="9155" y="4081"/>
                </a:cubicBezTo>
                <a:lnTo>
                  <a:pt x="9155" y="3810"/>
                </a:lnTo>
                <a:cubicBezTo>
                  <a:pt x="9155" y="3620"/>
                  <a:pt x="9290" y="3484"/>
                  <a:pt x="9478" y="3484"/>
                </a:cubicBezTo>
                <a:close/>
                <a:moveTo>
                  <a:pt x="6218" y="2642"/>
                </a:moveTo>
                <a:cubicBezTo>
                  <a:pt x="5918" y="2642"/>
                  <a:pt x="5645" y="2860"/>
                  <a:pt x="5645" y="3187"/>
                </a:cubicBezTo>
                <a:lnTo>
                  <a:pt x="5645" y="9724"/>
                </a:lnTo>
                <a:cubicBezTo>
                  <a:pt x="5645" y="10024"/>
                  <a:pt x="5918" y="10269"/>
                  <a:pt x="6218" y="10269"/>
                </a:cubicBezTo>
                <a:lnTo>
                  <a:pt x="12164" y="10269"/>
                </a:lnTo>
                <a:lnTo>
                  <a:pt x="12164" y="7681"/>
                </a:lnTo>
                <a:cubicBezTo>
                  <a:pt x="12164" y="7109"/>
                  <a:pt x="12682" y="6646"/>
                  <a:pt x="13309" y="6564"/>
                </a:cubicBezTo>
                <a:lnTo>
                  <a:pt x="13309" y="3187"/>
                </a:lnTo>
                <a:cubicBezTo>
                  <a:pt x="13309" y="2860"/>
                  <a:pt x="13064" y="2642"/>
                  <a:pt x="12764" y="2642"/>
                </a:cubicBezTo>
                <a:lnTo>
                  <a:pt x="6218" y="2642"/>
                </a:lnTo>
                <a:close/>
                <a:moveTo>
                  <a:pt x="3709" y="654"/>
                </a:moveTo>
                <a:lnTo>
                  <a:pt x="3709" y="15689"/>
                </a:lnTo>
                <a:lnTo>
                  <a:pt x="8345" y="15689"/>
                </a:lnTo>
                <a:cubicBezTo>
                  <a:pt x="8727" y="15172"/>
                  <a:pt x="9464" y="14845"/>
                  <a:pt x="10445" y="14736"/>
                </a:cubicBezTo>
                <a:cubicBezTo>
                  <a:pt x="11127" y="14681"/>
                  <a:pt x="11755" y="14763"/>
                  <a:pt x="12164" y="14845"/>
                </a:cubicBezTo>
                <a:lnTo>
                  <a:pt x="12164" y="10923"/>
                </a:lnTo>
                <a:lnTo>
                  <a:pt x="6218" y="10923"/>
                </a:lnTo>
                <a:cubicBezTo>
                  <a:pt x="5564" y="10923"/>
                  <a:pt x="5018" y="10405"/>
                  <a:pt x="5018" y="9724"/>
                </a:cubicBezTo>
                <a:lnTo>
                  <a:pt x="5018" y="3187"/>
                </a:lnTo>
                <a:cubicBezTo>
                  <a:pt x="5018" y="2533"/>
                  <a:pt x="5564" y="1988"/>
                  <a:pt x="6218" y="1988"/>
                </a:cubicBezTo>
                <a:lnTo>
                  <a:pt x="12764" y="1988"/>
                </a:lnTo>
                <a:cubicBezTo>
                  <a:pt x="13418" y="1988"/>
                  <a:pt x="13964" y="2533"/>
                  <a:pt x="13964" y="3187"/>
                </a:cubicBezTo>
                <a:lnTo>
                  <a:pt x="13964" y="6646"/>
                </a:lnTo>
                <a:cubicBezTo>
                  <a:pt x="14427" y="6837"/>
                  <a:pt x="14782" y="7218"/>
                  <a:pt x="14782" y="7681"/>
                </a:cubicBezTo>
                <a:lnTo>
                  <a:pt x="14782" y="10786"/>
                </a:lnTo>
                <a:cubicBezTo>
                  <a:pt x="15218" y="10596"/>
                  <a:pt x="15818" y="10705"/>
                  <a:pt x="16227" y="11032"/>
                </a:cubicBezTo>
                <a:cubicBezTo>
                  <a:pt x="16418" y="10895"/>
                  <a:pt x="16664" y="10841"/>
                  <a:pt x="16909" y="10841"/>
                </a:cubicBezTo>
                <a:cubicBezTo>
                  <a:pt x="17427" y="10841"/>
                  <a:pt x="17918" y="11141"/>
                  <a:pt x="18164" y="11576"/>
                </a:cubicBezTo>
                <a:cubicBezTo>
                  <a:pt x="18273" y="11549"/>
                  <a:pt x="18382" y="11549"/>
                  <a:pt x="18491" y="11549"/>
                </a:cubicBezTo>
                <a:cubicBezTo>
                  <a:pt x="19200" y="11549"/>
                  <a:pt x="19827" y="12094"/>
                  <a:pt x="19882" y="12802"/>
                </a:cubicBezTo>
                <a:cubicBezTo>
                  <a:pt x="19909" y="12829"/>
                  <a:pt x="19909" y="12857"/>
                  <a:pt x="19909" y="12911"/>
                </a:cubicBezTo>
                <a:lnTo>
                  <a:pt x="19909" y="15689"/>
                </a:lnTo>
                <a:cubicBezTo>
                  <a:pt x="20482" y="15553"/>
                  <a:pt x="20945" y="15036"/>
                  <a:pt x="20945" y="14382"/>
                </a:cubicBezTo>
                <a:lnTo>
                  <a:pt x="20945" y="1988"/>
                </a:lnTo>
                <a:cubicBezTo>
                  <a:pt x="20945" y="1253"/>
                  <a:pt x="20373" y="654"/>
                  <a:pt x="19636" y="654"/>
                </a:cubicBezTo>
                <a:lnTo>
                  <a:pt x="3709" y="654"/>
                </a:lnTo>
                <a:close/>
                <a:moveTo>
                  <a:pt x="1936" y="654"/>
                </a:moveTo>
                <a:cubicBezTo>
                  <a:pt x="1227" y="654"/>
                  <a:pt x="655" y="1253"/>
                  <a:pt x="655" y="1988"/>
                </a:cubicBezTo>
                <a:lnTo>
                  <a:pt x="655" y="14382"/>
                </a:lnTo>
                <a:cubicBezTo>
                  <a:pt x="655" y="15117"/>
                  <a:pt x="1227" y="15689"/>
                  <a:pt x="1936" y="15689"/>
                </a:cubicBezTo>
                <a:lnTo>
                  <a:pt x="3055" y="15689"/>
                </a:lnTo>
                <a:lnTo>
                  <a:pt x="3055" y="654"/>
                </a:lnTo>
                <a:lnTo>
                  <a:pt x="1936" y="654"/>
                </a:lnTo>
                <a:close/>
                <a:moveTo>
                  <a:pt x="1936" y="0"/>
                </a:moveTo>
                <a:lnTo>
                  <a:pt x="19636" y="0"/>
                </a:lnTo>
                <a:cubicBezTo>
                  <a:pt x="20727" y="0"/>
                  <a:pt x="21600" y="899"/>
                  <a:pt x="21600" y="1988"/>
                </a:cubicBezTo>
                <a:lnTo>
                  <a:pt x="21600" y="14382"/>
                </a:lnTo>
                <a:cubicBezTo>
                  <a:pt x="21600" y="15390"/>
                  <a:pt x="20864" y="16207"/>
                  <a:pt x="19909" y="16343"/>
                </a:cubicBezTo>
                <a:lnTo>
                  <a:pt x="19909" y="21273"/>
                </a:lnTo>
                <a:cubicBezTo>
                  <a:pt x="19909" y="21464"/>
                  <a:pt x="19745" y="21600"/>
                  <a:pt x="19555" y="21600"/>
                </a:cubicBezTo>
                <a:lnTo>
                  <a:pt x="14373" y="21600"/>
                </a:lnTo>
                <a:cubicBezTo>
                  <a:pt x="14182" y="21600"/>
                  <a:pt x="14045" y="21464"/>
                  <a:pt x="14045" y="21273"/>
                </a:cubicBezTo>
                <a:lnTo>
                  <a:pt x="14045" y="19802"/>
                </a:lnTo>
                <a:cubicBezTo>
                  <a:pt x="13636" y="19639"/>
                  <a:pt x="13200" y="19285"/>
                  <a:pt x="12682" y="18876"/>
                </a:cubicBezTo>
                <a:cubicBezTo>
                  <a:pt x="12027" y="18359"/>
                  <a:pt x="11318" y="17787"/>
                  <a:pt x="10582" y="17541"/>
                </a:cubicBezTo>
                <a:cubicBezTo>
                  <a:pt x="10255" y="17433"/>
                  <a:pt x="9218" y="17569"/>
                  <a:pt x="8591" y="17705"/>
                </a:cubicBezTo>
                <a:cubicBezTo>
                  <a:pt x="8455" y="17705"/>
                  <a:pt x="8318" y="17650"/>
                  <a:pt x="8236" y="17541"/>
                </a:cubicBezTo>
                <a:cubicBezTo>
                  <a:pt x="8209" y="17487"/>
                  <a:pt x="8045" y="17160"/>
                  <a:pt x="8073" y="16425"/>
                </a:cubicBezTo>
                <a:cubicBezTo>
                  <a:pt x="8073" y="16398"/>
                  <a:pt x="8073" y="16370"/>
                  <a:pt x="8073" y="16343"/>
                </a:cubicBezTo>
                <a:lnTo>
                  <a:pt x="1936" y="16343"/>
                </a:lnTo>
                <a:cubicBezTo>
                  <a:pt x="873" y="16343"/>
                  <a:pt x="0" y="15471"/>
                  <a:pt x="0" y="14382"/>
                </a:cubicBezTo>
                <a:lnTo>
                  <a:pt x="0" y="1988"/>
                </a:lnTo>
                <a:cubicBezTo>
                  <a:pt x="0" y="899"/>
                  <a:pt x="873" y="0"/>
                  <a:pt x="1936" y="0"/>
                </a:cubicBezTo>
                <a:close/>
              </a:path>
            </a:pathLst>
          </a:custGeom>
          <a:solidFill>
            <a:schemeClr val="accent6">
              <a:lumOff val="7843"/>
            </a:schemeClr>
          </a:solidFill>
          <a:ln w="12700">
            <a:miter lim="400000"/>
          </a:ln>
        </p:spPr>
        <p:txBody>
          <a:bodyPr lIns="17141" rIns="17141" anchor="ctr"/>
          <a:lstStyle/>
          <a:p>
            <a:pPr defTabSz="685492" hangingPunct="0">
              <a:defRPr>
                <a:latin typeface="+mj-lt"/>
                <a:ea typeface="+mj-ea"/>
                <a:cs typeface="+mj-cs"/>
                <a:sym typeface="Lato Light"/>
              </a:defRPr>
            </a:pPr>
            <a:endParaRPr sz="1350" kern="0">
              <a:solidFill>
                <a:srgbClr val="272727"/>
              </a:solidFill>
              <a:latin typeface="Lato Light"/>
              <a:ea typeface="Lato Light"/>
              <a:cs typeface="Lato Light"/>
              <a:sym typeface="Lato Light"/>
            </a:endParaRPr>
          </a:p>
        </p:txBody>
      </p:sp>
      <p:sp>
        <p:nvSpPr>
          <p:cNvPr id="83" name="Shape"/>
          <p:cNvSpPr/>
          <p:nvPr/>
        </p:nvSpPr>
        <p:spPr>
          <a:xfrm>
            <a:off x="6710061" y="2821684"/>
            <a:ext cx="321328" cy="321328"/>
          </a:xfrm>
          <a:custGeom>
            <a:avLst/>
            <a:gdLst/>
            <a:ahLst/>
            <a:cxnLst>
              <a:cxn ang="0">
                <a:pos x="wd2" y="hd2"/>
              </a:cxn>
              <a:cxn ang="5400000">
                <a:pos x="wd2" y="hd2"/>
              </a:cxn>
              <a:cxn ang="10800000">
                <a:pos x="wd2" y="hd2"/>
              </a:cxn>
              <a:cxn ang="16200000">
                <a:pos x="wd2" y="hd2"/>
              </a:cxn>
            </a:cxnLst>
            <a:rect l="0" t="0" r="r" b="b"/>
            <a:pathLst>
              <a:path w="21600" h="21600" extrusionOk="0">
                <a:moveTo>
                  <a:pt x="6244" y="18143"/>
                </a:moveTo>
                <a:lnTo>
                  <a:pt x="8054" y="18143"/>
                </a:lnTo>
                <a:cubicBezTo>
                  <a:pt x="8246" y="18143"/>
                  <a:pt x="8383" y="18309"/>
                  <a:pt x="8383" y="18503"/>
                </a:cubicBezTo>
                <a:cubicBezTo>
                  <a:pt x="8383" y="18697"/>
                  <a:pt x="8246" y="18836"/>
                  <a:pt x="8054" y="18836"/>
                </a:cubicBezTo>
                <a:lnTo>
                  <a:pt x="6244" y="18836"/>
                </a:lnTo>
                <a:cubicBezTo>
                  <a:pt x="6052" y="18836"/>
                  <a:pt x="5887" y="18697"/>
                  <a:pt x="5887" y="18503"/>
                </a:cubicBezTo>
                <a:cubicBezTo>
                  <a:pt x="5887" y="18309"/>
                  <a:pt x="6052" y="18143"/>
                  <a:pt x="6244" y="18143"/>
                </a:cubicBezTo>
                <a:close/>
                <a:moveTo>
                  <a:pt x="2243" y="18143"/>
                </a:moveTo>
                <a:lnTo>
                  <a:pt x="4459" y="18143"/>
                </a:lnTo>
                <a:cubicBezTo>
                  <a:pt x="4646" y="18143"/>
                  <a:pt x="4779" y="18309"/>
                  <a:pt x="4779" y="18503"/>
                </a:cubicBezTo>
                <a:cubicBezTo>
                  <a:pt x="4779" y="18697"/>
                  <a:pt x="4646" y="18836"/>
                  <a:pt x="4459" y="18836"/>
                </a:cubicBezTo>
                <a:lnTo>
                  <a:pt x="2243" y="18836"/>
                </a:lnTo>
                <a:cubicBezTo>
                  <a:pt x="2056" y="18836"/>
                  <a:pt x="1922" y="18697"/>
                  <a:pt x="1922" y="18503"/>
                </a:cubicBezTo>
                <a:cubicBezTo>
                  <a:pt x="1922" y="18309"/>
                  <a:pt x="2056" y="18143"/>
                  <a:pt x="2243" y="18143"/>
                </a:cubicBezTo>
                <a:close/>
                <a:moveTo>
                  <a:pt x="4895" y="15620"/>
                </a:moveTo>
                <a:lnTo>
                  <a:pt x="8987" y="15620"/>
                </a:lnTo>
                <a:cubicBezTo>
                  <a:pt x="9180" y="15620"/>
                  <a:pt x="9344" y="15758"/>
                  <a:pt x="9344" y="15980"/>
                </a:cubicBezTo>
                <a:cubicBezTo>
                  <a:pt x="9344" y="16147"/>
                  <a:pt x="9180" y="16313"/>
                  <a:pt x="8987" y="16313"/>
                </a:cubicBezTo>
                <a:lnTo>
                  <a:pt x="4895" y="16313"/>
                </a:lnTo>
                <a:cubicBezTo>
                  <a:pt x="4731" y="16313"/>
                  <a:pt x="4566" y="16147"/>
                  <a:pt x="4566" y="15980"/>
                </a:cubicBezTo>
                <a:cubicBezTo>
                  <a:pt x="4566" y="15758"/>
                  <a:pt x="4731" y="15620"/>
                  <a:pt x="4895" y="15620"/>
                </a:cubicBezTo>
                <a:close/>
                <a:moveTo>
                  <a:pt x="2240" y="15620"/>
                </a:moveTo>
                <a:lnTo>
                  <a:pt x="3114" y="15620"/>
                </a:lnTo>
                <a:cubicBezTo>
                  <a:pt x="3299" y="15620"/>
                  <a:pt x="3458" y="15758"/>
                  <a:pt x="3458" y="15980"/>
                </a:cubicBezTo>
                <a:cubicBezTo>
                  <a:pt x="3458" y="16147"/>
                  <a:pt x="3299" y="16313"/>
                  <a:pt x="3114" y="16313"/>
                </a:cubicBezTo>
                <a:lnTo>
                  <a:pt x="2240" y="16313"/>
                </a:lnTo>
                <a:cubicBezTo>
                  <a:pt x="2055" y="16313"/>
                  <a:pt x="1922" y="16147"/>
                  <a:pt x="1922" y="15980"/>
                </a:cubicBezTo>
                <a:cubicBezTo>
                  <a:pt x="1922" y="15758"/>
                  <a:pt x="2055" y="15620"/>
                  <a:pt x="2240" y="15620"/>
                </a:cubicBezTo>
                <a:close/>
                <a:moveTo>
                  <a:pt x="17797" y="15103"/>
                </a:moveTo>
                <a:cubicBezTo>
                  <a:pt x="17493" y="15103"/>
                  <a:pt x="17244" y="15322"/>
                  <a:pt x="17244" y="15651"/>
                </a:cubicBezTo>
                <a:lnTo>
                  <a:pt x="17244" y="16309"/>
                </a:lnTo>
                <a:cubicBezTo>
                  <a:pt x="17244" y="16610"/>
                  <a:pt x="17493" y="16857"/>
                  <a:pt x="17797" y="16857"/>
                </a:cubicBezTo>
                <a:lnTo>
                  <a:pt x="18461" y="16857"/>
                </a:lnTo>
                <a:cubicBezTo>
                  <a:pt x="18765" y="16857"/>
                  <a:pt x="19014" y="16610"/>
                  <a:pt x="19014" y="16309"/>
                </a:cubicBezTo>
                <a:lnTo>
                  <a:pt x="19014" y="15651"/>
                </a:lnTo>
                <a:cubicBezTo>
                  <a:pt x="19014" y="15322"/>
                  <a:pt x="18765" y="15103"/>
                  <a:pt x="18461" y="15103"/>
                </a:cubicBezTo>
                <a:lnTo>
                  <a:pt x="17797" y="15103"/>
                </a:lnTo>
                <a:close/>
                <a:moveTo>
                  <a:pt x="13592" y="15103"/>
                </a:moveTo>
                <a:cubicBezTo>
                  <a:pt x="13288" y="15103"/>
                  <a:pt x="13039" y="15322"/>
                  <a:pt x="13039" y="15651"/>
                </a:cubicBezTo>
                <a:lnTo>
                  <a:pt x="13039" y="16309"/>
                </a:lnTo>
                <a:cubicBezTo>
                  <a:pt x="13039" y="16610"/>
                  <a:pt x="13288" y="16857"/>
                  <a:pt x="13592" y="16857"/>
                </a:cubicBezTo>
                <a:lnTo>
                  <a:pt x="14255" y="16857"/>
                </a:lnTo>
                <a:cubicBezTo>
                  <a:pt x="14560" y="16857"/>
                  <a:pt x="14808" y="16610"/>
                  <a:pt x="14808" y="16309"/>
                </a:cubicBezTo>
                <a:lnTo>
                  <a:pt x="14808" y="15651"/>
                </a:lnTo>
                <a:cubicBezTo>
                  <a:pt x="14808" y="15322"/>
                  <a:pt x="14560" y="15103"/>
                  <a:pt x="14255" y="15103"/>
                </a:cubicBezTo>
                <a:lnTo>
                  <a:pt x="13592" y="15103"/>
                </a:lnTo>
                <a:close/>
                <a:moveTo>
                  <a:pt x="17797" y="14418"/>
                </a:moveTo>
                <a:lnTo>
                  <a:pt x="18461" y="14418"/>
                </a:lnTo>
                <a:cubicBezTo>
                  <a:pt x="19124" y="14418"/>
                  <a:pt x="19677" y="14966"/>
                  <a:pt x="19677" y="15651"/>
                </a:cubicBezTo>
                <a:lnTo>
                  <a:pt x="19677" y="16309"/>
                </a:lnTo>
                <a:cubicBezTo>
                  <a:pt x="19677" y="16967"/>
                  <a:pt x="19124" y="17515"/>
                  <a:pt x="18461" y="17515"/>
                </a:cubicBezTo>
                <a:lnTo>
                  <a:pt x="17797" y="17515"/>
                </a:lnTo>
                <a:cubicBezTo>
                  <a:pt x="17106" y="17515"/>
                  <a:pt x="16581" y="16967"/>
                  <a:pt x="16581" y="16309"/>
                </a:cubicBezTo>
                <a:lnTo>
                  <a:pt x="16581" y="15651"/>
                </a:lnTo>
                <a:cubicBezTo>
                  <a:pt x="16581" y="14966"/>
                  <a:pt x="17106" y="14418"/>
                  <a:pt x="17797" y="14418"/>
                </a:cubicBezTo>
                <a:close/>
                <a:moveTo>
                  <a:pt x="13592" y="14418"/>
                </a:moveTo>
                <a:lnTo>
                  <a:pt x="14255" y="14418"/>
                </a:lnTo>
                <a:cubicBezTo>
                  <a:pt x="14919" y="14418"/>
                  <a:pt x="15472" y="14966"/>
                  <a:pt x="15472" y="15651"/>
                </a:cubicBezTo>
                <a:lnTo>
                  <a:pt x="15472" y="16309"/>
                </a:lnTo>
                <a:cubicBezTo>
                  <a:pt x="15472" y="16967"/>
                  <a:pt x="14919" y="17515"/>
                  <a:pt x="14255" y="17515"/>
                </a:cubicBezTo>
                <a:lnTo>
                  <a:pt x="13592" y="17515"/>
                </a:lnTo>
                <a:cubicBezTo>
                  <a:pt x="12928" y="17515"/>
                  <a:pt x="12376" y="16967"/>
                  <a:pt x="12376" y="16309"/>
                </a:cubicBezTo>
                <a:lnTo>
                  <a:pt x="12376" y="15651"/>
                </a:lnTo>
                <a:cubicBezTo>
                  <a:pt x="12376" y="14966"/>
                  <a:pt x="12928" y="14418"/>
                  <a:pt x="13592" y="14418"/>
                </a:cubicBezTo>
                <a:close/>
                <a:moveTo>
                  <a:pt x="4895" y="13096"/>
                </a:moveTo>
                <a:lnTo>
                  <a:pt x="8987" y="13096"/>
                </a:lnTo>
                <a:cubicBezTo>
                  <a:pt x="9180" y="13096"/>
                  <a:pt x="9344" y="13263"/>
                  <a:pt x="9344" y="13457"/>
                </a:cubicBezTo>
                <a:cubicBezTo>
                  <a:pt x="9344" y="13651"/>
                  <a:pt x="9180" y="13790"/>
                  <a:pt x="8987" y="13790"/>
                </a:cubicBezTo>
                <a:lnTo>
                  <a:pt x="4895" y="13790"/>
                </a:lnTo>
                <a:cubicBezTo>
                  <a:pt x="4731" y="13790"/>
                  <a:pt x="4566" y="13651"/>
                  <a:pt x="4566" y="13457"/>
                </a:cubicBezTo>
                <a:cubicBezTo>
                  <a:pt x="4566" y="13263"/>
                  <a:pt x="4731" y="13096"/>
                  <a:pt x="4895" y="13096"/>
                </a:cubicBezTo>
                <a:close/>
                <a:moveTo>
                  <a:pt x="2240" y="13096"/>
                </a:moveTo>
                <a:lnTo>
                  <a:pt x="3114" y="13096"/>
                </a:lnTo>
                <a:cubicBezTo>
                  <a:pt x="3299" y="13096"/>
                  <a:pt x="3458" y="13263"/>
                  <a:pt x="3458" y="13457"/>
                </a:cubicBezTo>
                <a:cubicBezTo>
                  <a:pt x="3458" y="13651"/>
                  <a:pt x="3299" y="13790"/>
                  <a:pt x="3114" y="13790"/>
                </a:cubicBezTo>
                <a:lnTo>
                  <a:pt x="2240" y="13790"/>
                </a:lnTo>
                <a:cubicBezTo>
                  <a:pt x="2055" y="13790"/>
                  <a:pt x="1922" y="13651"/>
                  <a:pt x="1922" y="13457"/>
                </a:cubicBezTo>
                <a:cubicBezTo>
                  <a:pt x="1922" y="13263"/>
                  <a:pt x="2055" y="13096"/>
                  <a:pt x="2240" y="13096"/>
                </a:cubicBezTo>
                <a:close/>
                <a:moveTo>
                  <a:pt x="17797" y="10876"/>
                </a:moveTo>
                <a:cubicBezTo>
                  <a:pt x="17493" y="10876"/>
                  <a:pt x="17244" y="11098"/>
                  <a:pt x="17244" y="11429"/>
                </a:cubicBezTo>
                <a:lnTo>
                  <a:pt x="17244" y="12093"/>
                </a:lnTo>
                <a:cubicBezTo>
                  <a:pt x="17244" y="12397"/>
                  <a:pt x="17493" y="12646"/>
                  <a:pt x="17797" y="12646"/>
                </a:cubicBezTo>
                <a:lnTo>
                  <a:pt x="18461" y="12646"/>
                </a:lnTo>
                <a:cubicBezTo>
                  <a:pt x="18765" y="12646"/>
                  <a:pt x="19014" y="12397"/>
                  <a:pt x="19014" y="12093"/>
                </a:cubicBezTo>
                <a:lnTo>
                  <a:pt x="19014" y="11429"/>
                </a:lnTo>
                <a:cubicBezTo>
                  <a:pt x="19014" y="11098"/>
                  <a:pt x="18765" y="10876"/>
                  <a:pt x="18461" y="10876"/>
                </a:cubicBezTo>
                <a:lnTo>
                  <a:pt x="17797" y="10876"/>
                </a:lnTo>
                <a:close/>
                <a:moveTo>
                  <a:pt x="13592" y="10876"/>
                </a:moveTo>
                <a:cubicBezTo>
                  <a:pt x="13288" y="10876"/>
                  <a:pt x="13039" y="11098"/>
                  <a:pt x="13039" y="11429"/>
                </a:cubicBezTo>
                <a:lnTo>
                  <a:pt x="13039" y="12093"/>
                </a:lnTo>
                <a:cubicBezTo>
                  <a:pt x="13039" y="12397"/>
                  <a:pt x="13288" y="12646"/>
                  <a:pt x="13592" y="12646"/>
                </a:cubicBezTo>
                <a:lnTo>
                  <a:pt x="14255" y="12646"/>
                </a:lnTo>
                <a:cubicBezTo>
                  <a:pt x="14560" y="12646"/>
                  <a:pt x="14808" y="12397"/>
                  <a:pt x="14808" y="12093"/>
                </a:cubicBezTo>
                <a:lnTo>
                  <a:pt x="14808" y="11429"/>
                </a:lnTo>
                <a:cubicBezTo>
                  <a:pt x="14808" y="11098"/>
                  <a:pt x="14560" y="10876"/>
                  <a:pt x="14255" y="10876"/>
                </a:cubicBezTo>
                <a:lnTo>
                  <a:pt x="13592" y="10876"/>
                </a:lnTo>
                <a:close/>
                <a:moveTo>
                  <a:pt x="2246" y="10573"/>
                </a:moveTo>
                <a:lnTo>
                  <a:pt x="6258" y="10573"/>
                </a:lnTo>
                <a:cubicBezTo>
                  <a:pt x="6420" y="10573"/>
                  <a:pt x="6581" y="10740"/>
                  <a:pt x="6581" y="10906"/>
                </a:cubicBezTo>
                <a:cubicBezTo>
                  <a:pt x="6581" y="11100"/>
                  <a:pt x="6420" y="11267"/>
                  <a:pt x="6258" y="11267"/>
                </a:cubicBezTo>
                <a:lnTo>
                  <a:pt x="2246" y="11267"/>
                </a:lnTo>
                <a:cubicBezTo>
                  <a:pt x="2057" y="11267"/>
                  <a:pt x="1922" y="11100"/>
                  <a:pt x="1922" y="10906"/>
                </a:cubicBezTo>
                <a:cubicBezTo>
                  <a:pt x="1922" y="10740"/>
                  <a:pt x="2057" y="10573"/>
                  <a:pt x="2246" y="10573"/>
                </a:cubicBezTo>
                <a:close/>
                <a:moveTo>
                  <a:pt x="17797" y="10213"/>
                </a:moveTo>
                <a:lnTo>
                  <a:pt x="18461" y="10213"/>
                </a:lnTo>
                <a:cubicBezTo>
                  <a:pt x="19124" y="10213"/>
                  <a:pt x="19677" y="10766"/>
                  <a:pt x="19677" y="11429"/>
                </a:cubicBezTo>
                <a:lnTo>
                  <a:pt x="19677" y="12093"/>
                </a:lnTo>
                <a:cubicBezTo>
                  <a:pt x="19677" y="12756"/>
                  <a:pt x="19124" y="13309"/>
                  <a:pt x="18461" y="13309"/>
                </a:cubicBezTo>
                <a:lnTo>
                  <a:pt x="17797" y="13309"/>
                </a:lnTo>
                <a:cubicBezTo>
                  <a:pt x="17106" y="13309"/>
                  <a:pt x="16581" y="12756"/>
                  <a:pt x="16581" y="12093"/>
                </a:cubicBezTo>
                <a:lnTo>
                  <a:pt x="16581" y="11429"/>
                </a:lnTo>
                <a:cubicBezTo>
                  <a:pt x="16581" y="10766"/>
                  <a:pt x="17106" y="10213"/>
                  <a:pt x="17797" y="10213"/>
                </a:cubicBezTo>
                <a:close/>
                <a:moveTo>
                  <a:pt x="13592" y="10213"/>
                </a:moveTo>
                <a:lnTo>
                  <a:pt x="14255" y="10213"/>
                </a:lnTo>
                <a:cubicBezTo>
                  <a:pt x="14919" y="10213"/>
                  <a:pt x="15472" y="10766"/>
                  <a:pt x="15472" y="11429"/>
                </a:cubicBezTo>
                <a:lnTo>
                  <a:pt x="15472" y="12093"/>
                </a:lnTo>
                <a:cubicBezTo>
                  <a:pt x="15472" y="12756"/>
                  <a:pt x="14919" y="13309"/>
                  <a:pt x="14255" y="13309"/>
                </a:cubicBezTo>
                <a:lnTo>
                  <a:pt x="13592" y="13309"/>
                </a:lnTo>
                <a:cubicBezTo>
                  <a:pt x="12928" y="13309"/>
                  <a:pt x="12376" y="12756"/>
                  <a:pt x="12376" y="12093"/>
                </a:cubicBezTo>
                <a:lnTo>
                  <a:pt x="12376" y="11429"/>
                </a:lnTo>
                <a:cubicBezTo>
                  <a:pt x="12376" y="10766"/>
                  <a:pt x="12928" y="10213"/>
                  <a:pt x="13592" y="10213"/>
                </a:cubicBezTo>
                <a:close/>
                <a:moveTo>
                  <a:pt x="11127" y="8945"/>
                </a:moveTo>
                <a:lnTo>
                  <a:pt x="11127" y="18218"/>
                </a:lnTo>
                <a:cubicBezTo>
                  <a:pt x="11127" y="18545"/>
                  <a:pt x="11373" y="18764"/>
                  <a:pt x="11673" y="18764"/>
                </a:cubicBezTo>
                <a:lnTo>
                  <a:pt x="20427" y="18764"/>
                </a:lnTo>
                <a:cubicBezTo>
                  <a:pt x="20727" y="18764"/>
                  <a:pt x="20945" y="18545"/>
                  <a:pt x="20945" y="18218"/>
                </a:cubicBezTo>
                <a:lnTo>
                  <a:pt x="20945" y="8945"/>
                </a:lnTo>
                <a:lnTo>
                  <a:pt x="11127" y="8945"/>
                </a:lnTo>
                <a:close/>
                <a:moveTo>
                  <a:pt x="4895" y="8050"/>
                </a:moveTo>
                <a:lnTo>
                  <a:pt x="8987" y="8050"/>
                </a:lnTo>
                <a:cubicBezTo>
                  <a:pt x="9180" y="8050"/>
                  <a:pt x="9344" y="8216"/>
                  <a:pt x="9344" y="8411"/>
                </a:cubicBezTo>
                <a:cubicBezTo>
                  <a:pt x="9344" y="8605"/>
                  <a:pt x="9180" y="8743"/>
                  <a:pt x="8987" y="8743"/>
                </a:cubicBezTo>
                <a:lnTo>
                  <a:pt x="4895" y="8743"/>
                </a:lnTo>
                <a:cubicBezTo>
                  <a:pt x="4731" y="8743"/>
                  <a:pt x="4566" y="8605"/>
                  <a:pt x="4566" y="8411"/>
                </a:cubicBezTo>
                <a:cubicBezTo>
                  <a:pt x="4566" y="8216"/>
                  <a:pt x="4731" y="8050"/>
                  <a:pt x="4895" y="8050"/>
                </a:cubicBezTo>
                <a:close/>
                <a:moveTo>
                  <a:pt x="2240" y="8050"/>
                </a:moveTo>
                <a:lnTo>
                  <a:pt x="3114" y="8050"/>
                </a:lnTo>
                <a:cubicBezTo>
                  <a:pt x="3299" y="8050"/>
                  <a:pt x="3458" y="8216"/>
                  <a:pt x="3458" y="8411"/>
                </a:cubicBezTo>
                <a:cubicBezTo>
                  <a:pt x="3458" y="8605"/>
                  <a:pt x="3299" y="8743"/>
                  <a:pt x="3114" y="8743"/>
                </a:cubicBezTo>
                <a:lnTo>
                  <a:pt x="2240" y="8743"/>
                </a:lnTo>
                <a:cubicBezTo>
                  <a:pt x="2055" y="8743"/>
                  <a:pt x="1922" y="8605"/>
                  <a:pt x="1922" y="8411"/>
                </a:cubicBezTo>
                <a:cubicBezTo>
                  <a:pt x="1922" y="8216"/>
                  <a:pt x="2055" y="8050"/>
                  <a:pt x="2240" y="8050"/>
                </a:cubicBezTo>
                <a:close/>
                <a:moveTo>
                  <a:pt x="19335" y="6599"/>
                </a:moveTo>
                <a:cubicBezTo>
                  <a:pt x="19474" y="6488"/>
                  <a:pt x="19668" y="6488"/>
                  <a:pt x="19807" y="6599"/>
                </a:cubicBezTo>
                <a:cubicBezTo>
                  <a:pt x="19862" y="6655"/>
                  <a:pt x="19917" y="6765"/>
                  <a:pt x="19917" y="6849"/>
                </a:cubicBezTo>
                <a:cubicBezTo>
                  <a:pt x="19917" y="6932"/>
                  <a:pt x="19862" y="7015"/>
                  <a:pt x="19807" y="7070"/>
                </a:cubicBezTo>
                <a:cubicBezTo>
                  <a:pt x="19751" y="7154"/>
                  <a:pt x="19668" y="7181"/>
                  <a:pt x="19585" y="7181"/>
                </a:cubicBezTo>
                <a:cubicBezTo>
                  <a:pt x="19474" y="7181"/>
                  <a:pt x="19391" y="7154"/>
                  <a:pt x="19335" y="7070"/>
                </a:cubicBezTo>
                <a:cubicBezTo>
                  <a:pt x="19252" y="7015"/>
                  <a:pt x="19224" y="6932"/>
                  <a:pt x="19224" y="6849"/>
                </a:cubicBezTo>
                <a:cubicBezTo>
                  <a:pt x="19224" y="6765"/>
                  <a:pt x="19252" y="6655"/>
                  <a:pt x="19335" y="6599"/>
                </a:cubicBezTo>
                <a:close/>
                <a:moveTo>
                  <a:pt x="15855" y="6599"/>
                </a:moveTo>
                <a:cubicBezTo>
                  <a:pt x="15970" y="6488"/>
                  <a:pt x="16201" y="6488"/>
                  <a:pt x="16345" y="6599"/>
                </a:cubicBezTo>
                <a:cubicBezTo>
                  <a:pt x="16403" y="6655"/>
                  <a:pt x="16432" y="6765"/>
                  <a:pt x="16432" y="6849"/>
                </a:cubicBezTo>
                <a:cubicBezTo>
                  <a:pt x="16432" y="6932"/>
                  <a:pt x="16403" y="7015"/>
                  <a:pt x="16345" y="7070"/>
                </a:cubicBezTo>
                <a:cubicBezTo>
                  <a:pt x="16288" y="7154"/>
                  <a:pt x="16201" y="7181"/>
                  <a:pt x="16086" y="7181"/>
                </a:cubicBezTo>
                <a:cubicBezTo>
                  <a:pt x="15999" y="7181"/>
                  <a:pt x="15913" y="7154"/>
                  <a:pt x="15855" y="7070"/>
                </a:cubicBezTo>
                <a:cubicBezTo>
                  <a:pt x="15797" y="7015"/>
                  <a:pt x="15740" y="6932"/>
                  <a:pt x="15740" y="6849"/>
                </a:cubicBezTo>
                <a:cubicBezTo>
                  <a:pt x="15740" y="6765"/>
                  <a:pt x="15797" y="6655"/>
                  <a:pt x="15855" y="6599"/>
                </a:cubicBezTo>
                <a:close/>
                <a:moveTo>
                  <a:pt x="17768" y="6488"/>
                </a:moveTo>
                <a:cubicBezTo>
                  <a:pt x="17970" y="6488"/>
                  <a:pt x="18114" y="6632"/>
                  <a:pt x="18114" y="6834"/>
                </a:cubicBezTo>
                <a:cubicBezTo>
                  <a:pt x="18114" y="7036"/>
                  <a:pt x="17970" y="7180"/>
                  <a:pt x="17768" y="7180"/>
                </a:cubicBezTo>
                <a:cubicBezTo>
                  <a:pt x="17595" y="7180"/>
                  <a:pt x="17422" y="7036"/>
                  <a:pt x="17422" y="6834"/>
                </a:cubicBezTo>
                <a:cubicBezTo>
                  <a:pt x="17422" y="6632"/>
                  <a:pt x="17595" y="6488"/>
                  <a:pt x="17768" y="6488"/>
                </a:cubicBezTo>
                <a:close/>
                <a:moveTo>
                  <a:pt x="4895" y="5527"/>
                </a:moveTo>
                <a:lnTo>
                  <a:pt x="8987" y="5527"/>
                </a:lnTo>
                <a:cubicBezTo>
                  <a:pt x="9180" y="5527"/>
                  <a:pt x="9344" y="5666"/>
                  <a:pt x="9344" y="5860"/>
                </a:cubicBezTo>
                <a:cubicBezTo>
                  <a:pt x="9344" y="6054"/>
                  <a:pt x="9180" y="6220"/>
                  <a:pt x="8987" y="6220"/>
                </a:cubicBezTo>
                <a:lnTo>
                  <a:pt x="4895" y="6220"/>
                </a:lnTo>
                <a:cubicBezTo>
                  <a:pt x="4731" y="6220"/>
                  <a:pt x="4566" y="6054"/>
                  <a:pt x="4566" y="5860"/>
                </a:cubicBezTo>
                <a:cubicBezTo>
                  <a:pt x="4566" y="5666"/>
                  <a:pt x="4731" y="5527"/>
                  <a:pt x="4895" y="5527"/>
                </a:cubicBezTo>
                <a:close/>
                <a:moveTo>
                  <a:pt x="2240" y="5527"/>
                </a:moveTo>
                <a:lnTo>
                  <a:pt x="3114" y="5527"/>
                </a:lnTo>
                <a:cubicBezTo>
                  <a:pt x="3299" y="5527"/>
                  <a:pt x="3458" y="5666"/>
                  <a:pt x="3458" y="5860"/>
                </a:cubicBezTo>
                <a:cubicBezTo>
                  <a:pt x="3458" y="6054"/>
                  <a:pt x="3299" y="6220"/>
                  <a:pt x="3114" y="6220"/>
                </a:cubicBezTo>
                <a:lnTo>
                  <a:pt x="2240" y="6220"/>
                </a:lnTo>
                <a:cubicBezTo>
                  <a:pt x="2055" y="6220"/>
                  <a:pt x="1922" y="6054"/>
                  <a:pt x="1922" y="5860"/>
                </a:cubicBezTo>
                <a:cubicBezTo>
                  <a:pt x="1922" y="5666"/>
                  <a:pt x="2055" y="5527"/>
                  <a:pt x="2240" y="5527"/>
                </a:cubicBezTo>
                <a:close/>
                <a:moveTo>
                  <a:pt x="11673" y="5455"/>
                </a:moveTo>
                <a:cubicBezTo>
                  <a:pt x="11373" y="5455"/>
                  <a:pt x="11127" y="5700"/>
                  <a:pt x="11127" y="6000"/>
                </a:cubicBezTo>
                <a:lnTo>
                  <a:pt x="11127" y="8291"/>
                </a:lnTo>
                <a:lnTo>
                  <a:pt x="20945" y="8291"/>
                </a:lnTo>
                <a:lnTo>
                  <a:pt x="20945" y="6000"/>
                </a:lnTo>
                <a:cubicBezTo>
                  <a:pt x="20945" y="5700"/>
                  <a:pt x="20727" y="5455"/>
                  <a:pt x="20427" y="5455"/>
                </a:cubicBezTo>
                <a:lnTo>
                  <a:pt x="11673" y="5455"/>
                </a:lnTo>
                <a:close/>
                <a:moveTo>
                  <a:pt x="4555" y="655"/>
                </a:moveTo>
                <a:lnTo>
                  <a:pt x="4555" y="1609"/>
                </a:lnTo>
                <a:cubicBezTo>
                  <a:pt x="4555" y="2155"/>
                  <a:pt x="5018" y="2618"/>
                  <a:pt x="5564" y="2618"/>
                </a:cubicBezTo>
                <a:lnTo>
                  <a:pt x="11673" y="2618"/>
                </a:lnTo>
                <a:cubicBezTo>
                  <a:pt x="12218" y="2618"/>
                  <a:pt x="12655" y="2155"/>
                  <a:pt x="12655" y="1609"/>
                </a:cubicBezTo>
                <a:lnTo>
                  <a:pt x="12655" y="655"/>
                </a:lnTo>
                <a:lnTo>
                  <a:pt x="4555" y="655"/>
                </a:lnTo>
                <a:close/>
                <a:moveTo>
                  <a:pt x="1636" y="655"/>
                </a:moveTo>
                <a:cubicBezTo>
                  <a:pt x="1091" y="655"/>
                  <a:pt x="655" y="1064"/>
                  <a:pt x="655" y="1609"/>
                </a:cubicBezTo>
                <a:lnTo>
                  <a:pt x="655" y="19964"/>
                </a:lnTo>
                <a:cubicBezTo>
                  <a:pt x="655" y="20509"/>
                  <a:pt x="1091" y="20945"/>
                  <a:pt x="1636" y="20945"/>
                </a:cubicBezTo>
                <a:lnTo>
                  <a:pt x="15600" y="20945"/>
                </a:lnTo>
                <a:cubicBezTo>
                  <a:pt x="16145" y="20945"/>
                  <a:pt x="16582" y="20509"/>
                  <a:pt x="16582" y="19964"/>
                </a:cubicBezTo>
                <a:lnTo>
                  <a:pt x="16582" y="19418"/>
                </a:lnTo>
                <a:lnTo>
                  <a:pt x="11673" y="19418"/>
                </a:lnTo>
                <a:cubicBezTo>
                  <a:pt x="11018" y="19418"/>
                  <a:pt x="10473" y="18900"/>
                  <a:pt x="10473" y="18218"/>
                </a:cubicBezTo>
                <a:lnTo>
                  <a:pt x="10473" y="6000"/>
                </a:lnTo>
                <a:cubicBezTo>
                  <a:pt x="10473" y="5345"/>
                  <a:pt x="11018" y="4800"/>
                  <a:pt x="11673" y="4800"/>
                </a:cubicBezTo>
                <a:lnTo>
                  <a:pt x="16582" y="4800"/>
                </a:lnTo>
                <a:lnTo>
                  <a:pt x="16582" y="1609"/>
                </a:lnTo>
                <a:cubicBezTo>
                  <a:pt x="16582" y="1064"/>
                  <a:pt x="16145" y="655"/>
                  <a:pt x="15600" y="655"/>
                </a:cubicBezTo>
                <a:lnTo>
                  <a:pt x="13309" y="655"/>
                </a:lnTo>
                <a:lnTo>
                  <a:pt x="13309" y="1609"/>
                </a:lnTo>
                <a:cubicBezTo>
                  <a:pt x="13309" y="2536"/>
                  <a:pt x="12573" y="3245"/>
                  <a:pt x="11673" y="3245"/>
                </a:cubicBezTo>
                <a:lnTo>
                  <a:pt x="5564" y="3245"/>
                </a:lnTo>
                <a:cubicBezTo>
                  <a:pt x="4664" y="3245"/>
                  <a:pt x="3927" y="2536"/>
                  <a:pt x="3927" y="1609"/>
                </a:cubicBezTo>
                <a:lnTo>
                  <a:pt x="3927" y="655"/>
                </a:lnTo>
                <a:lnTo>
                  <a:pt x="1636" y="655"/>
                </a:lnTo>
                <a:close/>
                <a:moveTo>
                  <a:pt x="1636" y="0"/>
                </a:moveTo>
                <a:lnTo>
                  <a:pt x="15600" y="0"/>
                </a:lnTo>
                <a:cubicBezTo>
                  <a:pt x="16500" y="0"/>
                  <a:pt x="17236" y="736"/>
                  <a:pt x="17236" y="1609"/>
                </a:cubicBezTo>
                <a:lnTo>
                  <a:pt x="17236" y="4800"/>
                </a:lnTo>
                <a:lnTo>
                  <a:pt x="20427" y="4800"/>
                </a:lnTo>
                <a:cubicBezTo>
                  <a:pt x="21082" y="4800"/>
                  <a:pt x="21600" y="5345"/>
                  <a:pt x="21600" y="6000"/>
                </a:cubicBezTo>
                <a:lnTo>
                  <a:pt x="21600" y="18218"/>
                </a:lnTo>
                <a:cubicBezTo>
                  <a:pt x="21600" y="18900"/>
                  <a:pt x="21082" y="19418"/>
                  <a:pt x="20427" y="19418"/>
                </a:cubicBezTo>
                <a:lnTo>
                  <a:pt x="17236" y="19418"/>
                </a:lnTo>
                <a:lnTo>
                  <a:pt x="17236" y="19964"/>
                </a:lnTo>
                <a:cubicBezTo>
                  <a:pt x="17236" y="20864"/>
                  <a:pt x="16500" y="21600"/>
                  <a:pt x="15600" y="21600"/>
                </a:cubicBezTo>
                <a:lnTo>
                  <a:pt x="1636" y="21600"/>
                </a:lnTo>
                <a:cubicBezTo>
                  <a:pt x="736" y="21600"/>
                  <a:pt x="0" y="20864"/>
                  <a:pt x="0" y="19964"/>
                </a:cubicBezTo>
                <a:lnTo>
                  <a:pt x="0" y="1609"/>
                </a:lnTo>
                <a:cubicBezTo>
                  <a:pt x="0" y="736"/>
                  <a:pt x="736" y="0"/>
                  <a:pt x="1636" y="0"/>
                </a:cubicBezTo>
                <a:close/>
              </a:path>
            </a:pathLst>
          </a:custGeom>
          <a:solidFill>
            <a:schemeClr val="accent6">
              <a:lumOff val="7843"/>
            </a:schemeClr>
          </a:solidFill>
          <a:ln w="12700">
            <a:miter lim="400000"/>
          </a:ln>
        </p:spPr>
        <p:txBody>
          <a:bodyPr lIns="17141" rIns="17141" anchor="ctr"/>
          <a:lstStyle/>
          <a:p>
            <a:pPr defTabSz="685492" hangingPunct="0">
              <a:defRPr>
                <a:latin typeface="+mj-lt"/>
                <a:ea typeface="+mj-ea"/>
                <a:cs typeface="+mj-cs"/>
                <a:sym typeface="Lato Light"/>
              </a:defRPr>
            </a:pPr>
            <a:endParaRPr sz="1350" kern="0">
              <a:solidFill>
                <a:srgbClr val="272727"/>
              </a:solidFill>
              <a:latin typeface="Lato Light"/>
              <a:ea typeface="Lato Light"/>
              <a:cs typeface="Lato Light"/>
              <a:sym typeface="Lato Light"/>
            </a:endParaRPr>
          </a:p>
        </p:txBody>
      </p:sp>
      <p:grpSp>
        <p:nvGrpSpPr>
          <p:cNvPr id="88" name="Group"/>
          <p:cNvGrpSpPr/>
          <p:nvPr/>
        </p:nvGrpSpPr>
        <p:grpSpPr>
          <a:xfrm>
            <a:off x="6558523" y="4159317"/>
            <a:ext cx="777025" cy="777340"/>
            <a:chOff x="0" y="0"/>
            <a:chExt cx="2072601" cy="2073441"/>
          </a:xfrm>
        </p:grpSpPr>
        <p:sp>
          <p:nvSpPr>
            <p:cNvPr id="84" name="Shape"/>
            <p:cNvSpPr/>
            <p:nvPr/>
          </p:nvSpPr>
          <p:spPr>
            <a:xfrm>
              <a:off x="0" y="517141"/>
              <a:ext cx="1036269" cy="1036314"/>
            </a:xfrm>
            <a:custGeom>
              <a:avLst/>
              <a:gdLst/>
              <a:ahLst/>
              <a:cxnLst>
                <a:cxn ang="0">
                  <a:pos x="wd2" y="hd2"/>
                </a:cxn>
                <a:cxn ang="5400000">
                  <a:pos x="wd2" y="hd2"/>
                </a:cxn>
                <a:cxn ang="10800000">
                  <a:pos x="wd2" y="hd2"/>
                </a:cxn>
                <a:cxn ang="16200000">
                  <a:pos x="wd2" y="hd2"/>
                </a:cxn>
              </a:cxnLst>
              <a:rect l="0" t="0" r="r" b="b"/>
              <a:pathLst>
                <a:path w="20595" h="21600" extrusionOk="0">
                  <a:moveTo>
                    <a:pt x="10297" y="0"/>
                  </a:moveTo>
                  <a:cubicBezTo>
                    <a:pt x="7662" y="0"/>
                    <a:pt x="5027" y="1055"/>
                    <a:pt x="3016" y="3164"/>
                  </a:cubicBezTo>
                  <a:cubicBezTo>
                    <a:pt x="-1005" y="7382"/>
                    <a:pt x="-1005" y="14218"/>
                    <a:pt x="3016" y="18436"/>
                  </a:cubicBezTo>
                  <a:cubicBezTo>
                    <a:pt x="5027" y="20544"/>
                    <a:pt x="7660" y="21599"/>
                    <a:pt x="10295" y="21600"/>
                  </a:cubicBezTo>
                  <a:cubicBezTo>
                    <a:pt x="10290" y="18829"/>
                    <a:pt x="11296" y="16056"/>
                    <a:pt x="13312" y="13942"/>
                  </a:cubicBezTo>
                  <a:cubicBezTo>
                    <a:pt x="15322" y="11833"/>
                    <a:pt x="17960" y="10778"/>
                    <a:pt x="20595" y="10778"/>
                  </a:cubicBezTo>
                  <a:cubicBezTo>
                    <a:pt x="20590" y="8021"/>
                    <a:pt x="19584" y="5267"/>
                    <a:pt x="17578" y="3164"/>
                  </a:cubicBezTo>
                  <a:cubicBezTo>
                    <a:pt x="15568" y="1055"/>
                    <a:pt x="12933" y="0"/>
                    <a:pt x="10297" y="0"/>
                  </a:cubicBezTo>
                  <a:close/>
                </a:path>
              </a:pathLst>
            </a:custGeom>
            <a:solidFill>
              <a:schemeClr val="accent4"/>
            </a:solidFill>
            <a:ln w="12700" cap="flat">
              <a:noFill/>
              <a:miter lim="400000"/>
            </a:ln>
            <a:effectLst/>
          </p:spPr>
          <p:txBody>
            <a:bodyPr wrap="square" lIns="17141" tIns="17141" rIns="17141" bIns="17141" numCol="1" anchor="t">
              <a:noAutofit/>
            </a:bodyPr>
            <a:lstStyle/>
            <a:p>
              <a:pPr defTabSz="685492" hangingPunct="0">
                <a:defRPr sz="5000">
                  <a:solidFill>
                    <a:srgbClr val="B3B3B3"/>
                  </a:solidFill>
                  <a:latin typeface="+mj-lt"/>
                  <a:ea typeface="+mj-ea"/>
                  <a:cs typeface="+mj-cs"/>
                  <a:sym typeface="Lato Light"/>
                </a:defRPr>
              </a:pPr>
              <a:endParaRPr sz="1875" kern="0">
                <a:solidFill>
                  <a:srgbClr val="B3B3B3"/>
                </a:solidFill>
                <a:latin typeface="Lato Light"/>
                <a:ea typeface="Lato Light"/>
                <a:cs typeface="Lato Light"/>
                <a:sym typeface="Lato Light"/>
              </a:endParaRPr>
            </a:p>
          </p:txBody>
        </p:sp>
        <p:sp>
          <p:nvSpPr>
            <p:cNvPr id="85" name="Shape"/>
            <p:cNvSpPr/>
            <p:nvPr/>
          </p:nvSpPr>
          <p:spPr>
            <a:xfrm>
              <a:off x="518169" y="0"/>
              <a:ext cx="1036216" cy="1036280"/>
            </a:xfrm>
            <a:custGeom>
              <a:avLst/>
              <a:gdLst/>
              <a:ahLst/>
              <a:cxnLst>
                <a:cxn ang="0">
                  <a:pos x="wd2" y="hd2"/>
                </a:cxn>
                <a:cxn ang="5400000">
                  <a:pos x="wd2" y="hd2"/>
                </a:cxn>
                <a:cxn ang="10800000">
                  <a:pos x="wd2" y="hd2"/>
                </a:cxn>
                <a:cxn ang="16200000">
                  <a:pos x="wd2" y="hd2"/>
                </a:cxn>
              </a:cxnLst>
              <a:rect l="0" t="0" r="r" b="b"/>
              <a:pathLst>
                <a:path w="20594" h="21600" extrusionOk="0">
                  <a:moveTo>
                    <a:pt x="10296" y="0"/>
                  </a:moveTo>
                  <a:cubicBezTo>
                    <a:pt x="7661" y="0"/>
                    <a:pt x="5025" y="1055"/>
                    <a:pt x="3014" y="3164"/>
                  </a:cubicBezTo>
                  <a:cubicBezTo>
                    <a:pt x="1009" y="5268"/>
                    <a:pt x="5" y="8023"/>
                    <a:pt x="0" y="10780"/>
                  </a:cubicBezTo>
                  <a:cubicBezTo>
                    <a:pt x="2635" y="10780"/>
                    <a:pt x="5271" y="11835"/>
                    <a:pt x="7282" y="13944"/>
                  </a:cubicBezTo>
                  <a:cubicBezTo>
                    <a:pt x="9298" y="16058"/>
                    <a:pt x="10302" y="18829"/>
                    <a:pt x="10296" y="21600"/>
                  </a:cubicBezTo>
                  <a:cubicBezTo>
                    <a:pt x="12932" y="21600"/>
                    <a:pt x="15568" y="20547"/>
                    <a:pt x="17578" y="18439"/>
                  </a:cubicBezTo>
                  <a:cubicBezTo>
                    <a:pt x="21600" y="14221"/>
                    <a:pt x="21600" y="7382"/>
                    <a:pt x="17578" y="3164"/>
                  </a:cubicBezTo>
                  <a:cubicBezTo>
                    <a:pt x="15568" y="1055"/>
                    <a:pt x="12932" y="0"/>
                    <a:pt x="10296" y="0"/>
                  </a:cubicBezTo>
                  <a:close/>
                </a:path>
              </a:pathLst>
            </a:custGeom>
            <a:solidFill>
              <a:schemeClr val="accent1"/>
            </a:solidFill>
            <a:ln w="12700" cap="flat">
              <a:noFill/>
              <a:miter lim="400000"/>
            </a:ln>
            <a:effectLst/>
          </p:spPr>
          <p:txBody>
            <a:bodyPr wrap="square" lIns="17141" tIns="17141" rIns="17141" bIns="17141" numCol="1" anchor="t">
              <a:noAutofit/>
            </a:bodyPr>
            <a:lstStyle/>
            <a:p>
              <a:pPr defTabSz="685492" hangingPunct="0">
                <a:defRPr sz="5000">
                  <a:solidFill>
                    <a:srgbClr val="B3B3B3"/>
                  </a:solidFill>
                  <a:latin typeface="+mj-lt"/>
                  <a:ea typeface="+mj-ea"/>
                  <a:cs typeface="+mj-cs"/>
                  <a:sym typeface="Lato Light"/>
                </a:defRPr>
              </a:pPr>
              <a:endParaRPr sz="1875" kern="0">
                <a:solidFill>
                  <a:srgbClr val="B3B3B3"/>
                </a:solidFill>
                <a:latin typeface="Lato Light"/>
                <a:ea typeface="Lato Light"/>
                <a:cs typeface="Lato Light"/>
                <a:sym typeface="Lato Light"/>
              </a:endParaRPr>
            </a:p>
          </p:txBody>
        </p:sp>
        <p:sp>
          <p:nvSpPr>
            <p:cNvPr id="86" name="Shape"/>
            <p:cNvSpPr/>
            <p:nvPr/>
          </p:nvSpPr>
          <p:spPr>
            <a:xfrm>
              <a:off x="1036244" y="517167"/>
              <a:ext cx="1036358" cy="1036216"/>
            </a:xfrm>
            <a:custGeom>
              <a:avLst/>
              <a:gdLst/>
              <a:ahLst/>
              <a:cxnLst>
                <a:cxn ang="0">
                  <a:pos x="wd2" y="hd2"/>
                </a:cxn>
                <a:cxn ang="5400000">
                  <a:pos x="wd2" y="hd2"/>
                </a:cxn>
                <a:cxn ang="10800000">
                  <a:pos x="wd2" y="hd2"/>
                </a:cxn>
                <a:cxn ang="16200000">
                  <a:pos x="wd2" y="hd2"/>
                </a:cxn>
              </a:cxnLst>
              <a:rect l="0" t="0" r="r" b="b"/>
              <a:pathLst>
                <a:path w="20595" h="20594" extrusionOk="0">
                  <a:moveTo>
                    <a:pt x="10298" y="0"/>
                  </a:moveTo>
                  <a:cubicBezTo>
                    <a:pt x="10303" y="2642"/>
                    <a:pt x="9297" y="5287"/>
                    <a:pt x="7281" y="7303"/>
                  </a:cubicBezTo>
                  <a:cubicBezTo>
                    <a:pt x="5271" y="9313"/>
                    <a:pt x="2635" y="10317"/>
                    <a:pt x="0" y="10317"/>
                  </a:cubicBezTo>
                  <a:cubicBezTo>
                    <a:pt x="5" y="12946"/>
                    <a:pt x="1011" y="15573"/>
                    <a:pt x="3017" y="17578"/>
                  </a:cubicBezTo>
                  <a:cubicBezTo>
                    <a:pt x="7038" y="21600"/>
                    <a:pt x="13558" y="21600"/>
                    <a:pt x="17579" y="17578"/>
                  </a:cubicBezTo>
                  <a:cubicBezTo>
                    <a:pt x="21600" y="13557"/>
                    <a:pt x="21600" y="7039"/>
                    <a:pt x="17579" y="3017"/>
                  </a:cubicBezTo>
                  <a:cubicBezTo>
                    <a:pt x="15568" y="1006"/>
                    <a:pt x="12933" y="0"/>
                    <a:pt x="10298" y="0"/>
                  </a:cubicBezTo>
                  <a:close/>
                </a:path>
              </a:pathLst>
            </a:custGeom>
            <a:solidFill>
              <a:schemeClr val="accent2"/>
            </a:solidFill>
            <a:ln w="12700" cap="flat">
              <a:noFill/>
              <a:miter lim="400000"/>
            </a:ln>
            <a:effectLst/>
          </p:spPr>
          <p:txBody>
            <a:bodyPr wrap="square" lIns="17141" tIns="17141" rIns="17141" bIns="17141" numCol="1" anchor="t">
              <a:noAutofit/>
            </a:bodyPr>
            <a:lstStyle/>
            <a:p>
              <a:pPr defTabSz="685492" hangingPunct="0">
                <a:defRPr sz="5000">
                  <a:solidFill>
                    <a:srgbClr val="B3B3B3"/>
                  </a:solidFill>
                  <a:latin typeface="+mj-lt"/>
                  <a:ea typeface="+mj-ea"/>
                  <a:cs typeface="+mj-cs"/>
                  <a:sym typeface="Lato Light"/>
                </a:defRPr>
              </a:pPr>
              <a:endParaRPr sz="1875" kern="0">
                <a:solidFill>
                  <a:srgbClr val="B3B3B3"/>
                </a:solidFill>
                <a:latin typeface="Lato Light"/>
                <a:ea typeface="Lato Light"/>
                <a:cs typeface="Lato Light"/>
                <a:sym typeface="Lato Light"/>
              </a:endParaRPr>
            </a:p>
          </p:txBody>
        </p:sp>
        <p:sp>
          <p:nvSpPr>
            <p:cNvPr id="87" name="Shape"/>
            <p:cNvSpPr/>
            <p:nvPr/>
          </p:nvSpPr>
          <p:spPr>
            <a:xfrm>
              <a:off x="518090" y="1037084"/>
              <a:ext cx="1036360" cy="1036358"/>
            </a:xfrm>
            <a:custGeom>
              <a:avLst/>
              <a:gdLst/>
              <a:ahLst/>
              <a:cxnLst>
                <a:cxn ang="0">
                  <a:pos x="wd2" y="hd2"/>
                </a:cxn>
                <a:cxn ang="5400000">
                  <a:pos x="wd2" y="hd2"/>
                </a:cxn>
                <a:cxn ang="10800000">
                  <a:pos x="wd2" y="hd2"/>
                </a:cxn>
                <a:cxn ang="16200000">
                  <a:pos x="wd2" y="hd2"/>
                </a:cxn>
              </a:cxnLst>
              <a:rect l="0" t="0" r="r" b="b"/>
              <a:pathLst>
                <a:path w="20595" h="20595" extrusionOk="0">
                  <a:moveTo>
                    <a:pt x="10297" y="0"/>
                  </a:moveTo>
                  <a:cubicBezTo>
                    <a:pt x="7662" y="0"/>
                    <a:pt x="5027" y="1006"/>
                    <a:pt x="3016" y="3017"/>
                  </a:cubicBezTo>
                  <a:cubicBezTo>
                    <a:pt x="-1005" y="7038"/>
                    <a:pt x="-1005" y="13558"/>
                    <a:pt x="3016" y="17579"/>
                  </a:cubicBezTo>
                  <a:cubicBezTo>
                    <a:pt x="7037" y="21600"/>
                    <a:pt x="13557" y="21600"/>
                    <a:pt x="17578" y="17579"/>
                  </a:cubicBezTo>
                  <a:cubicBezTo>
                    <a:pt x="19584" y="15574"/>
                    <a:pt x="20590" y="12947"/>
                    <a:pt x="20595" y="10318"/>
                  </a:cubicBezTo>
                  <a:cubicBezTo>
                    <a:pt x="17960" y="10318"/>
                    <a:pt x="15324" y="9312"/>
                    <a:pt x="13314" y="7302"/>
                  </a:cubicBezTo>
                  <a:cubicBezTo>
                    <a:pt x="11298" y="5286"/>
                    <a:pt x="10292" y="2642"/>
                    <a:pt x="10297" y="0"/>
                  </a:cubicBezTo>
                  <a:close/>
                </a:path>
              </a:pathLst>
            </a:custGeom>
            <a:solidFill>
              <a:schemeClr val="accent3"/>
            </a:solidFill>
            <a:ln w="12700" cap="flat">
              <a:noFill/>
              <a:miter lim="400000"/>
            </a:ln>
            <a:effectLst/>
          </p:spPr>
          <p:txBody>
            <a:bodyPr wrap="square" lIns="17141" tIns="17141" rIns="17141" bIns="17141" numCol="1" anchor="t">
              <a:noAutofit/>
            </a:bodyPr>
            <a:lstStyle/>
            <a:p>
              <a:pPr defTabSz="685492" hangingPunct="0">
                <a:defRPr sz="5000">
                  <a:solidFill>
                    <a:srgbClr val="B3B3B3"/>
                  </a:solidFill>
                  <a:latin typeface="+mj-lt"/>
                  <a:ea typeface="+mj-ea"/>
                  <a:cs typeface="+mj-cs"/>
                  <a:sym typeface="Lato Light"/>
                </a:defRPr>
              </a:pPr>
              <a:endParaRPr sz="1875" kern="0">
                <a:solidFill>
                  <a:srgbClr val="B3B3B3"/>
                </a:solidFill>
                <a:latin typeface="Lato Light"/>
                <a:ea typeface="Lato Light"/>
                <a:cs typeface="Lato Light"/>
                <a:sym typeface="Lato Light"/>
              </a:endParaRPr>
            </a:p>
          </p:txBody>
        </p:sp>
      </p:grpSp>
      <p:sp>
        <p:nvSpPr>
          <p:cNvPr id="89" name="PLATEFORME"/>
          <p:cNvSpPr txBox="1"/>
          <p:nvPr/>
        </p:nvSpPr>
        <p:spPr>
          <a:xfrm>
            <a:off x="6620201" y="4730081"/>
            <a:ext cx="718837" cy="312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lstStyle>
            <a:lvl1pPr algn="ctr" defTabSz="1087636">
              <a:lnSpc>
                <a:spcPts val="3700"/>
              </a:lnSpc>
              <a:spcBef>
                <a:spcPts val="600"/>
              </a:spcBef>
              <a:defRPr sz="2000">
                <a:solidFill>
                  <a:schemeClr val="accent5"/>
                </a:solidFill>
                <a:latin typeface="+mj-lt"/>
                <a:ea typeface="+mj-ea"/>
                <a:cs typeface="+mj-cs"/>
                <a:sym typeface="Lato Light"/>
              </a:defRPr>
            </a:lvl1pPr>
          </a:lstStyle>
          <a:p>
            <a:pPr defTabSz="407762" hangingPunct="0"/>
            <a:r>
              <a:rPr sz="750" kern="0" dirty="0">
                <a:solidFill>
                  <a:srgbClr val="2E2E2E"/>
                </a:solidFill>
                <a:latin typeface="Lato Light"/>
                <a:ea typeface="Lato Light"/>
                <a:cs typeface="Lato Light"/>
              </a:rPr>
              <a:t>PLATEFORM</a:t>
            </a:r>
          </a:p>
        </p:txBody>
      </p:sp>
      <p:sp>
        <p:nvSpPr>
          <p:cNvPr id="90" name="COMPAGNIE D’ASSURANCE"/>
          <p:cNvSpPr txBox="1"/>
          <p:nvPr/>
        </p:nvSpPr>
        <p:spPr>
          <a:xfrm>
            <a:off x="7643535" y="3752881"/>
            <a:ext cx="802427" cy="2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nchor="ctr"/>
          <a:lstStyle>
            <a:lvl1pPr algn="ctr" defTabSz="1087636">
              <a:spcBef>
                <a:spcPts val="600"/>
              </a:spcBef>
              <a:defRPr sz="2000">
                <a:solidFill>
                  <a:schemeClr val="accent6">
                    <a:lumOff val="7843"/>
                  </a:schemeClr>
                </a:solidFill>
                <a:latin typeface="+mj-lt"/>
                <a:ea typeface="+mj-ea"/>
                <a:cs typeface="+mj-cs"/>
                <a:sym typeface="Lato Light"/>
              </a:defRPr>
            </a:lvl1pPr>
          </a:lstStyle>
          <a:p>
            <a:pPr defTabSz="407762" hangingPunct="0"/>
            <a:r>
              <a:rPr sz="750" b="1" kern="0" dirty="0">
                <a:solidFill>
                  <a:srgbClr val="EBEBEB">
                    <a:lumOff val="7843"/>
                  </a:srgbClr>
                </a:solidFill>
                <a:latin typeface="Lato Light"/>
                <a:ea typeface="Lato Light"/>
                <a:cs typeface="Lato Light"/>
              </a:rPr>
              <a:t>COMPAGNIE D’ASSURANCE</a:t>
            </a:r>
          </a:p>
        </p:txBody>
      </p:sp>
      <p:sp>
        <p:nvSpPr>
          <p:cNvPr id="91" name="ASACI"/>
          <p:cNvSpPr txBox="1"/>
          <p:nvPr/>
        </p:nvSpPr>
        <p:spPr>
          <a:xfrm>
            <a:off x="6415434" y="3329598"/>
            <a:ext cx="1086279" cy="2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lstStyle>
            <a:lvl1pPr algn="ctr" defTabSz="1087636">
              <a:spcBef>
                <a:spcPts val="600"/>
              </a:spcBef>
              <a:defRPr sz="2000">
                <a:solidFill>
                  <a:schemeClr val="accent6">
                    <a:lumOff val="7843"/>
                  </a:schemeClr>
                </a:solidFill>
                <a:latin typeface="+mj-lt"/>
                <a:ea typeface="+mj-ea"/>
                <a:cs typeface="+mj-cs"/>
                <a:sym typeface="Lato Light"/>
              </a:defRPr>
            </a:lvl1pPr>
          </a:lstStyle>
          <a:p>
            <a:pPr defTabSz="407762" hangingPunct="0"/>
            <a:r>
              <a:rPr sz="750" b="1" kern="0" dirty="0">
                <a:solidFill>
                  <a:srgbClr val="EBEBEB">
                    <a:lumOff val="7843"/>
                  </a:srgbClr>
                </a:solidFill>
                <a:latin typeface="Lato Light"/>
                <a:ea typeface="Lato Light"/>
                <a:cs typeface="Lato Light"/>
              </a:rPr>
              <a:t>ASACI</a:t>
            </a:r>
            <a:r>
              <a:rPr lang="fr-FR" sz="750" b="1" kern="0" dirty="0">
                <a:solidFill>
                  <a:srgbClr val="EBEBEB">
                    <a:lumOff val="7843"/>
                  </a:srgbClr>
                </a:solidFill>
                <a:latin typeface="Lato Light"/>
                <a:ea typeface="Lato Light"/>
                <a:cs typeface="Lato Light"/>
              </a:rPr>
              <a:t>/DA/BNICB/FGA</a:t>
            </a:r>
            <a:endParaRPr sz="750" b="1" kern="0" dirty="0">
              <a:solidFill>
                <a:srgbClr val="EBEBEB">
                  <a:lumOff val="7843"/>
                </a:srgbClr>
              </a:solidFill>
              <a:latin typeface="Lato Light"/>
              <a:ea typeface="Lato Light"/>
              <a:cs typeface="Lato Light"/>
            </a:endParaRPr>
          </a:p>
        </p:txBody>
      </p:sp>
      <p:sp>
        <p:nvSpPr>
          <p:cNvPr id="92" name="INTERMÉDIAIRE"/>
          <p:cNvSpPr txBox="1"/>
          <p:nvPr/>
        </p:nvSpPr>
        <p:spPr>
          <a:xfrm>
            <a:off x="7280829" y="5301385"/>
            <a:ext cx="885370" cy="2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lstStyle>
            <a:lvl1pPr algn="ctr" defTabSz="1087636">
              <a:spcBef>
                <a:spcPts val="600"/>
              </a:spcBef>
              <a:defRPr sz="2000">
                <a:solidFill>
                  <a:schemeClr val="accent6">
                    <a:lumOff val="7843"/>
                  </a:schemeClr>
                </a:solidFill>
                <a:latin typeface="+mj-lt"/>
                <a:ea typeface="+mj-ea"/>
                <a:cs typeface="+mj-cs"/>
                <a:sym typeface="Lato Light"/>
              </a:defRPr>
            </a:lvl1pPr>
          </a:lstStyle>
          <a:p>
            <a:pPr defTabSz="407762" hangingPunct="0"/>
            <a:r>
              <a:rPr sz="750" b="1" kern="0" dirty="0">
                <a:solidFill>
                  <a:srgbClr val="EBEBEB">
                    <a:lumOff val="7843"/>
                  </a:srgbClr>
                </a:solidFill>
                <a:latin typeface="Lato Light"/>
                <a:ea typeface="Lato Light"/>
                <a:cs typeface="Lato Light"/>
              </a:rPr>
              <a:t>INTERMÉDIAIRE</a:t>
            </a:r>
          </a:p>
        </p:txBody>
      </p:sp>
      <p:sp>
        <p:nvSpPr>
          <p:cNvPr id="93" name="ASSURÉ"/>
          <p:cNvSpPr txBox="1"/>
          <p:nvPr/>
        </p:nvSpPr>
        <p:spPr>
          <a:xfrm>
            <a:off x="5733381" y="5252809"/>
            <a:ext cx="718837" cy="291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lstStyle>
            <a:lvl1pPr algn="ctr" defTabSz="1087636">
              <a:spcBef>
                <a:spcPts val="600"/>
              </a:spcBef>
              <a:defRPr sz="2000">
                <a:solidFill>
                  <a:schemeClr val="accent6">
                    <a:lumOff val="7843"/>
                  </a:schemeClr>
                </a:solidFill>
                <a:latin typeface="+mj-lt"/>
                <a:ea typeface="+mj-ea"/>
                <a:cs typeface="+mj-cs"/>
                <a:sym typeface="Lato Light"/>
              </a:defRPr>
            </a:lvl1pPr>
          </a:lstStyle>
          <a:p>
            <a:pPr defTabSz="407762" hangingPunct="0"/>
            <a:r>
              <a:rPr sz="750" b="1" kern="0" dirty="0">
                <a:solidFill>
                  <a:srgbClr val="EBEBEB">
                    <a:lumOff val="7843"/>
                  </a:srgbClr>
                </a:solidFill>
                <a:latin typeface="Lato Light"/>
                <a:ea typeface="Lato Light"/>
                <a:cs typeface="Lato Light"/>
              </a:rPr>
              <a:t>ASSURÉ</a:t>
            </a:r>
          </a:p>
        </p:txBody>
      </p:sp>
      <p:sp>
        <p:nvSpPr>
          <p:cNvPr id="94" name="OFFICIER DE POLICE JUDICIAIRE"/>
          <p:cNvSpPr txBox="1"/>
          <p:nvPr/>
        </p:nvSpPr>
        <p:spPr>
          <a:xfrm>
            <a:off x="5389235" y="3693949"/>
            <a:ext cx="802663" cy="461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0769" tIns="40769" rIns="40769" bIns="40769" anchor="ctr"/>
          <a:lstStyle>
            <a:lvl1pPr algn="ctr" defTabSz="1087636">
              <a:spcBef>
                <a:spcPts val="600"/>
              </a:spcBef>
              <a:defRPr sz="2000">
                <a:solidFill>
                  <a:schemeClr val="accent6">
                    <a:lumOff val="7843"/>
                  </a:schemeClr>
                </a:solidFill>
                <a:latin typeface="+mj-lt"/>
                <a:ea typeface="+mj-ea"/>
                <a:cs typeface="+mj-cs"/>
                <a:sym typeface="Lato Light"/>
              </a:defRPr>
            </a:lvl1pPr>
          </a:lstStyle>
          <a:p>
            <a:pPr defTabSz="407762" hangingPunct="0"/>
            <a:r>
              <a:rPr sz="675" b="1" kern="0" dirty="0">
                <a:solidFill>
                  <a:srgbClr val="EBEBEB">
                    <a:lumOff val="7843"/>
                  </a:srgbClr>
                </a:solidFill>
                <a:latin typeface="Lato Light"/>
                <a:ea typeface="Lato Light"/>
                <a:cs typeface="Lato Light"/>
              </a:rPr>
              <a:t>POLICE </a:t>
            </a:r>
            <a:r>
              <a:rPr lang="fr-FR" sz="675" b="1" kern="0" dirty="0">
                <a:solidFill>
                  <a:srgbClr val="EBEBEB">
                    <a:lumOff val="7843"/>
                  </a:srgbClr>
                </a:solidFill>
                <a:latin typeface="Lato Light"/>
                <a:ea typeface="Lato Light"/>
                <a:cs typeface="Lato Light"/>
              </a:rPr>
              <a:t>GENDARMERIE</a:t>
            </a:r>
          </a:p>
          <a:p>
            <a:pPr defTabSz="407762" hangingPunct="0"/>
            <a:r>
              <a:rPr lang="fr-FR" sz="675" b="1" kern="0" dirty="0">
                <a:solidFill>
                  <a:srgbClr val="EBEBEB">
                    <a:lumOff val="7843"/>
                  </a:srgbClr>
                </a:solidFill>
                <a:latin typeface="Lato Light"/>
                <a:ea typeface="Lato Light"/>
                <a:cs typeface="Lato Light"/>
              </a:rPr>
              <a:t>OPERATEUR</a:t>
            </a:r>
          </a:p>
          <a:p>
            <a:pPr defTabSz="407762" hangingPunct="0"/>
            <a:endParaRPr sz="675" kern="0" dirty="0">
              <a:solidFill>
                <a:srgbClr val="EBEBEB">
                  <a:lumOff val="7843"/>
                </a:srgbClr>
              </a:solidFill>
              <a:latin typeface="Lato Light"/>
              <a:ea typeface="Lato Light"/>
              <a:cs typeface="Lato Light"/>
            </a:endParaRPr>
          </a:p>
        </p:txBody>
      </p:sp>
      <p:grpSp>
        <p:nvGrpSpPr>
          <p:cNvPr id="100" name="Group"/>
          <p:cNvGrpSpPr/>
          <p:nvPr/>
        </p:nvGrpSpPr>
        <p:grpSpPr>
          <a:xfrm rot="6976374">
            <a:off x="6291167" y="4080023"/>
            <a:ext cx="2" cy="303560"/>
            <a:chOff x="0" y="0"/>
            <a:chExt cx="0" cy="809703"/>
          </a:xfrm>
        </p:grpSpPr>
        <p:sp>
          <p:nvSpPr>
            <p:cNvPr id="112" name="Connection Line"/>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113" name="Connection Line"/>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grpSp>
        <p:nvGrpSpPr>
          <p:cNvPr id="103" name="Group"/>
          <p:cNvGrpSpPr/>
          <p:nvPr/>
        </p:nvGrpSpPr>
        <p:grpSpPr>
          <a:xfrm rot="11733764">
            <a:off x="8014609" y="4651247"/>
            <a:ext cx="17145" cy="303560"/>
            <a:chOff x="0" y="0"/>
            <a:chExt cx="0" cy="809703"/>
          </a:xfrm>
        </p:grpSpPr>
        <p:sp>
          <p:nvSpPr>
            <p:cNvPr id="114" name="Connection Line"/>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115" name="Connection Line"/>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grpSp>
        <p:nvGrpSpPr>
          <p:cNvPr id="106" name="Group"/>
          <p:cNvGrpSpPr/>
          <p:nvPr/>
        </p:nvGrpSpPr>
        <p:grpSpPr>
          <a:xfrm rot="6973070">
            <a:off x="7620692" y="3441156"/>
            <a:ext cx="2" cy="303560"/>
            <a:chOff x="0" y="0"/>
            <a:chExt cx="0" cy="809703"/>
          </a:xfrm>
        </p:grpSpPr>
        <p:sp>
          <p:nvSpPr>
            <p:cNvPr id="116" name="Connection Line"/>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117" name="Connection Line"/>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grpSp>
        <p:nvGrpSpPr>
          <p:cNvPr id="109" name="Group"/>
          <p:cNvGrpSpPr/>
          <p:nvPr/>
        </p:nvGrpSpPr>
        <p:grpSpPr>
          <a:xfrm rot="21600000">
            <a:off x="6954624" y="3586652"/>
            <a:ext cx="2" cy="303561"/>
            <a:chOff x="0" y="0"/>
            <a:chExt cx="0" cy="809703"/>
          </a:xfrm>
        </p:grpSpPr>
        <p:sp>
          <p:nvSpPr>
            <p:cNvPr id="118" name="Connection Line"/>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119" name="Connection Line"/>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sp>
        <p:nvSpPr>
          <p:cNvPr id="2" name="ZoneTexte 1">
            <a:extLst>
              <a:ext uri="{FF2B5EF4-FFF2-40B4-BE49-F238E27FC236}">
                <a16:creationId xmlns:a16="http://schemas.microsoft.com/office/drawing/2014/main" id="{220635C0-A87B-30DE-4BE3-A591A92C01D0}"/>
              </a:ext>
            </a:extLst>
          </p:cNvPr>
          <p:cNvSpPr txBox="1"/>
          <p:nvPr/>
        </p:nvSpPr>
        <p:spPr>
          <a:xfrm>
            <a:off x="250969" y="2947583"/>
            <a:ext cx="4338554" cy="830997"/>
          </a:xfrm>
          <a:prstGeom prst="rect">
            <a:avLst/>
          </a:prstGeom>
          <a:noFill/>
        </p:spPr>
        <p:txBody>
          <a:bodyPr wrap="square" rtlCol="0">
            <a:spAutoFit/>
          </a:bodyPr>
          <a:lstStyle/>
          <a:p>
            <a:pPr algn="just"/>
            <a:r>
              <a:rPr lang="fr-FR" sz="1600" dirty="0">
                <a:latin typeface="Tahoma" panose="020B0604030504040204" pitchFamily="34" charset="0"/>
                <a:ea typeface="Tahoma" panose="020B0604030504040204" pitchFamily="34" charset="0"/>
                <a:cs typeface="Tahoma" panose="020B0604030504040204" pitchFamily="34" charset="0"/>
              </a:rPr>
              <a:t>Il répond à un besoin de centralisation et de sécurisation des attestations d’assurance automobile délivrées en Côte d’Ivoire.</a:t>
            </a:r>
          </a:p>
        </p:txBody>
      </p:sp>
      <p:sp>
        <p:nvSpPr>
          <p:cNvPr id="4" name="ZoneTexte 3">
            <a:extLst>
              <a:ext uri="{FF2B5EF4-FFF2-40B4-BE49-F238E27FC236}">
                <a16:creationId xmlns:a16="http://schemas.microsoft.com/office/drawing/2014/main" id="{F3A34824-1D7B-ECD5-AC8D-8E9089747667}"/>
              </a:ext>
            </a:extLst>
          </p:cNvPr>
          <p:cNvSpPr txBox="1"/>
          <p:nvPr/>
        </p:nvSpPr>
        <p:spPr>
          <a:xfrm>
            <a:off x="278767" y="4071843"/>
            <a:ext cx="3564743" cy="346249"/>
          </a:xfrm>
          <a:prstGeom prst="rect">
            <a:avLst/>
          </a:prstGeom>
          <a:noFill/>
        </p:spPr>
        <p:txBody>
          <a:bodyPr wrap="square" rtlCol="0">
            <a:spAutoFit/>
          </a:bodyPr>
          <a:lstStyle/>
          <a:p>
            <a:r>
              <a:rPr lang="fr-FR" sz="1650" b="1" dirty="0">
                <a:latin typeface="Tahoma" panose="020B0604030504040204" pitchFamily="34" charset="0"/>
                <a:ea typeface="Tahoma" panose="020B0604030504040204" pitchFamily="34" charset="0"/>
                <a:cs typeface="Tahoma" panose="020B0604030504040204" pitchFamily="34" charset="0"/>
              </a:rPr>
              <a:t>BENEFICIAIRES DIRECTS</a:t>
            </a:r>
          </a:p>
        </p:txBody>
      </p:sp>
      <p:grpSp>
        <p:nvGrpSpPr>
          <p:cNvPr id="48" name="Group">
            <a:extLst>
              <a:ext uri="{FF2B5EF4-FFF2-40B4-BE49-F238E27FC236}">
                <a16:creationId xmlns:a16="http://schemas.microsoft.com/office/drawing/2014/main" id="{DB745DFC-2F27-C162-9A56-5413C570160D}"/>
              </a:ext>
            </a:extLst>
          </p:cNvPr>
          <p:cNvGrpSpPr/>
          <p:nvPr/>
        </p:nvGrpSpPr>
        <p:grpSpPr>
          <a:xfrm rot="12383313">
            <a:off x="6490294" y="4963414"/>
            <a:ext cx="17145" cy="303560"/>
            <a:chOff x="0" y="0"/>
            <a:chExt cx="0" cy="809703"/>
          </a:xfrm>
        </p:grpSpPr>
        <p:sp>
          <p:nvSpPr>
            <p:cNvPr id="49" name="Connection Line">
              <a:extLst>
                <a:ext uri="{FF2B5EF4-FFF2-40B4-BE49-F238E27FC236}">
                  <a16:creationId xmlns:a16="http://schemas.microsoft.com/office/drawing/2014/main" id="{829C55F1-091F-F408-868B-46769AC69938}"/>
                </a:ext>
              </a:extLst>
            </p:cNvPr>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50" name="Connection Line">
              <a:extLst>
                <a:ext uri="{FF2B5EF4-FFF2-40B4-BE49-F238E27FC236}">
                  <a16:creationId xmlns:a16="http://schemas.microsoft.com/office/drawing/2014/main" id="{6047B9E0-F1D8-13B6-1BC9-E668E2C4D95F}"/>
                </a:ext>
              </a:extLst>
            </p:cNvPr>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grpSp>
        <p:nvGrpSpPr>
          <p:cNvPr id="97" name="Group"/>
          <p:cNvGrpSpPr/>
          <p:nvPr/>
        </p:nvGrpSpPr>
        <p:grpSpPr>
          <a:xfrm rot="9558961">
            <a:off x="5990346" y="4639923"/>
            <a:ext cx="2" cy="303560"/>
            <a:chOff x="0" y="0"/>
            <a:chExt cx="0" cy="809703"/>
          </a:xfrm>
        </p:grpSpPr>
        <p:sp>
          <p:nvSpPr>
            <p:cNvPr id="110" name="Connection Line"/>
            <p:cNvSpPr/>
            <p:nvPr/>
          </p:nvSpPr>
          <p:spPr>
            <a:xfrm>
              <a:off x="0" y="264651"/>
              <a:ext cx="1" cy="5450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sp>
          <p:nvSpPr>
            <p:cNvPr id="111" name="Connection Line"/>
            <p:cNvSpPr/>
            <p:nvPr/>
          </p:nvSpPr>
          <p:spPr>
            <a:xfrm>
              <a:off x="0" y="0"/>
              <a:ext cx="1" cy="545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noFill/>
            <a:ln w="38100" cap="flat">
              <a:solidFill>
                <a:srgbClr val="AAAAAA"/>
              </a:solidFill>
              <a:prstDash val="solid"/>
              <a:miter lim="800000"/>
              <a:tailEnd type="triangle" w="med" len="med"/>
            </a:ln>
            <a:effectLst/>
          </p:spPr>
          <p:txBody>
            <a:bodyPr/>
            <a:lstStyle/>
            <a:p>
              <a:pPr defTabSz="685492" hangingPunct="0"/>
              <a:endParaRPr sz="1350" kern="0">
                <a:solidFill>
                  <a:srgbClr val="272727"/>
                </a:solidFill>
                <a:latin typeface="Calibri"/>
                <a:cs typeface="Calibri"/>
                <a:sym typeface="Calibri"/>
              </a:endParaRPr>
            </a:p>
          </p:txBody>
        </p:sp>
      </p:grpSp>
      <p:sp>
        <p:nvSpPr>
          <p:cNvPr id="3" name="TextBox 46">
            <a:extLst>
              <a:ext uri="{FF2B5EF4-FFF2-40B4-BE49-F238E27FC236}">
                <a16:creationId xmlns:a16="http://schemas.microsoft.com/office/drawing/2014/main" id="{162E8948-3188-0B17-5AA8-3DA9D7235596}"/>
              </a:ext>
            </a:extLst>
          </p:cNvPr>
          <p:cNvSpPr txBox="1"/>
          <p:nvPr/>
        </p:nvSpPr>
        <p:spPr>
          <a:xfrm>
            <a:off x="514801" y="941951"/>
            <a:ext cx="6261326" cy="461665"/>
          </a:xfrm>
          <a:prstGeom prst="rect">
            <a:avLst/>
          </a:prstGeom>
          <a:noFill/>
        </p:spPr>
        <p:txBody>
          <a:bodyPr wrap="square" rtlCol="0">
            <a:spAutoFit/>
          </a:bodyPr>
          <a:lstStyle/>
          <a:p>
            <a:pPr defTabSz="914172"/>
            <a:r>
              <a:rPr lang="fr-FR" sz="2400" dirty="0">
                <a:solidFill>
                  <a:srgbClr val="FF8600"/>
                </a:solidFill>
                <a:latin typeface="Open Sans Bold"/>
              </a:rPr>
              <a:t>DESCRIPTION DU PROJET</a:t>
            </a:r>
          </a:p>
        </p:txBody>
      </p:sp>
      <p:sp>
        <p:nvSpPr>
          <p:cNvPr id="5" name="ZoneTexte 4">
            <a:extLst>
              <a:ext uri="{FF2B5EF4-FFF2-40B4-BE49-F238E27FC236}">
                <a16:creationId xmlns:a16="http://schemas.microsoft.com/office/drawing/2014/main" id="{3C2575EB-7836-D9A8-8AC1-F9747DA9399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6" name="Rectangle 5">
            <a:extLst>
              <a:ext uri="{FF2B5EF4-FFF2-40B4-BE49-F238E27FC236}">
                <a16:creationId xmlns:a16="http://schemas.microsoft.com/office/drawing/2014/main" id="{A6D21609-35E1-289A-F80D-DBCC37AD6F46}"/>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sp>
        <p:nvSpPr>
          <p:cNvPr id="7" name="Espace réservé du pied de page 9">
            <a:extLst>
              <a:ext uri="{FF2B5EF4-FFF2-40B4-BE49-F238E27FC236}">
                <a16:creationId xmlns:a16="http://schemas.microsoft.com/office/drawing/2014/main" id="{C9C397A9-5709-734D-CDD0-94E317EEC21D}"/>
              </a:ext>
            </a:extLst>
          </p:cNvPr>
          <p:cNvSpPr txBox="1">
            <a:spLocks/>
          </p:cNvSpPr>
          <p:nvPr/>
        </p:nvSpPr>
        <p:spPr>
          <a:xfrm>
            <a:off x="3124200" y="6356350"/>
            <a:ext cx="2895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a:t>Direction des Assurances</a:t>
            </a:r>
            <a:endParaRPr lang="fr-FR" sz="1200" dirty="0"/>
          </a:p>
        </p:txBody>
      </p:sp>
      <p:sp>
        <p:nvSpPr>
          <p:cNvPr id="8" name="Espace réservé de la date 5">
            <a:extLst>
              <a:ext uri="{FF2B5EF4-FFF2-40B4-BE49-F238E27FC236}">
                <a16:creationId xmlns:a16="http://schemas.microsoft.com/office/drawing/2014/main" id="{68D842F4-2BF7-D03F-4A8F-4440C7F20CB3}"/>
              </a:ext>
            </a:extLst>
          </p:cNvPr>
          <p:cNvSpPr txBox="1">
            <a:spLocks/>
          </p:cNvSpPr>
          <p:nvPr/>
        </p:nvSpPr>
        <p:spPr>
          <a:xfrm>
            <a:off x="457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3B307A-830C-483B-B667-CE06636381F0}" type="datetime5">
              <a:rPr lang="fr-FR" sz="1200" smtClean="0"/>
              <a:pPr>
                <a:defRPr/>
              </a:pPr>
              <a:t>31-janv.-24</a:t>
            </a:fld>
            <a:endParaRPr lang="fr-FR" sz="1200" dirty="0"/>
          </a:p>
        </p:txBody>
      </p:sp>
      <p:sp>
        <p:nvSpPr>
          <p:cNvPr id="9" name="Espace réservé du numéro de diapositive 6">
            <a:extLst>
              <a:ext uri="{FF2B5EF4-FFF2-40B4-BE49-F238E27FC236}">
                <a16:creationId xmlns:a16="http://schemas.microsoft.com/office/drawing/2014/main" id="{65CA97D2-D091-3F87-D345-C19201805DEB}"/>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a:fld id="{E494F0F8-3E92-4773-B4DC-CAAC0FE1706C}" type="slidenum">
              <a:rPr lang="fr-FR" altLang="fr-FR" sz="1200" smtClean="0">
                <a:solidFill>
                  <a:srgbClr val="B5A788"/>
                </a:solidFill>
                <a:latin typeface="Gill Sans MT" panose="020B0502020104020203" pitchFamily="34" charset="0"/>
              </a:rPr>
              <a:pPr algn="r"/>
              <a:t>12</a:t>
            </a:fld>
            <a:endParaRPr lang="fr-FR" altLang="fr-FR" sz="1200" dirty="0">
              <a:solidFill>
                <a:srgbClr val="B5A788"/>
              </a:solidFill>
              <a:latin typeface="Gill Sans MT" panose="020B0502020104020203" pitchFamily="34" charset="0"/>
            </a:endParaRPr>
          </a:p>
        </p:txBody>
      </p:sp>
      <p:pic>
        <p:nvPicPr>
          <p:cNvPr id="10" name="Picture 2" descr="C:\Users\dgtcp\Desktop\Cap_charte_graphique\pp\logo.jpg">
            <a:extLst>
              <a:ext uri="{FF2B5EF4-FFF2-40B4-BE49-F238E27FC236}">
                <a16:creationId xmlns:a16="http://schemas.microsoft.com/office/drawing/2014/main" id="{4E9E86E6-B895-57A0-209E-87132E595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859367" y="5726905"/>
            <a:ext cx="271712" cy="273845"/>
          </a:xfrm>
        </p:spPr>
        <p:txBody>
          <a:bodyPr/>
          <a:lstStyle/>
          <a:p>
            <a:pPr defTabSz="685629"/>
            <a:fld id="{DD635606-A8C5-42B9-A437-D14FC544CAE9}" type="slidenum">
              <a:rPr lang="en-US">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rPr>
              <a:pPr defTabSz="685629"/>
              <a:t>13</a:t>
            </a:fld>
            <a:endParaRPr lang="en-US" dirty="0">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FA75AB2A-C8D5-2345-8340-744117A375D5}"/>
              </a:ext>
            </a:extLst>
          </p:cNvPr>
          <p:cNvSpPr txBox="1"/>
          <p:nvPr/>
        </p:nvSpPr>
        <p:spPr>
          <a:xfrm>
            <a:off x="475140" y="1095765"/>
            <a:ext cx="4695995" cy="461665"/>
          </a:xfrm>
          <a:prstGeom prst="rect">
            <a:avLst/>
          </a:prstGeom>
          <a:noFill/>
        </p:spPr>
        <p:txBody>
          <a:bodyPr wrap="square" rtlCol="0">
            <a:spAutoFit/>
          </a:bodyPr>
          <a:lstStyle/>
          <a:p>
            <a:pPr defTabSz="914172"/>
            <a:r>
              <a:rPr lang="fr-FR" sz="2400" dirty="0">
                <a:solidFill>
                  <a:srgbClr val="FF8600"/>
                </a:solidFill>
                <a:latin typeface="Open Sans Bold"/>
              </a:rPr>
              <a:t>DESCRIPTION DU FLOW</a:t>
            </a:r>
          </a:p>
        </p:txBody>
      </p:sp>
      <p:sp>
        <p:nvSpPr>
          <p:cNvPr id="48" name="TextBox 47">
            <a:extLst>
              <a:ext uri="{FF2B5EF4-FFF2-40B4-BE49-F238E27FC236}">
                <a16:creationId xmlns:a16="http://schemas.microsoft.com/office/drawing/2014/main" id="{FC1EF4D8-C541-344C-BC62-A2C3BA99CAD2}"/>
              </a:ext>
            </a:extLst>
          </p:cNvPr>
          <p:cNvSpPr txBox="1"/>
          <p:nvPr/>
        </p:nvSpPr>
        <p:spPr>
          <a:xfrm>
            <a:off x="475140" y="1539299"/>
            <a:ext cx="8182076" cy="461665"/>
          </a:xfrm>
          <a:prstGeom prst="rect">
            <a:avLst/>
          </a:prstGeom>
          <a:noFill/>
        </p:spPr>
        <p:txBody>
          <a:bodyPr wrap="square" numCol="1" rtlCol="0">
            <a:spAutoFit/>
          </a:bodyPr>
          <a:lstStyle/>
          <a:p>
            <a:pPr algn="just" defTabSz="685629"/>
            <a:r>
              <a:rPr lang="fr-FR" sz="1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DEPUIS LA MISE EN PLACE DE LA PLATEFORME DE GESTION SECURISEE DES ATTESTATIONS D’ASSURANCE AUTOMOBILE EN FORMAT ELECTRONIQUE</a:t>
            </a:r>
          </a:p>
        </p:txBody>
      </p:sp>
      <p:sp>
        <p:nvSpPr>
          <p:cNvPr id="3" name="Line">
            <a:extLst>
              <a:ext uri="{FF2B5EF4-FFF2-40B4-BE49-F238E27FC236}">
                <a16:creationId xmlns:a16="http://schemas.microsoft.com/office/drawing/2014/main" id="{849EDB61-1B83-227A-7FD0-AC7EA69C727F}"/>
              </a:ext>
            </a:extLst>
          </p:cNvPr>
          <p:cNvSpPr/>
          <p:nvPr/>
        </p:nvSpPr>
        <p:spPr>
          <a:xfrm>
            <a:off x="521158" y="2005336"/>
            <a:ext cx="8008439" cy="2988181"/>
          </a:xfrm>
          <a:custGeom>
            <a:avLst/>
            <a:gdLst/>
            <a:ahLst/>
            <a:cxnLst>
              <a:cxn ang="0">
                <a:pos x="wd2" y="hd2"/>
              </a:cxn>
              <a:cxn ang="5400000">
                <a:pos x="wd2" y="hd2"/>
              </a:cxn>
              <a:cxn ang="10800000">
                <a:pos x="wd2" y="hd2"/>
              </a:cxn>
              <a:cxn ang="16200000">
                <a:pos x="wd2" y="hd2"/>
              </a:cxn>
            </a:cxnLst>
            <a:rect l="0" t="0" r="r" b="b"/>
            <a:pathLst>
              <a:path w="21600" h="20538" extrusionOk="0">
                <a:moveTo>
                  <a:pt x="0" y="32"/>
                </a:moveTo>
                <a:cubicBezTo>
                  <a:pt x="412" y="-895"/>
                  <a:pt x="1584" y="18584"/>
                  <a:pt x="2656" y="19042"/>
                </a:cubicBezTo>
                <a:cubicBezTo>
                  <a:pt x="3728" y="19500"/>
                  <a:pt x="5069" y="2531"/>
                  <a:pt x="6430" y="2780"/>
                </a:cubicBezTo>
                <a:cubicBezTo>
                  <a:pt x="7791" y="3029"/>
                  <a:pt x="9351" y="20705"/>
                  <a:pt x="10820" y="20537"/>
                </a:cubicBezTo>
                <a:cubicBezTo>
                  <a:pt x="12288" y="20368"/>
                  <a:pt x="13829" y="1994"/>
                  <a:pt x="15241" y="1770"/>
                </a:cubicBezTo>
                <a:cubicBezTo>
                  <a:pt x="16652" y="1545"/>
                  <a:pt x="18092" y="19450"/>
                  <a:pt x="19290" y="19190"/>
                </a:cubicBezTo>
                <a:cubicBezTo>
                  <a:pt x="20366" y="18985"/>
                  <a:pt x="21115" y="40"/>
                  <a:pt x="21600" y="319"/>
                </a:cubicBezTo>
              </a:path>
            </a:pathLst>
          </a:custGeom>
          <a:ln w="38100">
            <a:solidFill>
              <a:srgbClr val="F2F2F2"/>
            </a:solidFill>
            <a:miter/>
          </a:ln>
        </p:spPr>
        <p:txBody>
          <a:bodyPr lIns="17141" rIns="17141" anchor="ctr"/>
          <a:lstStyle/>
          <a:p>
            <a:pPr algn="ctr" defTabSz="685492" hangingPunct="0">
              <a:defRPr>
                <a:solidFill>
                  <a:srgbClr val="EBEBEB">
                    <a:lumOff val="7843"/>
                  </a:srgbClr>
                </a:solidFill>
                <a:latin typeface="Poppins Bold"/>
                <a:ea typeface="Poppins Bold"/>
                <a:cs typeface="Poppins Bold"/>
                <a:sym typeface="Poppins Bold"/>
              </a:defRPr>
            </a:pPr>
            <a:endParaRPr sz="135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4" name="Chevron">
            <a:extLst>
              <a:ext uri="{FF2B5EF4-FFF2-40B4-BE49-F238E27FC236}">
                <a16:creationId xmlns:a16="http://schemas.microsoft.com/office/drawing/2014/main" id="{F06F5C3A-3973-383F-778A-422148FDA537}"/>
              </a:ext>
            </a:extLst>
          </p:cNvPr>
          <p:cNvSpPr/>
          <p:nvPr/>
        </p:nvSpPr>
        <p:spPr>
          <a:xfrm>
            <a:off x="573733" y="3403773"/>
            <a:ext cx="1572985" cy="532259"/>
          </a:xfrm>
          <a:prstGeom prst="chevron">
            <a:avLst>
              <a:gd name="adj" fmla="val 21186"/>
            </a:avLst>
          </a:prstGeom>
          <a:solidFill>
            <a:schemeClr val="accent3">
              <a:lumMod val="75000"/>
            </a:schemeClr>
          </a:solidFill>
          <a:ln w="12700">
            <a:miter lim="400000"/>
          </a:ln>
        </p:spPr>
        <p:txBody>
          <a:bodyPr lIns="17141" rIns="17141" anchor="ctr"/>
          <a:lstStyle/>
          <a:p>
            <a:pPr algn="ctr" defTabSz="685492" hangingPunct="0">
              <a:defRPr>
                <a:solidFill>
                  <a:srgbClr val="AAAAAA"/>
                </a:solidFill>
                <a:latin typeface="Poppins Bold"/>
                <a:ea typeface="Poppins Bold"/>
                <a:cs typeface="Poppins Bold"/>
                <a:sym typeface="Poppins Bold"/>
              </a:defRPr>
            </a:pPr>
            <a:endParaRPr sz="1350" kern="0">
              <a:solidFill>
                <a:srgbClr val="AAAAAA"/>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5" name="Chevron">
            <a:extLst>
              <a:ext uri="{FF2B5EF4-FFF2-40B4-BE49-F238E27FC236}">
                <a16:creationId xmlns:a16="http://schemas.microsoft.com/office/drawing/2014/main" id="{57BEBA15-D103-8BB2-54F2-FE713000DF0A}"/>
              </a:ext>
            </a:extLst>
          </p:cNvPr>
          <p:cNvSpPr/>
          <p:nvPr/>
        </p:nvSpPr>
        <p:spPr>
          <a:xfrm>
            <a:off x="2180216" y="3403773"/>
            <a:ext cx="1572985" cy="532259"/>
          </a:xfrm>
          <a:prstGeom prst="chevron">
            <a:avLst>
              <a:gd name="adj" fmla="val 21186"/>
            </a:avLst>
          </a:prstGeom>
          <a:solidFill>
            <a:schemeClr val="accent4">
              <a:lumMod val="60000"/>
              <a:lumOff val="40000"/>
            </a:schemeClr>
          </a:solidFill>
          <a:ln w="12700">
            <a:miter lim="400000"/>
          </a:ln>
        </p:spPr>
        <p:txBody>
          <a:bodyPr lIns="17141" rIns="17141" anchor="ctr"/>
          <a:lstStyle/>
          <a:p>
            <a:pPr algn="ctr" defTabSz="685492" hangingPunct="0">
              <a:defRPr>
                <a:solidFill>
                  <a:srgbClr val="AAAAAA"/>
                </a:solidFill>
                <a:latin typeface="Poppins Bold"/>
                <a:ea typeface="Poppins Bold"/>
                <a:cs typeface="Poppins Bold"/>
                <a:sym typeface="Poppins Bold"/>
              </a:defRPr>
            </a:pPr>
            <a:endParaRPr sz="1350" kern="0">
              <a:solidFill>
                <a:srgbClr val="AAAAAA"/>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6" name="Chevron">
            <a:extLst>
              <a:ext uri="{FF2B5EF4-FFF2-40B4-BE49-F238E27FC236}">
                <a16:creationId xmlns:a16="http://schemas.microsoft.com/office/drawing/2014/main" id="{0398289C-0509-DB63-337B-9EF4C1F693E7}"/>
              </a:ext>
            </a:extLst>
          </p:cNvPr>
          <p:cNvSpPr/>
          <p:nvPr/>
        </p:nvSpPr>
        <p:spPr>
          <a:xfrm>
            <a:off x="3786699" y="3403773"/>
            <a:ext cx="1572985" cy="532259"/>
          </a:xfrm>
          <a:prstGeom prst="chevron">
            <a:avLst>
              <a:gd name="adj" fmla="val 21186"/>
            </a:avLst>
          </a:prstGeom>
          <a:solidFill>
            <a:schemeClr val="accent3">
              <a:hueOff val="-11298263"/>
              <a:satOff val="-6219"/>
              <a:lumOff val="17843"/>
            </a:schemeClr>
          </a:solidFill>
          <a:ln w="12700">
            <a:miter lim="400000"/>
          </a:ln>
        </p:spPr>
        <p:txBody>
          <a:bodyPr lIns="17141" rIns="17141" anchor="ctr"/>
          <a:lstStyle/>
          <a:p>
            <a:pPr algn="ctr" defTabSz="685492" hangingPunct="0">
              <a:defRPr>
                <a:solidFill>
                  <a:srgbClr val="AAAAAA"/>
                </a:solidFill>
                <a:latin typeface="Poppins Bold"/>
                <a:ea typeface="Poppins Bold"/>
                <a:cs typeface="Poppins Bold"/>
                <a:sym typeface="Poppins Bold"/>
              </a:defRPr>
            </a:pPr>
            <a:endParaRPr sz="1350" kern="0">
              <a:solidFill>
                <a:srgbClr val="AAAAAA"/>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7" name="Chevron">
            <a:extLst>
              <a:ext uri="{FF2B5EF4-FFF2-40B4-BE49-F238E27FC236}">
                <a16:creationId xmlns:a16="http://schemas.microsoft.com/office/drawing/2014/main" id="{4A4DC4E2-CF91-1CB9-9B38-AD155789B486}"/>
              </a:ext>
            </a:extLst>
          </p:cNvPr>
          <p:cNvSpPr/>
          <p:nvPr/>
        </p:nvSpPr>
        <p:spPr>
          <a:xfrm>
            <a:off x="5393183" y="3403773"/>
            <a:ext cx="1572985" cy="532259"/>
          </a:xfrm>
          <a:prstGeom prst="chevron">
            <a:avLst>
              <a:gd name="adj" fmla="val 21186"/>
            </a:avLst>
          </a:prstGeom>
          <a:solidFill>
            <a:schemeClr val="tx1">
              <a:lumMod val="50000"/>
              <a:lumOff val="50000"/>
            </a:schemeClr>
          </a:solidFill>
          <a:ln w="12700">
            <a:miter lim="400000"/>
          </a:ln>
        </p:spPr>
        <p:txBody>
          <a:bodyPr lIns="17141" rIns="17141" anchor="ctr"/>
          <a:lstStyle/>
          <a:p>
            <a:pPr algn="ctr" defTabSz="685492" hangingPunct="0">
              <a:defRPr>
                <a:solidFill>
                  <a:srgbClr val="AAAAAA"/>
                </a:solidFill>
                <a:latin typeface="Poppins Bold"/>
                <a:ea typeface="Poppins Bold"/>
                <a:cs typeface="Poppins Bold"/>
                <a:sym typeface="Poppins Bold"/>
              </a:defRPr>
            </a:pPr>
            <a:endParaRPr sz="1350" kern="0">
              <a:solidFill>
                <a:srgbClr val="AAAAAA"/>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8" name="Chevron">
            <a:extLst>
              <a:ext uri="{FF2B5EF4-FFF2-40B4-BE49-F238E27FC236}">
                <a16:creationId xmlns:a16="http://schemas.microsoft.com/office/drawing/2014/main" id="{9707C2BB-C8B8-99FC-011D-A733630E3D35}"/>
              </a:ext>
            </a:extLst>
          </p:cNvPr>
          <p:cNvSpPr/>
          <p:nvPr/>
        </p:nvSpPr>
        <p:spPr>
          <a:xfrm>
            <a:off x="6999665" y="3403773"/>
            <a:ext cx="1772483" cy="532259"/>
          </a:xfrm>
          <a:prstGeom prst="chevron">
            <a:avLst>
              <a:gd name="adj" fmla="val 21186"/>
            </a:avLst>
          </a:prstGeom>
          <a:solidFill>
            <a:srgbClr val="4E88E9"/>
          </a:solidFill>
          <a:ln w="12700">
            <a:miter lim="400000"/>
          </a:ln>
        </p:spPr>
        <p:txBody>
          <a:bodyPr lIns="17141" rIns="17141" anchor="ctr"/>
          <a:lstStyle/>
          <a:p>
            <a:pPr algn="ctr" defTabSz="685492" hangingPunct="0">
              <a:defRPr>
                <a:solidFill>
                  <a:srgbClr val="AAAAAA"/>
                </a:solidFill>
                <a:latin typeface="Poppins Bold"/>
                <a:ea typeface="Poppins Bold"/>
                <a:cs typeface="Poppins Bold"/>
                <a:sym typeface="Poppins Bold"/>
              </a:defRPr>
            </a:pPr>
            <a:endParaRPr sz="1350" kern="0">
              <a:solidFill>
                <a:srgbClr val="AAAAAA"/>
              </a:solidFill>
              <a:latin typeface="Open Sans" panose="020B0606030504020204" pitchFamily="34" charset="0"/>
              <a:ea typeface="Open Sans" panose="020B0606030504020204" pitchFamily="34" charset="0"/>
              <a:cs typeface="Open Sans" panose="020B0606030504020204" pitchFamily="34" charset="0"/>
              <a:sym typeface="Poppins Bold"/>
            </a:endParaRPr>
          </a:p>
        </p:txBody>
      </p:sp>
      <p:sp>
        <p:nvSpPr>
          <p:cNvPr id="9" name="COMPAGNIE…">
            <a:extLst>
              <a:ext uri="{FF2B5EF4-FFF2-40B4-BE49-F238E27FC236}">
                <a16:creationId xmlns:a16="http://schemas.microsoft.com/office/drawing/2014/main" id="{A1C736DB-E6C0-97F0-40A0-9AF18F674299}"/>
              </a:ext>
            </a:extLst>
          </p:cNvPr>
          <p:cNvSpPr txBox="1"/>
          <p:nvPr/>
        </p:nvSpPr>
        <p:spPr>
          <a:xfrm>
            <a:off x="2551856" y="3485238"/>
            <a:ext cx="82970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1" rIns="17141" anchor="ctr">
            <a:spAutoFit/>
          </a:bodyPr>
          <a:lstStyle/>
          <a:p>
            <a:pPr algn="ctr" defTabSz="685492" hangingPunct="0">
              <a:defRPr sz="3200">
                <a:solidFill>
                  <a:srgbClr val="EBEBEB">
                    <a:lumOff val="7843"/>
                  </a:srgbClr>
                </a:solidFill>
                <a:latin typeface="Bebas"/>
                <a:ea typeface="Bebas"/>
                <a:cs typeface="Bebas"/>
                <a:sym typeface="Bebas"/>
              </a:defRPr>
            </a:pP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Bebas"/>
              </a:rPr>
              <a:t>COMPAGNIE</a:t>
            </a:r>
          </a:p>
          <a:p>
            <a:pPr algn="ctr" defTabSz="685492" hangingPunct="0">
              <a:defRPr sz="3200">
                <a:solidFill>
                  <a:srgbClr val="EBEBEB">
                    <a:lumOff val="7843"/>
                  </a:srgbClr>
                </a:solidFill>
                <a:latin typeface="Bebas"/>
                <a:ea typeface="Bebas"/>
                <a:cs typeface="Bebas"/>
                <a:sym typeface="Bebas"/>
              </a:defRPr>
            </a:pP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Bebas"/>
              </a:rPr>
              <a:t>D’ASSURANCE</a:t>
            </a:r>
          </a:p>
        </p:txBody>
      </p:sp>
      <p:sp>
        <p:nvSpPr>
          <p:cNvPr id="10" name="INTERMEDIAIRE">
            <a:extLst>
              <a:ext uri="{FF2B5EF4-FFF2-40B4-BE49-F238E27FC236}">
                <a16:creationId xmlns:a16="http://schemas.microsoft.com/office/drawing/2014/main" id="{D879D1AF-26E2-6D7C-3B63-5230A5446336}"/>
              </a:ext>
            </a:extLst>
          </p:cNvPr>
          <p:cNvSpPr txBox="1"/>
          <p:nvPr/>
        </p:nvSpPr>
        <p:spPr>
          <a:xfrm>
            <a:off x="4107044" y="3554486"/>
            <a:ext cx="932298"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1" rIns="17141" anchor="ctr">
            <a:spAutoFit/>
          </a:bodyPr>
          <a:lstStyle>
            <a:lvl1pPr algn="ctr">
              <a:defRPr sz="3200">
                <a:solidFill>
                  <a:schemeClr val="accent6">
                    <a:lumOff val="7843"/>
                  </a:schemeClr>
                </a:solidFill>
                <a:latin typeface="Bebas"/>
                <a:ea typeface="Bebas"/>
                <a:cs typeface="Bebas"/>
                <a:sym typeface="Bebas"/>
              </a:defRPr>
            </a:lvl1pPr>
          </a:lstStyle>
          <a:p>
            <a:pPr defTabSz="685492" hangingPunct="0"/>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INTERMEDIAIRE</a:t>
            </a:r>
          </a:p>
        </p:txBody>
      </p:sp>
      <p:sp>
        <p:nvSpPr>
          <p:cNvPr id="11" name="CLIENT…">
            <a:extLst>
              <a:ext uri="{FF2B5EF4-FFF2-40B4-BE49-F238E27FC236}">
                <a16:creationId xmlns:a16="http://schemas.microsoft.com/office/drawing/2014/main" id="{61188D96-DADC-1A42-E868-A90C39ED32E8}"/>
              </a:ext>
            </a:extLst>
          </p:cNvPr>
          <p:cNvSpPr txBox="1"/>
          <p:nvPr/>
        </p:nvSpPr>
        <p:spPr>
          <a:xfrm>
            <a:off x="5670863" y="3566027"/>
            <a:ext cx="1116156"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p>
            <a:pPr algn="ctr" defTabSz="685492" hangingPunct="0">
              <a:defRPr sz="3200">
                <a:solidFill>
                  <a:srgbClr val="EBEBEB">
                    <a:lumOff val="7843"/>
                  </a:srgbClr>
                </a:solidFill>
                <a:latin typeface="Bebas"/>
                <a:ea typeface="Bebas"/>
                <a:cs typeface="Bebas"/>
                <a:sym typeface="Bebas"/>
              </a:defRPr>
            </a:pPr>
            <a:r>
              <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rPr>
              <a:t>CLIENT</a:t>
            </a:r>
            <a:r>
              <a:rPr lang="fr-F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rPr>
              <a:t> </a:t>
            </a:r>
            <a:r>
              <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rPr>
              <a:t>ASSURE</a:t>
            </a:r>
          </a:p>
        </p:txBody>
      </p:sp>
      <p:sp>
        <p:nvSpPr>
          <p:cNvPr id="12" name="OFFICIER DE…">
            <a:extLst>
              <a:ext uri="{FF2B5EF4-FFF2-40B4-BE49-F238E27FC236}">
                <a16:creationId xmlns:a16="http://schemas.microsoft.com/office/drawing/2014/main" id="{C1376EAD-939C-F71B-1F0C-AEDAA93FE559}"/>
              </a:ext>
            </a:extLst>
          </p:cNvPr>
          <p:cNvSpPr txBox="1"/>
          <p:nvPr/>
        </p:nvSpPr>
        <p:spPr>
          <a:xfrm>
            <a:off x="7251723" y="3545080"/>
            <a:ext cx="1325035"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1" rIns="17141" anchor="ctr">
            <a:spAutoFit/>
          </a:bodyPr>
          <a:lstStyle/>
          <a:p>
            <a:pPr algn="ctr" defTabSz="685492" hangingPunct="0">
              <a:defRPr sz="3200">
                <a:solidFill>
                  <a:srgbClr val="EBEBEB">
                    <a:lumOff val="7843"/>
                  </a:srgbClr>
                </a:solidFill>
                <a:latin typeface="Bebas"/>
                <a:ea typeface="Bebas"/>
                <a:cs typeface="Bebas"/>
                <a:sym typeface="Bebas"/>
              </a:defRPr>
            </a:pPr>
            <a:r>
              <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rPr>
              <a:t>POLICE</a:t>
            </a:r>
            <a:r>
              <a:rPr lang="fr-F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rPr>
              <a:t>/GENDRAMERIE</a:t>
            </a:r>
            <a:endPar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sym typeface="Bebas"/>
            </a:endParaRPr>
          </a:p>
        </p:txBody>
      </p:sp>
      <p:sp>
        <p:nvSpPr>
          <p:cNvPr id="13" name="2">
            <a:extLst>
              <a:ext uri="{FF2B5EF4-FFF2-40B4-BE49-F238E27FC236}">
                <a16:creationId xmlns:a16="http://schemas.microsoft.com/office/drawing/2014/main" id="{5529C932-DD25-FB2A-E498-53D0F5D0E03E}"/>
              </a:ext>
            </a:extLst>
          </p:cNvPr>
          <p:cNvSpPr/>
          <p:nvPr/>
        </p:nvSpPr>
        <p:spPr>
          <a:xfrm>
            <a:off x="1117662" y="4226104"/>
            <a:ext cx="189449" cy="189449"/>
          </a:xfrm>
          <a:prstGeom prst="ellipse">
            <a:avLst/>
          </a:prstGeom>
          <a:solidFill>
            <a:schemeClr val="accent1">
              <a:hueOff val="5738346"/>
              <a:satOff val="-13895"/>
              <a:lumOff val="1313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4" name="3">
            <a:extLst>
              <a:ext uri="{FF2B5EF4-FFF2-40B4-BE49-F238E27FC236}">
                <a16:creationId xmlns:a16="http://schemas.microsoft.com/office/drawing/2014/main" id="{A4927096-63F5-4716-191C-D1098ADA7B2F}"/>
              </a:ext>
            </a:extLst>
          </p:cNvPr>
          <p:cNvSpPr/>
          <p:nvPr/>
        </p:nvSpPr>
        <p:spPr>
          <a:xfrm>
            <a:off x="1829674" y="4226104"/>
            <a:ext cx="189449" cy="189449"/>
          </a:xfrm>
          <a:prstGeom prst="ellipse">
            <a:avLst/>
          </a:prstGeom>
          <a:solidFill>
            <a:schemeClr val="accent1">
              <a:hueOff val="5738346"/>
              <a:satOff val="-13895"/>
              <a:lumOff val="1313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5" name="4">
            <a:extLst>
              <a:ext uri="{FF2B5EF4-FFF2-40B4-BE49-F238E27FC236}">
                <a16:creationId xmlns:a16="http://schemas.microsoft.com/office/drawing/2014/main" id="{CB7B9C3F-D711-6E63-DE6A-550F58404D9B}"/>
              </a:ext>
            </a:extLst>
          </p:cNvPr>
          <p:cNvSpPr/>
          <p:nvPr/>
        </p:nvSpPr>
        <p:spPr>
          <a:xfrm>
            <a:off x="2871983" y="2360559"/>
            <a:ext cx="189449" cy="189449"/>
          </a:xfrm>
          <a:prstGeom prst="ellipse">
            <a:avLst/>
          </a:prstGeom>
          <a:solidFill>
            <a:schemeClr val="accent2">
              <a:hueOff val="-12333916"/>
              <a:satOff val="-2797"/>
              <a:lumOff val="11764"/>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6" name="5">
            <a:extLst>
              <a:ext uri="{FF2B5EF4-FFF2-40B4-BE49-F238E27FC236}">
                <a16:creationId xmlns:a16="http://schemas.microsoft.com/office/drawing/2014/main" id="{03B4C39B-EFF8-4FE2-88D0-F47AD737D44B}"/>
              </a:ext>
            </a:extLst>
          </p:cNvPr>
          <p:cNvSpPr/>
          <p:nvPr/>
        </p:nvSpPr>
        <p:spPr>
          <a:xfrm>
            <a:off x="3810575" y="4202016"/>
            <a:ext cx="189449" cy="189449"/>
          </a:xfrm>
          <a:prstGeom prst="ellipse">
            <a:avLst/>
          </a:prstGeom>
          <a:solidFill>
            <a:schemeClr val="accent3">
              <a:hueOff val="-11298263"/>
              <a:satOff val="-6219"/>
              <a:lumOff val="178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7" name="6">
            <a:extLst>
              <a:ext uri="{FF2B5EF4-FFF2-40B4-BE49-F238E27FC236}">
                <a16:creationId xmlns:a16="http://schemas.microsoft.com/office/drawing/2014/main" id="{CA5EB86B-9FD3-ABCC-9A88-2FC9513F5E77}"/>
              </a:ext>
            </a:extLst>
          </p:cNvPr>
          <p:cNvSpPr/>
          <p:nvPr/>
        </p:nvSpPr>
        <p:spPr>
          <a:xfrm>
            <a:off x="5057623" y="4056671"/>
            <a:ext cx="189449" cy="189449"/>
          </a:xfrm>
          <a:prstGeom prst="ellipse">
            <a:avLst/>
          </a:prstGeom>
          <a:solidFill>
            <a:schemeClr val="accent3">
              <a:hueOff val="-11298263"/>
              <a:satOff val="-6219"/>
              <a:lumOff val="178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8" name="7">
            <a:extLst>
              <a:ext uri="{FF2B5EF4-FFF2-40B4-BE49-F238E27FC236}">
                <a16:creationId xmlns:a16="http://schemas.microsoft.com/office/drawing/2014/main" id="{694B2675-4555-55CD-A1B2-2D33D860BFD8}"/>
              </a:ext>
            </a:extLst>
          </p:cNvPr>
          <p:cNvSpPr/>
          <p:nvPr/>
        </p:nvSpPr>
        <p:spPr>
          <a:xfrm>
            <a:off x="6134217" y="2187213"/>
            <a:ext cx="189449" cy="189449"/>
          </a:xfrm>
          <a:prstGeom prst="ellipse">
            <a:avLst/>
          </a:prstGeom>
          <a:solidFill>
            <a:schemeClr val="accent4">
              <a:satOff val="-2791"/>
              <a:lumOff val="294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19" name="8">
            <a:extLst>
              <a:ext uri="{FF2B5EF4-FFF2-40B4-BE49-F238E27FC236}">
                <a16:creationId xmlns:a16="http://schemas.microsoft.com/office/drawing/2014/main" id="{995E4DF7-551F-F50B-B25F-351CB6067233}"/>
              </a:ext>
            </a:extLst>
          </p:cNvPr>
          <p:cNvSpPr/>
          <p:nvPr/>
        </p:nvSpPr>
        <p:spPr>
          <a:xfrm>
            <a:off x="7975036" y="4290676"/>
            <a:ext cx="189449" cy="189449"/>
          </a:xfrm>
          <a:prstGeom prst="ellipse">
            <a:avLst/>
          </a:prstGeom>
          <a:solidFill>
            <a:srgbClr val="4E88E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20" name="Réception de commande d’un lot d’attestations électroniques pour une compagnie d’assurance pratiquant la branche automobile">
            <a:extLst>
              <a:ext uri="{FF2B5EF4-FFF2-40B4-BE49-F238E27FC236}">
                <a16:creationId xmlns:a16="http://schemas.microsoft.com/office/drawing/2014/main" id="{E7D89763-B8F7-4304-4CC6-7482D9310F4C}"/>
              </a:ext>
            </a:extLst>
          </p:cNvPr>
          <p:cNvSpPr txBox="1"/>
          <p:nvPr/>
        </p:nvSpPr>
        <p:spPr>
          <a:xfrm>
            <a:off x="270134" y="4077339"/>
            <a:ext cx="922266" cy="1338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Réception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commande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d’un lot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d’attestations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d’une </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compagnie d’assurance</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automobile</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Attribution du lot d’attestations électroniques à la compagnie d’assurance après règlement de sa commande">
            <a:extLst>
              <a:ext uri="{FF2B5EF4-FFF2-40B4-BE49-F238E27FC236}">
                <a16:creationId xmlns:a16="http://schemas.microsoft.com/office/drawing/2014/main" id="{AFE7565B-2B4D-1020-0221-A568E23AD407}"/>
              </a:ext>
            </a:extLst>
          </p:cNvPr>
          <p:cNvSpPr txBox="1"/>
          <p:nvPr/>
        </p:nvSpPr>
        <p:spPr>
          <a:xfrm>
            <a:off x="2111675" y="4093941"/>
            <a:ext cx="169890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Attribution du lot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d’attestations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à la compagnie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d’assurance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avec génération de contribution pour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règlement</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auprès de l’ASACI</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9">
            <a:extLst>
              <a:ext uri="{FF2B5EF4-FFF2-40B4-BE49-F238E27FC236}">
                <a16:creationId xmlns:a16="http://schemas.microsoft.com/office/drawing/2014/main" id="{5671E389-4029-1512-1C79-6A0A21907C71}"/>
              </a:ext>
            </a:extLst>
          </p:cNvPr>
          <p:cNvSpPr/>
          <p:nvPr/>
        </p:nvSpPr>
        <p:spPr>
          <a:xfrm>
            <a:off x="8367217" y="2226391"/>
            <a:ext cx="189449" cy="189449"/>
          </a:xfrm>
          <a:prstGeom prst="ellipse">
            <a:avLst/>
          </a:prstGeom>
          <a:solidFill>
            <a:srgbClr val="4E88E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24" name="ASACI">
            <a:extLst>
              <a:ext uri="{FF2B5EF4-FFF2-40B4-BE49-F238E27FC236}">
                <a16:creationId xmlns:a16="http://schemas.microsoft.com/office/drawing/2014/main" id="{524169C5-7C64-F191-C228-2550E19F84A9}"/>
              </a:ext>
            </a:extLst>
          </p:cNvPr>
          <p:cNvSpPr txBox="1"/>
          <p:nvPr/>
        </p:nvSpPr>
        <p:spPr>
          <a:xfrm>
            <a:off x="739263" y="3554486"/>
            <a:ext cx="1288166"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7141" rIns="17141" anchor="ctr">
            <a:spAutoFit/>
          </a:bodyPr>
          <a:lstStyle>
            <a:lvl1pPr algn="ctr">
              <a:defRPr sz="3200">
                <a:solidFill>
                  <a:schemeClr val="accent6">
                    <a:lumOff val="7843"/>
                  </a:schemeClr>
                </a:solidFill>
                <a:latin typeface="Bebas"/>
                <a:ea typeface="Bebas"/>
                <a:cs typeface="Bebas"/>
                <a:sym typeface="Bebas"/>
              </a:defRPr>
            </a:lvl1pPr>
          </a:lstStyle>
          <a:p>
            <a:pPr defTabSz="685492" hangingPunct="0"/>
            <a:r>
              <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ASACI</a:t>
            </a:r>
            <a:r>
              <a:rPr lang="fr-CI"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 TECHNOLOGIES</a:t>
            </a:r>
            <a:endParaRPr sz="900" b="1" kern="0" dirty="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éception, puis distribution des attestations électroniques (achetées auprès de l’ASACI) dans son réseau pour la vente de ses contrats automobiles">
            <a:extLst>
              <a:ext uri="{FF2B5EF4-FFF2-40B4-BE49-F238E27FC236}">
                <a16:creationId xmlns:a16="http://schemas.microsoft.com/office/drawing/2014/main" id="{5B5193D5-EBE8-8183-9D5C-8B801888B995}"/>
              </a:ext>
            </a:extLst>
          </p:cNvPr>
          <p:cNvSpPr txBox="1"/>
          <p:nvPr/>
        </p:nvSpPr>
        <p:spPr>
          <a:xfrm>
            <a:off x="3490261" y="2305171"/>
            <a:ext cx="180367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Réception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puis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paramétrage des quantités </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des attestations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à consommer par les intermédiaires dans l’espace des compagnies d’assurance</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Génération d’attestations électroniques à identifiants uniques et aléatoires à utiliser sur une période annuelle">
            <a:extLst>
              <a:ext uri="{FF2B5EF4-FFF2-40B4-BE49-F238E27FC236}">
                <a16:creationId xmlns:a16="http://schemas.microsoft.com/office/drawing/2014/main" id="{22B5A137-75A7-97F9-14CC-6277845EBB87}"/>
              </a:ext>
            </a:extLst>
          </p:cNvPr>
          <p:cNvSpPr txBox="1"/>
          <p:nvPr/>
        </p:nvSpPr>
        <p:spPr>
          <a:xfrm>
            <a:off x="855920" y="2184034"/>
            <a:ext cx="1492625" cy="106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Génération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d’attestations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à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identifiants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uniques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et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aléatoires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à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utiliser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sur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une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période</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6 à 12 mois</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1">
            <a:extLst>
              <a:ext uri="{FF2B5EF4-FFF2-40B4-BE49-F238E27FC236}">
                <a16:creationId xmlns:a16="http://schemas.microsoft.com/office/drawing/2014/main" id="{21E77B76-78F1-BEF1-A753-53D8606A7B01}"/>
              </a:ext>
            </a:extLst>
          </p:cNvPr>
          <p:cNvSpPr/>
          <p:nvPr/>
        </p:nvSpPr>
        <p:spPr>
          <a:xfrm>
            <a:off x="610811" y="2249934"/>
            <a:ext cx="189449" cy="189449"/>
          </a:xfrm>
          <a:prstGeom prst="ellipse">
            <a:avLst/>
          </a:prstGeom>
          <a:solidFill>
            <a:schemeClr val="accent1">
              <a:hueOff val="5738346"/>
              <a:satOff val="-13895"/>
              <a:lumOff val="1313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lstStyle>
            <a:lvl1pPr algn="ctr">
              <a:defRPr sz="1600">
                <a:solidFill>
                  <a:schemeClr val="accent6">
                    <a:lumOff val="7843"/>
                  </a:schemeClr>
                </a:solidFill>
                <a:latin typeface="Poppins Bold"/>
                <a:ea typeface="Poppins Bold"/>
                <a:cs typeface="Poppins Bold"/>
                <a:sym typeface="Poppins Bold"/>
              </a:defRPr>
            </a:lvl1pPr>
          </a:lstStyle>
          <a:p>
            <a:pPr defTabSz="685492" hangingPunct="0"/>
            <a:r>
              <a:rPr sz="600" kern="0">
                <a:solidFill>
                  <a:srgbClr val="EBEBEB">
                    <a:lumOff val="7843"/>
                  </a:srgbClr>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8" name="Réception d’un stock d’attestations électroniques délivrées par une compagnie d'assurance">
            <a:extLst>
              <a:ext uri="{FF2B5EF4-FFF2-40B4-BE49-F238E27FC236}">
                <a16:creationId xmlns:a16="http://schemas.microsoft.com/office/drawing/2014/main" id="{029B0359-018D-98C2-3B8E-B3805C751CFF}"/>
              </a:ext>
            </a:extLst>
          </p:cNvPr>
          <p:cNvSpPr txBox="1"/>
          <p:nvPr/>
        </p:nvSpPr>
        <p:spPr>
          <a:xfrm>
            <a:off x="4030308" y="4090908"/>
            <a:ext cx="99703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Consommation des attestations directement dans le lot d’attestation des assureurs via souscription des assurés</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Selon son mode d’intégration (Web service, API ou formulaire), possibilité pour l'intermédiaire de générer des attestations électroniques complètes à partir d’un minimum d’informations (immatriculation, période de couverture, prime RC, etc) à renseigner ">
            <a:extLst>
              <a:ext uri="{FF2B5EF4-FFF2-40B4-BE49-F238E27FC236}">
                <a16:creationId xmlns:a16="http://schemas.microsoft.com/office/drawing/2014/main" id="{016E9008-201B-4ED6-53DB-FBA4913727BD}"/>
              </a:ext>
            </a:extLst>
          </p:cNvPr>
          <p:cNvSpPr txBox="1"/>
          <p:nvPr/>
        </p:nvSpPr>
        <p:spPr>
          <a:xfrm>
            <a:off x="5192904" y="4077339"/>
            <a:ext cx="2373373" cy="1338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Selon son mode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d’intégration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 service, API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ou</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formulaire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possibilité</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pour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l'intermédiaire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générer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des attestations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complètes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à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partir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d’un minimum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d’informations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immatriculation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période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couverture, prime RC,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etc</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à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renseigner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sur la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plateforme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et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indépendamment</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son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système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métier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utilisé</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éception par email ou WhatsApp de sa nouvelle attestation automobile électronique après règlement de sa prime d’assurance auprès de son intermédiaire">
            <a:extLst>
              <a:ext uri="{FF2B5EF4-FFF2-40B4-BE49-F238E27FC236}">
                <a16:creationId xmlns:a16="http://schemas.microsoft.com/office/drawing/2014/main" id="{E950CFBA-D624-60B2-54EE-9C581AFDC760}"/>
              </a:ext>
            </a:extLst>
          </p:cNvPr>
          <p:cNvSpPr txBox="1"/>
          <p:nvPr/>
        </p:nvSpPr>
        <p:spPr>
          <a:xfrm>
            <a:off x="5421830" y="2341271"/>
            <a:ext cx="1631700" cy="1061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Réception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par email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ou</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WhatsApp de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sa</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nouvelle attestation automobile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après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règlement</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 prime d’assurance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auprès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l’i</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ntermédiaire</a:t>
            </a:r>
            <a:r>
              <a:rPr lang="fr-F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/assureur</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Possibilité de contrôler les attestations électroniques en circulation via une application mobile ou des requêtes USSD">
            <a:extLst>
              <a:ext uri="{FF2B5EF4-FFF2-40B4-BE49-F238E27FC236}">
                <a16:creationId xmlns:a16="http://schemas.microsoft.com/office/drawing/2014/main" id="{AD603436-667F-9E12-7777-E7A21B2D2924}"/>
              </a:ext>
            </a:extLst>
          </p:cNvPr>
          <p:cNvSpPr txBox="1"/>
          <p:nvPr/>
        </p:nvSpPr>
        <p:spPr>
          <a:xfrm>
            <a:off x="8015380" y="4093941"/>
            <a:ext cx="102843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Possibilité</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contrôler</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les attestations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en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circulation via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une</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application mobile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ou</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requêtes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USSD</a:t>
            </a:r>
          </a:p>
        </p:txBody>
      </p:sp>
      <p:sp>
        <p:nvSpPr>
          <p:cNvPr id="32" name="Réception d’informations confirmant ou infirmant l’authenticité et la validité des attestations électroniques contrôlées">
            <a:extLst>
              <a:ext uri="{FF2B5EF4-FFF2-40B4-BE49-F238E27FC236}">
                <a16:creationId xmlns:a16="http://schemas.microsoft.com/office/drawing/2014/main" id="{7FEF56C3-501C-2613-716A-9F8B3051FE37}"/>
              </a:ext>
            </a:extLst>
          </p:cNvPr>
          <p:cNvSpPr txBox="1"/>
          <p:nvPr/>
        </p:nvSpPr>
        <p:spPr>
          <a:xfrm>
            <a:off x="7249219" y="2495020"/>
            <a:ext cx="1772483"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1" rIns="17141" anchor="ctr">
            <a:spAutoFit/>
          </a:bodyPr>
          <a:lstStyle>
            <a:lvl1pPr algn="ctr" defTabSz="1087636">
              <a:defRPr sz="2400">
                <a:solidFill>
                  <a:schemeClr val="accent5">
                    <a:lumOff val="40980"/>
                  </a:schemeClr>
                </a:solidFill>
                <a:latin typeface="+mj-lt"/>
                <a:ea typeface="+mj-ea"/>
                <a:cs typeface="+mj-cs"/>
                <a:sym typeface="Lato Light"/>
              </a:defRPr>
            </a:lvl1pPr>
          </a:lstStyle>
          <a:p>
            <a:pPr defTabSz="407762" hangingPunct="0"/>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Réception</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d’informations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confirmant</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ou</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infirmant</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l’authenticité</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et la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validité</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des attestations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électroniques</a:t>
            </a:r>
            <a:r>
              <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sz="900" b="1" kern="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contrôlées</a:t>
            </a:r>
            <a:endParaRPr sz="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ZoneTexte 30">
            <a:extLst>
              <a:ext uri="{FF2B5EF4-FFF2-40B4-BE49-F238E27FC236}">
                <a16:creationId xmlns:a16="http://schemas.microsoft.com/office/drawing/2014/main" id="{86AC00B7-02D8-5262-2DEF-125D3F847CD7}"/>
              </a:ext>
            </a:extLst>
          </p:cNvPr>
          <p:cNvSpPr txBox="1"/>
          <p:nvPr/>
        </p:nvSpPr>
        <p:spPr>
          <a:xfrm>
            <a:off x="251520" y="5460005"/>
            <a:ext cx="8751566" cy="253916"/>
          </a:xfrm>
          <a:prstGeom prst="rect">
            <a:avLst/>
          </a:prstGeom>
          <a:solidFill>
            <a:srgbClr val="E89422"/>
          </a:solidFill>
        </p:spPr>
        <p:txBody>
          <a:bodyPr wrap="square">
            <a:spAutoFit/>
          </a:bodyPr>
          <a:lstStyle/>
          <a:p>
            <a:pPr algn="ctr" defTabSz="685629"/>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UNE SEULE ET UNIQUE PLATEFORME POUR LES DEMANDES ET INTERACTIONS</a:t>
            </a:r>
          </a:p>
        </p:txBody>
      </p:sp>
      <p:sp>
        <p:nvSpPr>
          <p:cNvPr id="23" name="ZoneTexte 22">
            <a:extLst>
              <a:ext uri="{FF2B5EF4-FFF2-40B4-BE49-F238E27FC236}">
                <a16:creationId xmlns:a16="http://schemas.microsoft.com/office/drawing/2014/main" id="{0633D5EC-AD22-5A50-1592-0ABE3B6494F5}"/>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34" name="Rectangle 33">
            <a:extLst>
              <a:ext uri="{FF2B5EF4-FFF2-40B4-BE49-F238E27FC236}">
                <a16:creationId xmlns:a16="http://schemas.microsoft.com/office/drawing/2014/main" id="{76F63634-9479-144F-F367-A0C3E482B26F}"/>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35" name="Picture 2" descr="C:\Users\dgtcp\Desktop\Cap_charte_graphique\pp\logo.jpg">
            <a:extLst>
              <a:ext uri="{FF2B5EF4-FFF2-40B4-BE49-F238E27FC236}">
                <a16:creationId xmlns:a16="http://schemas.microsoft.com/office/drawing/2014/main" id="{B8E93BB5-39C7-8DFA-4EA2-421739E26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Espace réservé du pied de page 9">
            <a:extLst>
              <a:ext uri="{FF2B5EF4-FFF2-40B4-BE49-F238E27FC236}">
                <a16:creationId xmlns:a16="http://schemas.microsoft.com/office/drawing/2014/main" id="{4EE08113-FEE5-F1A1-69C8-999320BE1B22}"/>
              </a:ext>
            </a:extLst>
          </p:cNvPr>
          <p:cNvSpPr txBox="1">
            <a:spLocks/>
          </p:cNvSpPr>
          <p:nvPr/>
        </p:nvSpPr>
        <p:spPr>
          <a:xfrm>
            <a:off x="3124200" y="6356350"/>
            <a:ext cx="2895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dirty="0"/>
              <a:t>Direction des Assurances</a:t>
            </a:r>
          </a:p>
        </p:txBody>
      </p:sp>
      <p:sp>
        <p:nvSpPr>
          <p:cNvPr id="37" name="Espace réservé de la date 5">
            <a:extLst>
              <a:ext uri="{FF2B5EF4-FFF2-40B4-BE49-F238E27FC236}">
                <a16:creationId xmlns:a16="http://schemas.microsoft.com/office/drawing/2014/main" id="{AC73A56C-A4A6-6E36-336A-BC963DFD9E68}"/>
              </a:ext>
            </a:extLst>
          </p:cNvPr>
          <p:cNvSpPr txBox="1">
            <a:spLocks/>
          </p:cNvSpPr>
          <p:nvPr/>
        </p:nvSpPr>
        <p:spPr>
          <a:xfrm>
            <a:off x="457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3B307A-830C-483B-B667-CE06636381F0}" type="datetime5">
              <a:rPr lang="fr-FR" sz="1200" smtClean="0"/>
              <a:pPr>
                <a:defRPr/>
              </a:pPr>
              <a:t>31-janv.-24</a:t>
            </a:fld>
            <a:endParaRPr lang="fr-FR" sz="1200" dirty="0"/>
          </a:p>
        </p:txBody>
      </p:sp>
      <p:sp>
        <p:nvSpPr>
          <p:cNvPr id="38" name="Espace réservé du numéro de diapositive 6">
            <a:extLst>
              <a:ext uri="{FF2B5EF4-FFF2-40B4-BE49-F238E27FC236}">
                <a16:creationId xmlns:a16="http://schemas.microsoft.com/office/drawing/2014/main" id="{BE6B6B0A-7855-0615-5515-A279FA00B3F1}"/>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a:fld id="{E494F0F8-3E92-4773-B4DC-CAAC0FE1706C}" type="slidenum">
              <a:rPr lang="fr-FR" altLang="fr-FR" sz="1200" smtClean="0">
                <a:solidFill>
                  <a:srgbClr val="B5A788"/>
                </a:solidFill>
                <a:latin typeface="Gill Sans MT" panose="020B0502020104020203" pitchFamily="34" charset="0"/>
              </a:rPr>
              <a:pPr algn="r"/>
              <a:t>13</a:t>
            </a:fld>
            <a:endParaRPr lang="fr-FR" altLang="fr-FR" sz="1200" dirty="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319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859367" y="5726905"/>
            <a:ext cx="271712" cy="273845"/>
          </a:xfrm>
        </p:spPr>
        <p:txBody>
          <a:bodyPr/>
          <a:lstStyle/>
          <a:p>
            <a:pPr defTabSz="685629"/>
            <a:fld id="{DD635606-A8C5-42B9-A437-D14FC544CAE9}" type="slidenum">
              <a:rPr lang="en-US">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rPr>
              <a:pPr defTabSz="685629"/>
              <a:t>14</a:t>
            </a:fld>
            <a:endParaRPr lang="en-US" dirty="0">
              <a:solidFill>
                <a:prstClr val="black">
                  <a:tint val="7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FA75AB2A-C8D5-2345-8340-744117A375D5}"/>
              </a:ext>
            </a:extLst>
          </p:cNvPr>
          <p:cNvSpPr txBox="1"/>
          <p:nvPr/>
        </p:nvSpPr>
        <p:spPr>
          <a:xfrm>
            <a:off x="475140" y="949077"/>
            <a:ext cx="8193720" cy="461665"/>
          </a:xfrm>
          <a:prstGeom prst="rect">
            <a:avLst/>
          </a:prstGeom>
          <a:noFill/>
        </p:spPr>
        <p:txBody>
          <a:bodyPr wrap="square" rtlCol="0">
            <a:spAutoFit/>
          </a:bodyPr>
          <a:lstStyle/>
          <a:p>
            <a:pPr defTabSz="914172"/>
            <a:r>
              <a:rPr lang="fr-FR" sz="2400" dirty="0">
                <a:solidFill>
                  <a:srgbClr val="FF8600"/>
                </a:solidFill>
                <a:latin typeface="Open Sans Bold"/>
              </a:rPr>
              <a:t>AVANTAGES ET BENEFICES</a:t>
            </a:r>
          </a:p>
        </p:txBody>
      </p:sp>
      <p:sp>
        <p:nvSpPr>
          <p:cNvPr id="48" name="TextBox 47">
            <a:extLst>
              <a:ext uri="{FF2B5EF4-FFF2-40B4-BE49-F238E27FC236}">
                <a16:creationId xmlns:a16="http://schemas.microsoft.com/office/drawing/2014/main" id="{FC1EF4D8-C541-344C-BC62-A2C3BA99CAD2}"/>
              </a:ext>
            </a:extLst>
          </p:cNvPr>
          <p:cNvSpPr txBox="1"/>
          <p:nvPr/>
        </p:nvSpPr>
        <p:spPr>
          <a:xfrm>
            <a:off x="475140" y="1539299"/>
            <a:ext cx="7519071" cy="276999"/>
          </a:xfrm>
          <a:prstGeom prst="rect">
            <a:avLst/>
          </a:prstGeom>
          <a:noFill/>
        </p:spPr>
        <p:txBody>
          <a:bodyPr wrap="square" numCol="1" rtlCol="0">
            <a:spAutoFit/>
          </a:bodyPr>
          <a:lstStyle/>
          <a:p>
            <a:pPr algn="just" defTabSz="685629"/>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SUR LA FAÇON DE TRAVAILLER DE L’ASACI AVANT LA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MISE EN ŒUVRE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 LA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PLATEFORME</a:t>
            </a: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ZoneTexte 2">
            <a:extLst>
              <a:ext uri="{FF2B5EF4-FFF2-40B4-BE49-F238E27FC236}">
                <a16:creationId xmlns:a16="http://schemas.microsoft.com/office/drawing/2014/main" id="{625920BE-5D60-BA03-EEC5-39E0C2586FCE}"/>
              </a:ext>
            </a:extLst>
          </p:cNvPr>
          <p:cNvSpPr txBox="1"/>
          <p:nvPr/>
        </p:nvSpPr>
        <p:spPr>
          <a:xfrm>
            <a:off x="480962" y="2323931"/>
            <a:ext cx="4192276" cy="3647152"/>
          </a:xfrm>
          <a:prstGeom prst="rect">
            <a:avLst/>
          </a:prstGeom>
          <a:solidFill>
            <a:srgbClr val="E7DAD3"/>
          </a:solidFill>
        </p:spPr>
        <p:txBody>
          <a:bodyPr wrap="square" rtlCol="0">
            <a:spAutoFit/>
          </a:bodyPr>
          <a:lstStyle/>
          <a:p>
            <a:pPr marL="257175" indent="-257175" defTabSz="685629">
              <a:buFont typeface="+mj-lt"/>
              <a:buAutoNum type="arabicPeriod"/>
            </a:pPr>
            <a:endPar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Centralisation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et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sécurisation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de la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gestion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attestations d’assurance automobile;</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Lutte</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contre la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fraude</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donc contre les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attestations parallèles</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Meilleure visibilité</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pour les compagnies sur les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attestations</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produites par les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intermédiaires partenaires</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Meilleure interaction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entre l’</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ASACI</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et les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compagnies</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Centralisation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données</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marché;</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Innovation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modernisation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et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transformation</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de la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branche automobile</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Efficacité</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et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transparence</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Alignement</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avec les </a:t>
            </a:r>
            <a:r>
              <a:rPr lang="fr-FR" sz="1050" b="1" dirty="0">
                <a:solidFill>
                  <a:prstClr val="black"/>
                </a:solidFill>
                <a:latin typeface="Open Sans" panose="020B0606030504020204" pitchFamily="34" charset="0"/>
                <a:ea typeface="Open Sans" panose="020B0606030504020204" pitchFamily="34" charset="0"/>
                <a:cs typeface="Open Sans" panose="020B0606030504020204" pitchFamily="34" charset="0"/>
              </a:rPr>
              <a:t>ambitions de l’état</a:t>
            </a:r>
            <a:r>
              <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 de CI</a:t>
            </a:r>
          </a:p>
          <a:p>
            <a:pPr marL="257175" indent="-257175" defTabSz="685629">
              <a:buFont typeface="+mj-lt"/>
              <a:buAutoNum type="arabicPeriod"/>
            </a:pPr>
            <a:endParaRPr lang="fr-FR" sz="10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2">
            <a:extLst>
              <a:ext uri="{FF2B5EF4-FFF2-40B4-BE49-F238E27FC236}">
                <a16:creationId xmlns:a16="http://schemas.microsoft.com/office/drawing/2014/main" id="{44BB3B4B-732C-102F-DE06-727AA143AD84}"/>
              </a:ext>
            </a:extLst>
          </p:cNvPr>
          <p:cNvSpPr txBox="1"/>
          <p:nvPr/>
        </p:nvSpPr>
        <p:spPr>
          <a:xfrm>
            <a:off x="4770510" y="2323930"/>
            <a:ext cx="4085216" cy="3416320"/>
          </a:xfrm>
          <a:prstGeom prst="rect">
            <a:avLst/>
          </a:prstGeom>
          <a:solidFill>
            <a:schemeClr val="bg1">
              <a:lumMod val="75000"/>
            </a:schemeClr>
          </a:solidFill>
        </p:spPr>
        <p:txBody>
          <a:bodyPr wrap="square" rtlCol="0">
            <a:spAutoFit/>
          </a:bodyPr>
          <a:lstStyle/>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Délivrance instantanée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attestations aux compagnies;</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Collecte rapide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contributions</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Attestation d’assurance automobile en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format électronique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consultable sur un smartphone;</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Fin des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projets de numérisation</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d’attestation dans les compagnies;</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Contrôle plus simple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et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facile</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productions</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intermédiaires;</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257175" indent="-257175" defTabSz="685629">
              <a:buFont typeface="+mj-lt"/>
              <a:buAutoNum type="arabicPeriod"/>
            </a:pP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Disponibilité en temps réel</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productions</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des </a:t>
            </a:r>
            <a:r>
              <a:rPr lang="fr-FR" sz="1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intermédiaires</a:t>
            </a:r>
            <a:r>
              <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rPr>
              <a:t> pour les compagnies;</a:t>
            </a:r>
          </a:p>
          <a:p>
            <a:pPr marL="257175" indent="-257175" defTabSz="685629">
              <a:buFont typeface="+mj-lt"/>
              <a:buAutoNum type="arabicPeriod"/>
            </a:pPr>
            <a:endParaRPr lang="fr-FR" sz="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ZoneTexte 30">
            <a:extLst>
              <a:ext uri="{FF2B5EF4-FFF2-40B4-BE49-F238E27FC236}">
                <a16:creationId xmlns:a16="http://schemas.microsoft.com/office/drawing/2014/main" id="{416A1734-3EC1-5301-ABFA-E6B0D7C3B335}"/>
              </a:ext>
            </a:extLst>
          </p:cNvPr>
          <p:cNvSpPr txBox="1"/>
          <p:nvPr/>
        </p:nvSpPr>
        <p:spPr>
          <a:xfrm>
            <a:off x="475141" y="1993663"/>
            <a:ext cx="4198097" cy="300082"/>
          </a:xfrm>
          <a:prstGeom prst="rect">
            <a:avLst/>
          </a:prstGeom>
          <a:solidFill>
            <a:schemeClr val="tx1">
              <a:lumMod val="10000"/>
              <a:lumOff val="90000"/>
            </a:schemeClr>
          </a:solidFill>
        </p:spPr>
        <p:txBody>
          <a:bodyPr wrap="square">
            <a:spAutoFit/>
          </a:bodyPr>
          <a:lstStyle/>
          <a:p>
            <a:pPr algn="just"/>
            <a:r>
              <a:rPr lang="fr-FR" sz="1350" b="1" dirty="0">
                <a:latin typeface="Open Sans" panose="020B0606030504020204" pitchFamily="34" charset="0"/>
                <a:ea typeface="Open Sans" panose="020B0606030504020204" pitchFamily="34" charset="0"/>
                <a:cs typeface="Open Sans" panose="020B0606030504020204" pitchFamily="34" charset="0"/>
              </a:rPr>
              <a:t>AVANTAGES</a:t>
            </a:r>
          </a:p>
        </p:txBody>
      </p:sp>
      <p:sp>
        <p:nvSpPr>
          <p:cNvPr id="12" name="ZoneTexte 30">
            <a:extLst>
              <a:ext uri="{FF2B5EF4-FFF2-40B4-BE49-F238E27FC236}">
                <a16:creationId xmlns:a16="http://schemas.microsoft.com/office/drawing/2014/main" id="{F1F534F1-2751-A662-2D37-0CD00512CAC1}"/>
              </a:ext>
            </a:extLst>
          </p:cNvPr>
          <p:cNvSpPr txBox="1"/>
          <p:nvPr/>
        </p:nvSpPr>
        <p:spPr>
          <a:xfrm>
            <a:off x="4770511" y="1997575"/>
            <a:ext cx="4085216" cy="300082"/>
          </a:xfrm>
          <a:prstGeom prst="rect">
            <a:avLst/>
          </a:prstGeom>
          <a:solidFill>
            <a:schemeClr val="tx1">
              <a:lumMod val="10000"/>
              <a:lumOff val="90000"/>
            </a:schemeClr>
          </a:solidFill>
        </p:spPr>
        <p:txBody>
          <a:bodyPr wrap="square">
            <a:spAutoFit/>
          </a:bodyPr>
          <a:lstStyle/>
          <a:p>
            <a:pPr algn="just"/>
            <a:r>
              <a:rPr lang="fr-FR" sz="1350" b="1" dirty="0">
                <a:latin typeface="Open Sans" panose="020B0606030504020204" pitchFamily="34" charset="0"/>
                <a:ea typeface="Open Sans" panose="020B0606030504020204" pitchFamily="34" charset="0"/>
                <a:cs typeface="Open Sans" panose="020B0606030504020204" pitchFamily="34" charset="0"/>
              </a:rPr>
              <a:t>BÉNÉFICES</a:t>
            </a:r>
          </a:p>
        </p:txBody>
      </p:sp>
      <p:sp>
        <p:nvSpPr>
          <p:cNvPr id="3" name="ZoneTexte 2">
            <a:extLst>
              <a:ext uri="{FF2B5EF4-FFF2-40B4-BE49-F238E27FC236}">
                <a16:creationId xmlns:a16="http://schemas.microsoft.com/office/drawing/2014/main" id="{86840BC7-BDBE-CD4F-140A-E681017B0899}"/>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4" name="Rectangle 3">
            <a:extLst>
              <a:ext uri="{FF2B5EF4-FFF2-40B4-BE49-F238E27FC236}">
                <a16:creationId xmlns:a16="http://schemas.microsoft.com/office/drawing/2014/main" id="{4C45D927-2849-4B4F-63C1-B33A40F7BBC3}"/>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5" name="Picture 2" descr="C:\Users\dgtcp\Desktop\Cap_charte_graphique\pp\logo.jpg">
            <a:extLst>
              <a:ext uri="{FF2B5EF4-FFF2-40B4-BE49-F238E27FC236}">
                <a16:creationId xmlns:a16="http://schemas.microsoft.com/office/drawing/2014/main" id="{7D0B7BD3-1AC4-6498-E02B-DFCF0B5D7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9">
            <a:extLst>
              <a:ext uri="{FF2B5EF4-FFF2-40B4-BE49-F238E27FC236}">
                <a16:creationId xmlns:a16="http://schemas.microsoft.com/office/drawing/2014/main" id="{2832697E-057B-7EA1-21FB-156F5CAD4066}"/>
              </a:ext>
            </a:extLst>
          </p:cNvPr>
          <p:cNvSpPr txBox="1">
            <a:spLocks/>
          </p:cNvSpPr>
          <p:nvPr/>
        </p:nvSpPr>
        <p:spPr>
          <a:xfrm>
            <a:off x="3124200" y="6356350"/>
            <a:ext cx="2895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dirty="0"/>
              <a:t>Direction des Assurances</a:t>
            </a:r>
          </a:p>
        </p:txBody>
      </p:sp>
      <p:sp>
        <p:nvSpPr>
          <p:cNvPr id="7" name="Espace réservé de la date 5">
            <a:extLst>
              <a:ext uri="{FF2B5EF4-FFF2-40B4-BE49-F238E27FC236}">
                <a16:creationId xmlns:a16="http://schemas.microsoft.com/office/drawing/2014/main" id="{562BF683-045C-9B1D-7100-8B501A86882B}"/>
              </a:ext>
            </a:extLst>
          </p:cNvPr>
          <p:cNvSpPr txBox="1">
            <a:spLocks/>
          </p:cNvSpPr>
          <p:nvPr/>
        </p:nvSpPr>
        <p:spPr>
          <a:xfrm>
            <a:off x="457200" y="6356350"/>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3B307A-830C-483B-B667-CE06636381F0}" type="datetime5">
              <a:rPr lang="fr-FR" sz="1200" smtClean="0"/>
              <a:pPr>
                <a:defRPr/>
              </a:pPr>
              <a:t>31-janv.-24</a:t>
            </a:fld>
            <a:endParaRPr lang="fr-FR" sz="1200" dirty="0"/>
          </a:p>
        </p:txBody>
      </p:sp>
      <p:sp>
        <p:nvSpPr>
          <p:cNvPr id="8" name="Espace réservé du numéro de diapositive 6">
            <a:extLst>
              <a:ext uri="{FF2B5EF4-FFF2-40B4-BE49-F238E27FC236}">
                <a16:creationId xmlns:a16="http://schemas.microsoft.com/office/drawing/2014/main" id="{6F44E142-135B-6D0C-9D6A-7F689E5944A3}"/>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algn="r"/>
            <a:fld id="{E494F0F8-3E92-4773-B4DC-CAAC0FE1706C}" type="slidenum">
              <a:rPr lang="fr-FR" altLang="fr-FR" sz="1200" smtClean="0">
                <a:solidFill>
                  <a:srgbClr val="B5A788"/>
                </a:solidFill>
                <a:latin typeface="Gill Sans MT" panose="020B0502020104020203" pitchFamily="34" charset="0"/>
              </a:rPr>
              <a:pPr algn="r"/>
              <a:t>14</a:t>
            </a:fld>
            <a:endParaRPr lang="fr-FR" altLang="fr-FR" sz="1200" dirty="0">
              <a:solidFill>
                <a:srgbClr val="B5A788"/>
              </a:solidFill>
              <a:latin typeface="Gill Sans MT" panose="020B0502020104020203" pitchFamily="34" charset="0"/>
            </a:endParaRPr>
          </a:p>
        </p:txBody>
      </p:sp>
    </p:spTree>
    <p:extLst>
      <p:ext uri="{BB962C8B-B14F-4D97-AF65-F5344CB8AC3E}">
        <p14:creationId xmlns:p14="http://schemas.microsoft.com/office/powerpoint/2010/main" val="426807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1">
            <a:extLst>
              <a:ext uri="{FF2B5EF4-FFF2-40B4-BE49-F238E27FC236}">
                <a16:creationId xmlns:a16="http://schemas.microsoft.com/office/drawing/2014/main" id="{AB5DDA60-B9EF-49B0-A8DE-FBC329855F4B}"/>
              </a:ext>
            </a:extLst>
          </p:cNvPr>
          <p:cNvSpPr>
            <a:spLocks noChangeArrowheads="1"/>
          </p:cNvSpPr>
          <p:nvPr/>
        </p:nvSpPr>
        <p:spPr bwMode="auto">
          <a:xfrm>
            <a:off x="539552" y="1507491"/>
            <a:ext cx="8143875" cy="45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endParaRPr lang="fr-FR" sz="1600" dirty="0">
              <a:latin typeface="Calisto MT" panose="02040603050505030304" pitchFamily="18" charset="0"/>
            </a:endParaRPr>
          </a:p>
          <a:p>
            <a:pPr marL="285750" lvl="0" indent="-285750" algn="just">
              <a:lnSpc>
                <a:spcPct val="107000"/>
              </a:lnSpc>
              <a:buFont typeface="Wingdings 2" panose="05020102010507070707" pitchFamily="18" charset="2"/>
              <a:buChar char="E"/>
            </a:pPr>
            <a:r>
              <a:rPr lang="fr-FR" sz="1600"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rPr>
              <a:t>La digitalisation des attestations d’assurance automobile est devenue une réalité depuis une année ; </a:t>
            </a:r>
          </a:p>
          <a:p>
            <a:pPr lvl="0" algn="just">
              <a:lnSpc>
                <a:spcPct val="107000"/>
              </a:lnSpc>
            </a:pPr>
            <a:endParaRPr lang="fr-FR" sz="1600"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2" panose="05020102010507070707" pitchFamily="18" charset="2"/>
              <a:buChar char="E"/>
            </a:pPr>
            <a:r>
              <a:rPr lang="fr-FR" sz="1600"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rPr>
              <a:t>Les difficultés de démarrage ont progressivement trouvé des solutions, les plus sceptiques ont finalement adhéré au projet ;</a:t>
            </a:r>
          </a:p>
          <a:p>
            <a:pPr marL="285750" lvl="0" indent="-285750" algn="just">
              <a:lnSpc>
                <a:spcPct val="107000"/>
              </a:lnSpc>
              <a:buFont typeface="Wingdings 2" panose="05020102010507070707" pitchFamily="18" charset="2"/>
              <a:buChar char="E"/>
            </a:pPr>
            <a:endPar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2" panose="05020102010507070707" pitchFamily="18" charset="2"/>
              <a:buChar char="E"/>
            </a:pPr>
            <a:r>
              <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rPr>
              <a:t>Le projet va jouer un rôle primordial dans le cadre de l’assainissement de l’assurance automobile en lutant plus efficacement contre la fraude, la sous-tarification, la vente de l’assurance à crédit et favoriser une gestion plus saine des productions. </a:t>
            </a:r>
          </a:p>
          <a:p>
            <a:pPr marL="285750" lvl="0" indent="-285750" algn="just">
              <a:lnSpc>
                <a:spcPct val="107000"/>
              </a:lnSpc>
              <a:buFont typeface="Wingdings 2" panose="05020102010507070707" pitchFamily="18" charset="2"/>
              <a:buChar char="E"/>
            </a:pPr>
            <a:endPar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2" panose="05020102010507070707" pitchFamily="18" charset="2"/>
              <a:buChar char="E"/>
            </a:pPr>
            <a:r>
              <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rPr>
              <a:t>In fine, les sociétés d’assurance devraient disposer plus de ressources en vue de faire face à l’indemnisation des victimes dans les délais règlementaires.</a:t>
            </a:r>
          </a:p>
          <a:p>
            <a:pPr marL="285750" lvl="0" indent="-285750" algn="just">
              <a:lnSpc>
                <a:spcPct val="107000"/>
              </a:lnSpc>
              <a:buFont typeface="Wingdings 2" panose="05020102010507070707" pitchFamily="18" charset="2"/>
              <a:buChar char="E"/>
            </a:pPr>
            <a:endPar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endParaRPr>
          </a:p>
          <a:p>
            <a:pPr lvl="0" algn="just">
              <a:lnSpc>
                <a:spcPct val="107000"/>
              </a:lnSpc>
            </a:pPr>
            <a:endPar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endParaRPr>
          </a:p>
          <a:p>
            <a:pPr lvl="0" algn="just">
              <a:lnSpc>
                <a:spcPct val="107000"/>
              </a:lnSpc>
            </a:pPr>
            <a:endParaRPr lang="fr-FR" sz="1600" dirty="0">
              <a:solidFill>
                <a:srgbClr val="000000"/>
              </a:solidFill>
              <a:latin typeface="Calisto MT" panose="02040603050505030304" pitchFamily="18" charset="0"/>
              <a:ea typeface="Calibri" panose="020F0502020204030204" pitchFamily="34" charset="0"/>
              <a:cs typeface="Times New Roman" panose="02020603050405020304" pitchFamily="18" charset="0"/>
            </a:endParaRPr>
          </a:p>
          <a:p>
            <a:pPr algn="just" fontAlgn="base"/>
            <a:endParaRPr lang="fr-FR" altLang="fr-FR" sz="1600" dirty="0">
              <a:latin typeface="Calisto MT" panose="02040603050505030304" pitchFamily="18" charset="0"/>
            </a:endParaRPr>
          </a:p>
        </p:txBody>
      </p:sp>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15</a:t>
            </a:fld>
            <a:endParaRPr lang="fr-FR" altLang="fr-FR" dirty="0">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
        <p:nvSpPr>
          <p:cNvPr id="2" name="Rectangle 11">
            <a:extLst>
              <a:ext uri="{FF2B5EF4-FFF2-40B4-BE49-F238E27FC236}">
                <a16:creationId xmlns:a16="http://schemas.microsoft.com/office/drawing/2014/main" id="{0C564AF8-8F6E-58C0-FF95-9EEC3130A0AA}"/>
              </a:ext>
            </a:extLst>
          </p:cNvPr>
          <p:cNvSpPr>
            <a:spLocks noChangeArrowheads="1"/>
          </p:cNvSpPr>
          <p:nvPr/>
        </p:nvSpPr>
        <p:spPr bwMode="auto">
          <a:xfrm>
            <a:off x="336980" y="529134"/>
            <a:ext cx="84834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endParaRPr lang="fr-FR" sz="28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defTabSz="914172"/>
            <a:r>
              <a:rPr lang="fr-FR" altLang="fr-FR" sz="2400" dirty="0">
                <a:solidFill>
                  <a:srgbClr val="FF8600"/>
                </a:solidFill>
                <a:latin typeface="Open Sans Bold"/>
                <a:cs typeface="+mn-cs"/>
              </a:rPr>
              <a:t>CONCLUSION</a:t>
            </a:r>
          </a:p>
        </p:txBody>
      </p:sp>
    </p:spTree>
    <p:extLst>
      <p:ext uri="{BB962C8B-B14F-4D97-AF65-F5344CB8AC3E}">
        <p14:creationId xmlns:p14="http://schemas.microsoft.com/office/powerpoint/2010/main" val="59656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79646">
                    <a:lumMod val="75000"/>
                  </a:srgbClr>
                </a:solidFill>
                <a:effectLst/>
                <a:uLnTx/>
                <a:uFillTx/>
                <a:latin typeface="Calisto MT" pitchFamily="18" charset="0"/>
                <a:ea typeface="+mn-ea"/>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3D266A-7EBD-4C65-B5D6-BFE960D7DD40}" type="datetime5">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31-janv.-24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9A0A96-5030-4B73-88D0-AD7A11A330C4}" type="slidenum">
              <a:rPr kumimoji="0" lang="fr-FR" altLang="fr-FR" sz="1200" b="0" i="0" u="none" strike="noStrike" kern="1200" cap="none" spc="0" normalizeH="0" baseline="0" noProof="0">
                <a:ln>
                  <a:noFill/>
                </a:ln>
                <a:solidFill>
                  <a:srgbClr val="B5A788"/>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altLang="fr-FR" sz="1200" b="0" i="0" u="none" strike="noStrike" kern="1200" cap="none" spc="0" normalizeH="0" baseline="0" noProof="0">
              <a:ln>
                <a:noFill/>
              </a:ln>
              <a:solidFill>
                <a:srgbClr val="B5A788"/>
              </a:solidFill>
              <a:effectLst/>
              <a:uLnTx/>
              <a:uFillTx/>
              <a:latin typeface="Gill Sans MT" panose="020B0502020104020203" pitchFamily="34" charset="0"/>
              <a:ea typeface="+mn-ea"/>
              <a:cs typeface="Arial" panose="020B0604020202020204"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t>Direction des Assurances</a:t>
            </a:r>
          </a:p>
        </p:txBody>
      </p:sp>
      <p:sp>
        <p:nvSpPr>
          <p:cNvPr id="2" name="Rectangle 1">
            <a:extLst>
              <a:ext uri="{FF2B5EF4-FFF2-40B4-BE49-F238E27FC236}">
                <a16:creationId xmlns:a16="http://schemas.microsoft.com/office/drawing/2014/main" id="{67471E01-5E6C-2C21-D6B9-9E2D1C2AF44F}"/>
              </a:ext>
            </a:extLst>
          </p:cNvPr>
          <p:cNvSpPr/>
          <p:nvPr/>
        </p:nvSpPr>
        <p:spPr>
          <a:xfrm>
            <a:off x="539552" y="2077512"/>
            <a:ext cx="8474222" cy="1351488"/>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noProof="0" dirty="0">
                <a:solidFill>
                  <a:prstClr val="white"/>
                </a:solidFill>
                <a:latin typeface="Calisto MT" pitchFamily="18" charset="0"/>
              </a:rPr>
              <a:t>MERCI POUR VOTRE ATTENTION</a:t>
            </a:r>
            <a:endParaRPr kumimoji="0" lang="fr-FR" sz="2800" b="0" i="0" u="none" strike="noStrike" kern="1200" cap="none" spc="0" normalizeH="0" baseline="0" noProof="0" dirty="0">
              <a:ln>
                <a:noFill/>
              </a:ln>
              <a:solidFill>
                <a:prstClr val="white"/>
              </a:solidFill>
              <a:effectLst/>
              <a:uLnTx/>
              <a:uFillTx/>
              <a:latin typeface="Calisto MT" pitchFamily="18" charset="0"/>
              <a:ea typeface="+mn-ea"/>
              <a:cs typeface="+mn-cs"/>
            </a:endParaRPr>
          </a:p>
        </p:txBody>
      </p:sp>
    </p:spTree>
    <p:extLst>
      <p:ext uri="{BB962C8B-B14F-4D97-AF65-F5344CB8AC3E}">
        <p14:creationId xmlns:p14="http://schemas.microsoft.com/office/powerpoint/2010/main" val="15284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142875"/>
            <a:ext cx="9144000" cy="366713"/>
          </a:xfrm>
          <a:prstGeom prst="rect">
            <a:avLst/>
          </a:prstGeom>
          <a:noFill/>
        </p:spPr>
        <p:txBody>
          <a:bodyPr>
            <a:spAutoFit/>
          </a:bodyPr>
          <a:lstStyle/>
          <a:p>
            <a:pPr algn="ctr" eaLnBrk="1" fontAlgn="auto" hangingPunct="1">
              <a:spcBef>
                <a:spcPts val="0"/>
              </a:spcBef>
              <a:spcAft>
                <a:spcPts val="0"/>
              </a:spcAft>
              <a:defRPr/>
            </a:pPr>
            <a:r>
              <a:rPr lang="fr-FR" b="1" dirty="0">
                <a:solidFill>
                  <a:schemeClr val="accent6">
                    <a:lumMod val="75000"/>
                  </a:schemeClr>
                </a:solidFill>
                <a:latin typeface="Calisto MT" pitchFamily="18" charset="0"/>
                <a:cs typeface="+mn-cs"/>
              </a:rPr>
              <a:t>DIRECTION GÉNÉRALE DU TRÉSOR ET DE LA COMPTABILITÉ PUBLIQUE</a:t>
            </a:r>
          </a:p>
        </p:txBody>
      </p:sp>
      <p:sp>
        <p:nvSpPr>
          <p:cNvPr id="4" name="Rectangle à coins arrondis 3"/>
          <p:cNvSpPr/>
          <p:nvPr/>
        </p:nvSpPr>
        <p:spPr>
          <a:xfrm>
            <a:off x="611559" y="1556792"/>
            <a:ext cx="8109723" cy="2592287"/>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286">
              <a:defRPr/>
            </a:pPr>
            <a:r>
              <a:rPr lang="fr-FR" altLang="ko-KR" sz="3200" b="1" dirty="0">
                <a:latin typeface="Arial"/>
                <a:cs typeface="Arial" pitchFamily="34" charset="0"/>
              </a:rPr>
              <a:t>PRESENTATION DU PROJET DE </a:t>
            </a:r>
          </a:p>
          <a:p>
            <a:pPr lvl="0" algn="ctr" defTabSz="914286">
              <a:defRPr/>
            </a:pPr>
            <a:endParaRPr lang="fr-FR" altLang="ko-KR" sz="3200" b="1" dirty="0">
              <a:solidFill>
                <a:prstClr val="black"/>
              </a:solidFill>
              <a:latin typeface="Arial"/>
              <a:cs typeface="Arial" pitchFamily="34" charset="0"/>
            </a:endParaRPr>
          </a:p>
          <a:p>
            <a:pPr lvl="0" algn="ctr" defTabSz="914286">
              <a:defRPr/>
            </a:pPr>
            <a:r>
              <a:rPr lang="fr-FR" altLang="ko-KR" sz="3200" b="1" dirty="0">
                <a:solidFill>
                  <a:prstClr val="black"/>
                </a:solidFill>
                <a:latin typeface="Arial"/>
                <a:cs typeface="Arial" pitchFamily="34" charset="0"/>
              </a:rPr>
              <a:t>DIGITALISATION DES ATTESTATIONS D’ASSURANCE AUTOMOBILE</a:t>
            </a:r>
          </a:p>
          <a:p>
            <a:pPr lvl="0" algn="ctr" defTabSz="914286">
              <a:defRPr/>
            </a:pPr>
            <a:r>
              <a:rPr lang="fr-FR" altLang="ko-KR" sz="3200" b="1" dirty="0">
                <a:solidFill>
                  <a:prstClr val="black"/>
                </a:solidFill>
                <a:latin typeface="Arial"/>
                <a:cs typeface="Arial" pitchFamily="34" charset="0"/>
              </a:rPr>
              <a:t>EN CÔTE D’IVOIRE</a:t>
            </a:r>
          </a:p>
          <a:p>
            <a:pPr algn="ctr">
              <a:defRPr/>
            </a:pPr>
            <a:r>
              <a:rPr lang="fr-FR" altLang="ko-KR" sz="3200" b="1" dirty="0">
                <a:latin typeface="Arial"/>
                <a:cs typeface="Arial" pitchFamily="34" charset="0"/>
              </a:rPr>
              <a:t>ON DES ATTESTATION D’ASSURANCE AUTOMOBILE</a:t>
            </a:r>
          </a:p>
          <a:p>
            <a:pPr algn="ctr" eaLnBrk="1" fontAlgn="auto" hangingPunct="1">
              <a:spcBef>
                <a:spcPts val="0"/>
              </a:spcBef>
              <a:spcAft>
                <a:spcPts val="0"/>
              </a:spcAft>
              <a:defRPr/>
            </a:pPr>
            <a:endParaRPr lang="fr-FR" sz="3200" b="1" dirty="0">
              <a:solidFill>
                <a:schemeClr val="accent6">
                  <a:lumMod val="75000"/>
                </a:schemeClr>
              </a:solidFill>
              <a:latin typeface="Calisto MT" pitchFamily="18" charset="0"/>
            </a:endParaRPr>
          </a:p>
        </p:txBody>
      </p:sp>
      <p:sp>
        <p:nvSpPr>
          <p:cNvPr id="2" name="ZoneTexte 1"/>
          <p:cNvSpPr txBox="1"/>
          <p:nvPr/>
        </p:nvSpPr>
        <p:spPr>
          <a:xfrm>
            <a:off x="1619672" y="4293096"/>
            <a:ext cx="6984776" cy="1723549"/>
          </a:xfrm>
          <a:prstGeom prst="rect">
            <a:avLst/>
          </a:prstGeom>
          <a:noFill/>
        </p:spPr>
        <p:txBody>
          <a:bodyPr wrap="square" rtlCol="0">
            <a:spAutoFit/>
          </a:bodyPr>
          <a:lstStyle/>
          <a:p>
            <a:pPr algn="ctr"/>
            <a:endParaRPr lang="fr-FR" dirty="0">
              <a:latin typeface="Calisto MT" pitchFamily="18" charset="0"/>
            </a:endParaRPr>
          </a:p>
          <a:p>
            <a:pPr algn="ctr"/>
            <a:r>
              <a:rPr lang="fr-FR" sz="3200" b="1" dirty="0">
                <a:solidFill>
                  <a:schemeClr val="accent6">
                    <a:lumMod val="75000"/>
                  </a:schemeClr>
                </a:solidFill>
                <a:latin typeface="Calisto MT" pitchFamily="18" charset="0"/>
              </a:rPr>
              <a:t>  </a:t>
            </a:r>
            <a:r>
              <a:rPr lang="fr-FR" sz="2800" dirty="0">
                <a:latin typeface="Calisto MT" pitchFamily="18" charset="0"/>
              </a:rPr>
              <a:t>KOUAKOU BAH Simplice Roger</a:t>
            </a:r>
          </a:p>
          <a:p>
            <a:pPr algn="ctr"/>
            <a:r>
              <a:rPr lang="fr-FR" sz="2800" dirty="0">
                <a:latin typeface="Calisto MT" pitchFamily="18" charset="0"/>
              </a:rPr>
              <a:t>        Inspecteur Vérificateur Principal				</a:t>
            </a:r>
          </a:p>
        </p:txBody>
      </p:sp>
    </p:spTree>
    <p:extLst>
      <p:ext uri="{BB962C8B-B14F-4D97-AF65-F5344CB8AC3E}">
        <p14:creationId xmlns:p14="http://schemas.microsoft.com/office/powerpoint/2010/main" val="2256939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1">
            <a:extLst>
              <a:ext uri="{FF2B5EF4-FFF2-40B4-BE49-F238E27FC236}">
                <a16:creationId xmlns:a16="http://schemas.microsoft.com/office/drawing/2014/main" id="{AB5DDA60-B9EF-49B0-A8DE-FBC329855F4B}"/>
              </a:ext>
            </a:extLst>
          </p:cNvPr>
          <p:cNvSpPr>
            <a:spLocks noChangeArrowheads="1"/>
          </p:cNvSpPr>
          <p:nvPr/>
        </p:nvSpPr>
        <p:spPr bwMode="auto">
          <a:xfrm>
            <a:off x="179512" y="684867"/>
            <a:ext cx="8926388"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fr-FR" sz="2400" dirty="0">
                <a:solidFill>
                  <a:srgbClr val="000000"/>
                </a:solidFill>
                <a:latin typeface="Calisto MT" panose="02040603050505030304" pitchFamily="18" charset="0"/>
                <a:ea typeface="Times New Roman" panose="02020603050405020304" pitchFamily="18" charset="0"/>
                <a:cs typeface="Segoe UI" panose="020B0502040204020203" pitchFamily="34" charset="0"/>
              </a:rPr>
              <a:t>PLAN DE PRESENTATION</a:t>
            </a:r>
          </a:p>
          <a:p>
            <a:pPr fontAlgn="base"/>
            <a:endParaRPr lang="fr-FR" sz="2400" dirty="0">
              <a:solidFill>
                <a:srgbClr val="000000"/>
              </a:solidFill>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solidFill>
                  <a:srgbClr val="000000"/>
                </a:solidFill>
                <a:latin typeface="Calisto MT" panose="02040603050505030304" pitchFamily="18" charset="0"/>
                <a:ea typeface="Times New Roman" panose="02020603050405020304" pitchFamily="18" charset="0"/>
                <a:cs typeface="Segoe UI" panose="020B0502040204020203" pitchFamily="34" charset="0"/>
              </a:rPr>
              <a:t>Introduction </a:t>
            </a:r>
          </a:p>
          <a:p>
            <a:pPr fontAlgn="base"/>
            <a:endParaRPr lang="fr-FR" sz="2400" dirty="0">
              <a:solidFill>
                <a:srgbClr val="000000"/>
              </a:solidFill>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rPr>
              <a:t>I</a:t>
            </a:r>
            <a:r>
              <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rPr>
              <a:t>- Aperçu sur le marché ivoirien de l’assurance</a:t>
            </a:r>
          </a:p>
          <a:p>
            <a:pPr fontAlgn="base"/>
            <a:endPar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rPr>
              <a:t>II- Contexte de la digitalisation des attestations d’assurance automobile  </a:t>
            </a:r>
          </a:p>
          <a:p>
            <a:pPr fontAlgn="base"/>
            <a:endPar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rPr>
              <a:t>III- Problématique de la production en assurance automobile</a:t>
            </a:r>
          </a:p>
          <a:p>
            <a:pPr fontAlgn="base"/>
            <a:endPar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rPr>
              <a:t>IV- Description du Projet </a:t>
            </a:r>
          </a:p>
          <a:p>
            <a:pPr fontAlgn="base"/>
            <a:endPar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ln w="0"/>
                <a:effectLst>
                  <a:outerShdw blurRad="38100" dist="19050" dir="2700000" algn="tl" rotWithShape="0">
                    <a:schemeClr val="dk1">
                      <a:alpha val="40000"/>
                    </a:schemeClr>
                  </a:outerShdw>
                </a:effectLst>
                <a:latin typeface="Calisto MT" panose="02040603050505030304" pitchFamily="18" charset="0"/>
                <a:ea typeface="Times New Roman" panose="02020603050405020304" pitchFamily="18" charset="0"/>
                <a:cs typeface="Segoe UI" panose="020B0502040204020203" pitchFamily="34" charset="0"/>
              </a:rPr>
              <a:t>V- Avantages et bénéfices</a:t>
            </a:r>
          </a:p>
          <a:p>
            <a:pPr fontAlgn="base"/>
            <a:endParaRPr lang="fr-FR" sz="2400" dirty="0">
              <a:solidFill>
                <a:srgbClr val="000000"/>
              </a:solidFill>
              <a:latin typeface="Calisto MT" panose="02040603050505030304" pitchFamily="18" charset="0"/>
              <a:ea typeface="Times New Roman" panose="02020603050405020304" pitchFamily="18" charset="0"/>
              <a:cs typeface="Segoe UI" panose="020B0502040204020203" pitchFamily="34" charset="0"/>
            </a:endParaRPr>
          </a:p>
          <a:p>
            <a:pPr fontAlgn="base"/>
            <a:r>
              <a:rPr lang="fr-FR" sz="24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rPr>
              <a:t>Conclusion</a:t>
            </a:r>
            <a:endParaRPr lang="en-US" sz="2400" dirty="0">
              <a:effectLst/>
              <a:latin typeface="Times New Roman" panose="02020603050405020304" pitchFamily="18" charset="0"/>
              <a:ea typeface="Times New Roman" panose="02020603050405020304" pitchFamily="18" charset="0"/>
            </a:endParaRPr>
          </a:p>
          <a:p>
            <a:pPr algn="ctr" eaLnBrk="1" hangingPunct="1"/>
            <a:endParaRPr lang="fr-FR" altLang="fr-FR" sz="2800" dirty="0">
              <a:latin typeface="Calisto MT" panose="02040603050505030304" pitchFamily="18" charset="0"/>
            </a:endParaRPr>
          </a:p>
        </p:txBody>
      </p:sp>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3</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Tree>
    <p:extLst>
      <p:ext uri="{BB962C8B-B14F-4D97-AF65-F5344CB8AC3E}">
        <p14:creationId xmlns:p14="http://schemas.microsoft.com/office/powerpoint/2010/main" val="239392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1">
            <a:extLst>
              <a:ext uri="{FF2B5EF4-FFF2-40B4-BE49-F238E27FC236}">
                <a16:creationId xmlns:a16="http://schemas.microsoft.com/office/drawing/2014/main" id="{AB5DDA60-B9EF-49B0-A8DE-FBC329855F4B}"/>
              </a:ext>
            </a:extLst>
          </p:cNvPr>
          <p:cNvSpPr>
            <a:spLocks noChangeArrowheads="1"/>
          </p:cNvSpPr>
          <p:nvPr/>
        </p:nvSpPr>
        <p:spPr bwMode="auto">
          <a:xfrm>
            <a:off x="187824" y="1145480"/>
            <a:ext cx="884867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fontAlgn="base">
              <a:buFont typeface="Wingdings 2" panose="05020102010507070707" pitchFamily="18" charset="2"/>
              <a:buChar char="E"/>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La Côte d’Ivoire fait partie des 14 Etats membres de la Conférence Interafricaine des Marchés d’Assurance (CIMA), un organe supra national dont l’un des objectifs est le renforcement de la coopération dans le domaine de l’assurance entre lesdits Etats. Ils partagent une réglementation commune en matière d’assurance appelée code des assurances CIMA.</a:t>
            </a:r>
          </a:p>
          <a:p>
            <a:pPr algn="just" fontAlgn="base"/>
            <a:endParaRPr lang="en-US"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endParaRPr>
          </a:p>
          <a:p>
            <a:pPr marL="285750" indent="-285750" algn="just" fontAlgn="base">
              <a:buFont typeface="Wingdings 2" panose="05020102010507070707" pitchFamily="18" charset="2"/>
              <a:buChar char="E"/>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sym typeface="Wingdings 2" panose="05020102010507070707" pitchFamily="18" charset="2"/>
              </a:rPr>
              <a:t>Constat : l</a:t>
            </a: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’assurance automobile est la branche dominante dans l’espace CIMA. En Côte d’Ivoire, cette branche représente plus  de 34% du chiffre d’affaires de l’assurance non-vie. L’indemnisation des victimes est une préoccupation majeure qui touche tout le corps social. Les dérapages en matière d’indemnisation dans cette branche ternissent l’image du secteur des assurances. Les séminaires n’ont pas donné les résultats escomptés.</a:t>
            </a:r>
          </a:p>
          <a:p>
            <a:pPr algn="just" fontAlgn="base"/>
            <a:endPar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endParaRPr>
          </a:p>
          <a:p>
            <a:pPr marL="285750" indent="-285750" algn="just" fontAlgn="base">
              <a:buFont typeface="Wingdings 2" panose="05020102010507070707" pitchFamily="18" charset="2"/>
              <a:buChar char="E"/>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Réflexion sur la situation : il ressort que la gestion de la production constitue un des facteurs clés qui entravent l’indemnisation des victimes. </a:t>
            </a:r>
          </a:p>
          <a:p>
            <a:pPr algn="just" fontAlgn="base"/>
            <a:endPar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endParaRPr>
          </a:p>
          <a:p>
            <a:pPr marL="342900" indent="-342900" algn="just" fontAlgn="base">
              <a:buFont typeface="Wingdings 2" panose="05020102010507070707" pitchFamily="18" charset="2"/>
              <a:buChar char="E"/>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sym typeface="Wingdings 2" panose="05020102010507070707" pitchFamily="18" charset="2"/>
              </a:rPr>
              <a:t>Solution proposée : </a:t>
            </a: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numériser la procédure de production pour une maîtrise</a:t>
            </a:r>
          </a:p>
          <a:p>
            <a:pPr algn="just" fontAlgn="base"/>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     de l’information.</a:t>
            </a:r>
          </a:p>
          <a:p>
            <a:pPr algn="just" fontAlgn="base"/>
            <a:endParaRPr lang="fr-FR" alt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endParaRPr>
          </a:p>
        </p:txBody>
      </p:sp>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dirty="0"/>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4</a:t>
            </a:fld>
            <a:endParaRPr lang="fr-FR" altLang="fr-FR" dirty="0">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
        <p:nvSpPr>
          <p:cNvPr id="2" name="Rectangle 11">
            <a:extLst>
              <a:ext uri="{FF2B5EF4-FFF2-40B4-BE49-F238E27FC236}">
                <a16:creationId xmlns:a16="http://schemas.microsoft.com/office/drawing/2014/main" id="{0C564AF8-8F6E-58C0-FF95-9EEC3130A0AA}"/>
              </a:ext>
            </a:extLst>
          </p:cNvPr>
          <p:cNvSpPr>
            <a:spLocks noChangeArrowheads="1"/>
          </p:cNvSpPr>
          <p:nvPr/>
        </p:nvSpPr>
        <p:spPr bwMode="auto">
          <a:xfrm>
            <a:off x="457200" y="591939"/>
            <a:ext cx="848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172"/>
            <a:r>
              <a:rPr lang="fr-FR" altLang="fr-FR" sz="2400" dirty="0">
                <a:solidFill>
                  <a:srgbClr val="FF8600"/>
                </a:solidFill>
                <a:latin typeface="Open Sans Bold"/>
                <a:cs typeface="+mn-cs"/>
              </a:rPr>
              <a:t>INTRODUCTION</a:t>
            </a:r>
          </a:p>
        </p:txBody>
      </p:sp>
    </p:spTree>
    <p:extLst>
      <p:ext uri="{BB962C8B-B14F-4D97-AF65-F5344CB8AC3E}">
        <p14:creationId xmlns:p14="http://schemas.microsoft.com/office/powerpoint/2010/main" val="287692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655FB62-A231-4270-9ED1-84083ED9E415}"/>
              </a:ext>
            </a:extLst>
          </p:cNvPr>
          <p:cNvSpPr txBox="1"/>
          <p:nvPr/>
        </p:nvSpPr>
        <p:spPr>
          <a:xfrm>
            <a:off x="1502936" y="207189"/>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12828A68-78B5-46A7-8366-6713F5322F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9460" name="Picture 2" descr="C:\Users\dgtcp\Desktop\Cap_charte_graphique\pp\logo.jpg">
            <a:extLst>
              <a:ext uri="{FF2B5EF4-FFF2-40B4-BE49-F238E27FC236}">
                <a16:creationId xmlns:a16="http://schemas.microsoft.com/office/drawing/2014/main" id="{114B8AB7-E5C6-488E-9EAD-29EA612EA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4AD16C59-09A0-452A-BB40-07771526A22B}"/>
              </a:ext>
            </a:extLst>
          </p:cNvPr>
          <p:cNvSpPr>
            <a:spLocks noGrp="1"/>
          </p:cNvSpPr>
          <p:nvPr>
            <p:ph type="dt" sz="half" idx="10"/>
          </p:nvPr>
        </p:nvSpPr>
        <p:spPr/>
        <p:txBody>
          <a:bodyPr/>
          <a:lstStyle/>
          <a:p>
            <a:pPr>
              <a:defRPr/>
            </a:pPr>
            <a:fld id="{273B307A-830C-483B-B667-CE06636381F0}" type="datetime5">
              <a:rPr lang="fr-FR"/>
              <a:pPr>
                <a:defRPr/>
              </a:pPr>
              <a:t>31-janv.-24</a:t>
            </a:fld>
            <a:endParaRPr lang="fr-FR"/>
          </a:p>
        </p:txBody>
      </p:sp>
      <p:sp>
        <p:nvSpPr>
          <p:cNvPr id="10" name="Espace réservé du pied de page 9">
            <a:extLst>
              <a:ext uri="{FF2B5EF4-FFF2-40B4-BE49-F238E27FC236}">
                <a16:creationId xmlns:a16="http://schemas.microsoft.com/office/drawing/2014/main" id="{E2C42762-D1BF-42C1-8C23-AA46BA18DCEB}"/>
              </a:ext>
            </a:extLst>
          </p:cNvPr>
          <p:cNvSpPr>
            <a:spLocks noGrp="1"/>
          </p:cNvSpPr>
          <p:nvPr>
            <p:ph type="ftr" sz="quarter" idx="11"/>
          </p:nvPr>
        </p:nvSpPr>
        <p:spPr/>
        <p:txBody>
          <a:bodyPr/>
          <a:lstStyle/>
          <a:p>
            <a:pPr>
              <a:defRPr/>
            </a:pPr>
            <a:r>
              <a:rPr lang="fr-FR"/>
              <a:t>Direction des Assurances</a:t>
            </a:r>
          </a:p>
        </p:txBody>
      </p:sp>
      <p:sp>
        <p:nvSpPr>
          <p:cNvPr id="19463" name="Espace réservé du numéro de diapositive 6">
            <a:extLst>
              <a:ext uri="{FF2B5EF4-FFF2-40B4-BE49-F238E27FC236}">
                <a16:creationId xmlns:a16="http://schemas.microsoft.com/office/drawing/2014/main" id="{6EC06A64-3219-4779-8003-04D5EAE970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94F0F8-3E92-4773-B4DC-CAAC0FE1706C}" type="slidenum">
              <a:rPr lang="fr-FR" altLang="fr-FR">
                <a:solidFill>
                  <a:srgbClr val="B5A788"/>
                </a:solidFill>
                <a:latin typeface="Gill Sans MT" panose="020B0502020104020203" pitchFamily="34" charset="0"/>
              </a:rPr>
              <a:pPr/>
              <a:t>5</a:t>
            </a:fld>
            <a:endParaRPr lang="fr-FR" altLang="fr-FR">
              <a:solidFill>
                <a:srgbClr val="B5A788"/>
              </a:solidFill>
              <a:latin typeface="Gill Sans MT" panose="020B0502020104020203" pitchFamily="34" charset="0"/>
            </a:endParaRPr>
          </a:p>
        </p:txBody>
      </p:sp>
      <p:sp>
        <p:nvSpPr>
          <p:cNvPr id="11" name="Rectangle 12">
            <a:extLst>
              <a:ext uri="{FF2B5EF4-FFF2-40B4-BE49-F238E27FC236}">
                <a16:creationId xmlns:a16="http://schemas.microsoft.com/office/drawing/2014/main" id="{453FF4D3-EA10-FEAC-56B7-6B570E1CC9A7}"/>
              </a:ext>
            </a:extLst>
          </p:cNvPr>
          <p:cNvSpPr>
            <a:spLocks noChangeArrowheads="1"/>
          </p:cNvSpPr>
          <p:nvPr/>
        </p:nvSpPr>
        <p:spPr bwMode="auto">
          <a:xfrm>
            <a:off x="107156" y="1484784"/>
            <a:ext cx="89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fr-FR" altLang="fr-FR" sz="2800" dirty="0">
              <a:latin typeface="Calisto MT" panose="02040603050505030304" pitchFamily="18" charset="0"/>
            </a:endParaRPr>
          </a:p>
        </p:txBody>
      </p:sp>
      <p:sp>
        <p:nvSpPr>
          <p:cNvPr id="3" name="Rectangle : coins arrondis 2">
            <a:extLst>
              <a:ext uri="{FF2B5EF4-FFF2-40B4-BE49-F238E27FC236}">
                <a16:creationId xmlns:a16="http://schemas.microsoft.com/office/drawing/2014/main" id="{516B8D60-E4E3-C2C8-7EB6-4BF15E2A3589}"/>
              </a:ext>
            </a:extLst>
          </p:cNvPr>
          <p:cNvSpPr/>
          <p:nvPr/>
        </p:nvSpPr>
        <p:spPr>
          <a:xfrm>
            <a:off x="3308926" y="5087753"/>
            <a:ext cx="1915142" cy="1008112"/>
          </a:xfrm>
          <a:prstGeom prst="roundRect">
            <a:avLst>
              <a:gd name="adj" fmla="val 3317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b="1" dirty="0"/>
              <a:t>AUTRES INTERMEDIAIRES  1946</a:t>
            </a:r>
          </a:p>
        </p:txBody>
      </p:sp>
      <p:sp>
        <p:nvSpPr>
          <p:cNvPr id="4" name="Rectangle : coins arrondis 3">
            <a:extLst>
              <a:ext uri="{FF2B5EF4-FFF2-40B4-BE49-F238E27FC236}">
                <a16:creationId xmlns:a16="http://schemas.microsoft.com/office/drawing/2014/main" id="{EAE04F54-80CB-8502-CD7A-7D0D3C0E7A68}"/>
              </a:ext>
            </a:extLst>
          </p:cNvPr>
          <p:cNvSpPr/>
          <p:nvPr/>
        </p:nvSpPr>
        <p:spPr>
          <a:xfrm>
            <a:off x="3308926" y="3436085"/>
            <a:ext cx="1973394" cy="586490"/>
          </a:xfrm>
          <a:prstGeom prst="roundRect">
            <a:avLst>
              <a:gd name="adj" fmla="val 3317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b="1" dirty="0"/>
              <a:t>SOCIETES DE REASSURANCE : 11</a:t>
            </a:r>
          </a:p>
        </p:txBody>
      </p:sp>
      <p:sp>
        <p:nvSpPr>
          <p:cNvPr id="5" name="Rectangle : coins arrondis 4">
            <a:extLst>
              <a:ext uri="{FF2B5EF4-FFF2-40B4-BE49-F238E27FC236}">
                <a16:creationId xmlns:a16="http://schemas.microsoft.com/office/drawing/2014/main" id="{B8F8A63B-6938-1E4F-C8D5-C8EB3BB14123}"/>
              </a:ext>
            </a:extLst>
          </p:cNvPr>
          <p:cNvSpPr/>
          <p:nvPr/>
        </p:nvSpPr>
        <p:spPr>
          <a:xfrm>
            <a:off x="3308926" y="4261919"/>
            <a:ext cx="1973394" cy="586490"/>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COURTIERS D’ASSURANCE : 336 </a:t>
            </a:r>
          </a:p>
        </p:txBody>
      </p:sp>
      <p:sp>
        <p:nvSpPr>
          <p:cNvPr id="7" name="Rectangle : coins arrondis 6">
            <a:extLst>
              <a:ext uri="{FF2B5EF4-FFF2-40B4-BE49-F238E27FC236}">
                <a16:creationId xmlns:a16="http://schemas.microsoft.com/office/drawing/2014/main" id="{21909C50-1ECD-CADD-ED0B-EE0D0DB9F8CB}"/>
              </a:ext>
            </a:extLst>
          </p:cNvPr>
          <p:cNvSpPr/>
          <p:nvPr/>
        </p:nvSpPr>
        <p:spPr>
          <a:xfrm>
            <a:off x="3246313" y="2599225"/>
            <a:ext cx="2036007" cy="676437"/>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SOCIETES D’ASSURANCE : 34 </a:t>
            </a:r>
          </a:p>
        </p:txBody>
      </p:sp>
      <p:sp>
        <p:nvSpPr>
          <p:cNvPr id="15" name="Rectangle : coins arrondis 14">
            <a:extLst>
              <a:ext uri="{FF2B5EF4-FFF2-40B4-BE49-F238E27FC236}">
                <a16:creationId xmlns:a16="http://schemas.microsoft.com/office/drawing/2014/main" id="{0DCDF3BD-1E89-4D2A-2793-B20739AE4FA1}"/>
              </a:ext>
            </a:extLst>
          </p:cNvPr>
          <p:cNvSpPr/>
          <p:nvPr/>
        </p:nvSpPr>
        <p:spPr>
          <a:xfrm>
            <a:off x="3139765" y="1484784"/>
            <a:ext cx="2311716" cy="954018"/>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solidFill>
                  <a:schemeClr val="bg1"/>
                </a:solidFill>
              </a:rPr>
              <a:t>MINISTERE DES FINANCES ET DU BUDGET</a:t>
            </a:r>
            <a:endParaRPr lang="fr-FR" sz="1600" b="1" dirty="0">
              <a:highlight>
                <a:srgbClr val="00FF00"/>
              </a:highlight>
            </a:endParaRPr>
          </a:p>
        </p:txBody>
      </p:sp>
      <p:sp>
        <p:nvSpPr>
          <p:cNvPr id="20" name="Rectangle 11">
            <a:extLst>
              <a:ext uri="{FF2B5EF4-FFF2-40B4-BE49-F238E27FC236}">
                <a16:creationId xmlns:a16="http://schemas.microsoft.com/office/drawing/2014/main" id="{E8642A72-A283-E4AA-BEA9-065B453CB03F}"/>
              </a:ext>
            </a:extLst>
          </p:cNvPr>
          <p:cNvSpPr>
            <a:spLocks noChangeArrowheads="1"/>
          </p:cNvSpPr>
          <p:nvPr/>
        </p:nvSpPr>
        <p:spPr bwMode="auto">
          <a:xfrm>
            <a:off x="330253" y="868448"/>
            <a:ext cx="84834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172"/>
            <a:r>
              <a:rPr lang="fr-FR" altLang="fr-FR" sz="2400" dirty="0" err="1">
                <a:solidFill>
                  <a:srgbClr val="0070C0"/>
                </a:solidFill>
                <a:latin typeface="Open Sans Bold"/>
                <a:cs typeface="+mn-cs"/>
              </a:rPr>
              <a:t>APER</a:t>
            </a:r>
            <a:r>
              <a:rPr lang="fr-FR" altLang="fr-FR" sz="3200" dirty="0" err="1">
                <a:solidFill>
                  <a:srgbClr val="0070C0"/>
                </a:solidFill>
                <a:latin typeface="Open Sans Bold"/>
                <a:cs typeface="+mn-cs"/>
              </a:rPr>
              <a:t>ç</a:t>
            </a:r>
            <a:r>
              <a:rPr lang="fr-FR" altLang="fr-FR" sz="2400" dirty="0" err="1">
                <a:solidFill>
                  <a:srgbClr val="0070C0"/>
                </a:solidFill>
                <a:latin typeface="Open Sans Bold"/>
                <a:cs typeface="+mn-cs"/>
              </a:rPr>
              <a:t>U</a:t>
            </a:r>
            <a:r>
              <a:rPr lang="fr-FR" altLang="fr-FR" sz="2400" dirty="0">
                <a:solidFill>
                  <a:srgbClr val="0070C0"/>
                </a:solidFill>
                <a:latin typeface="Open Sans Bold"/>
                <a:cs typeface="+mn-cs"/>
              </a:rPr>
              <a:t> SUR</a:t>
            </a:r>
            <a:r>
              <a:rPr lang="fr-FR" altLang="fr-FR" sz="2400" dirty="0">
                <a:solidFill>
                  <a:srgbClr val="FF8600"/>
                </a:solidFill>
                <a:latin typeface="Open Sans Bold"/>
                <a:cs typeface="+mn-cs"/>
              </a:rPr>
              <a:t> LE MARCHE IVOIRIEN DE L’ASSURANCE</a:t>
            </a:r>
          </a:p>
        </p:txBody>
      </p:sp>
      <p:sp>
        <p:nvSpPr>
          <p:cNvPr id="2" name="Rectangle : coins arrondis 1">
            <a:extLst>
              <a:ext uri="{FF2B5EF4-FFF2-40B4-BE49-F238E27FC236}">
                <a16:creationId xmlns:a16="http://schemas.microsoft.com/office/drawing/2014/main" id="{12D4BAD7-F150-BE00-A587-7B740D338AF7}"/>
              </a:ext>
            </a:extLst>
          </p:cNvPr>
          <p:cNvSpPr/>
          <p:nvPr/>
        </p:nvSpPr>
        <p:spPr>
          <a:xfrm>
            <a:off x="291502" y="3234263"/>
            <a:ext cx="2402056" cy="708026"/>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CPFA </a:t>
            </a:r>
          </a:p>
        </p:txBody>
      </p:sp>
      <p:sp>
        <p:nvSpPr>
          <p:cNvPr id="12" name="Rectangle : coins arrondis 11">
            <a:extLst>
              <a:ext uri="{FF2B5EF4-FFF2-40B4-BE49-F238E27FC236}">
                <a16:creationId xmlns:a16="http://schemas.microsoft.com/office/drawing/2014/main" id="{DA9B994B-548B-E1A0-48A8-955674B54F12}"/>
              </a:ext>
            </a:extLst>
          </p:cNvPr>
          <p:cNvSpPr/>
          <p:nvPr/>
        </p:nvSpPr>
        <p:spPr>
          <a:xfrm>
            <a:off x="242796" y="2229418"/>
            <a:ext cx="2520280" cy="708026"/>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FGA</a:t>
            </a:r>
          </a:p>
        </p:txBody>
      </p:sp>
      <p:sp>
        <p:nvSpPr>
          <p:cNvPr id="13" name="Rectangle : coins arrondis 12">
            <a:extLst>
              <a:ext uri="{FF2B5EF4-FFF2-40B4-BE49-F238E27FC236}">
                <a16:creationId xmlns:a16="http://schemas.microsoft.com/office/drawing/2014/main" id="{522362F8-5CEE-6E0A-7F7B-4F224D3A9434}"/>
              </a:ext>
            </a:extLst>
          </p:cNvPr>
          <p:cNvSpPr/>
          <p:nvPr/>
        </p:nvSpPr>
        <p:spPr>
          <a:xfrm>
            <a:off x="291502" y="4129409"/>
            <a:ext cx="2402056" cy="708026"/>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ARC (</a:t>
            </a:r>
            <a:r>
              <a:rPr lang="fr-FR" sz="1600" b="1" dirty="0" err="1"/>
              <a:t>African</a:t>
            </a:r>
            <a:r>
              <a:rPr lang="fr-FR" sz="1600" b="1" dirty="0"/>
              <a:t> Risk </a:t>
            </a:r>
            <a:r>
              <a:rPr lang="fr-FR" sz="1600" b="1" dirty="0" err="1"/>
              <a:t>Capacity</a:t>
            </a:r>
            <a:r>
              <a:rPr lang="fr-FR" sz="1600" b="1" dirty="0"/>
              <a:t>)</a:t>
            </a:r>
          </a:p>
        </p:txBody>
      </p:sp>
      <p:sp>
        <p:nvSpPr>
          <p:cNvPr id="14" name="Rectangle : coins arrondis 13">
            <a:extLst>
              <a:ext uri="{FF2B5EF4-FFF2-40B4-BE49-F238E27FC236}">
                <a16:creationId xmlns:a16="http://schemas.microsoft.com/office/drawing/2014/main" id="{E6FF39C9-80F9-0E7F-CB3F-3CA6E1479E3F}"/>
              </a:ext>
            </a:extLst>
          </p:cNvPr>
          <p:cNvSpPr/>
          <p:nvPr/>
        </p:nvSpPr>
        <p:spPr>
          <a:xfrm>
            <a:off x="5897688" y="2135215"/>
            <a:ext cx="2470594" cy="804366"/>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POOL TPV</a:t>
            </a:r>
          </a:p>
        </p:txBody>
      </p:sp>
      <p:sp>
        <p:nvSpPr>
          <p:cNvPr id="16" name="Rectangle : coins arrondis 15">
            <a:extLst>
              <a:ext uri="{FF2B5EF4-FFF2-40B4-BE49-F238E27FC236}">
                <a16:creationId xmlns:a16="http://schemas.microsoft.com/office/drawing/2014/main" id="{2C875827-BDA2-8D38-F79E-813053A585A9}"/>
              </a:ext>
            </a:extLst>
          </p:cNvPr>
          <p:cNvSpPr/>
          <p:nvPr/>
        </p:nvSpPr>
        <p:spPr>
          <a:xfrm>
            <a:off x="5897689" y="3158859"/>
            <a:ext cx="2470594" cy="888117"/>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LA CARTE BRUNE CEDEAO </a:t>
            </a:r>
          </a:p>
        </p:txBody>
      </p:sp>
      <p:sp>
        <p:nvSpPr>
          <p:cNvPr id="17" name="Rectangle : coins arrondis 16">
            <a:extLst>
              <a:ext uri="{FF2B5EF4-FFF2-40B4-BE49-F238E27FC236}">
                <a16:creationId xmlns:a16="http://schemas.microsoft.com/office/drawing/2014/main" id="{A4AAD724-52A6-1B8F-EC3B-354D98237DE2}"/>
              </a:ext>
            </a:extLst>
          </p:cNvPr>
          <p:cNvSpPr/>
          <p:nvPr/>
        </p:nvSpPr>
        <p:spPr>
          <a:xfrm>
            <a:off x="5940195" y="4221088"/>
            <a:ext cx="2471574" cy="736313"/>
          </a:xfrm>
          <a:prstGeom prst="roundRect">
            <a:avLst>
              <a:gd name="adj" fmla="val 33172"/>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sz="1600" b="1" dirty="0"/>
              <a:t>LA MEDIATION DE L’ASSURANCE</a:t>
            </a:r>
          </a:p>
        </p:txBody>
      </p:sp>
    </p:spTree>
    <p:extLst>
      <p:ext uri="{BB962C8B-B14F-4D97-AF65-F5344CB8AC3E}">
        <p14:creationId xmlns:p14="http://schemas.microsoft.com/office/powerpoint/2010/main" val="9205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5" grpId="0" animBg="1"/>
      <p:bldP spid="2" grpId="0" animBg="1"/>
      <p:bldP spid="12" grpId="0" animBg="1"/>
      <p:bldP spid="13"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655FB62-A231-4270-9ED1-84083ED9E415}"/>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12828A68-78B5-46A7-8366-6713F5322F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9460" name="Picture 2" descr="C:\Users\dgtcp\Desktop\Cap_charte_graphique\pp\logo.jpg">
            <a:extLst>
              <a:ext uri="{FF2B5EF4-FFF2-40B4-BE49-F238E27FC236}">
                <a16:creationId xmlns:a16="http://schemas.microsoft.com/office/drawing/2014/main" id="{114B8AB7-E5C6-488E-9EAD-29EA612EA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4AD16C59-09A0-452A-BB40-07771526A22B}"/>
              </a:ext>
            </a:extLst>
          </p:cNvPr>
          <p:cNvSpPr>
            <a:spLocks noGrp="1"/>
          </p:cNvSpPr>
          <p:nvPr>
            <p:ph type="dt" sz="quarter" idx="10"/>
          </p:nvPr>
        </p:nvSpPr>
        <p:spPr/>
        <p:txBody>
          <a:bodyPr/>
          <a:lstStyle/>
          <a:p>
            <a:pPr>
              <a:defRPr/>
            </a:pPr>
            <a:fld id="{273B307A-830C-483B-B667-CE06636381F0}" type="datetime5">
              <a:rPr lang="fr-FR"/>
              <a:pPr>
                <a:defRPr/>
              </a:pPr>
              <a:t>31-janv.-24</a:t>
            </a:fld>
            <a:endParaRPr lang="fr-FR"/>
          </a:p>
        </p:txBody>
      </p:sp>
      <p:sp>
        <p:nvSpPr>
          <p:cNvPr id="19463" name="Espace réservé du numéro de diapositive 6">
            <a:extLst>
              <a:ext uri="{FF2B5EF4-FFF2-40B4-BE49-F238E27FC236}">
                <a16:creationId xmlns:a16="http://schemas.microsoft.com/office/drawing/2014/main" id="{6EC06A64-3219-4779-8003-04D5EAE970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94F0F8-3E92-4773-B4DC-CAAC0FE1706C}" type="slidenum">
              <a:rPr lang="fr-FR" altLang="fr-FR">
                <a:solidFill>
                  <a:srgbClr val="B5A788"/>
                </a:solidFill>
                <a:latin typeface="Gill Sans MT" panose="020B0502020104020203" pitchFamily="34" charset="0"/>
              </a:rPr>
              <a:pPr/>
              <a:t>6</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E2C42762-D1BF-42C1-8C23-AA46BA18DCEB}"/>
              </a:ext>
            </a:extLst>
          </p:cNvPr>
          <p:cNvSpPr>
            <a:spLocks noGrp="1"/>
          </p:cNvSpPr>
          <p:nvPr>
            <p:ph type="ftr" sz="quarter" idx="11"/>
          </p:nvPr>
        </p:nvSpPr>
        <p:spPr/>
        <p:txBody>
          <a:bodyPr/>
          <a:lstStyle/>
          <a:p>
            <a:pPr>
              <a:defRPr/>
            </a:pPr>
            <a:r>
              <a:rPr lang="fr-FR"/>
              <a:t>Direction des Assurances</a:t>
            </a:r>
          </a:p>
        </p:txBody>
      </p:sp>
      <p:sp>
        <p:nvSpPr>
          <p:cNvPr id="11" name="Rectangle 12">
            <a:extLst>
              <a:ext uri="{FF2B5EF4-FFF2-40B4-BE49-F238E27FC236}">
                <a16:creationId xmlns:a16="http://schemas.microsoft.com/office/drawing/2014/main" id="{453FF4D3-EA10-FEAC-56B7-6B570E1CC9A7}"/>
              </a:ext>
            </a:extLst>
          </p:cNvPr>
          <p:cNvSpPr>
            <a:spLocks noChangeArrowheads="1"/>
          </p:cNvSpPr>
          <p:nvPr/>
        </p:nvSpPr>
        <p:spPr bwMode="auto">
          <a:xfrm>
            <a:off x="107156" y="1484784"/>
            <a:ext cx="89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fr-FR" altLang="fr-FR" sz="2800" dirty="0">
              <a:latin typeface="Calisto MT" panose="02040603050505030304" pitchFamily="18" charset="0"/>
            </a:endParaRPr>
          </a:p>
        </p:txBody>
      </p:sp>
      <p:sp>
        <p:nvSpPr>
          <p:cNvPr id="2" name="Rectangle 11">
            <a:extLst>
              <a:ext uri="{FF2B5EF4-FFF2-40B4-BE49-F238E27FC236}">
                <a16:creationId xmlns:a16="http://schemas.microsoft.com/office/drawing/2014/main" id="{63BCF8A8-B602-E998-2DC1-4A61A287A1D0}"/>
              </a:ext>
            </a:extLst>
          </p:cNvPr>
          <p:cNvSpPr>
            <a:spLocks noChangeArrowheads="1"/>
          </p:cNvSpPr>
          <p:nvPr/>
        </p:nvSpPr>
        <p:spPr bwMode="auto">
          <a:xfrm>
            <a:off x="244549" y="798215"/>
            <a:ext cx="8442251" cy="268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fr-FR" altLang="fr-FR" sz="2800" dirty="0">
              <a:latin typeface="Calisto MT" panose="02040603050505030304" pitchFamily="18" charset="0"/>
            </a:endParaRPr>
          </a:p>
          <a:p>
            <a:pPr algn="just" fontAlgn="base">
              <a:lnSpc>
                <a:spcPct val="107000"/>
              </a:lnSpc>
              <a:spcAft>
                <a:spcPts val="800"/>
              </a:spcAft>
            </a:pPr>
            <a:endParaRPr lang="fr-FR" sz="16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algn="just" fontAlgn="base">
              <a:lnSpc>
                <a:spcPct val="107000"/>
              </a:lnSpc>
              <a:spcAft>
                <a:spcPts val="800"/>
              </a:spcAft>
            </a:pPr>
            <a:r>
              <a:rPr lang="fr-FR" sz="1600" dirty="0">
                <a:solidFill>
                  <a:srgbClr val="000000"/>
                </a:solidFill>
                <a:latin typeface="Calisto MT" panose="02040603050505030304" pitchFamily="18" charset="0"/>
                <a:ea typeface="Times New Roman" panose="02020603050405020304" pitchFamily="18" charset="0"/>
                <a:cs typeface="Segoe UI" panose="020B0502040204020203" pitchFamily="34" charset="0"/>
              </a:rPr>
              <a:t>Le taux moyen annuel de croissance du chiffre d’affaires sur les cinq derniers exercices est de 9,89%.</a:t>
            </a:r>
            <a:endParaRPr lang="fr-FR" sz="16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algn="just" fontAlgn="base">
              <a:lnSpc>
                <a:spcPct val="107000"/>
              </a:lnSpc>
              <a:spcAft>
                <a:spcPts val="800"/>
              </a:spcAft>
            </a:pPr>
            <a:endParaRPr lang="fr-FR" sz="1600" dirty="0">
              <a:solidFill>
                <a:srgbClr val="000000"/>
              </a:solidFill>
              <a:latin typeface="Calisto MT" panose="02040603050505030304" pitchFamily="18" charset="0"/>
              <a:ea typeface="Times New Roman" panose="02020603050405020304" pitchFamily="18" charset="0"/>
              <a:cs typeface="Segoe UI" panose="020B0502040204020203" pitchFamily="34" charset="0"/>
            </a:endParaRPr>
          </a:p>
          <a:p>
            <a:pPr algn="just" fontAlgn="base">
              <a:lnSpc>
                <a:spcPct val="107000"/>
              </a:lnSpc>
              <a:spcAft>
                <a:spcPts val="800"/>
              </a:spcAft>
            </a:pPr>
            <a:endParaRPr lang="fr-FR" sz="16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algn="just" eaLnBrk="1" hangingPunct="1"/>
            <a:endParaRPr lang="fr-FR" altLang="fr-FR" sz="2800" dirty="0">
              <a:latin typeface="Calisto MT" panose="02040603050505030304" pitchFamily="18" charset="0"/>
            </a:endParaRPr>
          </a:p>
        </p:txBody>
      </p:sp>
      <p:graphicFrame>
        <p:nvGraphicFramePr>
          <p:cNvPr id="12" name="Tableau 11">
            <a:extLst>
              <a:ext uri="{FF2B5EF4-FFF2-40B4-BE49-F238E27FC236}">
                <a16:creationId xmlns:a16="http://schemas.microsoft.com/office/drawing/2014/main" id="{FD8E3F53-AD94-B50E-B4F0-6D281844B375}"/>
              </a:ext>
            </a:extLst>
          </p:cNvPr>
          <p:cNvGraphicFramePr>
            <a:graphicFrameLocks noGrp="1"/>
          </p:cNvGraphicFramePr>
          <p:nvPr>
            <p:extLst>
              <p:ext uri="{D42A27DB-BD31-4B8C-83A1-F6EECF244321}">
                <p14:modId xmlns:p14="http://schemas.microsoft.com/office/powerpoint/2010/main" val="3830869946"/>
              </p:ext>
            </p:extLst>
          </p:nvPr>
        </p:nvGraphicFramePr>
        <p:xfrm>
          <a:off x="457200" y="2517921"/>
          <a:ext cx="7709483" cy="2520540"/>
        </p:xfrm>
        <a:graphic>
          <a:graphicData uri="http://schemas.openxmlformats.org/drawingml/2006/table">
            <a:tbl>
              <a:tblPr firstRow="1" firstCol="1" bandRow="1"/>
              <a:tblGrid>
                <a:gridCol w="3156638">
                  <a:extLst>
                    <a:ext uri="{9D8B030D-6E8A-4147-A177-3AD203B41FA5}">
                      <a16:colId xmlns:a16="http://schemas.microsoft.com/office/drawing/2014/main" val="370028551"/>
                    </a:ext>
                  </a:extLst>
                </a:gridCol>
                <a:gridCol w="910569">
                  <a:extLst>
                    <a:ext uri="{9D8B030D-6E8A-4147-A177-3AD203B41FA5}">
                      <a16:colId xmlns:a16="http://schemas.microsoft.com/office/drawing/2014/main" val="1949756687"/>
                    </a:ext>
                  </a:extLst>
                </a:gridCol>
                <a:gridCol w="910569">
                  <a:extLst>
                    <a:ext uri="{9D8B030D-6E8A-4147-A177-3AD203B41FA5}">
                      <a16:colId xmlns:a16="http://schemas.microsoft.com/office/drawing/2014/main" val="1932072138"/>
                    </a:ext>
                  </a:extLst>
                </a:gridCol>
                <a:gridCol w="910569">
                  <a:extLst>
                    <a:ext uri="{9D8B030D-6E8A-4147-A177-3AD203B41FA5}">
                      <a16:colId xmlns:a16="http://schemas.microsoft.com/office/drawing/2014/main" val="140884879"/>
                    </a:ext>
                  </a:extLst>
                </a:gridCol>
                <a:gridCol w="910569">
                  <a:extLst>
                    <a:ext uri="{9D8B030D-6E8A-4147-A177-3AD203B41FA5}">
                      <a16:colId xmlns:a16="http://schemas.microsoft.com/office/drawing/2014/main" val="3494660987"/>
                    </a:ext>
                  </a:extLst>
                </a:gridCol>
                <a:gridCol w="910569">
                  <a:extLst>
                    <a:ext uri="{9D8B030D-6E8A-4147-A177-3AD203B41FA5}">
                      <a16:colId xmlns:a16="http://schemas.microsoft.com/office/drawing/2014/main" val="3210227640"/>
                    </a:ext>
                  </a:extLst>
                </a:gridCol>
              </a:tblGrid>
              <a:tr h="704673">
                <a:tc>
                  <a:txBody>
                    <a:bodyPr/>
                    <a:lstStyle/>
                    <a:p>
                      <a:pPr algn="l" fontAlgn="ctr"/>
                      <a:r>
                        <a:rPr lang="fr-FR" sz="1400" b="0" i="0" u="none" strike="noStrike" dirty="0">
                          <a:solidFill>
                            <a:srgbClr val="000000"/>
                          </a:solidFill>
                          <a:effectLst/>
                          <a:latin typeface="Century Gothic" panose="020B0502020202020204" pitchFamily="34" charset="0"/>
                        </a:rPr>
                        <a:t>INDICATEURS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Century Gothic" panose="020B0502020202020204" pitchFamily="34" charset="0"/>
                        </a:rPr>
                        <a:t>2018 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dirty="0">
                          <a:solidFill>
                            <a:srgbClr val="000000"/>
                          </a:solidFill>
                          <a:effectLst/>
                          <a:latin typeface="Century Gothic" panose="020B0502020202020204" pitchFamily="34" charset="0"/>
                        </a:rPr>
                        <a:t>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Century Gothic" panose="020B0502020202020204" pitchFamily="34" charset="0"/>
                        </a:rPr>
                        <a:t>2020 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Century Gothic" panose="020B0502020202020204" pitchFamily="34" charset="0"/>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400" b="0" i="0" u="none" strike="noStrike">
                          <a:solidFill>
                            <a:srgbClr val="000000"/>
                          </a:solidFill>
                          <a:effectLst/>
                          <a:latin typeface="Century Gothic" panose="020B0502020202020204" pitchFamily="34" charset="0"/>
                        </a:rPr>
                        <a:t>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54119939"/>
                  </a:ext>
                </a:extLst>
              </a:tr>
              <a:tr h="292647">
                <a:tc>
                  <a:txBody>
                    <a:bodyPr/>
                    <a:lstStyle/>
                    <a:p>
                      <a:pPr algn="l" fontAlgn="ctr"/>
                      <a:r>
                        <a:rPr lang="fr-FR" sz="1400" b="0" i="0" u="none" strike="noStrike">
                          <a:solidFill>
                            <a:srgbClr val="000000"/>
                          </a:solidFill>
                          <a:effectLst/>
                          <a:latin typeface="Calisto MT" panose="02040603050505030304" pitchFamily="18" charset="0"/>
                        </a:rPr>
                        <a:t>Chiffre d'affaires des sociétés Vie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155 060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170 258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183 502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205 064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alibri" panose="020F0502020204030204" pitchFamily="34" charset="0"/>
                        </a:rPr>
                        <a:t>223 136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22598"/>
                  </a:ext>
                </a:extLst>
              </a:tr>
              <a:tr h="292647">
                <a:tc>
                  <a:txBody>
                    <a:bodyPr/>
                    <a:lstStyle/>
                    <a:p>
                      <a:pPr algn="l" fontAlgn="ctr"/>
                      <a:r>
                        <a:rPr lang="fr-FR" sz="1400" b="0" i="0" u="none" strike="noStrike">
                          <a:solidFill>
                            <a:srgbClr val="000000"/>
                          </a:solidFill>
                          <a:effectLst/>
                          <a:latin typeface="Calisto MT" panose="02040603050505030304" pitchFamily="18" charset="0"/>
                        </a:rPr>
                        <a:t>Chiffre d'affaires des société Non-Vie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205 465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223 698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231 015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257 954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alibri" panose="020F0502020204030204" pitchFamily="34" charset="0"/>
                        </a:rPr>
                        <a:t>302 523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258657"/>
                  </a:ext>
                </a:extLst>
              </a:tr>
              <a:tr h="292647">
                <a:tc>
                  <a:txBody>
                    <a:bodyPr/>
                    <a:lstStyle/>
                    <a:p>
                      <a:pPr algn="l" fontAlgn="ctr"/>
                      <a:r>
                        <a:rPr lang="fr-FR" sz="1400" b="1" i="0" u="none" strike="noStrike">
                          <a:solidFill>
                            <a:srgbClr val="000000"/>
                          </a:solidFill>
                          <a:effectLst/>
                          <a:latin typeface="Calisto MT" panose="02040603050505030304" pitchFamily="18" charset="0"/>
                        </a:rPr>
                        <a:t>Total du chiffre d’affaires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entury Gothic" panose="020B0502020202020204" pitchFamily="34" charset="0"/>
                        </a:rPr>
                        <a:t>360 525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entury Gothic" panose="020B0502020202020204" pitchFamily="34" charset="0"/>
                        </a:rPr>
                        <a:t>393 956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entury Gothic" panose="020B0502020202020204" pitchFamily="34" charset="0"/>
                        </a:rPr>
                        <a:t>414 517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entury Gothic" panose="020B0502020202020204" pitchFamily="34" charset="0"/>
                        </a:rPr>
                        <a:t>463 018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Calibri" panose="020F0502020204030204" pitchFamily="34" charset="0"/>
                        </a:rPr>
                        <a:t>525 659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700146"/>
                  </a:ext>
                </a:extLst>
              </a:tr>
              <a:tr h="402476">
                <a:tc>
                  <a:txBody>
                    <a:bodyPr/>
                    <a:lstStyle/>
                    <a:p>
                      <a:pPr algn="l" fontAlgn="ctr"/>
                      <a:r>
                        <a:rPr lang="fr-FR" sz="1400" b="0" i="0" u="none" strike="noStrike" dirty="0">
                          <a:solidFill>
                            <a:srgbClr val="000000"/>
                          </a:solidFill>
                          <a:effectLst/>
                          <a:latin typeface="Calisto MT" panose="02040603050505030304" pitchFamily="18" charset="0"/>
                        </a:rPr>
                        <a:t>Contribution au PIB (Taux de Pénétration)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2274"/>
                  </a:ext>
                </a:extLst>
              </a:tr>
              <a:tr h="501681">
                <a:tc>
                  <a:txBody>
                    <a:bodyPr/>
                    <a:lstStyle/>
                    <a:p>
                      <a:pPr algn="l" fontAlgn="ctr"/>
                      <a:r>
                        <a:rPr lang="fr-FR" sz="1400" b="0" i="0" u="none" strike="noStrike" dirty="0">
                          <a:solidFill>
                            <a:srgbClr val="000000"/>
                          </a:solidFill>
                          <a:effectLst/>
                          <a:latin typeface="Calisto MT" panose="02040603050505030304" pitchFamily="18" charset="0"/>
                        </a:rPr>
                        <a:t>Part de la Côte d'Ivoire dans le chiffre d’affaires de la CIMA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30,04%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entury Gothic" panose="020B0502020202020204" pitchFamily="34" charset="0"/>
                        </a:rPr>
                        <a:t>30,04%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30,28%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Century Gothic" panose="020B0502020202020204" pitchFamily="34" charset="0"/>
                        </a:rPr>
                        <a:t>30,28%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Calibri" panose="020F0502020204030204" pitchFamily="34" charset="0"/>
                        </a:rPr>
                        <a:t>30,34%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34973"/>
                  </a:ext>
                </a:extLst>
              </a:tr>
            </a:tbl>
          </a:graphicData>
        </a:graphic>
      </p:graphicFrame>
      <p:sp>
        <p:nvSpPr>
          <p:cNvPr id="3" name="Rectangle 11">
            <a:extLst>
              <a:ext uri="{FF2B5EF4-FFF2-40B4-BE49-F238E27FC236}">
                <a16:creationId xmlns:a16="http://schemas.microsoft.com/office/drawing/2014/main" id="{5AA8D88B-018E-60A2-1319-DE1E873CD8CA}"/>
              </a:ext>
            </a:extLst>
          </p:cNvPr>
          <p:cNvSpPr>
            <a:spLocks noChangeArrowheads="1"/>
          </p:cNvSpPr>
          <p:nvPr/>
        </p:nvSpPr>
        <p:spPr bwMode="auto">
          <a:xfrm>
            <a:off x="336980" y="529134"/>
            <a:ext cx="84834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endParaRPr lang="fr-FR" sz="28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defTabSz="914172"/>
            <a:r>
              <a:rPr lang="fr-FR" altLang="fr-FR" sz="2800" dirty="0">
                <a:solidFill>
                  <a:srgbClr val="FF8600"/>
                </a:solidFill>
                <a:latin typeface="Open Sans Bold"/>
                <a:cs typeface="+mn-cs"/>
              </a:rPr>
              <a:t>LE MARCHE IVOIRIEN DE L’ASSURANCE</a:t>
            </a:r>
          </a:p>
        </p:txBody>
      </p:sp>
    </p:spTree>
    <p:extLst>
      <p:ext uri="{BB962C8B-B14F-4D97-AF65-F5344CB8AC3E}">
        <p14:creationId xmlns:p14="http://schemas.microsoft.com/office/powerpoint/2010/main" val="90193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655FB62-A231-4270-9ED1-84083ED9E415}"/>
              </a:ext>
            </a:extLst>
          </p:cNvPr>
          <p:cNvSpPr txBox="1"/>
          <p:nvPr/>
        </p:nvSpPr>
        <p:spPr>
          <a:xfrm>
            <a:off x="1502936" y="207189"/>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12828A68-78B5-46A7-8366-6713F5322F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9460" name="Picture 2" descr="C:\Users\dgtcp\Desktop\Cap_charte_graphique\pp\logo.jpg">
            <a:extLst>
              <a:ext uri="{FF2B5EF4-FFF2-40B4-BE49-F238E27FC236}">
                <a16:creationId xmlns:a16="http://schemas.microsoft.com/office/drawing/2014/main" id="{114B8AB7-E5C6-488E-9EAD-29EA612EA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4AD16C59-09A0-452A-BB40-07771526A22B}"/>
              </a:ext>
            </a:extLst>
          </p:cNvPr>
          <p:cNvSpPr>
            <a:spLocks noGrp="1"/>
          </p:cNvSpPr>
          <p:nvPr>
            <p:ph type="dt" sz="half" idx="10"/>
          </p:nvPr>
        </p:nvSpPr>
        <p:spPr/>
        <p:txBody>
          <a:bodyPr/>
          <a:lstStyle/>
          <a:p>
            <a:pPr>
              <a:defRPr/>
            </a:pPr>
            <a:fld id="{273B307A-830C-483B-B667-CE06636381F0}" type="datetime5">
              <a:rPr lang="fr-FR"/>
              <a:pPr>
                <a:defRPr/>
              </a:pPr>
              <a:t>31-janv.-24</a:t>
            </a:fld>
            <a:endParaRPr lang="fr-FR"/>
          </a:p>
        </p:txBody>
      </p:sp>
      <p:sp>
        <p:nvSpPr>
          <p:cNvPr id="10" name="Espace réservé du pied de page 9">
            <a:extLst>
              <a:ext uri="{FF2B5EF4-FFF2-40B4-BE49-F238E27FC236}">
                <a16:creationId xmlns:a16="http://schemas.microsoft.com/office/drawing/2014/main" id="{E2C42762-D1BF-42C1-8C23-AA46BA18DCEB}"/>
              </a:ext>
            </a:extLst>
          </p:cNvPr>
          <p:cNvSpPr>
            <a:spLocks noGrp="1"/>
          </p:cNvSpPr>
          <p:nvPr>
            <p:ph type="ftr" sz="quarter" idx="11"/>
          </p:nvPr>
        </p:nvSpPr>
        <p:spPr>
          <a:xfrm>
            <a:off x="3124199" y="6429804"/>
            <a:ext cx="2895600" cy="365125"/>
          </a:xfrm>
        </p:spPr>
        <p:txBody>
          <a:bodyPr/>
          <a:lstStyle/>
          <a:p>
            <a:pPr>
              <a:defRPr/>
            </a:pPr>
            <a:r>
              <a:rPr lang="fr-FR" dirty="0"/>
              <a:t>Direction des Assurances</a:t>
            </a:r>
          </a:p>
        </p:txBody>
      </p:sp>
      <p:sp>
        <p:nvSpPr>
          <p:cNvPr id="19463" name="Espace réservé du numéro de diapositive 6">
            <a:extLst>
              <a:ext uri="{FF2B5EF4-FFF2-40B4-BE49-F238E27FC236}">
                <a16:creationId xmlns:a16="http://schemas.microsoft.com/office/drawing/2014/main" id="{6EC06A64-3219-4779-8003-04D5EAE970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94F0F8-3E92-4773-B4DC-CAAC0FE1706C}" type="slidenum">
              <a:rPr lang="fr-FR" altLang="fr-FR">
                <a:solidFill>
                  <a:srgbClr val="B5A788"/>
                </a:solidFill>
                <a:latin typeface="Gill Sans MT" panose="020B0502020104020203" pitchFamily="34" charset="0"/>
              </a:rPr>
              <a:pPr/>
              <a:t>7</a:t>
            </a:fld>
            <a:endParaRPr lang="fr-FR" altLang="fr-FR">
              <a:solidFill>
                <a:srgbClr val="B5A788"/>
              </a:solidFill>
              <a:latin typeface="Gill Sans MT" panose="020B0502020104020203" pitchFamily="34" charset="0"/>
            </a:endParaRPr>
          </a:p>
        </p:txBody>
      </p:sp>
      <p:sp>
        <p:nvSpPr>
          <p:cNvPr id="11" name="Rectangle 12">
            <a:extLst>
              <a:ext uri="{FF2B5EF4-FFF2-40B4-BE49-F238E27FC236}">
                <a16:creationId xmlns:a16="http://schemas.microsoft.com/office/drawing/2014/main" id="{453FF4D3-EA10-FEAC-56B7-6B570E1CC9A7}"/>
              </a:ext>
            </a:extLst>
          </p:cNvPr>
          <p:cNvSpPr>
            <a:spLocks noChangeArrowheads="1"/>
          </p:cNvSpPr>
          <p:nvPr/>
        </p:nvSpPr>
        <p:spPr bwMode="auto">
          <a:xfrm>
            <a:off x="107156" y="1484784"/>
            <a:ext cx="89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fr-FR" altLang="fr-FR" sz="2800" dirty="0">
              <a:latin typeface="Calisto MT" panose="02040603050505030304" pitchFamily="18" charset="0"/>
            </a:endParaRPr>
          </a:p>
        </p:txBody>
      </p:sp>
      <p:sp>
        <p:nvSpPr>
          <p:cNvPr id="20" name="Rectangle 11">
            <a:extLst>
              <a:ext uri="{FF2B5EF4-FFF2-40B4-BE49-F238E27FC236}">
                <a16:creationId xmlns:a16="http://schemas.microsoft.com/office/drawing/2014/main" id="{E8642A72-A283-E4AA-BEA9-065B453CB03F}"/>
              </a:ext>
            </a:extLst>
          </p:cNvPr>
          <p:cNvSpPr>
            <a:spLocks noChangeArrowheads="1"/>
          </p:cNvSpPr>
          <p:nvPr/>
        </p:nvSpPr>
        <p:spPr bwMode="auto">
          <a:xfrm>
            <a:off x="336980" y="529134"/>
            <a:ext cx="84834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endParaRPr lang="fr-FR" sz="2800" dirty="0">
              <a:solidFill>
                <a:srgbClr val="000000"/>
              </a:solidFill>
              <a:effectLst/>
              <a:latin typeface="Calisto MT" panose="02040603050505030304" pitchFamily="18" charset="0"/>
              <a:ea typeface="Times New Roman" panose="02020603050405020304" pitchFamily="18" charset="0"/>
              <a:cs typeface="Segoe UI" panose="020B0502040204020203" pitchFamily="34" charset="0"/>
            </a:endParaRPr>
          </a:p>
          <a:p>
            <a:pPr defTabSz="914172"/>
            <a:r>
              <a:rPr lang="fr-FR" altLang="fr-FR" sz="2400" dirty="0">
                <a:solidFill>
                  <a:srgbClr val="FF8600"/>
                </a:solidFill>
                <a:latin typeface="Open Sans Bold"/>
                <a:cs typeface="+mn-cs"/>
              </a:rPr>
              <a:t>LE MARCHE IVOIRIEN DE L’ASSURANCE</a:t>
            </a:r>
          </a:p>
        </p:txBody>
      </p:sp>
      <p:graphicFrame>
        <p:nvGraphicFramePr>
          <p:cNvPr id="2" name="Graphique 1">
            <a:extLst>
              <a:ext uri="{FF2B5EF4-FFF2-40B4-BE49-F238E27FC236}">
                <a16:creationId xmlns:a16="http://schemas.microsoft.com/office/drawing/2014/main" id="{CD3746D6-0652-CEEA-49AE-E2AC142A2FA8}"/>
              </a:ext>
            </a:extLst>
          </p:cNvPr>
          <p:cNvGraphicFramePr>
            <a:graphicFrameLocks/>
          </p:cNvGraphicFramePr>
          <p:nvPr>
            <p:extLst>
              <p:ext uri="{D42A27DB-BD31-4B8C-83A1-F6EECF244321}">
                <p14:modId xmlns:p14="http://schemas.microsoft.com/office/powerpoint/2010/main" val="1078177053"/>
              </p:ext>
            </p:extLst>
          </p:nvPr>
        </p:nvGraphicFramePr>
        <p:xfrm>
          <a:off x="2411760" y="1916832"/>
          <a:ext cx="3888432" cy="1940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aphique 2">
            <a:extLst>
              <a:ext uri="{FF2B5EF4-FFF2-40B4-BE49-F238E27FC236}">
                <a16:creationId xmlns:a16="http://schemas.microsoft.com/office/drawing/2014/main" id="{59564895-1E43-C189-92DD-1ED5445AF19C}"/>
              </a:ext>
            </a:extLst>
          </p:cNvPr>
          <p:cNvGraphicFramePr>
            <a:graphicFrameLocks/>
          </p:cNvGraphicFramePr>
          <p:nvPr>
            <p:extLst>
              <p:ext uri="{D42A27DB-BD31-4B8C-83A1-F6EECF244321}">
                <p14:modId xmlns:p14="http://schemas.microsoft.com/office/powerpoint/2010/main" val="1787786983"/>
              </p:ext>
            </p:extLst>
          </p:nvPr>
        </p:nvGraphicFramePr>
        <p:xfrm>
          <a:off x="251520" y="3933056"/>
          <a:ext cx="4032448" cy="2016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aphique 3">
            <a:extLst>
              <a:ext uri="{FF2B5EF4-FFF2-40B4-BE49-F238E27FC236}">
                <a16:creationId xmlns:a16="http://schemas.microsoft.com/office/drawing/2014/main" id="{9EF091F5-FCAD-9CB7-A339-68B362CBFD90}"/>
              </a:ext>
            </a:extLst>
          </p:cNvPr>
          <p:cNvGraphicFramePr>
            <a:graphicFrameLocks/>
          </p:cNvGraphicFramePr>
          <p:nvPr>
            <p:extLst>
              <p:ext uri="{D42A27DB-BD31-4B8C-83A1-F6EECF244321}">
                <p14:modId xmlns:p14="http://schemas.microsoft.com/office/powerpoint/2010/main" val="2189377280"/>
              </p:ext>
            </p:extLst>
          </p:nvPr>
        </p:nvGraphicFramePr>
        <p:xfrm>
          <a:off x="4510336" y="3909095"/>
          <a:ext cx="4094112" cy="23282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1842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8</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
        <p:nvSpPr>
          <p:cNvPr id="2" name="TextBox 47">
            <a:extLst>
              <a:ext uri="{FF2B5EF4-FFF2-40B4-BE49-F238E27FC236}">
                <a16:creationId xmlns:a16="http://schemas.microsoft.com/office/drawing/2014/main" id="{552BF6FE-2645-77D3-A776-132B1B15E75D}"/>
              </a:ext>
            </a:extLst>
          </p:cNvPr>
          <p:cNvSpPr txBox="1"/>
          <p:nvPr/>
        </p:nvSpPr>
        <p:spPr>
          <a:xfrm>
            <a:off x="539552" y="1633184"/>
            <a:ext cx="5666672" cy="369332"/>
          </a:xfrm>
          <a:prstGeom prst="rect">
            <a:avLst/>
          </a:prstGeom>
          <a:noFill/>
        </p:spPr>
        <p:txBody>
          <a:bodyPr wrap="square" numCol="1" rtlCol="0">
            <a:spAutoFit/>
          </a:bodyPr>
          <a:lstStyle/>
          <a:p>
            <a:pPr algn="just" defTabSz="914172"/>
            <a:r>
              <a:rPr lang="fr-FR" dirty="0">
                <a:solidFill>
                  <a:prstClr val="black"/>
                </a:solidFill>
                <a:latin typeface="Tahoma" panose="020B0604030504040204" pitchFamily="34" charset="0"/>
                <a:ea typeface="Tahoma" panose="020B0604030504040204" pitchFamily="34" charset="0"/>
                <a:cs typeface="Tahoma" panose="020B0604030504040204" pitchFamily="34" charset="0"/>
              </a:rPr>
              <a:t>VOLONTÉ D’INNOVATION ET DE CHANGEMENT</a:t>
            </a:r>
          </a:p>
        </p:txBody>
      </p:sp>
      <p:sp>
        <p:nvSpPr>
          <p:cNvPr id="3" name="TextBox 46">
            <a:extLst>
              <a:ext uri="{FF2B5EF4-FFF2-40B4-BE49-F238E27FC236}">
                <a16:creationId xmlns:a16="http://schemas.microsoft.com/office/drawing/2014/main" id="{976EB6C3-C80E-3F94-AC29-A8B371EDB6F3}"/>
              </a:ext>
            </a:extLst>
          </p:cNvPr>
          <p:cNvSpPr txBox="1"/>
          <p:nvPr/>
        </p:nvSpPr>
        <p:spPr>
          <a:xfrm>
            <a:off x="539552" y="664359"/>
            <a:ext cx="6261326" cy="461665"/>
          </a:xfrm>
          <a:prstGeom prst="rect">
            <a:avLst/>
          </a:prstGeom>
          <a:noFill/>
        </p:spPr>
        <p:txBody>
          <a:bodyPr wrap="square" rtlCol="0">
            <a:spAutoFit/>
          </a:bodyPr>
          <a:lstStyle/>
          <a:p>
            <a:pPr defTabSz="914172"/>
            <a:r>
              <a:rPr lang="fr-FR" sz="2400" dirty="0">
                <a:solidFill>
                  <a:srgbClr val="FF8600"/>
                </a:solidFill>
                <a:latin typeface="Open Sans Bold"/>
              </a:rPr>
              <a:t>CONTEXTE</a:t>
            </a:r>
          </a:p>
        </p:txBody>
      </p:sp>
      <p:sp>
        <p:nvSpPr>
          <p:cNvPr id="5" name="ZoneTexte 4">
            <a:extLst>
              <a:ext uri="{FF2B5EF4-FFF2-40B4-BE49-F238E27FC236}">
                <a16:creationId xmlns:a16="http://schemas.microsoft.com/office/drawing/2014/main" id="{9D27DD33-AA12-B62B-D43A-8864CCF1F890}"/>
              </a:ext>
            </a:extLst>
          </p:cNvPr>
          <p:cNvSpPr txBox="1"/>
          <p:nvPr/>
        </p:nvSpPr>
        <p:spPr>
          <a:xfrm>
            <a:off x="179512" y="2765723"/>
            <a:ext cx="8784975" cy="4093428"/>
          </a:xfrm>
          <a:prstGeom prst="rect">
            <a:avLst/>
          </a:prstGeom>
          <a:solidFill>
            <a:sysClr val="windowText" lastClr="000000">
              <a:lumMod val="10000"/>
              <a:lumOff val="90000"/>
            </a:sysClr>
          </a:solidFill>
        </p:spPr>
        <p:txBody>
          <a:bodyPr wrap="square" rtlCol="0">
            <a:spAutoFit/>
          </a:bodyPr>
          <a:lstStyle/>
          <a:p>
            <a:pPr marL="342900" indent="-342900" algn="just" defTabSz="914172">
              <a:buFont typeface="Wingdings" panose="05000000000000000000" pitchFamily="2" charset="2"/>
              <a:buChar char="Ø"/>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Face aux mutations de l’écosystème de l’information, le Gouvernement ivoirien a inscrit l’économie numérique comme une de ses priorités et en a fait un ministère à part entière. Objectif : zéro papier à partir de 2030; </a:t>
            </a:r>
          </a:p>
          <a:p>
            <a:pPr marL="342900" marR="0" lvl="0" indent="-342900" algn="just" defTabSz="914172" fontAlgn="auto">
              <a:lnSpc>
                <a:spcPct val="100000"/>
              </a:lnSpc>
              <a:spcBef>
                <a:spcPts val="0"/>
              </a:spcBef>
              <a:spcAft>
                <a:spcPts val="0"/>
              </a:spcAft>
              <a:buClrTx/>
              <a:buSzTx/>
              <a:buFont typeface="Wingdings" panose="05000000000000000000" pitchFamily="2" charset="2"/>
              <a:buChar char="Ø"/>
              <a:tabLst/>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La Direction Générale du Trésor et de la Comptabilité Publique (DGTCP) s’est engagée dans un processus de management de la qualité soutenu par la digitalisation de ces procédures. Ce processus a abouti à des résultats encourageants :</a:t>
            </a:r>
          </a:p>
          <a:p>
            <a:pPr algn="just" defTabSz="914172">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	- Prix d’Excellence de la Meilleure Administration Numérique 2013</a:t>
            </a:r>
          </a:p>
          <a:p>
            <a:pPr algn="just" defTabSz="914172">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	- Prix d’Excellence de la Meilleure Administration Publique 2014</a:t>
            </a:r>
          </a:p>
          <a:p>
            <a:pPr algn="just" defTabSz="914172">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	- Prix d’Excellence de l’Administration Publique la plus Moderne 2016</a:t>
            </a:r>
          </a:p>
          <a:p>
            <a:pPr marR="0" lvl="0" algn="just" defTabSz="914172" fontAlgn="auto">
              <a:lnSpc>
                <a:spcPct val="100000"/>
              </a:lnSpc>
              <a:spcBef>
                <a:spcPts val="0"/>
              </a:spcBef>
              <a:spcAft>
                <a:spcPts val="0"/>
              </a:spcAft>
              <a:buClrTx/>
              <a:buSzTx/>
              <a:tabLst/>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	- Certification ISO 9001 version 2015 en 2019. </a:t>
            </a:r>
          </a:p>
          <a:p>
            <a:pPr marR="0" lvl="0" algn="just" defTabSz="914172" fontAlgn="auto">
              <a:lnSpc>
                <a:spcPct val="100000"/>
              </a:lnSpc>
              <a:spcBef>
                <a:spcPts val="0"/>
              </a:spcBef>
              <a:spcAft>
                <a:spcPts val="0"/>
              </a:spcAft>
              <a:buClrTx/>
              <a:buSzTx/>
              <a:tabLst/>
              <a:defRPr/>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La volonté d’innovation et de changement des pouvoirs publics est clairement affichée à travers ces différentes actions.  </a:t>
            </a:r>
          </a:p>
        </p:txBody>
      </p:sp>
      <p:sp>
        <p:nvSpPr>
          <p:cNvPr id="11" name="ZoneTexte 10">
            <a:extLst>
              <a:ext uri="{FF2B5EF4-FFF2-40B4-BE49-F238E27FC236}">
                <a16:creationId xmlns:a16="http://schemas.microsoft.com/office/drawing/2014/main" id="{9D50DE0C-0AEA-48C0-3403-0F17CD485129}"/>
              </a:ext>
            </a:extLst>
          </p:cNvPr>
          <p:cNvSpPr txBox="1"/>
          <p:nvPr/>
        </p:nvSpPr>
        <p:spPr>
          <a:xfrm>
            <a:off x="1403648" y="2140472"/>
            <a:ext cx="5544616" cy="400110"/>
          </a:xfrm>
          <a:prstGeom prst="rect">
            <a:avLst/>
          </a:prstGeom>
          <a:noFill/>
        </p:spPr>
        <p:txBody>
          <a:bodyPr wrap="square">
            <a:spAutoFit/>
          </a:bodyPr>
          <a:lstStyle/>
          <a:p>
            <a:r>
              <a:rPr lang="fr-FR" sz="2000" dirty="0"/>
              <a:t>- Le rôle de l’Etat</a:t>
            </a:r>
            <a:endParaRPr lang="en-US" sz="2000" dirty="0"/>
          </a:p>
        </p:txBody>
      </p:sp>
    </p:spTree>
    <p:extLst>
      <p:ext uri="{BB962C8B-B14F-4D97-AF65-F5344CB8AC3E}">
        <p14:creationId xmlns:p14="http://schemas.microsoft.com/office/powerpoint/2010/main" val="328096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05C0635-7BF8-4FCE-B87A-4DE081523FBE}"/>
              </a:ext>
            </a:extLst>
          </p:cNvPr>
          <p:cNvSpPr txBox="1"/>
          <p:nvPr/>
        </p:nvSpPr>
        <p:spPr>
          <a:xfrm>
            <a:off x="1500188" y="142875"/>
            <a:ext cx="7000875" cy="307975"/>
          </a:xfrm>
          <a:prstGeom prst="rect">
            <a:avLst/>
          </a:prstGeom>
          <a:noFill/>
        </p:spPr>
        <p:txBody>
          <a:bodyPr>
            <a:spAutoFit/>
          </a:bodyPr>
          <a:lstStyle/>
          <a:p>
            <a:pPr eaLnBrk="1" fontAlgn="auto" hangingPunct="1">
              <a:spcBef>
                <a:spcPts val="0"/>
              </a:spcBef>
              <a:spcAft>
                <a:spcPts val="0"/>
              </a:spcAft>
              <a:defRPr/>
            </a:pPr>
            <a:r>
              <a:rPr lang="fr-FR" sz="1400" b="1" kern="0" dirty="0">
                <a:solidFill>
                  <a:srgbClr val="F79646">
                    <a:lumMod val="75000"/>
                  </a:srgbClr>
                </a:solidFill>
                <a:latin typeface="Calisto MT" pitchFamily="18" charset="0"/>
                <a:cs typeface="+mn-cs"/>
              </a:rPr>
              <a:t>DIRECTION GÉNÉRALE DU TRÉSOR ET DE LA COMPTABILITÉ PUBLIQUE</a:t>
            </a:r>
          </a:p>
        </p:txBody>
      </p:sp>
      <p:sp>
        <p:nvSpPr>
          <p:cNvPr id="9" name="Rectangle 8">
            <a:extLst>
              <a:ext uri="{FF2B5EF4-FFF2-40B4-BE49-F238E27FC236}">
                <a16:creationId xmlns:a16="http://schemas.microsoft.com/office/drawing/2014/main" id="{E62DED71-11D6-4984-AEB1-7C47B384C53E}"/>
              </a:ext>
            </a:extLst>
          </p:cNvPr>
          <p:cNvSpPr/>
          <p:nvPr/>
        </p:nvSpPr>
        <p:spPr>
          <a:xfrm>
            <a:off x="1000125" y="428625"/>
            <a:ext cx="8143875" cy="71438"/>
          </a:xfrm>
          <a:prstGeom prst="rect">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fr-FR" kern="0">
              <a:solidFill>
                <a:sysClr val="window" lastClr="FFFFFF"/>
              </a:solidFill>
              <a:latin typeface="Calibri"/>
              <a:cs typeface="+mn-cs"/>
            </a:endParaRPr>
          </a:p>
        </p:txBody>
      </p:sp>
      <p:pic>
        <p:nvPicPr>
          <p:cNvPr id="18436" name="Picture 2" descr="C:\Users\dgtcp\Desktop\Cap_charte_graphique\pp\logo.jpg">
            <a:extLst>
              <a:ext uri="{FF2B5EF4-FFF2-40B4-BE49-F238E27FC236}">
                <a16:creationId xmlns:a16="http://schemas.microsoft.com/office/drawing/2014/main" id="{231CE30C-EDFD-4D6B-993B-4E3AEBDA2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819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a:extLst>
              <a:ext uri="{FF2B5EF4-FFF2-40B4-BE49-F238E27FC236}">
                <a16:creationId xmlns:a16="http://schemas.microsoft.com/office/drawing/2014/main" id="{0D208690-23DB-4FA5-A201-A15BF4BEF5C4}"/>
              </a:ext>
            </a:extLst>
          </p:cNvPr>
          <p:cNvSpPr>
            <a:spLocks noGrp="1"/>
          </p:cNvSpPr>
          <p:nvPr>
            <p:ph type="dt" sz="quarter" idx="10"/>
          </p:nvPr>
        </p:nvSpPr>
        <p:spPr/>
        <p:txBody>
          <a:bodyPr/>
          <a:lstStyle/>
          <a:p>
            <a:pPr>
              <a:defRPr/>
            </a:pPr>
            <a:fld id="{883D266A-7EBD-4C65-B5D6-BFE960D7DD40}" type="datetime5">
              <a:rPr lang="fr-FR"/>
              <a:pPr>
                <a:defRPr/>
              </a:pPr>
              <a:t>31-janv.-24</a:t>
            </a:fld>
            <a:endParaRPr lang="fr-FR"/>
          </a:p>
        </p:txBody>
      </p:sp>
      <p:sp>
        <p:nvSpPr>
          <p:cNvPr id="18439" name="Espace réservé du numéro de diapositive 6">
            <a:extLst>
              <a:ext uri="{FF2B5EF4-FFF2-40B4-BE49-F238E27FC236}">
                <a16:creationId xmlns:a16="http://schemas.microsoft.com/office/drawing/2014/main" id="{27C31C42-B3E5-43A8-B1EB-C086D0DBF6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A0A96-5030-4B73-88D0-AD7A11A330C4}" type="slidenum">
              <a:rPr lang="fr-FR" altLang="fr-FR">
                <a:solidFill>
                  <a:srgbClr val="B5A788"/>
                </a:solidFill>
                <a:latin typeface="Gill Sans MT" panose="020B0502020104020203" pitchFamily="34" charset="0"/>
              </a:rPr>
              <a:pPr/>
              <a:t>9</a:t>
            </a:fld>
            <a:endParaRPr lang="fr-FR" altLang="fr-FR">
              <a:solidFill>
                <a:srgbClr val="B5A788"/>
              </a:solidFill>
              <a:latin typeface="Gill Sans MT" panose="020B0502020104020203" pitchFamily="34" charset="0"/>
            </a:endParaRPr>
          </a:p>
        </p:txBody>
      </p:sp>
      <p:sp>
        <p:nvSpPr>
          <p:cNvPr id="10" name="Espace réservé du pied de page 9">
            <a:extLst>
              <a:ext uri="{FF2B5EF4-FFF2-40B4-BE49-F238E27FC236}">
                <a16:creationId xmlns:a16="http://schemas.microsoft.com/office/drawing/2014/main" id="{A9C828C6-82A7-443E-A4FF-567E034A441A}"/>
              </a:ext>
            </a:extLst>
          </p:cNvPr>
          <p:cNvSpPr>
            <a:spLocks noGrp="1"/>
          </p:cNvSpPr>
          <p:nvPr>
            <p:ph type="ftr" sz="quarter" idx="11"/>
          </p:nvPr>
        </p:nvSpPr>
        <p:spPr/>
        <p:txBody>
          <a:bodyPr/>
          <a:lstStyle/>
          <a:p>
            <a:pPr>
              <a:defRPr/>
            </a:pPr>
            <a:r>
              <a:rPr lang="fr-FR"/>
              <a:t>Direction des Assurances</a:t>
            </a:r>
          </a:p>
        </p:txBody>
      </p:sp>
      <p:sp>
        <p:nvSpPr>
          <p:cNvPr id="2" name="TextBox 47">
            <a:extLst>
              <a:ext uri="{FF2B5EF4-FFF2-40B4-BE49-F238E27FC236}">
                <a16:creationId xmlns:a16="http://schemas.microsoft.com/office/drawing/2014/main" id="{552BF6FE-2645-77D3-A776-132B1B15E75D}"/>
              </a:ext>
            </a:extLst>
          </p:cNvPr>
          <p:cNvSpPr txBox="1"/>
          <p:nvPr/>
        </p:nvSpPr>
        <p:spPr>
          <a:xfrm>
            <a:off x="539552" y="1633184"/>
            <a:ext cx="5666672" cy="369332"/>
          </a:xfrm>
          <a:prstGeom prst="rect">
            <a:avLst/>
          </a:prstGeom>
          <a:noFill/>
        </p:spPr>
        <p:txBody>
          <a:bodyPr wrap="square" numCol="1" rtlCol="0">
            <a:spAutoFit/>
          </a:bodyPr>
          <a:lstStyle/>
          <a:p>
            <a:pPr algn="just" defTabSz="914172"/>
            <a:r>
              <a:rPr lang="fr-FR" dirty="0">
                <a:solidFill>
                  <a:prstClr val="black"/>
                </a:solidFill>
                <a:latin typeface="Tahoma" panose="020B0604030504040204" pitchFamily="34" charset="0"/>
                <a:ea typeface="Tahoma" panose="020B0604030504040204" pitchFamily="34" charset="0"/>
                <a:cs typeface="Tahoma" panose="020B0604030504040204" pitchFamily="34" charset="0"/>
              </a:rPr>
              <a:t>VOLONTÉ D’INNOVATION ET DE CHANGEMENT</a:t>
            </a:r>
          </a:p>
        </p:txBody>
      </p:sp>
      <p:sp>
        <p:nvSpPr>
          <p:cNvPr id="3" name="TextBox 46">
            <a:extLst>
              <a:ext uri="{FF2B5EF4-FFF2-40B4-BE49-F238E27FC236}">
                <a16:creationId xmlns:a16="http://schemas.microsoft.com/office/drawing/2014/main" id="{976EB6C3-C80E-3F94-AC29-A8B371EDB6F3}"/>
              </a:ext>
            </a:extLst>
          </p:cNvPr>
          <p:cNvSpPr txBox="1"/>
          <p:nvPr/>
        </p:nvSpPr>
        <p:spPr>
          <a:xfrm>
            <a:off x="539552" y="664359"/>
            <a:ext cx="6261326" cy="461665"/>
          </a:xfrm>
          <a:prstGeom prst="rect">
            <a:avLst/>
          </a:prstGeom>
          <a:noFill/>
        </p:spPr>
        <p:txBody>
          <a:bodyPr wrap="square" rtlCol="0">
            <a:spAutoFit/>
          </a:bodyPr>
          <a:lstStyle/>
          <a:p>
            <a:pPr defTabSz="914172"/>
            <a:r>
              <a:rPr lang="fr-FR" sz="2400" dirty="0">
                <a:solidFill>
                  <a:srgbClr val="FF8600"/>
                </a:solidFill>
                <a:latin typeface="Open Sans Bold"/>
              </a:rPr>
              <a:t>CONTEXTE</a:t>
            </a:r>
          </a:p>
        </p:txBody>
      </p:sp>
      <p:sp>
        <p:nvSpPr>
          <p:cNvPr id="5" name="ZoneTexte 4">
            <a:extLst>
              <a:ext uri="{FF2B5EF4-FFF2-40B4-BE49-F238E27FC236}">
                <a16:creationId xmlns:a16="http://schemas.microsoft.com/office/drawing/2014/main" id="{9D27DD33-AA12-B62B-D43A-8864CCF1F890}"/>
              </a:ext>
            </a:extLst>
          </p:cNvPr>
          <p:cNvSpPr txBox="1"/>
          <p:nvPr/>
        </p:nvSpPr>
        <p:spPr>
          <a:xfrm>
            <a:off x="646301" y="2765723"/>
            <a:ext cx="7859217" cy="3785652"/>
          </a:xfrm>
          <a:prstGeom prst="rect">
            <a:avLst/>
          </a:prstGeom>
          <a:solidFill>
            <a:sysClr val="windowText" lastClr="000000">
              <a:lumMod val="10000"/>
              <a:lumOff val="90000"/>
            </a:sysClr>
          </a:solidFill>
        </p:spPr>
        <p:txBody>
          <a:bodyPr wrap="square" rtlCol="0">
            <a:spAutoFit/>
          </a:bodyPr>
          <a:lstStyle/>
          <a:p>
            <a:pPr marL="342900" indent="-342900" algn="just" defTabSz="914172">
              <a:buFont typeface="Wingdings" panose="05000000000000000000" pitchFamily="2" charset="2"/>
              <a:buChar char="Ø"/>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Les efforts des acteurs ont toujours été appuyé par le régulateur communautaire CIMA;</a:t>
            </a:r>
          </a:p>
          <a:p>
            <a:pPr marL="342900" indent="-342900" algn="just" defTabSz="914172">
              <a:buFont typeface="Wingdings" panose="05000000000000000000" pitchFamily="2" charset="2"/>
              <a:buChar char="Ø"/>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Les Etats Généraux de l’Assurance de 2018 : tous les acteurs réunis à ce rendez-vous, notamment le régulateur, ont manifesté leur volonté d’œuvrer pour une assurance inclusive;</a:t>
            </a:r>
          </a:p>
          <a:p>
            <a:pPr marL="342900" indent="-342900" algn="just" defTabSz="914172">
              <a:buFont typeface="Wingdings" panose="05000000000000000000" pitchFamily="2" charset="2"/>
              <a:buChar char="Ø"/>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Soucieux de la protection des assurés, souscripteurs et bénéficiaires de contrat d’assurance, le régulateur insiste cependant à que les intérêts des consommateurs soient préservés quel que soit le système qui sera mis en place;</a:t>
            </a:r>
          </a:p>
          <a:p>
            <a:pPr marL="342900" indent="-342900" algn="just" defTabSz="914172">
              <a:buFont typeface="Wingdings" panose="05000000000000000000" pitchFamily="2" charset="2"/>
              <a:buChar char="Ø"/>
            </a:pPr>
            <a:r>
              <a:rPr lang="fr-FR" sz="2000" kern="0" dirty="0">
                <a:ln w="0"/>
                <a:effectLst>
                  <a:outerShdw blurRad="38100" dist="19050" dir="2700000" algn="tl" rotWithShape="0">
                    <a:schemeClr val="dk1">
                      <a:alpha val="40000"/>
                    </a:schemeClr>
                  </a:outerShdw>
                </a:effectLst>
                <a:latin typeface="Calisto MT" panose="02040603050505030304" pitchFamily="18" charset="0"/>
                <a:ea typeface="Open Sans" panose="020B0606030504020204" pitchFamily="34" charset="0"/>
                <a:cs typeface="Open Sans" panose="020B0606030504020204" pitchFamily="34" charset="0"/>
              </a:rPr>
              <a:t>Depuis 2014, de nombreuses rencontres sur les questions de digitalisation ont eu lieu entres les cadres de la CIMA et les représentants des acteurs. </a:t>
            </a:r>
          </a:p>
        </p:txBody>
      </p:sp>
      <p:sp>
        <p:nvSpPr>
          <p:cNvPr id="11" name="ZoneTexte 10">
            <a:extLst>
              <a:ext uri="{FF2B5EF4-FFF2-40B4-BE49-F238E27FC236}">
                <a16:creationId xmlns:a16="http://schemas.microsoft.com/office/drawing/2014/main" id="{9D50DE0C-0AEA-48C0-3403-0F17CD485129}"/>
              </a:ext>
            </a:extLst>
          </p:cNvPr>
          <p:cNvSpPr txBox="1"/>
          <p:nvPr/>
        </p:nvSpPr>
        <p:spPr>
          <a:xfrm>
            <a:off x="1403648" y="2140472"/>
            <a:ext cx="5544616" cy="400110"/>
          </a:xfrm>
          <a:prstGeom prst="rect">
            <a:avLst/>
          </a:prstGeom>
          <a:noFill/>
        </p:spPr>
        <p:txBody>
          <a:bodyPr wrap="square">
            <a:spAutoFit/>
          </a:bodyPr>
          <a:lstStyle/>
          <a:p>
            <a:r>
              <a:rPr lang="fr-FR" sz="2000" dirty="0"/>
              <a:t>- Le rôle du régulateur CIMA</a:t>
            </a:r>
            <a:endParaRPr lang="en-US" sz="2000" dirty="0"/>
          </a:p>
        </p:txBody>
      </p:sp>
    </p:spTree>
    <p:extLst>
      <p:ext uri="{BB962C8B-B14F-4D97-AF65-F5344CB8AC3E}">
        <p14:creationId xmlns:p14="http://schemas.microsoft.com/office/powerpoint/2010/main" val="18454571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8759</TotalTime>
  <Words>1692</Words>
  <Application>Microsoft Office PowerPoint</Application>
  <PresentationFormat>Affichage à l'écran (4:3)</PresentationFormat>
  <Paragraphs>287</Paragraphs>
  <Slides>16</Slides>
  <Notes>11</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16</vt:i4>
      </vt:variant>
    </vt:vector>
  </HeadingPairs>
  <TitlesOfParts>
    <vt:vector size="31" baseType="lpstr">
      <vt:lpstr>Arial</vt:lpstr>
      <vt:lpstr>Calibri</vt:lpstr>
      <vt:lpstr>Calisto MT</vt:lpstr>
      <vt:lpstr>Century Gothic</vt:lpstr>
      <vt:lpstr>FontAwesome</vt:lpstr>
      <vt:lpstr>Gill Sans MT</vt:lpstr>
      <vt:lpstr>Lato</vt:lpstr>
      <vt:lpstr>Lato Light</vt:lpstr>
      <vt:lpstr>Open Sans</vt:lpstr>
      <vt:lpstr>Open Sans Bold</vt:lpstr>
      <vt:lpstr>Tahoma</vt:lpstr>
      <vt:lpstr>Times New Roman</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saturnin</dc:creator>
  <cp:lastModifiedBy>KOUAKOU Bah Simplice Roger</cp:lastModifiedBy>
  <cp:revision>332</cp:revision>
  <dcterms:created xsi:type="dcterms:W3CDTF">2015-06-02T13:05:24Z</dcterms:created>
  <dcterms:modified xsi:type="dcterms:W3CDTF">2024-01-31T12:54:08Z</dcterms:modified>
</cp:coreProperties>
</file>