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2" r:id="rId4"/>
    <p:sldId id="273" r:id="rId5"/>
    <p:sldId id="274" r:id="rId6"/>
    <p:sldId id="266" r:id="rId7"/>
    <p:sldId id="277" r:id="rId8"/>
    <p:sldId id="267" r:id="rId9"/>
    <p:sldId id="268" r:id="rId10"/>
    <p:sldId id="269" r:id="rId11"/>
    <p:sldId id="270" r:id="rId12"/>
    <p:sldId id="271" r:id="rId13"/>
    <p:sldId id="27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01" y="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EC6DA-14F2-4C20-A4C8-31E615E9CAA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0E7C72E-B46D-4276-A62A-31C7E258534C}">
      <dgm:prSet phldrT="[Texte]"/>
      <dgm:spPr/>
      <dgm:t>
        <a:bodyPr/>
        <a:lstStyle/>
        <a:p>
          <a:r>
            <a:rPr lang="fr-FR" b="1" noProof="0" dirty="0" smtClean="0">
              <a:solidFill>
                <a:schemeClr val="tx1"/>
              </a:solidFill>
            </a:rPr>
            <a:t>Proposer un point d’entrée aux </a:t>
          </a:r>
          <a:r>
            <a:rPr lang="fr-FR" b="1" noProof="0" dirty="0" err="1" smtClean="0">
              <a:solidFill>
                <a:schemeClr val="tx1"/>
              </a:solidFill>
            </a:rPr>
            <a:t>fintechs</a:t>
          </a:r>
          <a:endParaRPr lang="fr-FR" noProof="0" dirty="0"/>
        </a:p>
      </dgm:t>
    </dgm:pt>
    <dgm:pt modelId="{FC5C0C50-2EFB-4F17-98F3-A0A8BB89C809}" type="parTrans" cxnId="{F34EB2E2-1E37-40D8-8B58-4DA0961AFC71}">
      <dgm:prSet/>
      <dgm:spPr/>
      <dgm:t>
        <a:bodyPr/>
        <a:lstStyle/>
        <a:p>
          <a:endParaRPr lang="fr-FR"/>
        </a:p>
      </dgm:t>
    </dgm:pt>
    <dgm:pt modelId="{CD683E9F-11D4-4768-8275-E213A2FE23E3}" type="sibTrans" cxnId="{F34EB2E2-1E37-40D8-8B58-4DA0961AFC71}">
      <dgm:prSet/>
      <dgm:spPr/>
      <dgm:t>
        <a:bodyPr/>
        <a:lstStyle/>
        <a:p>
          <a:endParaRPr lang="fr-FR"/>
        </a:p>
      </dgm:t>
    </dgm:pt>
    <dgm:pt modelId="{EA7A0AF3-E7F9-41DD-BB6A-020722E14511}">
      <dgm:prSet phldrT="[Texte]"/>
      <dgm:spPr/>
      <dgm:t>
        <a:bodyPr/>
        <a:lstStyle/>
        <a:p>
          <a:r>
            <a:rPr lang="fr-FR" noProof="0" dirty="0" smtClean="0"/>
            <a:t>Un contact informel et direct</a:t>
          </a:r>
          <a:endParaRPr lang="fr-FR" noProof="0" dirty="0"/>
        </a:p>
      </dgm:t>
    </dgm:pt>
    <dgm:pt modelId="{280461DB-206A-45CE-9F21-3DEF1BC5676B}" type="parTrans" cxnId="{7D14943B-68A2-4C63-A43B-5DAB23D2C304}">
      <dgm:prSet/>
      <dgm:spPr/>
      <dgm:t>
        <a:bodyPr/>
        <a:lstStyle/>
        <a:p>
          <a:endParaRPr lang="fr-FR"/>
        </a:p>
      </dgm:t>
    </dgm:pt>
    <dgm:pt modelId="{0E019CB4-72A0-4154-B308-AB7F08485340}" type="sibTrans" cxnId="{7D14943B-68A2-4C63-A43B-5DAB23D2C304}">
      <dgm:prSet/>
      <dgm:spPr/>
      <dgm:t>
        <a:bodyPr/>
        <a:lstStyle/>
        <a:p>
          <a:endParaRPr lang="fr-FR"/>
        </a:p>
      </dgm:t>
    </dgm:pt>
    <dgm:pt modelId="{610E46D2-E7D9-4663-9B7D-52C9C571BFC9}">
      <dgm:prSet/>
      <dgm:spPr/>
      <dgm:t>
        <a:bodyPr/>
        <a:lstStyle/>
        <a:p>
          <a:r>
            <a:rPr lang="fr-FR" noProof="0" dirty="0" smtClean="0"/>
            <a:t>Un éclairage réglementaire rapide et clair</a:t>
          </a:r>
          <a:endParaRPr lang="fr-FR" noProof="0" dirty="0"/>
        </a:p>
      </dgm:t>
    </dgm:pt>
    <dgm:pt modelId="{BDD93986-B19F-4599-90CB-B1B1D4D1CAEB}" type="parTrans" cxnId="{B97F8688-4612-4A8C-A5AC-12C143915F7E}">
      <dgm:prSet/>
      <dgm:spPr/>
      <dgm:t>
        <a:bodyPr/>
        <a:lstStyle/>
        <a:p>
          <a:endParaRPr lang="fr-FR"/>
        </a:p>
      </dgm:t>
    </dgm:pt>
    <dgm:pt modelId="{CEA9DCF9-4FF5-47BE-86FA-F405478EB5E8}" type="sibTrans" cxnId="{B97F8688-4612-4A8C-A5AC-12C143915F7E}">
      <dgm:prSet/>
      <dgm:spPr/>
      <dgm:t>
        <a:bodyPr/>
        <a:lstStyle/>
        <a:p>
          <a:endParaRPr lang="fr-FR"/>
        </a:p>
      </dgm:t>
    </dgm:pt>
    <dgm:pt modelId="{9E104B0D-B66B-430B-8A2E-25F2522C6329}">
      <dgm:prSet/>
      <dgm:spPr/>
      <dgm:t>
        <a:bodyPr/>
        <a:lstStyle/>
        <a:p>
          <a:r>
            <a:rPr lang="fr-FR" noProof="0" dirty="0" smtClean="0"/>
            <a:t>Ouvert à tous (pas de sélection, pas de frais)</a:t>
          </a:r>
          <a:endParaRPr lang="fr-FR" noProof="0" dirty="0"/>
        </a:p>
      </dgm:t>
    </dgm:pt>
    <dgm:pt modelId="{56DF23DA-5599-4069-AA1A-F2E26C722DA0}" type="parTrans" cxnId="{DAEBCC93-551C-4051-AA90-B3F4881044AB}">
      <dgm:prSet/>
      <dgm:spPr/>
      <dgm:t>
        <a:bodyPr/>
        <a:lstStyle/>
        <a:p>
          <a:endParaRPr lang="fr-FR"/>
        </a:p>
      </dgm:t>
    </dgm:pt>
    <dgm:pt modelId="{C96BFDA1-C4B6-45D5-B872-40A23F705E40}" type="sibTrans" cxnId="{DAEBCC93-551C-4051-AA90-B3F4881044AB}">
      <dgm:prSet/>
      <dgm:spPr/>
      <dgm:t>
        <a:bodyPr/>
        <a:lstStyle/>
        <a:p>
          <a:endParaRPr lang="fr-FR"/>
        </a:p>
      </dgm:t>
    </dgm:pt>
    <dgm:pt modelId="{C3423127-5BEB-475C-89BC-1919A5A09E51}">
      <dgm:prSet/>
      <dgm:spPr/>
      <dgm:t>
        <a:bodyPr/>
        <a:lstStyle/>
        <a:p>
          <a:r>
            <a:rPr lang="fr-FR" noProof="0" dirty="0" smtClean="0"/>
            <a:t>Une équipe resserrée, agile et technophile</a:t>
          </a:r>
          <a:endParaRPr lang="fr-FR" noProof="0" dirty="0"/>
        </a:p>
      </dgm:t>
    </dgm:pt>
    <dgm:pt modelId="{60F3EF3E-6E9C-4495-AE8D-88E55629091C}" type="parTrans" cxnId="{439CA52F-0169-4C6B-9AAD-4BC485A61367}">
      <dgm:prSet/>
      <dgm:spPr/>
      <dgm:t>
        <a:bodyPr/>
        <a:lstStyle/>
        <a:p>
          <a:endParaRPr lang="fr-FR"/>
        </a:p>
      </dgm:t>
    </dgm:pt>
    <dgm:pt modelId="{F1101930-D44B-477A-811E-86D426D89227}" type="sibTrans" cxnId="{439CA52F-0169-4C6B-9AAD-4BC485A61367}">
      <dgm:prSet/>
      <dgm:spPr/>
      <dgm:t>
        <a:bodyPr/>
        <a:lstStyle/>
        <a:p>
          <a:endParaRPr lang="fr-FR"/>
        </a:p>
      </dgm:t>
    </dgm:pt>
    <dgm:pt modelId="{5E04DE1B-1698-4B86-A0B6-ECE0ABB9E9FB}" type="pres">
      <dgm:prSet presAssocID="{779EC6DA-14F2-4C20-A4C8-31E615E9CA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11607FB-8171-4070-AD9E-507956C14642}" type="pres">
      <dgm:prSet presAssocID="{90E7C72E-B46D-4276-A62A-31C7E258534C}" presName="composite" presStyleCnt="0"/>
      <dgm:spPr/>
    </dgm:pt>
    <dgm:pt modelId="{71613FE9-350C-40BE-8F9F-8219C97C7942}" type="pres">
      <dgm:prSet presAssocID="{90E7C72E-B46D-4276-A62A-31C7E258534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D83482-1521-4867-A81C-AA335C3D8C7F}" type="pres">
      <dgm:prSet presAssocID="{90E7C72E-B46D-4276-A62A-31C7E258534C}" presName="desTx" presStyleLbl="alignAccFollowNode1" presStyleIdx="0" presStyleCnt="1" custLinFactNeighborX="-12" custLinFactNeighborY="-6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1DBB8D-93D5-45E0-8E14-D2382C16DA2A}" type="presOf" srcId="{9E104B0D-B66B-430B-8A2E-25F2522C6329}" destId="{55D83482-1521-4867-A81C-AA335C3D8C7F}" srcOrd="0" destOrd="2" presId="urn:microsoft.com/office/officeart/2005/8/layout/hList1"/>
    <dgm:cxn modelId="{90CB62AB-1251-4811-8427-E4AE3EE9DB41}" type="presOf" srcId="{C3423127-5BEB-475C-89BC-1919A5A09E51}" destId="{55D83482-1521-4867-A81C-AA335C3D8C7F}" srcOrd="0" destOrd="3" presId="urn:microsoft.com/office/officeart/2005/8/layout/hList1"/>
    <dgm:cxn modelId="{1D60EE8C-EC40-43CE-82FC-32F5C2DAD3B1}" type="presOf" srcId="{90E7C72E-B46D-4276-A62A-31C7E258534C}" destId="{71613FE9-350C-40BE-8F9F-8219C97C7942}" srcOrd="0" destOrd="0" presId="urn:microsoft.com/office/officeart/2005/8/layout/hList1"/>
    <dgm:cxn modelId="{464288C7-BC44-462F-837A-264A4D25D601}" type="presOf" srcId="{610E46D2-E7D9-4663-9B7D-52C9C571BFC9}" destId="{55D83482-1521-4867-A81C-AA335C3D8C7F}" srcOrd="0" destOrd="1" presId="urn:microsoft.com/office/officeart/2005/8/layout/hList1"/>
    <dgm:cxn modelId="{B97F8688-4612-4A8C-A5AC-12C143915F7E}" srcId="{90E7C72E-B46D-4276-A62A-31C7E258534C}" destId="{610E46D2-E7D9-4663-9B7D-52C9C571BFC9}" srcOrd="1" destOrd="0" parTransId="{BDD93986-B19F-4599-90CB-B1B1D4D1CAEB}" sibTransId="{CEA9DCF9-4FF5-47BE-86FA-F405478EB5E8}"/>
    <dgm:cxn modelId="{899CD153-011C-42CD-BB32-F1FE5D2BED44}" type="presOf" srcId="{779EC6DA-14F2-4C20-A4C8-31E615E9CAA3}" destId="{5E04DE1B-1698-4B86-A0B6-ECE0ABB9E9FB}" srcOrd="0" destOrd="0" presId="urn:microsoft.com/office/officeart/2005/8/layout/hList1"/>
    <dgm:cxn modelId="{DAEBCC93-551C-4051-AA90-B3F4881044AB}" srcId="{90E7C72E-B46D-4276-A62A-31C7E258534C}" destId="{9E104B0D-B66B-430B-8A2E-25F2522C6329}" srcOrd="2" destOrd="0" parTransId="{56DF23DA-5599-4069-AA1A-F2E26C722DA0}" sibTransId="{C96BFDA1-C4B6-45D5-B872-40A23F705E40}"/>
    <dgm:cxn modelId="{439CA52F-0169-4C6B-9AAD-4BC485A61367}" srcId="{90E7C72E-B46D-4276-A62A-31C7E258534C}" destId="{C3423127-5BEB-475C-89BC-1919A5A09E51}" srcOrd="3" destOrd="0" parTransId="{60F3EF3E-6E9C-4495-AE8D-88E55629091C}" sibTransId="{F1101930-D44B-477A-811E-86D426D89227}"/>
    <dgm:cxn modelId="{F34EB2E2-1E37-40D8-8B58-4DA0961AFC71}" srcId="{779EC6DA-14F2-4C20-A4C8-31E615E9CAA3}" destId="{90E7C72E-B46D-4276-A62A-31C7E258534C}" srcOrd="0" destOrd="0" parTransId="{FC5C0C50-2EFB-4F17-98F3-A0A8BB89C809}" sibTransId="{CD683E9F-11D4-4768-8275-E213A2FE23E3}"/>
    <dgm:cxn modelId="{AEAE35CD-C1F4-406E-9400-05E97F5D7FCA}" type="presOf" srcId="{EA7A0AF3-E7F9-41DD-BB6A-020722E14511}" destId="{55D83482-1521-4867-A81C-AA335C3D8C7F}" srcOrd="0" destOrd="0" presId="urn:microsoft.com/office/officeart/2005/8/layout/hList1"/>
    <dgm:cxn modelId="{7D14943B-68A2-4C63-A43B-5DAB23D2C304}" srcId="{90E7C72E-B46D-4276-A62A-31C7E258534C}" destId="{EA7A0AF3-E7F9-41DD-BB6A-020722E14511}" srcOrd="0" destOrd="0" parTransId="{280461DB-206A-45CE-9F21-3DEF1BC5676B}" sibTransId="{0E019CB4-72A0-4154-B308-AB7F08485340}"/>
    <dgm:cxn modelId="{7E91253D-D20F-4E4B-9683-470F1FD469EB}" type="presParOf" srcId="{5E04DE1B-1698-4B86-A0B6-ECE0ABB9E9FB}" destId="{811607FB-8171-4070-AD9E-507956C14642}" srcOrd="0" destOrd="0" presId="urn:microsoft.com/office/officeart/2005/8/layout/hList1"/>
    <dgm:cxn modelId="{22E37A1C-E61F-4818-AEFD-5CCB370A0A38}" type="presParOf" srcId="{811607FB-8171-4070-AD9E-507956C14642}" destId="{71613FE9-350C-40BE-8F9F-8219C97C7942}" srcOrd="0" destOrd="0" presId="urn:microsoft.com/office/officeart/2005/8/layout/hList1"/>
    <dgm:cxn modelId="{3A977D14-83CF-49C4-B822-31213243A2CE}" type="presParOf" srcId="{811607FB-8171-4070-AD9E-507956C14642}" destId="{55D83482-1521-4867-A81C-AA335C3D8C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9EC6DA-14F2-4C20-A4C8-31E615E9CAA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7018643-5418-4481-BDA4-3909715DB69C}">
      <dgm:prSet phldrT="[Texte]"/>
      <dgm:spPr/>
      <dgm:t>
        <a:bodyPr/>
        <a:lstStyle/>
        <a:p>
          <a:r>
            <a:rPr lang="fr-FR" b="1" noProof="0" dirty="0" smtClean="0">
              <a:solidFill>
                <a:schemeClr val="tx1"/>
              </a:solidFill>
            </a:rPr>
            <a:t>Comprendre les tendances de l’innovation</a:t>
          </a:r>
          <a:endParaRPr lang="fr-FR" noProof="0" dirty="0"/>
        </a:p>
      </dgm:t>
    </dgm:pt>
    <dgm:pt modelId="{EAC03FC8-69DE-4ABF-8BB2-AD4AF616A95D}" type="parTrans" cxnId="{288E8849-09C3-4C60-8063-CEB625B6D496}">
      <dgm:prSet/>
      <dgm:spPr/>
      <dgm:t>
        <a:bodyPr/>
        <a:lstStyle/>
        <a:p>
          <a:endParaRPr lang="fr-FR"/>
        </a:p>
      </dgm:t>
    </dgm:pt>
    <dgm:pt modelId="{5A2272FC-4FBA-4055-9122-00E70492C514}" type="sibTrans" cxnId="{288E8849-09C3-4C60-8063-CEB625B6D496}">
      <dgm:prSet/>
      <dgm:spPr/>
      <dgm:t>
        <a:bodyPr/>
        <a:lstStyle/>
        <a:p>
          <a:endParaRPr lang="fr-FR"/>
        </a:p>
      </dgm:t>
    </dgm:pt>
    <dgm:pt modelId="{FAC224EA-D2F6-43BD-A5A6-A214AEEFBD00}">
      <dgm:prSet phldrT="[Texte]"/>
      <dgm:spPr/>
      <dgm:t>
        <a:bodyPr/>
        <a:lstStyle/>
        <a:p>
          <a:r>
            <a:rPr lang="fr-FR" noProof="0" dirty="0" smtClean="0"/>
            <a:t>Dialogue avec l’écosystème (conférences, incubateurs, acteurs innovants…)</a:t>
          </a:r>
          <a:endParaRPr lang="fr-FR" noProof="0" dirty="0"/>
        </a:p>
      </dgm:t>
    </dgm:pt>
    <dgm:pt modelId="{EED9F996-E88F-43D5-AD94-FF45E3152418}" type="parTrans" cxnId="{834E3506-9F8C-4822-8455-6289C2C0EF51}">
      <dgm:prSet/>
      <dgm:spPr/>
      <dgm:t>
        <a:bodyPr/>
        <a:lstStyle/>
        <a:p>
          <a:endParaRPr lang="fr-FR"/>
        </a:p>
      </dgm:t>
    </dgm:pt>
    <dgm:pt modelId="{407603D3-2066-4370-BC8F-ED1A70D311A8}" type="sibTrans" cxnId="{834E3506-9F8C-4822-8455-6289C2C0EF51}">
      <dgm:prSet/>
      <dgm:spPr/>
      <dgm:t>
        <a:bodyPr/>
        <a:lstStyle/>
        <a:p>
          <a:endParaRPr lang="fr-FR"/>
        </a:p>
      </dgm:t>
    </dgm:pt>
    <dgm:pt modelId="{5D3F9618-E011-4F0A-A02E-DEA9D83C6879}">
      <dgm:prSet/>
      <dgm:spPr/>
      <dgm:t>
        <a:bodyPr/>
        <a:lstStyle/>
        <a:p>
          <a:r>
            <a:rPr lang="fr-FR" noProof="0" dirty="0" smtClean="0"/>
            <a:t>Expérimentations, partenariat avec la recherche</a:t>
          </a:r>
          <a:endParaRPr lang="fr-FR" noProof="0" dirty="0"/>
        </a:p>
      </dgm:t>
    </dgm:pt>
    <dgm:pt modelId="{9FB3C7C6-5EBE-46CC-961F-A7C64CBB8853}" type="parTrans" cxnId="{ABEDC92D-D2DD-4DF5-9250-EA4F9894F78E}">
      <dgm:prSet/>
      <dgm:spPr/>
      <dgm:t>
        <a:bodyPr/>
        <a:lstStyle/>
        <a:p>
          <a:endParaRPr lang="fr-FR"/>
        </a:p>
      </dgm:t>
    </dgm:pt>
    <dgm:pt modelId="{FCAC2D45-EDD9-478A-A03C-B46E7A84A525}" type="sibTrans" cxnId="{ABEDC92D-D2DD-4DF5-9250-EA4F9894F78E}">
      <dgm:prSet/>
      <dgm:spPr/>
      <dgm:t>
        <a:bodyPr/>
        <a:lstStyle/>
        <a:p>
          <a:endParaRPr lang="fr-FR"/>
        </a:p>
      </dgm:t>
    </dgm:pt>
    <dgm:pt modelId="{A174A1BC-F932-489F-A76E-21C8217C0889}">
      <dgm:prSet/>
      <dgm:spPr/>
      <dgm:t>
        <a:bodyPr/>
        <a:lstStyle/>
        <a:p>
          <a:r>
            <a:rPr lang="fr-FR" noProof="0" dirty="0" smtClean="0"/>
            <a:t>Documents de réflexion, articles</a:t>
          </a:r>
          <a:endParaRPr lang="fr-FR" noProof="0" dirty="0"/>
        </a:p>
      </dgm:t>
    </dgm:pt>
    <dgm:pt modelId="{4DD6BDDD-3FB7-4AB7-91EC-4989B7B72B79}" type="parTrans" cxnId="{4F90EF3E-1C2E-4BC3-8C2E-DE8A508D6735}">
      <dgm:prSet/>
      <dgm:spPr/>
      <dgm:t>
        <a:bodyPr/>
        <a:lstStyle/>
        <a:p>
          <a:endParaRPr lang="fr-FR"/>
        </a:p>
      </dgm:t>
    </dgm:pt>
    <dgm:pt modelId="{1707ADAB-73C2-49F3-A495-0E14284727CB}" type="sibTrans" cxnId="{4F90EF3E-1C2E-4BC3-8C2E-DE8A508D6735}">
      <dgm:prSet/>
      <dgm:spPr/>
      <dgm:t>
        <a:bodyPr/>
        <a:lstStyle/>
        <a:p>
          <a:endParaRPr lang="fr-FR"/>
        </a:p>
      </dgm:t>
    </dgm:pt>
    <dgm:pt modelId="{5E04DE1B-1698-4B86-A0B6-ECE0ABB9E9FB}" type="pres">
      <dgm:prSet presAssocID="{779EC6DA-14F2-4C20-A4C8-31E615E9CA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ABD2E87-372F-43F5-AB4C-ADE6CF5B7767}" type="pres">
      <dgm:prSet presAssocID="{67018643-5418-4481-BDA4-3909715DB69C}" presName="composite" presStyleCnt="0"/>
      <dgm:spPr/>
    </dgm:pt>
    <dgm:pt modelId="{96FC05B8-3A29-4C90-8443-2A94874DEEDA}" type="pres">
      <dgm:prSet presAssocID="{67018643-5418-4481-BDA4-3909715DB69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16204A-4EDF-478B-AAC5-01B52CB8B20A}" type="pres">
      <dgm:prSet presAssocID="{67018643-5418-4481-BDA4-3909715DB69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8E8849-09C3-4C60-8063-CEB625B6D496}" srcId="{779EC6DA-14F2-4C20-A4C8-31E615E9CAA3}" destId="{67018643-5418-4481-BDA4-3909715DB69C}" srcOrd="0" destOrd="0" parTransId="{EAC03FC8-69DE-4ABF-8BB2-AD4AF616A95D}" sibTransId="{5A2272FC-4FBA-4055-9122-00E70492C514}"/>
    <dgm:cxn modelId="{ABEDC92D-D2DD-4DF5-9250-EA4F9894F78E}" srcId="{67018643-5418-4481-BDA4-3909715DB69C}" destId="{5D3F9618-E011-4F0A-A02E-DEA9D83C6879}" srcOrd="1" destOrd="0" parTransId="{9FB3C7C6-5EBE-46CC-961F-A7C64CBB8853}" sibTransId="{FCAC2D45-EDD9-478A-A03C-B46E7A84A525}"/>
    <dgm:cxn modelId="{E3D8EB56-F3DA-44B8-B647-51078A0F8EC7}" type="presOf" srcId="{A174A1BC-F932-489F-A76E-21C8217C0889}" destId="{9916204A-4EDF-478B-AAC5-01B52CB8B20A}" srcOrd="0" destOrd="2" presId="urn:microsoft.com/office/officeart/2005/8/layout/hList1"/>
    <dgm:cxn modelId="{F450573E-E6A3-4E6D-94CE-2F62449C706E}" type="presOf" srcId="{FAC224EA-D2F6-43BD-A5A6-A214AEEFBD00}" destId="{9916204A-4EDF-478B-AAC5-01B52CB8B20A}" srcOrd="0" destOrd="0" presId="urn:microsoft.com/office/officeart/2005/8/layout/hList1"/>
    <dgm:cxn modelId="{4F90EF3E-1C2E-4BC3-8C2E-DE8A508D6735}" srcId="{67018643-5418-4481-BDA4-3909715DB69C}" destId="{A174A1BC-F932-489F-A76E-21C8217C0889}" srcOrd="2" destOrd="0" parTransId="{4DD6BDDD-3FB7-4AB7-91EC-4989B7B72B79}" sibTransId="{1707ADAB-73C2-49F3-A495-0E14284727CB}"/>
    <dgm:cxn modelId="{834E3506-9F8C-4822-8455-6289C2C0EF51}" srcId="{67018643-5418-4481-BDA4-3909715DB69C}" destId="{FAC224EA-D2F6-43BD-A5A6-A214AEEFBD00}" srcOrd="0" destOrd="0" parTransId="{EED9F996-E88F-43D5-AD94-FF45E3152418}" sibTransId="{407603D3-2066-4370-BC8F-ED1A70D311A8}"/>
    <dgm:cxn modelId="{AB01E547-3E7D-4327-9D2F-50F0E0DBFDC1}" type="presOf" srcId="{5D3F9618-E011-4F0A-A02E-DEA9D83C6879}" destId="{9916204A-4EDF-478B-AAC5-01B52CB8B20A}" srcOrd="0" destOrd="1" presId="urn:microsoft.com/office/officeart/2005/8/layout/hList1"/>
    <dgm:cxn modelId="{899CD153-011C-42CD-BB32-F1FE5D2BED44}" type="presOf" srcId="{779EC6DA-14F2-4C20-A4C8-31E615E9CAA3}" destId="{5E04DE1B-1698-4B86-A0B6-ECE0ABB9E9FB}" srcOrd="0" destOrd="0" presId="urn:microsoft.com/office/officeart/2005/8/layout/hList1"/>
    <dgm:cxn modelId="{60B70FA2-12F1-454B-8D8C-BA896D4DC316}" type="presOf" srcId="{67018643-5418-4481-BDA4-3909715DB69C}" destId="{96FC05B8-3A29-4C90-8443-2A94874DEEDA}" srcOrd="0" destOrd="0" presId="urn:microsoft.com/office/officeart/2005/8/layout/hList1"/>
    <dgm:cxn modelId="{87AFD6F0-B86E-495A-96E2-E44430C718F5}" type="presParOf" srcId="{5E04DE1B-1698-4B86-A0B6-ECE0ABB9E9FB}" destId="{0ABD2E87-372F-43F5-AB4C-ADE6CF5B7767}" srcOrd="0" destOrd="0" presId="urn:microsoft.com/office/officeart/2005/8/layout/hList1"/>
    <dgm:cxn modelId="{BA58992F-679E-4219-886B-61F08E0EADE6}" type="presParOf" srcId="{0ABD2E87-372F-43F5-AB4C-ADE6CF5B7767}" destId="{96FC05B8-3A29-4C90-8443-2A94874DEEDA}" srcOrd="0" destOrd="0" presId="urn:microsoft.com/office/officeart/2005/8/layout/hList1"/>
    <dgm:cxn modelId="{1A716ACD-47E2-47EB-B95D-80E5308189A9}" type="presParOf" srcId="{0ABD2E87-372F-43F5-AB4C-ADE6CF5B7767}" destId="{9916204A-4EDF-478B-AAC5-01B52CB8B2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9EC6DA-14F2-4C20-A4C8-31E615E9CAA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0733CFF-CEAC-42DB-93B3-579523A34DED}">
      <dgm:prSet phldrT="[Texte]"/>
      <dgm:spPr/>
      <dgm:t>
        <a:bodyPr/>
        <a:lstStyle/>
        <a:p>
          <a:r>
            <a:rPr lang="fr-FR" b="1" noProof="0" dirty="0" smtClean="0">
              <a:solidFill>
                <a:schemeClr val="tx1"/>
              </a:solidFill>
            </a:rPr>
            <a:t>Contribuer aux réflexions réglementaires</a:t>
          </a:r>
          <a:endParaRPr lang="fr-FR" noProof="0" dirty="0"/>
        </a:p>
      </dgm:t>
    </dgm:pt>
    <dgm:pt modelId="{F6BC79B3-584C-43C5-9477-27B2AA63BF21}" type="parTrans" cxnId="{D0D7165A-2AAB-4AD6-8491-E1821D982D6F}">
      <dgm:prSet/>
      <dgm:spPr/>
      <dgm:t>
        <a:bodyPr/>
        <a:lstStyle/>
        <a:p>
          <a:endParaRPr lang="fr-FR"/>
        </a:p>
      </dgm:t>
    </dgm:pt>
    <dgm:pt modelId="{3B49AA63-5594-4D0E-8D30-33F34A7F210C}" type="sibTrans" cxnId="{D0D7165A-2AAB-4AD6-8491-E1821D982D6F}">
      <dgm:prSet/>
      <dgm:spPr/>
      <dgm:t>
        <a:bodyPr/>
        <a:lstStyle/>
        <a:p>
          <a:endParaRPr lang="fr-FR"/>
        </a:p>
      </dgm:t>
    </dgm:pt>
    <dgm:pt modelId="{E1BE1851-1C31-4B60-B9D3-5B42CECD305B}">
      <dgm:prSet phldrT="[Texte]"/>
      <dgm:spPr/>
      <dgm:t>
        <a:bodyPr/>
        <a:lstStyle/>
        <a:p>
          <a:r>
            <a:rPr lang="fr-FR" noProof="0" dirty="0" smtClean="0"/>
            <a:t>Au niveau national</a:t>
          </a:r>
          <a:endParaRPr lang="fr-FR" noProof="0" dirty="0"/>
        </a:p>
      </dgm:t>
    </dgm:pt>
    <dgm:pt modelId="{C8D0E96A-1FBF-4F1B-8934-935BE742E635}" type="parTrans" cxnId="{F9B6CB15-51A8-4C28-A609-2A61327301CD}">
      <dgm:prSet/>
      <dgm:spPr/>
      <dgm:t>
        <a:bodyPr/>
        <a:lstStyle/>
        <a:p>
          <a:endParaRPr lang="fr-FR"/>
        </a:p>
      </dgm:t>
    </dgm:pt>
    <dgm:pt modelId="{8799CF52-1CD6-4417-86E4-B80BC5D6C68C}" type="sibTrans" cxnId="{F9B6CB15-51A8-4C28-A609-2A61327301CD}">
      <dgm:prSet/>
      <dgm:spPr/>
      <dgm:t>
        <a:bodyPr/>
        <a:lstStyle/>
        <a:p>
          <a:endParaRPr lang="fr-FR"/>
        </a:p>
      </dgm:t>
    </dgm:pt>
    <dgm:pt modelId="{2C35637F-187D-410F-8A3D-5B95AB3E1488}">
      <dgm:prSet/>
      <dgm:spPr/>
      <dgm:t>
        <a:bodyPr/>
        <a:lstStyle/>
        <a:p>
          <a:r>
            <a:rPr lang="fr-FR" noProof="0" dirty="0" smtClean="0"/>
            <a:t>Forum </a:t>
          </a:r>
          <a:r>
            <a:rPr lang="fr-FR" noProof="0" dirty="0" err="1" smtClean="0"/>
            <a:t>Fintech</a:t>
          </a:r>
          <a:r>
            <a:rPr lang="fr-FR" noProof="0" dirty="0" smtClean="0"/>
            <a:t> ACPR-AMF</a:t>
          </a:r>
          <a:endParaRPr lang="fr-FR" noProof="0" dirty="0"/>
        </a:p>
      </dgm:t>
    </dgm:pt>
    <dgm:pt modelId="{09B9BE9C-828F-4DB2-B5FD-CE49681B2364}" type="parTrans" cxnId="{AD404EE6-5307-4C35-939F-6A36D1615046}">
      <dgm:prSet/>
      <dgm:spPr/>
      <dgm:t>
        <a:bodyPr/>
        <a:lstStyle/>
        <a:p>
          <a:endParaRPr lang="fr-FR"/>
        </a:p>
      </dgm:t>
    </dgm:pt>
    <dgm:pt modelId="{D6551E1B-3D34-4A90-AEFA-1F60131F2D31}" type="sibTrans" cxnId="{AD404EE6-5307-4C35-939F-6A36D1615046}">
      <dgm:prSet/>
      <dgm:spPr/>
      <dgm:t>
        <a:bodyPr/>
        <a:lstStyle/>
        <a:p>
          <a:endParaRPr lang="fr-FR"/>
        </a:p>
      </dgm:t>
    </dgm:pt>
    <dgm:pt modelId="{C7F3A166-8360-4FFA-9539-B357BD88D845}">
      <dgm:prSet/>
      <dgm:spPr/>
      <dgm:t>
        <a:bodyPr/>
        <a:lstStyle/>
        <a:p>
          <a:r>
            <a:rPr lang="fr-FR" noProof="0" dirty="0" smtClean="0"/>
            <a:t>Au niveau européen</a:t>
          </a:r>
          <a:endParaRPr lang="fr-FR" noProof="0" dirty="0"/>
        </a:p>
      </dgm:t>
    </dgm:pt>
    <dgm:pt modelId="{525AD506-05D7-4548-859C-2243F33DEDFF}" type="parTrans" cxnId="{5BAA496B-1501-4FD1-9683-3AAC3116EBCF}">
      <dgm:prSet/>
      <dgm:spPr/>
      <dgm:t>
        <a:bodyPr/>
        <a:lstStyle/>
        <a:p>
          <a:endParaRPr lang="fr-FR"/>
        </a:p>
      </dgm:t>
    </dgm:pt>
    <dgm:pt modelId="{3AF79908-7A36-4226-9190-29C656AC76BE}" type="sibTrans" cxnId="{5BAA496B-1501-4FD1-9683-3AAC3116EBCF}">
      <dgm:prSet/>
      <dgm:spPr/>
      <dgm:t>
        <a:bodyPr/>
        <a:lstStyle/>
        <a:p>
          <a:endParaRPr lang="fr-FR"/>
        </a:p>
      </dgm:t>
    </dgm:pt>
    <dgm:pt modelId="{54F18CDC-E43D-4816-9A26-F4E84E93623E}">
      <dgm:prSet/>
      <dgm:spPr/>
      <dgm:t>
        <a:bodyPr/>
        <a:lstStyle/>
        <a:p>
          <a:r>
            <a:rPr lang="fr-FR" noProof="0" dirty="0" smtClean="0"/>
            <a:t>Au niveau international</a:t>
          </a:r>
          <a:endParaRPr lang="fr-FR" noProof="0" dirty="0"/>
        </a:p>
      </dgm:t>
    </dgm:pt>
    <dgm:pt modelId="{CA6B2D99-9964-4310-A9F7-11FC438B2110}" type="parTrans" cxnId="{64BC7553-4DA6-46FA-BDD8-115FD3717390}">
      <dgm:prSet/>
      <dgm:spPr/>
      <dgm:t>
        <a:bodyPr/>
        <a:lstStyle/>
        <a:p>
          <a:endParaRPr lang="fr-FR"/>
        </a:p>
      </dgm:t>
    </dgm:pt>
    <dgm:pt modelId="{7E060FAC-5A72-4995-96E9-42EAE6FE6C33}" type="sibTrans" cxnId="{64BC7553-4DA6-46FA-BDD8-115FD3717390}">
      <dgm:prSet/>
      <dgm:spPr/>
      <dgm:t>
        <a:bodyPr/>
        <a:lstStyle/>
        <a:p>
          <a:endParaRPr lang="fr-FR"/>
        </a:p>
      </dgm:t>
    </dgm:pt>
    <dgm:pt modelId="{C843113B-1E97-4B63-BA09-ACF535399CB2}">
      <dgm:prSet/>
      <dgm:spPr/>
      <dgm:t>
        <a:bodyPr/>
        <a:lstStyle/>
        <a:p>
          <a:r>
            <a:rPr lang="fr-FR" noProof="0" dirty="0" smtClean="0"/>
            <a:t>G20, FSB, BCBS, IAIS</a:t>
          </a:r>
          <a:endParaRPr lang="fr-FR" noProof="0" dirty="0"/>
        </a:p>
      </dgm:t>
    </dgm:pt>
    <dgm:pt modelId="{4CAEFB99-35B5-47C7-9FA7-253A2D16ECBA}" type="parTrans" cxnId="{7E25E78B-0F6E-42BD-9360-720B35843A20}">
      <dgm:prSet/>
      <dgm:spPr/>
      <dgm:t>
        <a:bodyPr/>
        <a:lstStyle/>
        <a:p>
          <a:endParaRPr lang="fr-FR"/>
        </a:p>
      </dgm:t>
    </dgm:pt>
    <dgm:pt modelId="{3DE83BB0-5F30-45B2-9EFC-DB7C6F9A0D8F}" type="sibTrans" cxnId="{7E25E78B-0F6E-42BD-9360-720B35843A20}">
      <dgm:prSet/>
      <dgm:spPr/>
      <dgm:t>
        <a:bodyPr/>
        <a:lstStyle/>
        <a:p>
          <a:endParaRPr lang="fr-FR"/>
        </a:p>
      </dgm:t>
    </dgm:pt>
    <dgm:pt modelId="{3926E5FF-08FA-459A-937F-A37B9DA5D1A4}">
      <dgm:prSet/>
      <dgm:spPr/>
      <dgm:t>
        <a:bodyPr/>
        <a:lstStyle/>
        <a:p>
          <a:r>
            <a:rPr lang="fr-FR" noProof="0" dirty="0" smtClean="0"/>
            <a:t>Autorités UE, EFIF, BCE…</a:t>
          </a:r>
          <a:endParaRPr lang="fr-FR" noProof="0" dirty="0"/>
        </a:p>
      </dgm:t>
    </dgm:pt>
    <dgm:pt modelId="{3A7ED192-1C56-4342-9FFA-1E3952DB2F2D}" type="parTrans" cxnId="{CB991F35-ABF8-4C72-A734-A57CC4B57E2D}">
      <dgm:prSet/>
      <dgm:spPr/>
      <dgm:t>
        <a:bodyPr/>
        <a:lstStyle/>
        <a:p>
          <a:endParaRPr lang="fr-FR"/>
        </a:p>
      </dgm:t>
    </dgm:pt>
    <dgm:pt modelId="{849D1306-36C6-47D0-A711-641B07DAFB07}" type="sibTrans" cxnId="{CB991F35-ABF8-4C72-A734-A57CC4B57E2D}">
      <dgm:prSet/>
      <dgm:spPr/>
      <dgm:t>
        <a:bodyPr/>
        <a:lstStyle/>
        <a:p>
          <a:endParaRPr lang="fr-FR"/>
        </a:p>
      </dgm:t>
    </dgm:pt>
    <dgm:pt modelId="{5E04DE1B-1698-4B86-A0B6-ECE0ABB9E9FB}" type="pres">
      <dgm:prSet presAssocID="{779EC6DA-14F2-4C20-A4C8-31E615E9CA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1B56F95-52DF-4271-A419-DA0D97AAB3ED}" type="pres">
      <dgm:prSet presAssocID="{30733CFF-CEAC-42DB-93B3-579523A34DED}" presName="composite" presStyleCnt="0"/>
      <dgm:spPr/>
    </dgm:pt>
    <dgm:pt modelId="{099A2F5B-FB6C-452E-A552-6C090DB0E582}" type="pres">
      <dgm:prSet presAssocID="{30733CFF-CEAC-42DB-93B3-579523A34DE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E43724-C49B-4FCF-A85E-7F7CC3770ED6}" type="pres">
      <dgm:prSet presAssocID="{30733CFF-CEAC-42DB-93B3-579523A34DE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D7165A-2AAB-4AD6-8491-E1821D982D6F}" srcId="{779EC6DA-14F2-4C20-A4C8-31E615E9CAA3}" destId="{30733CFF-CEAC-42DB-93B3-579523A34DED}" srcOrd="0" destOrd="0" parTransId="{F6BC79B3-584C-43C5-9477-27B2AA63BF21}" sibTransId="{3B49AA63-5594-4D0E-8D30-33F34A7F210C}"/>
    <dgm:cxn modelId="{BAA20230-C505-4AAC-B758-294BCC7F26FC}" type="presOf" srcId="{3926E5FF-08FA-459A-937F-A37B9DA5D1A4}" destId="{D8E43724-C49B-4FCF-A85E-7F7CC3770ED6}" srcOrd="0" destOrd="3" presId="urn:microsoft.com/office/officeart/2005/8/layout/hList1"/>
    <dgm:cxn modelId="{F9B6CB15-51A8-4C28-A609-2A61327301CD}" srcId="{30733CFF-CEAC-42DB-93B3-579523A34DED}" destId="{E1BE1851-1C31-4B60-B9D3-5B42CECD305B}" srcOrd="0" destOrd="0" parTransId="{C8D0E96A-1FBF-4F1B-8934-935BE742E635}" sibTransId="{8799CF52-1CD6-4417-86E4-B80BC5D6C68C}"/>
    <dgm:cxn modelId="{CB991F35-ABF8-4C72-A734-A57CC4B57E2D}" srcId="{C7F3A166-8360-4FFA-9539-B357BD88D845}" destId="{3926E5FF-08FA-459A-937F-A37B9DA5D1A4}" srcOrd="0" destOrd="0" parTransId="{3A7ED192-1C56-4342-9FFA-1E3952DB2F2D}" sibTransId="{849D1306-36C6-47D0-A711-641B07DAFB07}"/>
    <dgm:cxn modelId="{5305D5BE-8B25-4455-99D5-C8E63A2BBF7A}" type="presOf" srcId="{C7F3A166-8360-4FFA-9539-B357BD88D845}" destId="{D8E43724-C49B-4FCF-A85E-7F7CC3770ED6}" srcOrd="0" destOrd="2" presId="urn:microsoft.com/office/officeart/2005/8/layout/hList1"/>
    <dgm:cxn modelId="{5BAA496B-1501-4FD1-9683-3AAC3116EBCF}" srcId="{30733CFF-CEAC-42DB-93B3-579523A34DED}" destId="{C7F3A166-8360-4FFA-9539-B357BD88D845}" srcOrd="1" destOrd="0" parTransId="{525AD506-05D7-4548-859C-2243F33DEDFF}" sibTransId="{3AF79908-7A36-4226-9190-29C656AC76BE}"/>
    <dgm:cxn modelId="{EA313470-21E6-449A-9699-4509DA1E5837}" type="presOf" srcId="{30733CFF-CEAC-42DB-93B3-579523A34DED}" destId="{099A2F5B-FB6C-452E-A552-6C090DB0E582}" srcOrd="0" destOrd="0" presId="urn:microsoft.com/office/officeart/2005/8/layout/hList1"/>
    <dgm:cxn modelId="{82415996-3D7B-473F-BF20-D59913DCA60A}" type="presOf" srcId="{54F18CDC-E43D-4816-9A26-F4E84E93623E}" destId="{D8E43724-C49B-4FCF-A85E-7F7CC3770ED6}" srcOrd="0" destOrd="4" presId="urn:microsoft.com/office/officeart/2005/8/layout/hList1"/>
    <dgm:cxn modelId="{9BF35F31-3A28-4B24-A3C9-D3F7A0762063}" type="presOf" srcId="{C843113B-1E97-4B63-BA09-ACF535399CB2}" destId="{D8E43724-C49B-4FCF-A85E-7F7CC3770ED6}" srcOrd="0" destOrd="5" presId="urn:microsoft.com/office/officeart/2005/8/layout/hList1"/>
    <dgm:cxn modelId="{496079D9-4B9B-488F-9E3E-F2D924A3EE6A}" type="presOf" srcId="{E1BE1851-1C31-4B60-B9D3-5B42CECD305B}" destId="{D8E43724-C49B-4FCF-A85E-7F7CC3770ED6}" srcOrd="0" destOrd="0" presId="urn:microsoft.com/office/officeart/2005/8/layout/hList1"/>
    <dgm:cxn modelId="{64BC7553-4DA6-46FA-BDD8-115FD3717390}" srcId="{30733CFF-CEAC-42DB-93B3-579523A34DED}" destId="{54F18CDC-E43D-4816-9A26-F4E84E93623E}" srcOrd="2" destOrd="0" parTransId="{CA6B2D99-9964-4310-A9F7-11FC438B2110}" sibTransId="{7E060FAC-5A72-4995-96E9-42EAE6FE6C33}"/>
    <dgm:cxn modelId="{7E25E78B-0F6E-42BD-9360-720B35843A20}" srcId="{54F18CDC-E43D-4816-9A26-F4E84E93623E}" destId="{C843113B-1E97-4B63-BA09-ACF535399CB2}" srcOrd="0" destOrd="0" parTransId="{4CAEFB99-35B5-47C7-9FA7-253A2D16ECBA}" sibTransId="{3DE83BB0-5F30-45B2-9EFC-DB7C6F9A0D8F}"/>
    <dgm:cxn modelId="{899CD153-011C-42CD-BB32-F1FE5D2BED44}" type="presOf" srcId="{779EC6DA-14F2-4C20-A4C8-31E615E9CAA3}" destId="{5E04DE1B-1698-4B86-A0B6-ECE0ABB9E9FB}" srcOrd="0" destOrd="0" presId="urn:microsoft.com/office/officeart/2005/8/layout/hList1"/>
    <dgm:cxn modelId="{93836A8E-2826-4EC6-BE20-221F65484B4D}" type="presOf" srcId="{2C35637F-187D-410F-8A3D-5B95AB3E1488}" destId="{D8E43724-C49B-4FCF-A85E-7F7CC3770ED6}" srcOrd="0" destOrd="1" presId="urn:microsoft.com/office/officeart/2005/8/layout/hList1"/>
    <dgm:cxn modelId="{AD404EE6-5307-4C35-939F-6A36D1615046}" srcId="{E1BE1851-1C31-4B60-B9D3-5B42CECD305B}" destId="{2C35637F-187D-410F-8A3D-5B95AB3E1488}" srcOrd="0" destOrd="0" parTransId="{09B9BE9C-828F-4DB2-B5FD-CE49681B2364}" sibTransId="{D6551E1B-3D34-4A90-AEFA-1F60131F2D31}"/>
    <dgm:cxn modelId="{B2F06125-34B1-4878-993C-6760B7A841ED}" type="presParOf" srcId="{5E04DE1B-1698-4B86-A0B6-ECE0ABB9E9FB}" destId="{41B56F95-52DF-4271-A419-DA0D97AAB3ED}" srcOrd="0" destOrd="0" presId="urn:microsoft.com/office/officeart/2005/8/layout/hList1"/>
    <dgm:cxn modelId="{D9E03C4C-587B-40F4-B3E6-4116A8F6220C}" type="presParOf" srcId="{41B56F95-52DF-4271-A419-DA0D97AAB3ED}" destId="{099A2F5B-FB6C-452E-A552-6C090DB0E582}" srcOrd="0" destOrd="0" presId="urn:microsoft.com/office/officeart/2005/8/layout/hList1"/>
    <dgm:cxn modelId="{3B01A937-0A1C-4204-BE4B-27A008A9A74D}" type="presParOf" srcId="{41B56F95-52DF-4271-A419-DA0D97AAB3ED}" destId="{D8E43724-C49B-4FCF-A85E-7F7CC3770E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13FE9-350C-40BE-8F9F-8219C97C7942}">
      <dsp:nvSpPr>
        <dsp:cNvPr id="0" name=""/>
        <dsp:cNvSpPr/>
      </dsp:nvSpPr>
      <dsp:spPr>
        <a:xfrm>
          <a:off x="0" y="228226"/>
          <a:ext cx="3138216" cy="8084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noProof="0" dirty="0" smtClean="0">
              <a:solidFill>
                <a:schemeClr val="tx1"/>
              </a:solidFill>
            </a:rPr>
            <a:t>Proposer un point d’entrée aux </a:t>
          </a:r>
          <a:r>
            <a:rPr lang="fr-FR" sz="2200" b="1" kern="1200" noProof="0" dirty="0" err="1" smtClean="0">
              <a:solidFill>
                <a:schemeClr val="tx1"/>
              </a:solidFill>
            </a:rPr>
            <a:t>fintechs</a:t>
          </a:r>
          <a:endParaRPr lang="fr-FR" sz="2200" kern="1200" noProof="0" dirty="0"/>
        </a:p>
      </dsp:txBody>
      <dsp:txXfrm>
        <a:off x="0" y="228226"/>
        <a:ext cx="3138216" cy="808449"/>
      </dsp:txXfrm>
    </dsp:sp>
    <dsp:sp modelId="{55D83482-1521-4867-A81C-AA335C3D8C7F}">
      <dsp:nvSpPr>
        <dsp:cNvPr id="0" name=""/>
        <dsp:cNvSpPr/>
      </dsp:nvSpPr>
      <dsp:spPr>
        <a:xfrm>
          <a:off x="0" y="1016359"/>
          <a:ext cx="3138216" cy="32610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noProof="0" dirty="0" smtClean="0"/>
            <a:t>Un contact informel et direct</a:t>
          </a:r>
          <a:endParaRPr lang="fr-FR" sz="2200" kern="1200" noProof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noProof="0" dirty="0" smtClean="0"/>
            <a:t>Un éclairage réglementaire rapide et clair</a:t>
          </a:r>
          <a:endParaRPr lang="fr-FR" sz="2200" kern="1200" noProof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noProof="0" dirty="0" smtClean="0"/>
            <a:t>Ouvert à tous (pas de sélection, pas de frais)</a:t>
          </a:r>
          <a:endParaRPr lang="fr-FR" sz="2200" kern="1200" noProof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noProof="0" dirty="0" smtClean="0"/>
            <a:t>Une équipe resserrée, agile et technophile</a:t>
          </a:r>
          <a:endParaRPr lang="fr-FR" sz="2200" kern="1200" noProof="0" dirty="0"/>
        </a:p>
      </dsp:txBody>
      <dsp:txXfrm>
        <a:off x="0" y="1016359"/>
        <a:ext cx="3138216" cy="3261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C05B8-3A29-4C90-8443-2A94874DEEDA}">
      <dsp:nvSpPr>
        <dsp:cNvPr id="0" name=""/>
        <dsp:cNvSpPr/>
      </dsp:nvSpPr>
      <dsp:spPr>
        <a:xfrm>
          <a:off x="0" y="210871"/>
          <a:ext cx="3294969" cy="7608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noProof="0" dirty="0" smtClean="0">
              <a:solidFill>
                <a:schemeClr val="tx1"/>
              </a:solidFill>
            </a:rPr>
            <a:t>Comprendre les tendances de l’innovation</a:t>
          </a:r>
          <a:endParaRPr lang="fr-FR" sz="2100" kern="1200" noProof="0" dirty="0"/>
        </a:p>
      </dsp:txBody>
      <dsp:txXfrm>
        <a:off x="0" y="210871"/>
        <a:ext cx="3294969" cy="760809"/>
      </dsp:txXfrm>
    </dsp:sp>
    <dsp:sp modelId="{9916204A-4EDF-478B-AAC5-01B52CB8B20A}">
      <dsp:nvSpPr>
        <dsp:cNvPr id="0" name=""/>
        <dsp:cNvSpPr/>
      </dsp:nvSpPr>
      <dsp:spPr>
        <a:xfrm>
          <a:off x="0" y="971680"/>
          <a:ext cx="3294969" cy="334341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noProof="0" dirty="0" smtClean="0"/>
            <a:t>Dialogue avec l’écosystème (conférences, incubateurs, acteurs innovants…)</a:t>
          </a:r>
          <a:endParaRPr lang="fr-FR" sz="210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noProof="0" dirty="0" smtClean="0"/>
            <a:t>Expérimentations, partenariat avec la recherche</a:t>
          </a:r>
          <a:endParaRPr lang="fr-FR" sz="210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noProof="0" dirty="0" smtClean="0"/>
            <a:t>Documents de réflexion, articles</a:t>
          </a:r>
          <a:endParaRPr lang="fr-FR" sz="2100" kern="1200" noProof="0" dirty="0"/>
        </a:p>
      </dsp:txBody>
      <dsp:txXfrm>
        <a:off x="0" y="971680"/>
        <a:ext cx="3294969" cy="3343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A2F5B-FB6C-452E-A552-6C090DB0E582}">
      <dsp:nvSpPr>
        <dsp:cNvPr id="0" name=""/>
        <dsp:cNvSpPr/>
      </dsp:nvSpPr>
      <dsp:spPr>
        <a:xfrm>
          <a:off x="0" y="179695"/>
          <a:ext cx="3541712" cy="8725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noProof="0" dirty="0" smtClean="0">
              <a:solidFill>
                <a:schemeClr val="tx1"/>
              </a:solidFill>
            </a:rPr>
            <a:t>Contribuer aux réflexions réglementaires</a:t>
          </a:r>
          <a:endParaRPr lang="fr-FR" sz="2400" kern="1200" noProof="0" dirty="0"/>
        </a:p>
      </dsp:txBody>
      <dsp:txXfrm>
        <a:off x="0" y="179695"/>
        <a:ext cx="3541712" cy="872571"/>
      </dsp:txXfrm>
    </dsp:sp>
    <dsp:sp modelId="{D8E43724-C49B-4FCF-A85E-7F7CC3770ED6}">
      <dsp:nvSpPr>
        <dsp:cNvPr id="0" name=""/>
        <dsp:cNvSpPr/>
      </dsp:nvSpPr>
      <dsp:spPr>
        <a:xfrm>
          <a:off x="0" y="1052266"/>
          <a:ext cx="3541712" cy="32940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noProof="0" dirty="0" smtClean="0"/>
            <a:t>Au niveau national</a:t>
          </a:r>
          <a:endParaRPr lang="fr-FR" sz="2400" kern="1200" noProof="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noProof="0" dirty="0" smtClean="0"/>
            <a:t>Forum </a:t>
          </a:r>
          <a:r>
            <a:rPr lang="fr-FR" sz="2400" kern="1200" noProof="0" dirty="0" err="1" smtClean="0"/>
            <a:t>Fintech</a:t>
          </a:r>
          <a:r>
            <a:rPr lang="fr-FR" sz="2400" kern="1200" noProof="0" dirty="0" smtClean="0"/>
            <a:t> ACPR-AMF</a:t>
          </a:r>
          <a:endParaRPr lang="fr-FR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noProof="0" dirty="0" smtClean="0"/>
            <a:t>Au niveau européen</a:t>
          </a:r>
          <a:endParaRPr lang="fr-FR" sz="2400" kern="1200" noProof="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noProof="0" dirty="0" smtClean="0"/>
            <a:t>Autorités UE, EFIF, BCE…</a:t>
          </a:r>
          <a:endParaRPr lang="fr-FR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noProof="0" dirty="0" smtClean="0"/>
            <a:t>Au niveau international</a:t>
          </a:r>
          <a:endParaRPr lang="fr-FR" sz="2400" kern="1200" noProof="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noProof="0" dirty="0" smtClean="0"/>
            <a:t>G20, FSB, BCBS, IAIS</a:t>
          </a:r>
          <a:endParaRPr lang="fr-FR" sz="2400" kern="1200" noProof="0" dirty="0"/>
        </a:p>
      </dsp:txBody>
      <dsp:txXfrm>
        <a:off x="0" y="1052266"/>
        <a:ext cx="3541712" cy="329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3934-CBFE-459B-9BED-6F809027ED7A}" type="datetimeFigureOut">
              <a:rPr lang="fr-FR" smtClean="0"/>
              <a:t>10/04/2024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31 janvier 2024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399-0952-4DA3-90AD-BCED1F2080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68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3934-CBFE-459B-9BED-6F809027ED7A}" type="datetimeFigureOut">
              <a:rPr lang="fr-FR" smtClean="0"/>
              <a:t>10/04/2024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31 janvier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399-0952-4DA3-90AD-BCED1F2080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1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3934-CBFE-459B-9BED-6F809027ED7A}" type="datetimeFigureOut">
              <a:rPr lang="fr-FR" smtClean="0"/>
              <a:t>10/04/2024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31 janvier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399-0952-4DA3-90AD-BCED1F2080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54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1623" y="2563905"/>
            <a:ext cx="10174941" cy="833719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1623" y="3478306"/>
            <a:ext cx="10174941" cy="797859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fr-FR" sz="2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6" t="15434" r="38354" b="55902"/>
          <a:stretch/>
        </p:blipFill>
        <p:spPr>
          <a:xfrm>
            <a:off x="9331" y="4985183"/>
            <a:ext cx="2160240" cy="18722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1" y="350526"/>
            <a:ext cx="1682114" cy="1650062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31 janvier 2024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lum bright="40000" contrast="-20000"/>
          </a:blip>
          <a:stretch>
            <a:fillRect/>
          </a:stretch>
        </p:blipFill>
        <p:spPr>
          <a:xfrm>
            <a:off x="8236661" y="350526"/>
            <a:ext cx="368335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2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3934-CBFE-459B-9BED-6F809027ED7A}" type="datetimeFigureOut">
              <a:rPr lang="fr-FR" smtClean="0"/>
              <a:t>10/04/2024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31 janvier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399-0952-4DA3-90AD-BCED1F2080B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030"/>
            <a:ext cx="1219200" cy="11959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lum bright="40000" contrast="-20000"/>
          </a:blip>
          <a:stretch>
            <a:fillRect/>
          </a:stretch>
        </p:blipFill>
        <p:spPr>
          <a:xfrm>
            <a:off x="9685866" y="5613696"/>
            <a:ext cx="2506133" cy="12443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6" t="15434" r="38354" b="55902"/>
          <a:stretch/>
        </p:blipFill>
        <p:spPr>
          <a:xfrm flipV="1">
            <a:off x="0" y="0"/>
            <a:ext cx="216024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3934-CBFE-459B-9BED-6F809027ED7A}" type="datetimeFigureOut">
              <a:rPr lang="fr-FR" smtClean="0"/>
              <a:t>10/04/2024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31 janvier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399-0952-4DA3-90AD-BCED1F2080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33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3934-CBFE-459B-9BED-6F809027ED7A}" type="datetimeFigureOut">
              <a:rPr lang="fr-FR" smtClean="0"/>
              <a:t>10/04/2024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31 janvier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399-0952-4DA3-90AD-BCED1F2080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01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3934-CBFE-459B-9BED-6F809027ED7A}" type="datetimeFigureOut">
              <a:rPr lang="fr-FR" smtClean="0"/>
              <a:t>10/04/2024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31 janvier 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399-0952-4DA3-90AD-BCED1F2080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81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3934-CBFE-459B-9BED-6F809027ED7A}" type="datetimeFigureOut">
              <a:rPr lang="fr-FR" smtClean="0"/>
              <a:t>10/04/2024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31 janvier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399-0952-4DA3-90AD-BCED1F2080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80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3934-CBFE-459B-9BED-6F809027ED7A}" type="datetimeFigureOut">
              <a:rPr lang="fr-FR" smtClean="0"/>
              <a:t>10/04/2024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31 janvier 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399-0952-4DA3-90AD-BCED1F2080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25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3934-CBFE-459B-9BED-6F809027ED7A}" type="datetimeFigureOut">
              <a:rPr lang="fr-FR" smtClean="0"/>
              <a:t>10/04/2024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31 janvier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399-0952-4DA3-90AD-BCED1F2080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34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3934-CBFE-459B-9BED-6F809027ED7A}" type="datetimeFigureOut">
              <a:rPr lang="fr-FR" smtClean="0"/>
              <a:t>10/04/2024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31 janvier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399-0952-4DA3-90AD-BCED1F2080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79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63934-CBFE-459B-9BED-6F809027ED7A}" type="datetimeFigureOut">
              <a:rPr lang="fr-FR" smtClean="0"/>
              <a:t>10/04/2024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31 janvier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F399-0952-4DA3-90AD-BCED1F2080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25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acpr.banque-france.fr/autoriser/fintech-et-innovation/parcours-fintech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/>
              <a:t>Assurtech : tendances et évolutions du cadre </a:t>
            </a:r>
            <a:r>
              <a:rPr lang="fr-FR" i="1" dirty="0" smtClean="0"/>
              <a:t>règlementaire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096000" y="5235494"/>
            <a:ext cx="5190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fr-FR" sz="2400" b="1" dirty="0" smtClean="0">
                <a:solidFill>
                  <a:srgbClr val="003DA5"/>
                </a:solidFill>
              </a:rPr>
              <a:t>Intervenant</a:t>
            </a:r>
          </a:p>
          <a:p>
            <a:pPr marL="0" lvl="2"/>
            <a:r>
              <a:rPr lang="fr-FR" sz="2400" dirty="0" smtClean="0">
                <a:solidFill>
                  <a:srgbClr val="003DA5"/>
                </a:solidFill>
              </a:rPr>
              <a:t>Timothée DUFOUR </a:t>
            </a:r>
          </a:p>
          <a:p>
            <a:pPr marL="0" lvl="2"/>
            <a:r>
              <a:rPr lang="fr-FR" sz="2400" dirty="0" smtClean="0">
                <a:solidFill>
                  <a:srgbClr val="003DA5"/>
                </a:solidFill>
              </a:rPr>
              <a:t>Pôle Fintech-Innovation</a:t>
            </a:r>
            <a:endParaRPr lang="fr-FR" sz="2400" dirty="0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3079" y="1145197"/>
            <a:ext cx="3835424" cy="4830090"/>
          </a:xfrm>
        </p:spPr>
        <p:txBody>
          <a:bodyPr>
            <a:noAutofit/>
          </a:bodyPr>
          <a:lstStyle/>
          <a:p>
            <a:r>
              <a:rPr lang="fr-FR" sz="2000" dirty="0" smtClean="0"/>
              <a:t>Pourquoi ? Deux </a:t>
            </a:r>
            <a:r>
              <a:rPr lang="fr-FR" sz="2000" dirty="0"/>
              <a:t>o</a:t>
            </a:r>
            <a:r>
              <a:rPr lang="fr-FR" sz="2000" dirty="0" smtClean="0"/>
              <a:t>bjectifs : </a:t>
            </a:r>
          </a:p>
          <a:p>
            <a:pPr lvl="1"/>
            <a:r>
              <a:rPr lang="fr-FR" sz="1800" dirty="0"/>
              <a:t>Répondre aux risques pour la sécurité, la </a:t>
            </a:r>
            <a:r>
              <a:rPr lang="fr-FR" sz="1800" dirty="0" smtClean="0"/>
              <a:t>santé et </a:t>
            </a:r>
            <a:r>
              <a:rPr lang="fr-FR" sz="1800" dirty="0"/>
              <a:t>les droits </a:t>
            </a:r>
            <a:r>
              <a:rPr lang="fr-FR" sz="1800" dirty="0" smtClean="0"/>
              <a:t>fondamentaux</a:t>
            </a:r>
            <a:endParaRPr lang="fr-FR" sz="1800" dirty="0"/>
          </a:p>
          <a:p>
            <a:pPr lvl="1"/>
            <a:r>
              <a:rPr lang="fr-FR" sz="1800" dirty="0"/>
              <a:t>Créer un marché unique </a:t>
            </a:r>
            <a:r>
              <a:rPr lang="fr-FR" sz="1800" dirty="0" smtClean="0"/>
              <a:t>UE de </a:t>
            </a:r>
            <a:r>
              <a:rPr lang="fr-FR" sz="1800" dirty="0"/>
              <a:t>l’IA de </a:t>
            </a:r>
            <a:r>
              <a:rPr lang="fr-FR" sz="1800" dirty="0" smtClean="0"/>
              <a:t>confiance (donner de la sécurité juridique aux opérateurs ; accroitre la confiance des consommateurs ; établir des conditions de concurrence équitables dans l’UE, y compris avec les acteurs extra-UE)</a:t>
            </a:r>
          </a:p>
          <a:p>
            <a:pPr marL="457200" lvl="1" indent="0">
              <a:buNone/>
            </a:pPr>
            <a:endParaRPr lang="fr-FR" sz="500" dirty="0" smtClean="0"/>
          </a:p>
          <a:p>
            <a:r>
              <a:rPr lang="fr-FR" sz="2000" dirty="0" smtClean="0"/>
              <a:t>Comment ? </a:t>
            </a:r>
          </a:p>
          <a:p>
            <a:pPr lvl="1"/>
            <a:r>
              <a:rPr lang="fr-FR" sz="1800" dirty="0" smtClean="0"/>
              <a:t>Approche basée sur les risques, classés schématiquement en 4 niveaux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E387-BD0C-4C91-AB12-92FAF1C41241}" type="slidenum">
              <a:rPr lang="fr-FR" smtClean="0"/>
              <a:t>10</a:t>
            </a:fld>
            <a:endParaRPr lang="fr-FR"/>
          </a:p>
        </p:txBody>
      </p:sp>
      <p:pic>
        <p:nvPicPr>
          <p:cNvPr id="8" name="Espace réservé du contenu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23" y="3400468"/>
            <a:ext cx="8028078" cy="2938848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31 janvier 2024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318503" y="1128162"/>
            <a:ext cx="7761290" cy="2162366"/>
            <a:chOff x="4318503" y="1128162"/>
            <a:chExt cx="7761290" cy="2162366"/>
          </a:xfrm>
        </p:grpSpPr>
        <p:grpSp>
          <p:nvGrpSpPr>
            <p:cNvPr id="7" name="Groupe 6"/>
            <p:cNvGrpSpPr/>
            <p:nvPr/>
          </p:nvGrpSpPr>
          <p:grpSpPr>
            <a:xfrm>
              <a:off x="4318503" y="1128162"/>
              <a:ext cx="7761290" cy="2162366"/>
              <a:chOff x="4318503" y="1128162"/>
              <a:chExt cx="7761290" cy="2162366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8503" y="1145196"/>
                <a:ext cx="7761290" cy="2145332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8104257" y="1209285"/>
                <a:ext cx="189781" cy="207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 flipH="1">
                <a:off x="10922219" y="1128162"/>
                <a:ext cx="507781" cy="35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9455728" y="2414108"/>
              <a:ext cx="189781" cy="2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90113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u="sng" dirty="0" smtClean="0"/>
              <a:t>III - Assurance et IA : vers une IA de confiance</a:t>
            </a:r>
          </a:p>
        </p:txBody>
      </p:sp>
    </p:spTree>
    <p:extLst>
      <p:ext uri="{BB962C8B-B14F-4D97-AF65-F5344CB8AC3E}">
        <p14:creationId xmlns:p14="http://schemas.microsoft.com/office/powerpoint/2010/main" val="5449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E387-BD0C-4C91-AB12-92FAF1C41241}" type="slidenum">
              <a:rPr lang="fr-FR" smtClean="0"/>
              <a:t>11</a:t>
            </a:fld>
            <a:endParaRPr lang="fr-FR"/>
          </a:p>
        </p:txBody>
      </p:sp>
      <p:sp>
        <p:nvSpPr>
          <p:cNvPr id="17" name="Espace réservé du contenu 16"/>
          <p:cNvSpPr>
            <a:spLocks noGrp="1"/>
          </p:cNvSpPr>
          <p:nvPr>
            <p:ph idx="1"/>
          </p:nvPr>
        </p:nvSpPr>
        <p:spPr>
          <a:xfrm>
            <a:off x="292608" y="646982"/>
            <a:ext cx="11686032" cy="2822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dirty="0" smtClean="0"/>
              <a:t>Périmètre</a:t>
            </a:r>
            <a:r>
              <a:rPr lang="fr-FR" sz="1800" dirty="0" smtClean="0"/>
              <a:t> : en particulier, les systèmes d’IA </a:t>
            </a:r>
            <a:r>
              <a:rPr lang="fr-FR" sz="1800" dirty="0"/>
              <a:t>servant une série de </a:t>
            </a:r>
            <a:r>
              <a:rPr lang="fr-FR" sz="1800" b="1" dirty="0"/>
              <a:t>cas d’usage </a:t>
            </a:r>
            <a:r>
              <a:rPr lang="fr-FR" sz="1800" b="1" dirty="0" smtClean="0"/>
              <a:t>spécifiques </a:t>
            </a:r>
            <a:r>
              <a:rPr lang="fr-FR" sz="1400" dirty="0" smtClean="0"/>
              <a:t>(cf. annexe III proposition règlement UE 2021/0106 du 31.04.2021, liste de « systèmes d’IA à haut risque »)</a:t>
            </a:r>
            <a:r>
              <a:rPr lang="fr-FR" sz="1800" dirty="0" smtClean="0"/>
              <a:t>.</a:t>
            </a:r>
            <a:endParaRPr lang="fr-FR" sz="1800" dirty="0" smtClean="0"/>
          </a:p>
          <a:p>
            <a:pPr marL="817200" lvl="1" indent="0">
              <a:lnSpc>
                <a:spcPct val="100000"/>
              </a:lnSpc>
              <a:buNone/>
            </a:pPr>
            <a:r>
              <a:rPr lang="fr-FR" sz="1800" dirty="0" smtClean="0"/>
              <a:t>Pour le </a:t>
            </a:r>
            <a:r>
              <a:rPr lang="fr-FR" sz="1800" u="sng" dirty="0" smtClean="0"/>
              <a:t>secteur financier </a:t>
            </a:r>
            <a:r>
              <a:rPr lang="fr-FR" sz="1800" dirty="0" smtClean="0"/>
              <a:t>:</a:t>
            </a:r>
          </a:p>
          <a:p>
            <a:pPr marL="1047600"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600" dirty="0" smtClean="0"/>
              <a:t>Domaine </a:t>
            </a:r>
            <a:r>
              <a:rPr lang="en-US" sz="1600" dirty="0"/>
              <a:t>5 : </a:t>
            </a:r>
            <a:r>
              <a:rPr lang="fr-FR" sz="1600" dirty="0"/>
              <a:t>« </a:t>
            </a:r>
            <a:r>
              <a:rPr lang="fr-FR" sz="1600" i="1" dirty="0"/>
              <a:t>Accès et droit aux services privés essentiels et aux services publics et prestations sociales essentiels </a:t>
            </a:r>
            <a:r>
              <a:rPr lang="en-US" sz="1600" dirty="0"/>
              <a:t>»</a:t>
            </a:r>
            <a:r>
              <a:rPr lang="fr-FR" sz="1600" dirty="0"/>
              <a:t> </a:t>
            </a:r>
          </a:p>
          <a:p>
            <a:pPr marL="1274400" lvl="2" indent="0">
              <a:lnSpc>
                <a:spcPct val="100000"/>
              </a:lnSpc>
              <a:buNone/>
            </a:pPr>
            <a:r>
              <a:rPr lang="fr-FR" sz="1600" dirty="0" smtClean="0">
                <a:solidFill>
                  <a:schemeClr val="accent2"/>
                </a:solidFill>
              </a:rPr>
              <a:t>(</a:t>
            </a:r>
            <a:r>
              <a:rPr lang="fr-FR" sz="1600" dirty="0">
                <a:solidFill>
                  <a:schemeClr val="accent2"/>
                </a:solidFill>
              </a:rPr>
              <a:t>b) Systèmes d’IA destinés à l’évaluation de la solvabilité des personnes physiques ou à l’établissement de leur note de </a:t>
            </a:r>
            <a:r>
              <a:rPr lang="fr-FR" sz="1600" dirty="0" smtClean="0">
                <a:solidFill>
                  <a:schemeClr val="accent2"/>
                </a:solidFill>
              </a:rPr>
              <a:t>crédit</a:t>
            </a:r>
            <a:endParaRPr lang="fr-FR" sz="1600" dirty="0">
              <a:solidFill>
                <a:schemeClr val="accent2"/>
              </a:solidFill>
            </a:endParaRPr>
          </a:p>
          <a:p>
            <a:pPr marL="1274400" lvl="2" indent="0">
              <a:lnSpc>
                <a:spcPct val="100000"/>
              </a:lnSpc>
              <a:buNone/>
            </a:pPr>
            <a:r>
              <a:rPr lang="fr-FR" sz="1600" dirty="0" smtClean="0">
                <a:solidFill>
                  <a:schemeClr val="accent2"/>
                </a:solidFill>
              </a:rPr>
              <a:t>(d</a:t>
            </a:r>
            <a:r>
              <a:rPr lang="fr-FR" sz="1600" dirty="0">
                <a:solidFill>
                  <a:schemeClr val="accent2"/>
                </a:solidFill>
              </a:rPr>
              <a:t>) Systèmes d'IA à des fins d’évaluation et de tarification pour les personnes physiques en matière d'assurance vie et d’assurance maladie (</a:t>
            </a:r>
            <a:r>
              <a:rPr lang="fr-FR" sz="1600" i="1" dirty="0">
                <a:solidFill>
                  <a:schemeClr val="accent2"/>
                </a:solidFill>
              </a:rPr>
              <a:t>ajouté par le Conseil</a:t>
            </a:r>
            <a:r>
              <a:rPr lang="fr-FR" sz="1600" dirty="0" smtClean="0">
                <a:solidFill>
                  <a:schemeClr val="accent2"/>
                </a:solidFill>
              </a:rPr>
              <a:t>)</a:t>
            </a:r>
            <a:endParaRPr lang="fr-FR" sz="1600" dirty="0">
              <a:solidFill>
                <a:schemeClr val="accent2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endParaRPr lang="en-US" sz="300" i="1" dirty="0">
              <a:solidFill>
                <a:schemeClr val="accent1"/>
              </a:solidFill>
            </a:endParaRPr>
          </a:p>
          <a:p>
            <a:pPr marL="1047600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600" dirty="0" smtClean="0"/>
              <a:t>Indirectement : identification biométrique</a:t>
            </a:r>
          </a:p>
          <a:p>
            <a:pPr marL="1047600"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600" dirty="0" smtClean="0"/>
              <a:t>Le cas des </a:t>
            </a:r>
            <a:r>
              <a:rPr lang="fr-FR" sz="1600" b="1" dirty="0" smtClean="0"/>
              <a:t>systèmes généralistes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FR" sz="500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690777" y="1"/>
            <a:ext cx="9214936" cy="646980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III - </a:t>
            </a:r>
            <a:r>
              <a:rPr lang="fr-FR" sz="2400" u="sng" dirty="0" smtClean="0">
                <a:solidFill>
                  <a:schemeClr val="accent2"/>
                </a:solidFill>
              </a:rPr>
              <a:t>Assurance</a:t>
            </a:r>
            <a:r>
              <a:rPr lang="fr-FR" sz="2400" u="sng" dirty="0" smtClean="0"/>
              <a:t> et IA : vers une IA de confiance</a:t>
            </a:r>
          </a:p>
        </p:txBody>
      </p:sp>
      <p:sp>
        <p:nvSpPr>
          <p:cNvPr id="7" name="Espace réservé du contenu 16"/>
          <p:cNvSpPr txBox="1">
            <a:spLocks/>
          </p:cNvSpPr>
          <p:nvPr/>
        </p:nvSpPr>
        <p:spPr>
          <a:xfrm>
            <a:off x="667512" y="3584448"/>
            <a:ext cx="11412230" cy="341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800" b="1" dirty="0" smtClean="0">
                <a:solidFill>
                  <a:schemeClr val="accent2"/>
                </a:solidFill>
              </a:rPr>
              <a:t>Principales obligations </a:t>
            </a:r>
            <a:r>
              <a:rPr lang="fr-FR" sz="1800" dirty="0" smtClean="0"/>
              <a:t>applicables aux systèmes à haut risque :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Établir et mettre en œuvre un processus itératif de </a:t>
            </a:r>
            <a:r>
              <a:rPr lang="fr-FR" sz="1600" b="1" dirty="0" smtClean="0"/>
              <a:t>gestion des risques</a:t>
            </a:r>
            <a:endParaRPr lang="fr-FR" sz="1600" dirty="0" smtClean="0"/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Utiliser des </a:t>
            </a:r>
            <a:r>
              <a:rPr lang="fr-FR" sz="1600" b="1" dirty="0" smtClean="0"/>
              <a:t>données</a:t>
            </a:r>
            <a:r>
              <a:rPr lang="fr-FR" sz="1600" dirty="0" smtClean="0"/>
              <a:t> d’entrainement, de validation et de test de </a:t>
            </a:r>
            <a:r>
              <a:rPr lang="fr-FR" sz="1600" b="1" dirty="0" smtClean="0"/>
              <a:t>haute qualité ; </a:t>
            </a:r>
            <a:r>
              <a:rPr lang="fr-FR" sz="1600" dirty="0" smtClean="0"/>
              <a:t>mettre en œuvre des procédures de </a:t>
            </a:r>
            <a:r>
              <a:rPr lang="fr-FR" sz="1600" b="1" dirty="0" smtClean="0"/>
              <a:t>gouvernance des données</a:t>
            </a:r>
            <a:endParaRPr lang="fr-FR" sz="1600" dirty="0" smtClean="0"/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Établir la </a:t>
            </a:r>
            <a:r>
              <a:rPr lang="fr-FR" sz="1600" b="1" dirty="0" smtClean="0"/>
              <a:t>documentation technique </a:t>
            </a:r>
            <a:r>
              <a:rPr lang="fr-FR" sz="1600" dirty="0" smtClean="0"/>
              <a:t>prévue et concevoir le système avec des fonctions </a:t>
            </a:r>
            <a:r>
              <a:rPr lang="fr-FR" sz="1600" b="1" dirty="0" smtClean="0"/>
              <a:t>d'enregistrement automatique (traçabilité et </a:t>
            </a:r>
            <a:r>
              <a:rPr lang="fr-FR" sz="1600" b="1" dirty="0" err="1" smtClean="0"/>
              <a:t>auditabilité</a:t>
            </a:r>
            <a:r>
              <a:rPr lang="fr-FR" sz="1600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Assurer un degré approprié de </a:t>
            </a:r>
            <a:r>
              <a:rPr lang="fr-FR" sz="1600" b="1" dirty="0" smtClean="0"/>
              <a:t>transparence et d'</a:t>
            </a:r>
            <a:r>
              <a:rPr lang="fr-FR" sz="1600" b="1" dirty="0" err="1" smtClean="0"/>
              <a:t>interprétabilité</a:t>
            </a:r>
            <a:r>
              <a:rPr lang="fr-FR" sz="1600" b="1" dirty="0" smtClean="0"/>
              <a:t> </a:t>
            </a:r>
            <a:r>
              <a:rPr lang="fr-FR" sz="1600" dirty="0" smtClean="0"/>
              <a:t>du système par sa conception et fournir des informations aux utilisateurs sur la manière de l'utiliser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Permettre une </a:t>
            </a:r>
            <a:r>
              <a:rPr lang="fr-FR" sz="1600" b="1" dirty="0" smtClean="0"/>
              <a:t>surveillance humaine </a:t>
            </a:r>
            <a:r>
              <a:rPr lang="fr-FR" sz="1600" dirty="0" smtClean="0"/>
              <a:t>visant à minimiser les risques résiduels (mesures intégrées dans </a:t>
            </a:r>
            <a:br>
              <a:rPr lang="fr-FR" sz="1600" dirty="0" smtClean="0"/>
            </a:br>
            <a:r>
              <a:rPr lang="fr-FR" sz="1600" dirty="0" smtClean="0"/>
              <a:t>le système et/ou à mettre en œuvre par les utilisateurs) 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Garantir la </a:t>
            </a:r>
            <a:r>
              <a:rPr lang="fr-FR" sz="1600" b="1" dirty="0" smtClean="0"/>
              <a:t>robustesse, l'exactitude et la cyber-sécurité </a:t>
            </a:r>
            <a:r>
              <a:rPr lang="fr-FR" sz="1600" dirty="0" smtClean="0"/>
              <a:t>tout au long du cycle de vie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73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332" y="782885"/>
            <a:ext cx="11304188" cy="563516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fr-FR" sz="3200" b="1" dirty="0" smtClean="0">
                <a:solidFill>
                  <a:schemeClr val="accent2"/>
                </a:solidFill>
              </a:rPr>
              <a:t>Architecture de contrôle </a:t>
            </a:r>
            <a:r>
              <a:rPr lang="fr-FR" sz="3200" dirty="0" smtClean="0">
                <a:solidFill>
                  <a:schemeClr val="accent2"/>
                </a:solidFill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fr-FR" sz="2900" u="sng" dirty="0" smtClean="0"/>
              <a:t>Avant</a:t>
            </a:r>
            <a:r>
              <a:rPr lang="fr-FR" sz="2900" dirty="0" smtClean="0"/>
              <a:t> </a:t>
            </a:r>
            <a:r>
              <a:rPr lang="fr-FR" sz="2900" dirty="0"/>
              <a:t>mise sur le marché / mise en service des systèmes d’IA </a:t>
            </a:r>
            <a:r>
              <a:rPr lang="fr-FR" sz="2900" dirty="0" smtClean="0"/>
              <a:t>: mécanisme d’</a:t>
            </a:r>
            <a:r>
              <a:rPr lang="fr-FR" sz="2900" b="1" dirty="0" smtClean="0"/>
              <a:t>auto-évaluation</a:t>
            </a:r>
            <a:r>
              <a:rPr lang="fr-FR" sz="2900" dirty="0" smtClean="0"/>
              <a:t> de la conformité au règlement par le fournisseur du système d’IA (sauf cas spécifiques impliquant un processus de certification externe)</a:t>
            </a:r>
            <a:endParaRPr lang="fr-FR" sz="2900" dirty="0"/>
          </a:p>
          <a:p>
            <a:pPr lvl="1">
              <a:lnSpc>
                <a:spcPct val="120000"/>
              </a:lnSpc>
            </a:pPr>
            <a:r>
              <a:rPr lang="fr-FR" sz="2900" u="sng" dirty="0" smtClean="0"/>
              <a:t>Après</a:t>
            </a:r>
            <a:r>
              <a:rPr lang="fr-FR" sz="2900" dirty="0" smtClean="0"/>
              <a:t> </a:t>
            </a:r>
            <a:r>
              <a:rPr lang="fr-FR" sz="2900" dirty="0"/>
              <a:t>mise sur le marché / mise en service : </a:t>
            </a:r>
            <a:r>
              <a:rPr lang="fr-FR" sz="2900" dirty="0" smtClean="0"/>
              <a:t>vraisemblablement, contrôle </a:t>
            </a:r>
            <a:r>
              <a:rPr lang="fr-FR" sz="2900" dirty="0"/>
              <a:t>par les </a:t>
            </a:r>
            <a:r>
              <a:rPr lang="fr-FR" sz="2900" b="1" dirty="0"/>
              <a:t>autorités nationales de surveillance du </a:t>
            </a:r>
            <a:r>
              <a:rPr lang="fr-FR" sz="2900" b="1" dirty="0" smtClean="0"/>
              <a:t>marché (donc par l’ACPR)</a:t>
            </a:r>
          </a:p>
          <a:p>
            <a:pPr marL="0" indent="0">
              <a:lnSpc>
                <a:spcPct val="120000"/>
              </a:lnSpc>
              <a:buNone/>
            </a:pPr>
            <a:endParaRPr lang="fr-FR" sz="600" dirty="0"/>
          </a:p>
          <a:p>
            <a:pPr>
              <a:lnSpc>
                <a:spcPct val="120000"/>
              </a:lnSpc>
            </a:pPr>
            <a:r>
              <a:rPr lang="fr-FR" sz="3200" b="1" dirty="0" smtClean="0">
                <a:solidFill>
                  <a:schemeClr val="accent2"/>
                </a:solidFill>
              </a:rPr>
              <a:t>Articulation</a:t>
            </a:r>
            <a:r>
              <a:rPr lang="fr-FR" sz="3200" dirty="0" smtClean="0">
                <a:solidFill>
                  <a:schemeClr val="accent2"/>
                </a:solidFill>
              </a:rPr>
              <a:t> entre la règlementation du secteur financier et les règles horizontales du règlement IA :</a:t>
            </a:r>
          </a:p>
          <a:p>
            <a:pPr lvl="1">
              <a:lnSpc>
                <a:spcPct val="120000"/>
              </a:lnSpc>
            </a:pPr>
            <a:r>
              <a:rPr lang="fr-FR" sz="2900" dirty="0" smtClean="0"/>
              <a:t>Les établissements financiers </a:t>
            </a:r>
            <a:r>
              <a:rPr lang="fr-FR" sz="2900" b="1" dirty="0" smtClean="0"/>
              <a:t>régulés par le droit de l’Union </a:t>
            </a:r>
            <a:r>
              <a:rPr lang="fr-FR" sz="2900" dirty="0" smtClean="0"/>
              <a:t>sont soumis à un régime particulier (même autorité de surveillance, intégration de certaines obligations dans les processus de contrôle interne existants, présomption de conformité pour certaines dispositions)</a:t>
            </a:r>
          </a:p>
          <a:p>
            <a:pPr lvl="1">
              <a:lnSpc>
                <a:spcPct val="120000"/>
              </a:lnSpc>
            </a:pPr>
            <a:r>
              <a:rPr lang="fr-FR" sz="2900" dirty="0" smtClean="0"/>
              <a:t>Mais </a:t>
            </a:r>
            <a:r>
              <a:rPr lang="fr-FR" sz="2900" b="1" dirty="0"/>
              <a:t>l’articulation</a:t>
            </a:r>
            <a:r>
              <a:rPr lang="fr-FR" sz="2900" dirty="0"/>
              <a:t> entre les règles sur l’IA et le contrôle sectoriel n’est </a:t>
            </a:r>
            <a:r>
              <a:rPr lang="fr-FR" sz="2900" b="1" dirty="0"/>
              <a:t>pas explicitement prévue </a:t>
            </a:r>
            <a:r>
              <a:rPr lang="fr-FR" sz="2900" dirty="0"/>
              <a:t>par le </a:t>
            </a:r>
            <a:r>
              <a:rPr lang="fr-FR" sz="2900" dirty="0" smtClean="0"/>
              <a:t>règlement (notamment pour donner plus de flexibilité </a:t>
            </a:r>
            <a:r>
              <a:rPr lang="fr-FR" sz="2900" dirty="0"/>
              <a:t>aux autorités de supervision </a:t>
            </a:r>
            <a:r>
              <a:rPr lang="fr-FR" sz="2900" dirty="0" smtClean="0"/>
              <a:t>sur </a:t>
            </a:r>
            <a:r>
              <a:rPr lang="fr-FR" sz="2900" dirty="0"/>
              <a:t>la manière d’intégrer </a:t>
            </a:r>
            <a:r>
              <a:rPr lang="fr-FR" sz="2900" dirty="0" smtClean="0"/>
              <a:t>les </a:t>
            </a:r>
            <a:r>
              <a:rPr lang="fr-FR" sz="2900" dirty="0"/>
              <a:t>nouvelles missions à leurs procédures existantes</a:t>
            </a:r>
            <a:r>
              <a:rPr lang="fr-FR" sz="2900" dirty="0" smtClean="0"/>
              <a:t>)</a:t>
            </a:r>
            <a:endParaRPr lang="fr-FR" sz="29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900" dirty="0"/>
              <a:t>Des </a:t>
            </a:r>
            <a:r>
              <a:rPr lang="fr-FR" sz="2900" b="1" dirty="0"/>
              <a:t>orientations</a:t>
            </a:r>
            <a:r>
              <a:rPr lang="fr-FR" sz="2900" dirty="0"/>
              <a:t> des autorités européennes de supervision (</a:t>
            </a:r>
            <a:r>
              <a:rPr lang="fr-FR" sz="2900" dirty="0" err="1"/>
              <a:t>ESAs</a:t>
            </a:r>
            <a:r>
              <a:rPr lang="fr-FR" sz="2900" dirty="0"/>
              <a:t>) pourraient préciser les choses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fr-FR" sz="600" dirty="0" smtClean="0"/>
          </a:p>
          <a:p>
            <a:pPr>
              <a:lnSpc>
                <a:spcPct val="120000"/>
              </a:lnSpc>
            </a:pPr>
            <a:r>
              <a:rPr lang="fr-FR" sz="3200" dirty="0" smtClean="0">
                <a:solidFill>
                  <a:schemeClr val="accent2"/>
                </a:solidFill>
              </a:rPr>
              <a:t>D’un point de vue pratique, une fois la réglementation adoptée :</a:t>
            </a:r>
          </a:p>
          <a:p>
            <a:pPr lvl="1">
              <a:lnSpc>
                <a:spcPct val="120000"/>
              </a:lnSpc>
            </a:pPr>
            <a:r>
              <a:rPr lang="fr-FR" sz="2900" dirty="0" smtClean="0"/>
              <a:t>Le </a:t>
            </a:r>
            <a:r>
              <a:rPr lang="fr-FR" sz="2900" b="1" dirty="0" smtClean="0"/>
              <a:t>secteur financier </a:t>
            </a:r>
            <a:r>
              <a:rPr lang="fr-FR" sz="2900" dirty="0" smtClean="0"/>
              <a:t>devra se </a:t>
            </a:r>
            <a:r>
              <a:rPr lang="fr-FR" sz="2900" dirty="0"/>
              <a:t>doter des moyens techniques pour évaluer la conformité (</a:t>
            </a:r>
            <a:r>
              <a:rPr lang="fr-FR" sz="2900" i="1" dirty="0"/>
              <a:t>ex ante</a:t>
            </a:r>
            <a:r>
              <a:rPr lang="fr-FR" sz="2900" dirty="0"/>
              <a:t>) de ses systèmes d’IA, au moins pour certains cas </a:t>
            </a:r>
            <a:r>
              <a:rPr lang="fr-FR" sz="2900" dirty="0" smtClean="0"/>
              <a:t>d’usage</a:t>
            </a:r>
          </a:p>
          <a:p>
            <a:pPr lvl="1">
              <a:lnSpc>
                <a:spcPct val="120000"/>
              </a:lnSpc>
            </a:pPr>
            <a:r>
              <a:rPr lang="fr-FR" sz="2900" dirty="0" smtClean="0"/>
              <a:t>L’autorité </a:t>
            </a:r>
            <a:r>
              <a:rPr lang="fr-FR" sz="2900" dirty="0"/>
              <a:t>de contrôle devra </a:t>
            </a:r>
            <a:r>
              <a:rPr lang="fr-FR" sz="2900" dirty="0" smtClean="0"/>
              <a:t>élaborer </a:t>
            </a:r>
            <a:r>
              <a:rPr lang="fr-FR" sz="2900" dirty="0"/>
              <a:t>des </a:t>
            </a:r>
            <a:r>
              <a:rPr lang="fr-FR" sz="2900" b="1" dirty="0"/>
              <a:t>techniques d’audit</a:t>
            </a:r>
            <a:r>
              <a:rPr lang="fr-FR" sz="2900" dirty="0"/>
              <a:t> appropriées pour vérifier la conformité </a:t>
            </a:r>
            <a:r>
              <a:rPr lang="fr-FR" sz="2900" dirty="0" smtClean="0"/>
              <a:t/>
            </a:r>
            <a:br>
              <a:rPr lang="fr-FR" sz="2900" dirty="0" smtClean="0"/>
            </a:br>
            <a:r>
              <a:rPr lang="fr-FR" sz="2900" dirty="0" smtClean="0"/>
              <a:t>(</a:t>
            </a:r>
            <a:r>
              <a:rPr lang="fr-FR" sz="2900" i="1" dirty="0"/>
              <a:t>ex post</a:t>
            </a:r>
            <a:r>
              <a:rPr lang="fr-FR" sz="2900" dirty="0"/>
              <a:t>) des systèmes utilisés par le secteur </a:t>
            </a:r>
            <a:r>
              <a:rPr lang="fr-FR" sz="2900" dirty="0" smtClean="0"/>
              <a:t>financier</a:t>
            </a:r>
            <a:endParaRPr lang="fr-FR" sz="29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E387-BD0C-4C91-AB12-92FAF1C41241}" type="slidenum">
              <a:rPr lang="fr-FR" smtClean="0"/>
              <a:t>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31 janvier 2024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57863" y="0"/>
            <a:ext cx="9447849" cy="690113"/>
          </a:xfrm>
        </p:spPr>
        <p:txBody>
          <a:bodyPr>
            <a:normAutofit/>
          </a:bodyPr>
          <a:lstStyle/>
          <a:p>
            <a:r>
              <a:rPr lang="fr-FR" sz="2800" u="sng" dirty="0" smtClean="0"/>
              <a:t>III - Assurance et IA : vers une IA de confiance</a:t>
            </a:r>
          </a:p>
        </p:txBody>
      </p:sp>
    </p:spTree>
    <p:extLst>
      <p:ext uri="{BB962C8B-B14F-4D97-AF65-F5344CB8AC3E}">
        <p14:creationId xmlns:p14="http://schemas.microsoft.com/office/powerpoint/2010/main" val="6905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0113" y="862642"/>
            <a:ext cx="11134334" cy="55899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b="1" dirty="0" smtClean="0">
                <a:solidFill>
                  <a:schemeClr val="accent2"/>
                </a:solidFill>
              </a:rPr>
              <a:t>Analyse juridique de l’Assurance paramétrique (ou indicielle) </a:t>
            </a:r>
            <a:r>
              <a:rPr lang="fr-FR" sz="1600" dirty="0" smtClean="0">
                <a:solidFill>
                  <a:schemeClr val="accent2"/>
                </a:solidFill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Pas de définition juridique de l’assurance paramétrique / pas d’interdiction de principe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Points problématiques : l’existence d’un « événement dommageable » et le respect du principe indemnitaire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La distinction entre garanties à « risque unique » et garanties à « risque composite », et ses conséquences pour le contrôle</a:t>
            </a:r>
          </a:p>
          <a:p>
            <a:pPr lvl="2">
              <a:lnSpc>
                <a:spcPct val="100000"/>
              </a:lnSpc>
            </a:pPr>
            <a:r>
              <a:rPr lang="fr-FR" sz="1600" dirty="0" smtClean="0"/>
              <a:t>Vérification à minima que l’ampleur du dommage subi correspond à l’hypothèse retenue lors du paramétrage de l’indemnisation</a:t>
            </a:r>
            <a:endParaRPr lang="fr-FR" sz="1800" b="1" dirty="0" smtClean="0"/>
          </a:p>
          <a:p>
            <a:pPr marL="0" indent="0">
              <a:lnSpc>
                <a:spcPct val="100000"/>
              </a:lnSpc>
              <a:buNone/>
            </a:pPr>
            <a:endParaRPr lang="fr-FR" sz="400" dirty="0"/>
          </a:p>
          <a:p>
            <a:pPr>
              <a:lnSpc>
                <a:spcPct val="100000"/>
              </a:lnSpc>
            </a:pPr>
            <a:r>
              <a:rPr lang="fr-FR" sz="1600" b="1" dirty="0" smtClean="0">
                <a:solidFill>
                  <a:schemeClr val="accent2"/>
                </a:solidFill>
              </a:rPr>
              <a:t>Avantages théoriques </a:t>
            </a:r>
            <a:endParaRPr lang="fr-FR" sz="1600" dirty="0" smtClean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Une possibilité de paramétrage clair (ex : « je veux être couvert contre une tempête avec une vitesse supérieure à 150Km/h, pour 100 000 € »)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Un processus d’indemnisation plus rapide</a:t>
            </a:r>
            <a:endParaRPr lang="fr-FR" sz="1600" dirty="0"/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Cout de distribution réduit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Limitation du risque d’anti-sélection (taux de prime et indemnisation unique sur la base de critères objectifs)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Limitation des risques de fraude</a:t>
            </a:r>
            <a:endParaRPr lang="fr-FR" sz="1600" dirty="0"/>
          </a:p>
          <a:p>
            <a:pPr marL="457200" lvl="1" indent="0">
              <a:lnSpc>
                <a:spcPct val="100000"/>
              </a:lnSpc>
              <a:buNone/>
            </a:pPr>
            <a:endParaRPr lang="fr-FR" sz="400" dirty="0" smtClean="0"/>
          </a:p>
          <a:p>
            <a:pPr>
              <a:lnSpc>
                <a:spcPct val="100000"/>
              </a:lnSpc>
            </a:pPr>
            <a:r>
              <a:rPr lang="fr-FR" sz="1600" b="1" dirty="0" smtClean="0">
                <a:solidFill>
                  <a:schemeClr val="accent2"/>
                </a:solidFill>
              </a:rPr>
              <a:t>Développements récents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Développements récents permis par la multiplication des sources de données (capteurs) et par une </a:t>
            </a:r>
            <a:br>
              <a:rPr lang="fr-FR" sz="1600" dirty="0" smtClean="0"/>
            </a:br>
            <a:r>
              <a:rPr lang="fr-FR" sz="1600" dirty="0" smtClean="0"/>
              <a:t>meilleure compréhension des risques climatiques </a:t>
            </a:r>
          </a:p>
          <a:p>
            <a:pPr lvl="1">
              <a:lnSpc>
                <a:spcPct val="120000"/>
              </a:lnSpc>
            </a:pPr>
            <a:r>
              <a:rPr lang="fr-FR" sz="1600" dirty="0" smtClean="0"/>
              <a:t>Entrée de nouveaux acteurs : l’exemple de Descartes Insurance (agrément décembre 2022) 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E387-BD0C-4C91-AB12-92FAF1C41241}" type="slidenum">
              <a:rPr lang="fr-FR" smtClean="0"/>
              <a:t>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31 janvier 2024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23357" y="1"/>
            <a:ext cx="9482355" cy="785003"/>
          </a:xfrm>
        </p:spPr>
        <p:txBody>
          <a:bodyPr>
            <a:normAutofit/>
          </a:bodyPr>
          <a:lstStyle/>
          <a:p>
            <a:r>
              <a:rPr lang="fr-FR" sz="2800" u="sng" dirty="0" smtClean="0"/>
              <a:t>IV – L’assurance paramétrique ou indicielle</a:t>
            </a:r>
          </a:p>
        </p:txBody>
      </p:sp>
    </p:spTree>
    <p:extLst>
      <p:ext uri="{BB962C8B-B14F-4D97-AF65-F5344CB8AC3E}">
        <p14:creationId xmlns:p14="http://schemas.microsoft.com/office/powerpoint/2010/main" val="38669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490521" y="2389518"/>
            <a:ext cx="11224151" cy="3183147"/>
          </a:xfrm>
        </p:spPr>
        <p:txBody>
          <a:bodyPr/>
          <a:lstStyle/>
          <a:p>
            <a:pPr algn="l"/>
            <a:r>
              <a:rPr lang="fr-FR" sz="2800" dirty="0" smtClean="0"/>
              <a:t>I- Le Pôle </a:t>
            </a:r>
            <a:r>
              <a:rPr lang="fr-FR" sz="2800" dirty="0" err="1" smtClean="0"/>
              <a:t>Fintech</a:t>
            </a:r>
            <a:r>
              <a:rPr lang="fr-FR" sz="2800" dirty="0" smtClean="0"/>
              <a:t> de l’ACPR, dispositif d’accompagnement des </a:t>
            </a:r>
            <a:r>
              <a:rPr lang="fr-FR" sz="2800" dirty="0" err="1" smtClean="0"/>
              <a:t>Assurtechs</a:t>
            </a:r>
            <a:r>
              <a:rPr lang="fr-FR" sz="2800" dirty="0" smtClean="0"/>
              <a:t> </a:t>
            </a:r>
            <a:br>
              <a:rPr lang="fr-FR" sz="2800" dirty="0" smtClean="0"/>
            </a:br>
            <a:r>
              <a:rPr lang="fr-FR" sz="2000" dirty="0" smtClean="0"/>
              <a:t>(et des </a:t>
            </a:r>
            <a:r>
              <a:rPr lang="fr-FR" sz="2000" dirty="0" err="1" smtClean="0"/>
              <a:t>Fintech</a:t>
            </a:r>
            <a:r>
              <a:rPr lang="fr-FR" sz="2000" dirty="0" smtClean="0"/>
              <a:t> plus généralement)</a:t>
            </a:r>
            <a:endParaRPr lang="fr-FR" sz="2800" dirty="0" smtClean="0"/>
          </a:p>
          <a:p>
            <a:pPr algn="l"/>
            <a:r>
              <a:rPr lang="fr-FR" sz="2800" dirty="0" smtClean="0"/>
              <a:t>II – </a:t>
            </a:r>
            <a:r>
              <a:rPr lang="fr-FR" sz="2800" i="1" dirty="0" smtClean="0"/>
              <a:t>Open finance </a:t>
            </a:r>
            <a:r>
              <a:rPr lang="fr-FR" sz="2800" dirty="0" smtClean="0"/>
              <a:t>: cas d’usages et cadre règlementaire</a:t>
            </a:r>
          </a:p>
          <a:p>
            <a:pPr algn="l"/>
            <a:r>
              <a:rPr lang="fr-FR" sz="2800" dirty="0" smtClean="0"/>
              <a:t>III – Assurance et IA : vers une IA de confiance</a:t>
            </a:r>
          </a:p>
          <a:p>
            <a:pPr algn="l"/>
            <a:r>
              <a:rPr lang="fr-FR" sz="2800" dirty="0" smtClean="0"/>
              <a:t>IV </a:t>
            </a:r>
            <a:r>
              <a:rPr lang="fr-FR" sz="2800" dirty="0"/>
              <a:t>– </a:t>
            </a:r>
            <a:r>
              <a:rPr lang="fr-FR" sz="2800" dirty="0" smtClean="0"/>
              <a:t>L’assurance paramétrique (ou indicielle)</a:t>
            </a:r>
            <a:endParaRPr lang="fr-FR" sz="2800" dirty="0"/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2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 smtClean="0"/>
              <a:t>I- Le dispositif d’accompagnement du pôle </a:t>
            </a:r>
            <a:r>
              <a:rPr lang="fr-FR" sz="2800" u="sng" dirty="0" err="1" smtClean="0"/>
              <a:t>fintech</a:t>
            </a:r>
            <a:r>
              <a:rPr lang="fr-FR" sz="2800" u="sng" dirty="0" smtClean="0"/>
              <a:t>-innovation de l’ACPR</a:t>
            </a:r>
            <a:endParaRPr lang="fr-FR" sz="2800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E387-BD0C-4C91-AB12-92FAF1C41241}" type="slidenum">
              <a:rPr lang="fr-FR" smtClean="0"/>
              <a:t>3</a:t>
            </a:fld>
            <a:endParaRPr lang="fr-FR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/>
          </p:nvPr>
        </p:nvGraphicFramePr>
        <p:xfrm>
          <a:off x="946468" y="1394520"/>
          <a:ext cx="313821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lipse 6"/>
          <p:cNvSpPr/>
          <p:nvPr/>
        </p:nvSpPr>
        <p:spPr>
          <a:xfrm>
            <a:off x="2950558" y="5461409"/>
            <a:ext cx="2268252" cy="1354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~ 200 contacts par an dont  ~150 nouveaux interlocuteurs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337858" y="2554927"/>
            <a:ext cx="2215188" cy="654796"/>
            <a:chOff x="1985" y="0"/>
            <a:chExt cx="2419483" cy="654796"/>
          </a:xfrm>
        </p:grpSpPr>
        <p:sp>
          <p:nvSpPr>
            <p:cNvPr id="9" name="Chevron 8"/>
            <p:cNvSpPr/>
            <p:nvPr/>
          </p:nvSpPr>
          <p:spPr>
            <a:xfrm>
              <a:off x="1985" y="0"/>
              <a:ext cx="2419483" cy="65479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 txBox="1"/>
            <p:nvPr/>
          </p:nvSpPr>
          <p:spPr>
            <a:xfrm>
              <a:off x="329383" y="0"/>
              <a:ext cx="1764687" cy="65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Accueil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515394" y="2554927"/>
            <a:ext cx="2215188" cy="654796"/>
            <a:chOff x="2179521" y="0"/>
            <a:chExt cx="2419483" cy="654796"/>
          </a:xfrm>
        </p:grpSpPr>
        <p:sp>
          <p:nvSpPr>
            <p:cNvPr id="12" name="Chevron 11"/>
            <p:cNvSpPr/>
            <p:nvPr/>
          </p:nvSpPr>
          <p:spPr>
            <a:xfrm>
              <a:off x="2179521" y="0"/>
              <a:ext cx="2419483" cy="65479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6"/>
            <p:cNvSpPr txBox="1"/>
            <p:nvPr/>
          </p:nvSpPr>
          <p:spPr>
            <a:xfrm>
              <a:off x="2506919" y="0"/>
              <a:ext cx="1764687" cy="65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Autorisation</a:t>
              </a:r>
              <a:endParaRPr kumimoji="0" lang="fr-FR" sz="20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692929" y="2554927"/>
            <a:ext cx="2215188" cy="654796"/>
            <a:chOff x="4357056" y="0"/>
            <a:chExt cx="2419483" cy="654796"/>
          </a:xfrm>
        </p:grpSpPr>
        <p:sp>
          <p:nvSpPr>
            <p:cNvPr id="15" name="Chevron 14"/>
            <p:cNvSpPr/>
            <p:nvPr/>
          </p:nvSpPr>
          <p:spPr>
            <a:xfrm>
              <a:off x="4357056" y="0"/>
              <a:ext cx="2419483" cy="65479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8"/>
            <p:cNvSpPr txBox="1"/>
            <p:nvPr/>
          </p:nvSpPr>
          <p:spPr>
            <a:xfrm>
              <a:off x="4684454" y="0"/>
              <a:ext cx="1764687" cy="65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Contrôle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5969725" y="1614228"/>
            <a:ext cx="4712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Fluidifier le parcours des </a:t>
            </a:r>
            <a:r>
              <a:rPr kumimoji="0" lang="fr-FR" sz="2800" b="1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fintechs</a:t>
            </a:r>
            <a:endParaRPr kumimoji="0" lang="fr-FR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574769" y="3657501"/>
            <a:ext cx="5779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Une “charte</a:t>
            </a:r>
            <a:r>
              <a:rPr lang="fr-FR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b="1" dirty="0" err="1" smtClean="0">
                <a:solidFill>
                  <a:prstClr val="black"/>
                </a:solidFill>
                <a:latin typeface="Calibri" panose="020F0502020204030204"/>
              </a:rPr>
              <a:t>fintech</a:t>
            </a:r>
            <a:r>
              <a:rPr lang="fr-FR" b="1" dirty="0" smtClean="0">
                <a:solidFill>
                  <a:prstClr val="black"/>
                </a:solidFill>
                <a:latin typeface="Calibri" panose="020F0502020204030204"/>
              </a:rPr>
              <a:t>”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Engagements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de l’Autorité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(délais)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Attentes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Une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page internet dédiée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“Mon parcours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fintech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Présentation pédagogique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de la réglementation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7"/>
              </a:rPr>
              <a:t>Parcours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7"/>
              </a:rPr>
              <a:t>Fintech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7"/>
              </a:rPr>
              <a:t> | Banque de France (banque-france.fr)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31 janvier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48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E387-BD0C-4C91-AB12-92FAF1C41241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967661" y="1341104"/>
          <a:ext cx="3294969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0112" y="2364378"/>
            <a:ext cx="5566421" cy="3448593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656272" y="5367461"/>
            <a:ext cx="3516456" cy="1354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French </a:t>
            </a:r>
            <a:r>
              <a:rPr kumimoji="0" lang="fr-FR" sz="18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Fintech</a:t>
            </a:r>
            <a: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r-FR" dirty="0" err="1" smtClean="0">
                <a:solidFill>
                  <a:prstClr val="white"/>
                </a:solidFill>
                <a:latin typeface="Calibri" panose="020F0502020204030204"/>
              </a:rPr>
              <a:t>W</a:t>
            </a:r>
            <a:r>
              <a:rPr kumimoji="0" lang="fr-FR" sz="18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eek</a:t>
            </a: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,</a:t>
            </a:r>
            <a: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</a:t>
            </a:r>
            <a:b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Forum </a:t>
            </a:r>
            <a:r>
              <a:rPr kumimoji="0" lang="fr-FR" sz="18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fintech</a:t>
            </a:r>
            <a: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ACPR-AMF</a:t>
            </a: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31 janvier 2024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u="sng" dirty="0" smtClean="0"/>
              <a:t>I- Le dispositif d’accompagnement du pôle </a:t>
            </a:r>
            <a:r>
              <a:rPr lang="fr-FR" sz="2800" u="sng" dirty="0" err="1" smtClean="0"/>
              <a:t>fintech</a:t>
            </a:r>
            <a:r>
              <a:rPr lang="fr-FR" sz="2800" u="sng" dirty="0"/>
              <a:t>-innovation </a:t>
            </a:r>
            <a:r>
              <a:rPr lang="fr-FR" sz="2800" u="sng" dirty="0" smtClean="0"/>
              <a:t>de </a:t>
            </a:r>
            <a:r>
              <a:rPr lang="fr-FR" sz="2800" u="sng" dirty="0"/>
              <a:t>l’ACPR</a:t>
            </a:r>
          </a:p>
        </p:txBody>
      </p:sp>
    </p:spTree>
    <p:extLst>
      <p:ext uri="{BB962C8B-B14F-4D97-AF65-F5344CB8AC3E}">
        <p14:creationId xmlns:p14="http://schemas.microsoft.com/office/powerpoint/2010/main" val="17165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E387-BD0C-4C91-AB12-92FAF1C41241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963523" y="1400674"/>
          <a:ext cx="354171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2225" y="4019556"/>
            <a:ext cx="2984308" cy="1912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18099" y="2624449"/>
            <a:ext cx="6373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Au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niveau national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Identification à distance (Connaissez votre client, « KYC »)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dirty="0" smtClean="0">
                <a:solidFill>
                  <a:prstClr val="black"/>
                </a:solidFill>
                <a:latin typeface="Calibri" panose="020F0502020204030204"/>
              </a:rPr>
              <a:t> Techniques LCB-FT pour les prestataires de services en crypto-actifs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8100" y="4448992"/>
            <a:ext cx="3714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</a:t>
            </a:r>
            <a:r>
              <a:rPr kumimoji="0" lang="fr-FR" sz="18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niveau européen</a:t>
            </a:r>
            <a:endParaRPr kumimoji="0" lang="fr-FR" sz="1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Règlement IA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finance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31 janvier 2024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u="sng" dirty="0" smtClean="0"/>
              <a:t>I- Le dispositif d’accompagnement du pôle </a:t>
            </a:r>
            <a:r>
              <a:rPr lang="fr-FR" sz="2800" u="sng" dirty="0" err="1"/>
              <a:t>fintech</a:t>
            </a:r>
            <a:r>
              <a:rPr lang="fr-FR" sz="2800" u="sng" dirty="0"/>
              <a:t>-innovation de l’ACPR</a:t>
            </a:r>
          </a:p>
        </p:txBody>
      </p:sp>
    </p:spTree>
    <p:extLst>
      <p:ext uri="{BB962C8B-B14F-4D97-AF65-F5344CB8AC3E}">
        <p14:creationId xmlns:p14="http://schemas.microsoft.com/office/powerpoint/2010/main" val="4028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accent2"/>
                </a:solidFill>
              </a:rPr>
              <a:t>La deuxième directive sur les services de paiement, et les débuts de l’</a:t>
            </a:r>
            <a:r>
              <a:rPr lang="fr-FR" sz="2000" i="1" dirty="0" smtClean="0">
                <a:solidFill>
                  <a:schemeClr val="accent2"/>
                </a:solidFill>
              </a:rPr>
              <a:t>Open Banking</a:t>
            </a:r>
          </a:p>
          <a:p>
            <a:pPr lvl="1"/>
            <a:r>
              <a:rPr lang="fr-FR" sz="1600" dirty="0" smtClean="0"/>
              <a:t>Obligation de mise à disposition des données des comptes de paiement </a:t>
            </a:r>
          </a:p>
          <a:p>
            <a:pPr lvl="1"/>
            <a:r>
              <a:rPr lang="fr-FR" sz="1600" dirty="0" smtClean="0"/>
              <a:t>Difficultés de mise en œuvre </a:t>
            </a:r>
          </a:p>
          <a:p>
            <a:pPr lvl="1"/>
            <a:r>
              <a:rPr lang="fr-FR" sz="1600" dirty="0" smtClean="0"/>
              <a:t>Cas d’usage observés : de l’agrégation des comptes à l’analyse de la solvabilité </a:t>
            </a:r>
          </a:p>
          <a:p>
            <a:pPr lvl="1"/>
            <a:endParaRPr lang="fr-FR" sz="1600" dirty="0"/>
          </a:p>
          <a:p>
            <a:r>
              <a:rPr lang="fr-FR" sz="2000" dirty="0" smtClean="0">
                <a:solidFill>
                  <a:schemeClr val="accent2"/>
                </a:solidFill>
              </a:rPr>
              <a:t>L’open finance, une extension naturelle </a:t>
            </a:r>
          </a:p>
          <a:p>
            <a:pPr lvl="1"/>
            <a:r>
              <a:rPr lang="fr-FR" sz="1600" dirty="0" smtClean="0"/>
              <a:t>Articulation avec la stratégie européenne de la données </a:t>
            </a:r>
          </a:p>
          <a:p>
            <a:pPr lvl="1"/>
            <a:r>
              <a:rPr lang="fr-FR" sz="1600" dirty="0" smtClean="0"/>
              <a:t>Développements sectoriels </a:t>
            </a:r>
          </a:p>
          <a:p>
            <a:pPr lvl="1"/>
            <a:endParaRPr lang="fr-FR" sz="1600" dirty="0"/>
          </a:p>
          <a:p>
            <a:r>
              <a:rPr lang="fr-FR" sz="2000" dirty="0" smtClean="0">
                <a:solidFill>
                  <a:schemeClr val="accent2"/>
                </a:solidFill>
              </a:rPr>
              <a:t>Cas d’usages anticipés pour le secteur des assurances</a:t>
            </a:r>
          </a:p>
          <a:p>
            <a:pPr lvl="1"/>
            <a:r>
              <a:rPr lang="fr-FR" sz="1600" dirty="0" smtClean="0"/>
              <a:t>Prémices scandinaves </a:t>
            </a:r>
          </a:p>
          <a:p>
            <a:pPr lvl="1"/>
            <a:r>
              <a:rPr lang="fr-FR" sz="1600" dirty="0" smtClean="0"/>
              <a:t>Tableau de bord EIOPA : un exercice de pensée </a:t>
            </a:r>
          </a:p>
          <a:p>
            <a:pPr lvl="1"/>
            <a:r>
              <a:rPr lang="fr-FR" sz="1600" dirty="0" smtClean="0"/>
              <a:t>Les IBIP (</a:t>
            </a:r>
            <a:r>
              <a:rPr lang="fr-FR" sz="1600" i="1" dirty="0" smtClean="0"/>
              <a:t>Insurance </a:t>
            </a:r>
            <a:r>
              <a:rPr lang="fr-FR" sz="1600" i="1" dirty="0" err="1" smtClean="0"/>
              <a:t>Based</a:t>
            </a:r>
            <a:r>
              <a:rPr lang="fr-FR" sz="1600" i="1" dirty="0" smtClean="0"/>
              <a:t> Investment </a:t>
            </a:r>
            <a:r>
              <a:rPr lang="fr-FR" sz="1600" i="1" dirty="0" err="1"/>
              <a:t>P</a:t>
            </a:r>
            <a:r>
              <a:rPr lang="fr-FR" sz="1600" i="1" dirty="0" err="1" smtClean="0"/>
              <a:t>roducts</a:t>
            </a:r>
            <a:r>
              <a:rPr lang="fr-FR" sz="1600" i="1" dirty="0" smtClean="0"/>
              <a:t>) : « </a:t>
            </a:r>
            <a:r>
              <a:rPr lang="fr-FR" sz="1600" dirty="0" smtClean="0"/>
              <a:t>vision 360° » et préférences ESG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E387-BD0C-4C91-AB12-92FAF1C41241}" type="slidenum">
              <a:rPr lang="fr-FR" smtClean="0"/>
              <a:t>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31 janvier 2024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8449" cy="1325563"/>
          </a:xfrm>
        </p:spPr>
        <p:txBody>
          <a:bodyPr>
            <a:normAutofit/>
          </a:bodyPr>
          <a:lstStyle/>
          <a:p>
            <a:r>
              <a:rPr lang="fr-FR" sz="2800" u="sng" dirty="0" smtClean="0"/>
              <a:t>II –</a:t>
            </a:r>
            <a:r>
              <a:rPr lang="fr-FR" sz="2800" i="1" u="sng" dirty="0" smtClean="0"/>
              <a:t> </a:t>
            </a:r>
            <a:r>
              <a:rPr lang="fr-FR" sz="2800" u="sng" dirty="0" smtClean="0"/>
              <a:t>Finance ouverte (</a:t>
            </a:r>
            <a:r>
              <a:rPr lang="fr-FR" sz="2800" i="1" u="sng" dirty="0" smtClean="0"/>
              <a:t>Open finance</a:t>
            </a:r>
            <a:r>
              <a:rPr lang="fr-FR" sz="2800" u="sng" dirty="0" smtClean="0"/>
              <a:t>)</a:t>
            </a:r>
            <a:r>
              <a:rPr lang="fr-FR" sz="2800" i="1" u="sng" dirty="0" smtClean="0"/>
              <a:t> </a:t>
            </a:r>
            <a:r>
              <a:rPr lang="fr-FR" sz="2800" u="sng" dirty="0" smtClean="0"/>
              <a:t>: cas d’usages et cadre règlementaire</a:t>
            </a:r>
          </a:p>
        </p:txBody>
      </p:sp>
    </p:spTree>
    <p:extLst>
      <p:ext uri="{BB962C8B-B14F-4D97-AF65-F5344CB8AC3E}">
        <p14:creationId xmlns:p14="http://schemas.microsoft.com/office/powerpoint/2010/main" val="39735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69116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Publication de la proposition de règlement </a:t>
            </a:r>
          </a:p>
          <a:p>
            <a:pPr indent="0">
              <a:buNone/>
            </a:pPr>
            <a:r>
              <a:rPr lang="fr-FR" sz="2000" dirty="0" smtClean="0"/>
              <a:t>FIDA (</a:t>
            </a:r>
            <a:r>
              <a:rPr lang="fr-FR" sz="2000" i="1" dirty="0" err="1" smtClean="0"/>
              <a:t>FInancial</a:t>
            </a:r>
            <a:r>
              <a:rPr lang="fr-FR" sz="2000" i="1" dirty="0" smtClean="0"/>
              <a:t> Data </a:t>
            </a:r>
            <a:r>
              <a:rPr lang="fr-FR" sz="2000" i="1" dirty="0"/>
              <a:t>A</a:t>
            </a:r>
            <a:r>
              <a:rPr lang="fr-FR" sz="2000" i="1" dirty="0" smtClean="0"/>
              <a:t>ccess</a:t>
            </a:r>
            <a:r>
              <a:rPr lang="fr-FR" sz="2000" dirty="0" smtClean="0"/>
              <a:t>) le 28 juin 2023</a:t>
            </a:r>
          </a:p>
          <a:p>
            <a:r>
              <a:rPr lang="fr-FR" sz="2000" b="1" dirty="0" smtClean="0"/>
              <a:t>Objectif : </a:t>
            </a:r>
            <a:r>
              <a:rPr lang="fr-FR" sz="2000" dirty="0" smtClean="0"/>
              <a:t>Faciliter le partage des données </a:t>
            </a:r>
            <a:r>
              <a:rPr lang="fr-FR" sz="2000" dirty="0"/>
              <a:t>financières </a:t>
            </a:r>
            <a:r>
              <a:rPr lang="fr-FR" sz="2000" dirty="0" smtClean="0"/>
              <a:t>des consommateurs </a:t>
            </a:r>
            <a:br>
              <a:rPr lang="fr-FR" sz="2000" dirty="0" smtClean="0"/>
            </a:br>
            <a:r>
              <a:rPr lang="fr-FR" sz="2000" dirty="0" smtClean="0"/>
              <a:t>&amp; professionnels pour développer des services innovants</a:t>
            </a:r>
          </a:p>
          <a:p>
            <a:pPr marL="0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	 de </a:t>
            </a:r>
            <a:r>
              <a:rPr lang="fr-FR" sz="2000" i="1" dirty="0" smtClean="0">
                <a:sym typeface="Wingdings" panose="05000000000000000000" pitchFamily="2" charset="2"/>
              </a:rPr>
              <a:t>l’Open </a:t>
            </a:r>
            <a:r>
              <a:rPr lang="fr-FR" sz="2000" i="1" dirty="0" err="1" smtClean="0">
                <a:sym typeface="Wingdings" panose="05000000000000000000" pitchFamily="2" charset="2"/>
              </a:rPr>
              <a:t>banking</a:t>
            </a:r>
            <a:r>
              <a:rPr lang="fr-FR" sz="2000" dirty="0" smtClean="0">
                <a:sym typeface="Wingdings" panose="05000000000000000000" pitchFamily="2" charset="2"/>
              </a:rPr>
              <a:t> à </a:t>
            </a:r>
            <a:r>
              <a:rPr lang="fr-FR" sz="2000" i="1" dirty="0" smtClean="0">
                <a:sym typeface="Wingdings" panose="05000000000000000000" pitchFamily="2" charset="2"/>
              </a:rPr>
              <a:t>l’Open finance</a:t>
            </a:r>
          </a:p>
          <a:p>
            <a:pPr marL="0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	 La COM a essayé de tirer les leçons de la DSP2</a:t>
            </a:r>
            <a:endParaRPr lang="fr-FR" sz="2000" dirty="0" smtClean="0"/>
          </a:p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 du partage très large : </a:t>
            </a:r>
          </a:p>
          <a:p>
            <a:pPr lvl="1"/>
            <a:r>
              <a:rPr lang="fr-FR" sz="2000" dirty="0" smtClean="0"/>
              <a:t>il </a:t>
            </a:r>
            <a:r>
              <a:rPr lang="fr-FR" sz="2000" b="1" dirty="0" smtClean="0"/>
              <a:t>couvre </a:t>
            </a:r>
            <a:r>
              <a:rPr lang="fr-FR" sz="2000" b="1" dirty="0"/>
              <a:t>un large périmètre d’entités concernées </a:t>
            </a:r>
            <a:r>
              <a:rPr lang="fr-FR" sz="2000" dirty="0"/>
              <a:t>(les entités qui détiennent les données en questions ; les institutions </a:t>
            </a:r>
            <a:r>
              <a:rPr lang="fr-FR" sz="2000" dirty="0" smtClean="0"/>
              <a:t>financières au </a:t>
            </a:r>
            <a:r>
              <a:rPr lang="fr-FR" sz="2000" dirty="0"/>
              <a:t>sens </a:t>
            </a:r>
            <a:r>
              <a:rPr lang="fr-FR" sz="2000" dirty="0" smtClean="0"/>
              <a:t>large)</a:t>
            </a:r>
            <a:endParaRPr lang="fr-FR" sz="2000" b="1" dirty="0"/>
          </a:p>
          <a:p>
            <a:pPr lvl="1"/>
            <a:r>
              <a:rPr lang="fr-FR" sz="2000" b="1" dirty="0" smtClean="0"/>
              <a:t>et </a:t>
            </a:r>
            <a:r>
              <a:rPr lang="fr-FR" sz="2000" b="1" dirty="0"/>
              <a:t>de données</a:t>
            </a:r>
            <a:r>
              <a:rPr lang="fr-FR" sz="2000" dirty="0"/>
              <a:t> : les données d’épargne et d’investissement (livrets, titres, UC…), les données d’assurance (sauf celles liées à la santé), les données liées aux crédits hypothécaires et les données fournies par le client à l’occasion de l’analyse de sa solvabilité, ainsi que les données concernant  les crypto-actifs, ou le </a:t>
            </a:r>
            <a:r>
              <a:rPr lang="fr-FR" sz="2000" dirty="0" err="1"/>
              <a:t>crowdfunding</a:t>
            </a:r>
            <a:r>
              <a:rPr lang="fr-FR" sz="2000" dirty="0"/>
              <a:t>. </a:t>
            </a:r>
          </a:p>
          <a:p>
            <a:endParaRPr lang="fr-FR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E387-BD0C-4C91-AB12-92FAF1C41241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00" y="1646238"/>
            <a:ext cx="2160000" cy="2160000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31 janvier 2024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738449" cy="816694"/>
          </a:xfrm>
        </p:spPr>
        <p:txBody>
          <a:bodyPr>
            <a:normAutofit/>
          </a:bodyPr>
          <a:lstStyle/>
          <a:p>
            <a:r>
              <a:rPr lang="fr-FR" sz="2800" u="sng" dirty="0" smtClean="0"/>
              <a:t>II –</a:t>
            </a:r>
            <a:r>
              <a:rPr lang="fr-FR" sz="2800" i="1" u="sng" dirty="0" smtClean="0"/>
              <a:t> </a:t>
            </a:r>
            <a:r>
              <a:rPr lang="fr-FR" sz="2800" u="sng" dirty="0" smtClean="0"/>
              <a:t>Finance ouverte (</a:t>
            </a:r>
            <a:r>
              <a:rPr lang="fr-FR" sz="2800" i="1" u="sng" dirty="0" smtClean="0"/>
              <a:t>Open finance</a:t>
            </a:r>
            <a:r>
              <a:rPr lang="fr-FR" sz="2800" u="sng" dirty="0" smtClean="0"/>
              <a:t>)</a:t>
            </a:r>
            <a:r>
              <a:rPr lang="fr-FR" sz="2800" i="1" u="sng" dirty="0" smtClean="0"/>
              <a:t> </a:t>
            </a:r>
            <a:r>
              <a:rPr lang="fr-FR" sz="2800" u="sng" dirty="0" smtClean="0"/>
              <a:t>: cas d’usages et cadre règlementaire</a:t>
            </a:r>
          </a:p>
        </p:txBody>
      </p:sp>
    </p:spTree>
    <p:extLst>
      <p:ext uri="{BB962C8B-B14F-4D97-AF65-F5344CB8AC3E}">
        <p14:creationId xmlns:p14="http://schemas.microsoft.com/office/powerpoint/2010/main" val="30779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3410" y="1551175"/>
            <a:ext cx="10370389" cy="462578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Obligation de donner accès </a:t>
            </a:r>
            <a:r>
              <a:rPr lang="fr-FR" dirty="0"/>
              <a:t>des données au sujet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à un tiers qui agit pour lui</a:t>
            </a:r>
          </a:p>
          <a:p>
            <a:r>
              <a:rPr lang="fr-FR" dirty="0" smtClean="0"/>
              <a:t>L’accès se fait dans le respect des règles du RGPD</a:t>
            </a:r>
          </a:p>
          <a:p>
            <a:pPr lvl="0"/>
            <a:r>
              <a:rPr lang="fr-FR" dirty="0" smtClean="0"/>
              <a:t>FIDA </a:t>
            </a:r>
            <a:r>
              <a:rPr lang="fr-FR" b="1" dirty="0" smtClean="0"/>
              <a:t>crée </a:t>
            </a:r>
            <a:r>
              <a:rPr lang="fr-FR" b="1" dirty="0"/>
              <a:t>une nouvelle catégorie d’acteurs, en miroir du statut de prestataire de service d’information sur les comptes (PSIC) qui existe déjà pour l’Open Banking</a:t>
            </a:r>
            <a:r>
              <a:rPr lang="fr-FR" dirty="0"/>
              <a:t>: les prestataires de service d’information financière (PSIF), qui seront agréés par les autorités compétentes</a:t>
            </a:r>
            <a:endParaRPr lang="fr-FR" dirty="0" smtClean="0"/>
          </a:p>
          <a:p>
            <a:pPr lvl="0"/>
            <a:r>
              <a:rPr lang="fr-FR" dirty="0" smtClean="0"/>
              <a:t>Les </a:t>
            </a:r>
            <a:r>
              <a:rPr lang="fr-FR" dirty="0"/>
              <a:t>détenteurs de données, devront fournir </a:t>
            </a:r>
            <a:r>
              <a:rPr lang="fr-FR" b="1" dirty="0"/>
              <a:t>un tableau de bord permettant à leurs utilisateurs de gérer le consentement </a:t>
            </a:r>
            <a:r>
              <a:rPr lang="fr-FR" dirty="0"/>
              <a:t>donné à un tiers pour accéder aux données. </a:t>
            </a:r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E387-BD0C-4C91-AB12-92FAF1C41241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31 janvier 2024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04" y="1231810"/>
            <a:ext cx="2068644" cy="1573032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738449" cy="687298"/>
          </a:xfrm>
        </p:spPr>
        <p:txBody>
          <a:bodyPr>
            <a:normAutofit/>
          </a:bodyPr>
          <a:lstStyle/>
          <a:p>
            <a:r>
              <a:rPr lang="fr-FR" sz="2800" u="sng" dirty="0" smtClean="0"/>
              <a:t>II –</a:t>
            </a:r>
            <a:r>
              <a:rPr lang="fr-FR" sz="2800" i="1" u="sng" dirty="0" smtClean="0"/>
              <a:t> </a:t>
            </a:r>
            <a:r>
              <a:rPr lang="fr-FR" sz="2800" u="sng" dirty="0" smtClean="0"/>
              <a:t>Finance ouverte (</a:t>
            </a:r>
            <a:r>
              <a:rPr lang="fr-FR" sz="2800" i="1" u="sng" dirty="0" smtClean="0"/>
              <a:t>Open finance</a:t>
            </a:r>
            <a:r>
              <a:rPr lang="fr-FR" sz="2800" u="sng" dirty="0" smtClean="0"/>
              <a:t>)</a:t>
            </a:r>
            <a:r>
              <a:rPr lang="fr-FR" sz="2800" i="1" u="sng" dirty="0" smtClean="0"/>
              <a:t> </a:t>
            </a:r>
            <a:r>
              <a:rPr lang="fr-FR" sz="2800" u="sng" dirty="0" smtClean="0"/>
              <a:t>: cas d’usages et cadre règlementaire</a:t>
            </a:r>
          </a:p>
        </p:txBody>
      </p:sp>
    </p:spTree>
    <p:extLst>
      <p:ext uri="{BB962C8B-B14F-4D97-AF65-F5344CB8AC3E}">
        <p14:creationId xmlns:p14="http://schemas.microsoft.com/office/powerpoint/2010/main" val="33923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5554" y="1316665"/>
            <a:ext cx="10379015" cy="4687319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fr-FR" sz="2200" b="1" dirty="0">
                <a:solidFill>
                  <a:schemeClr val="accent2"/>
                </a:solidFill>
              </a:rPr>
              <a:t>Adhésion obligatoire des détenteurs et des utilisateurs </a:t>
            </a:r>
            <a:r>
              <a:rPr lang="fr-FR" sz="2200" b="1" dirty="0" smtClean="0">
                <a:solidFill>
                  <a:schemeClr val="accent2"/>
                </a:solidFill>
              </a:rPr>
              <a:t>de </a:t>
            </a:r>
            <a:r>
              <a:rPr lang="fr-FR" sz="2200" b="1" dirty="0">
                <a:solidFill>
                  <a:schemeClr val="accent2"/>
                </a:solidFill>
              </a:rPr>
              <a:t>données à un schéma de </a:t>
            </a:r>
            <a:r>
              <a:rPr lang="fr-FR" sz="2200" b="1" dirty="0" smtClean="0">
                <a:solidFill>
                  <a:schemeClr val="accent2"/>
                </a:solidFill>
              </a:rPr>
              <a:t/>
            </a:r>
            <a:br>
              <a:rPr lang="fr-FR" sz="2200" b="1" dirty="0" smtClean="0">
                <a:solidFill>
                  <a:schemeClr val="accent2"/>
                </a:solidFill>
              </a:rPr>
            </a:br>
            <a:r>
              <a:rPr lang="fr-FR" sz="2200" b="1" dirty="0" smtClean="0">
                <a:solidFill>
                  <a:schemeClr val="accent2"/>
                </a:solidFill>
              </a:rPr>
              <a:t>partage des </a:t>
            </a:r>
            <a:r>
              <a:rPr lang="fr-FR" sz="2200" b="1" dirty="0">
                <a:solidFill>
                  <a:schemeClr val="accent2"/>
                </a:solidFill>
              </a:rPr>
              <a:t>données financières </a:t>
            </a:r>
          </a:p>
          <a:p>
            <a:pPr lvl="1">
              <a:lnSpc>
                <a:spcPct val="110000"/>
              </a:lnSpc>
            </a:pPr>
            <a:r>
              <a:rPr lang="fr-FR" dirty="0" smtClean="0"/>
              <a:t>infrastructures techniques : utilisation d’un standard d’interfaces </a:t>
            </a:r>
            <a:r>
              <a:rPr lang="fr-FR" dirty="0"/>
              <a:t>de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programmation </a:t>
            </a:r>
            <a:r>
              <a:rPr lang="fr-FR" dirty="0"/>
              <a:t>d’application (</a:t>
            </a:r>
            <a:r>
              <a:rPr lang="fr-FR" dirty="0" smtClean="0"/>
              <a:t>API) ;</a:t>
            </a:r>
          </a:p>
          <a:p>
            <a:pPr lvl="1">
              <a:lnSpc>
                <a:spcPct val="110000"/>
              </a:lnSpc>
            </a:pPr>
            <a:r>
              <a:rPr lang="fr-FR" dirty="0"/>
              <a:t>E</a:t>
            </a:r>
            <a:r>
              <a:rPr lang="fr-FR" dirty="0" smtClean="0"/>
              <a:t>nsemble </a:t>
            </a:r>
            <a:r>
              <a:rPr lang="fr-FR" dirty="0"/>
              <a:t>de règles de fonctionnement incluant par exemple celles concernant la responsabilité des </a:t>
            </a:r>
            <a:r>
              <a:rPr lang="fr-FR" dirty="0" smtClean="0"/>
              <a:t>acteurs ;</a:t>
            </a:r>
          </a:p>
          <a:p>
            <a:pPr lvl="1">
              <a:lnSpc>
                <a:spcPct val="110000"/>
              </a:lnSpc>
            </a:pPr>
            <a:r>
              <a:rPr lang="fr-FR" dirty="0" smtClean="0"/>
              <a:t>Possibilité de prévoir </a:t>
            </a:r>
            <a:r>
              <a:rPr lang="fr-FR" b="1" dirty="0" smtClean="0"/>
              <a:t>une compensation pour la mise à disposition des données (</a:t>
            </a:r>
            <a:r>
              <a:rPr lang="fr-FR" dirty="0" smtClean="0"/>
              <a:t>qui ne devra pas être prohibitive et devra être calculée de manière transparente).</a:t>
            </a:r>
            <a:r>
              <a:rPr lang="fr-FR" b="1" dirty="0" smtClean="0"/>
              <a:t> </a:t>
            </a:r>
            <a:endParaRPr lang="fr-FR" dirty="0" smtClean="0"/>
          </a:p>
          <a:p>
            <a:pPr lvl="0">
              <a:lnSpc>
                <a:spcPct val="110000"/>
              </a:lnSpc>
            </a:pPr>
            <a:r>
              <a:rPr lang="fr-FR" sz="2200" b="1" dirty="0" smtClean="0">
                <a:solidFill>
                  <a:schemeClr val="accent2"/>
                </a:solidFill>
              </a:rPr>
              <a:t>Ces </a:t>
            </a:r>
            <a:r>
              <a:rPr lang="fr-FR" sz="2200" b="1" dirty="0">
                <a:solidFill>
                  <a:schemeClr val="accent2"/>
                </a:solidFill>
              </a:rPr>
              <a:t>schémas feront l’objet d’une notification à l’autorité </a:t>
            </a:r>
            <a:r>
              <a:rPr lang="fr-FR" sz="2200" b="1" dirty="0" smtClean="0">
                <a:solidFill>
                  <a:schemeClr val="accent2"/>
                </a:solidFill>
              </a:rPr>
              <a:t>compétente </a:t>
            </a:r>
            <a:r>
              <a:rPr lang="fr-FR" sz="2200" b="1" dirty="0">
                <a:solidFill>
                  <a:schemeClr val="accent2"/>
                </a:solidFill>
              </a:rPr>
              <a:t>qui devra s’assurer qu‘ils sont conformes au règlement.</a:t>
            </a:r>
            <a:endParaRPr lang="fr-FR" sz="2200" dirty="0">
              <a:solidFill>
                <a:schemeClr val="accent2"/>
              </a:solidFill>
            </a:endParaRPr>
          </a:p>
          <a:p>
            <a:pPr lvl="0">
              <a:lnSpc>
                <a:spcPct val="110000"/>
              </a:lnSpc>
            </a:pPr>
            <a:r>
              <a:rPr lang="fr-FR" dirty="0"/>
              <a:t>Si le marché ne réussit pas à développer de tels schémas de partage des données financières, la commission européenne est habilitée à prendre un acte délégué.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E387-BD0C-4C91-AB12-92FAF1C41241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84" y="874672"/>
            <a:ext cx="1335431" cy="1335431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31 janvier 2024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41384" y="290892"/>
            <a:ext cx="10738449" cy="704550"/>
          </a:xfrm>
        </p:spPr>
        <p:txBody>
          <a:bodyPr>
            <a:normAutofit/>
          </a:bodyPr>
          <a:lstStyle/>
          <a:p>
            <a:r>
              <a:rPr lang="fr-FR" sz="2800" u="sng" dirty="0" smtClean="0"/>
              <a:t>II –</a:t>
            </a:r>
            <a:r>
              <a:rPr lang="fr-FR" sz="2800" i="1" u="sng" dirty="0" smtClean="0"/>
              <a:t> </a:t>
            </a:r>
            <a:r>
              <a:rPr lang="fr-FR" sz="2800" u="sng" dirty="0" smtClean="0"/>
              <a:t>Finance ouverte (</a:t>
            </a:r>
            <a:r>
              <a:rPr lang="fr-FR" sz="2800" i="1" u="sng" dirty="0" smtClean="0"/>
              <a:t>Open finance</a:t>
            </a:r>
            <a:r>
              <a:rPr lang="fr-FR" sz="2800" u="sng" dirty="0" smtClean="0"/>
              <a:t>)</a:t>
            </a:r>
            <a:r>
              <a:rPr lang="fr-FR" sz="2800" i="1" u="sng" dirty="0" smtClean="0"/>
              <a:t> </a:t>
            </a:r>
            <a:r>
              <a:rPr lang="fr-FR" sz="2800" u="sng" dirty="0" smtClean="0"/>
              <a:t>: cas d’usages et cadre règlementaire</a:t>
            </a:r>
          </a:p>
        </p:txBody>
      </p:sp>
    </p:spTree>
    <p:extLst>
      <p:ext uri="{BB962C8B-B14F-4D97-AF65-F5344CB8AC3E}">
        <p14:creationId xmlns:p14="http://schemas.microsoft.com/office/powerpoint/2010/main" val="7784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1630</Words>
  <Application>Microsoft Office PowerPoint</Application>
  <PresentationFormat>Grand écran</PresentationFormat>
  <Paragraphs>155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Thème Office</vt:lpstr>
      <vt:lpstr>Assurtech : tendances et évolutions du cadre règlementaire</vt:lpstr>
      <vt:lpstr>Présentation PowerPoint</vt:lpstr>
      <vt:lpstr>I- Le dispositif d’accompagnement du pôle fintech-innovation de l’ACPR</vt:lpstr>
      <vt:lpstr>I- Le dispositif d’accompagnement du pôle fintech-innovation de l’ACPR</vt:lpstr>
      <vt:lpstr>I- Le dispositif d’accompagnement du pôle fintech-innovation de l’ACPR</vt:lpstr>
      <vt:lpstr>II – Finance ouverte (Open finance) : cas d’usages et cadre règlementaire</vt:lpstr>
      <vt:lpstr>II – Finance ouverte (Open finance) : cas d’usages et cadre règlementaire</vt:lpstr>
      <vt:lpstr>II – Finance ouverte (Open finance) : cas d’usages et cadre règlementaire</vt:lpstr>
      <vt:lpstr>II – Finance ouverte (Open finance) : cas d’usages et cadre règlementaire</vt:lpstr>
      <vt:lpstr>III - Assurance et IA : vers une IA de confiance</vt:lpstr>
      <vt:lpstr>III - Assurance et IA : vers une IA de confiance</vt:lpstr>
      <vt:lpstr>III - Assurance et IA : vers une IA de confiance</vt:lpstr>
      <vt:lpstr>IV – L’assurance paramétrique ou indicielle</vt:lpstr>
    </vt:vector>
  </TitlesOfParts>
  <Company>Banque de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Assurtech : tendances et évolutions du cadre règlementaire</dc:title>
  <dc:creator>DUFOUR Timothée (UA 2728)</dc:creator>
  <cp:lastModifiedBy>TEMPE François (SGACPR DAI)</cp:lastModifiedBy>
  <cp:revision>17</cp:revision>
  <dcterms:created xsi:type="dcterms:W3CDTF">2024-01-29T10:11:22Z</dcterms:created>
  <dcterms:modified xsi:type="dcterms:W3CDTF">2024-04-10T12:58:46Z</dcterms:modified>
</cp:coreProperties>
</file>