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642" r:id="rId5"/>
    <p:sldId id="772" r:id="rId6"/>
    <p:sldId id="791" r:id="rId7"/>
    <p:sldId id="773" r:id="rId8"/>
    <p:sldId id="783" r:id="rId9"/>
    <p:sldId id="785" r:id="rId10"/>
    <p:sldId id="784" r:id="rId11"/>
    <p:sldId id="797" r:id="rId12"/>
    <p:sldId id="798" r:id="rId13"/>
    <p:sldId id="799" r:id="rId14"/>
    <p:sldId id="800" r:id="rId15"/>
    <p:sldId id="801" r:id="rId16"/>
    <p:sldId id="803" r:id="rId17"/>
    <p:sldId id="804" r:id="rId18"/>
    <p:sldId id="807" r:id="rId19"/>
    <p:sldId id="786" r:id="rId20"/>
    <p:sldId id="774" r:id="rId21"/>
    <p:sldId id="793" r:id="rId22"/>
    <p:sldId id="776" r:id="rId23"/>
    <p:sldId id="780" r:id="rId24"/>
    <p:sldId id="794" r:id="rId25"/>
    <p:sldId id="795" r:id="rId26"/>
    <p:sldId id="790" r:id="rId27"/>
    <p:sldId id="796" r:id="rId2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7"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tx2">
                  <a:lumMod val="60000"/>
                  <a:lumOff val="40000"/>
                </a:schemeClr>
              </a:solidFill>
            </a:rPr>
            <a:t>Le Maroc et le changement climatique : </a:t>
          </a:r>
          <a:br>
            <a:rPr lang="fr-FR" sz="1900" b="1" noProof="0" dirty="0">
              <a:solidFill>
                <a:schemeClr val="tx2">
                  <a:lumMod val="60000"/>
                  <a:lumOff val="40000"/>
                </a:schemeClr>
              </a:solidFill>
            </a:rPr>
          </a:br>
          <a:r>
            <a:rPr lang="fr-FR" sz="1700" b="1" noProof="0" dirty="0">
              <a:solidFill>
                <a:schemeClr val="accent4">
                  <a:lumMod val="60000"/>
                  <a:lumOff val="40000"/>
                </a:schemeClr>
              </a:solidFill>
            </a:rPr>
            <a:t>-Système initial</a:t>
          </a:r>
          <a:br>
            <a:rPr lang="fr-FR" sz="1700" b="1" noProof="0" dirty="0">
              <a:solidFill>
                <a:schemeClr val="accent4">
                  <a:lumMod val="60000"/>
                  <a:lumOff val="40000"/>
                </a:schemeClr>
              </a:solidFill>
            </a:rPr>
          </a:br>
          <a:r>
            <a:rPr lang="fr-FR" sz="1700" b="1" noProof="0" dirty="0">
              <a:solidFill>
                <a:schemeClr val="accent4">
                  <a:lumMod val="60000"/>
                  <a:lumOff val="40000"/>
                </a:schemeClr>
              </a:solidFill>
            </a:rPr>
            <a:t>-Assurance multirisque climatique</a:t>
          </a:r>
          <a:br>
            <a:rPr lang="fr-FR" sz="1700" b="1" noProof="0" dirty="0">
              <a:solidFill>
                <a:schemeClr val="accent4">
                  <a:lumMod val="60000"/>
                  <a:lumOff val="40000"/>
                </a:schemeClr>
              </a:solidFill>
            </a:rPr>
          </a:br>
          <a:r>
            <a:rPr lang="fr-FR" sz="1700" b="1" noProof="0" dirty="0">
              <a:solidFill>
                <a:schemeClr val="accent4">
                  <a:lumMod val="60000"/>
                  <a:lumOff val="40000"/>
                </a:schemeClr>
              </a:solidFill>
            </a:rPr>
            <a:t>-Couverture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tx2">
                  <a:lumMod val="60000"/>
                  <a:lumOff val="40000"/>
                </a:schemeClr>
              </a:solidFill>
              <a:latin typeface="Calibri"/>
              <a:ea typeface="+mn-ea"/>
              <a:cs typeface="+mn-cs"/>
            </a:rPr>
            <a:t>Volet Assurantiel</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tx2">
                  <a:lumMod val="60000"/>
                  <a:lumOff val="40000"/>
                </a:schemeClr>
              </a:solidFill>
              <a:latin typeface="Calibri"/>
              <a:ea typeface="+mn-ea"/>
              <a:cs typeface="+mn-cs"/>
            </a:rPr>
            <a:t>Volet Allocataire</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tx2">
                  <a:lumMod val="60000"/>
                  <a:lumOff val="40000"/>
                </a:schemeClr>
              </a:solidFill>
            </a:rPr>
            <a:t>Changements </a:t>
          </a:r>
          <a:r>
            <a:rPr lang="fr-FR" sz="1900" b="1" noProof="0" dirty="0" smtClean="0">
              <a:solidFill>
                <a:schemeClr val="tx2">
                  <a:lumMod val="60000"/>
                  <a:lumOff val="40000"/>
                </a:schemeClr>
              </a:solidFill>
            </a:rPr>
            <a:t>climatiques, </a:t>
          </a:r>
          <a:r>
            <a:rPr lang="fr-FR" sz="1900" b="1" noProof="0" dirty="0">
              <a:solidFill>
                <a:schemeClr val="tx2">
                  <a:lumMod val="60000"/>
                  <a:lumOff val="40000"/>
                </a:schemeClr>
              </a:solidFill>
            </a:rPr>
            <a:t>et nécessité de </a:t>
          </a:r>
          <a:r>
            <a:rPr lang="fr-FR" sz="1900" b="1" noProof="0" dirty="0" smtClean="0">
              <a:solidFill>
                <a:schemeClr val="tx2">
                  <a:lumMod val="60000"/>
                  <a:lumOff val="40000"/>
                </a:schemeClr>
              </a:solidFill>
            </a:rPr>
            <a:t>développer une </a:t>
          </a:r>
          <a:r>
            <a:rPr lang="fr-FR" sz="1900" b="1" noProof="0" dirty="0">
              <a:solidFill>
                <a:schemeClr val="tx2">
                  <a:lumMod val="60000"/>
                  <a:lumOff val="40000"/>
                </a:schemeClr>
              </a:solidFill>
            </a:rPr>
            <a:t>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41885">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X="-39275" custLinFactNeighborX="-100000" custLinFactNeighborY="1495"/>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43755" custScaleY="116953">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X="-26764" custLinFactNeighborX="-100000" custLinFactNeighborY="-76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43755" custScaleY="96920">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X="-25522" custLinFactNeighborX="-10000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43755" custScaleY="96920">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X="-19308" custLinFactNeighborX="-100000" custLinFactNeighborY="-2444"/>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9C46C1-4454-4544-B89C-9FFF06492286}"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fr-FR"/>
        </a:p>
      </dgm:t>
    </dgm:pt>
    <dgm:pt modelId="{8D550A94-9D83-4AC9-9AF7-A24A904901D7}">
      <dgm:prSet phldrT="[Texte]" custT="1"/>
      <dgm:spPr/>
      <dgm:t>
        <a:bodyPr/>
        <a:lstStyle/>
        <a:p>
          <a:r>
            <a:rPr lang="fr-FR" sz="1600" dirty="0"/>
            <a:t>Mise en jeu de la garantie</a:t>
          </a:r>
        </a:p>
      </dgm:t>
    </dgm:pt>
    <dgm:pt modelId="{87F2F733-FF78-479C-8DB0-67CCA9F23CF9}" type="parTrans" cxnId="{81FC42BF-7C40-47A0-BD5E-1B54E69C5884}">
      <dgm:prSet/>
      <dgm:spPr/>
      <dgm:t>
        <a:bodyPr/>
        <a:lstStyle/>
        <a:p>
          <a:endParaRPr lang="fr-FR"/>
        </a:p>
      </dgm:t>
    </dgm:pt>
    <dgm:pt modelId="{77078742-C8E8-4AC8-82DF-B731C30F5B38}" type="sibTrans" cxnId="{81FC42BF-7C40-47A0-BD5E-1B54E69C5884}">
      <dgm:prSet/>
      <dgm:spPr/>
      <dgm:t>
        <a:bodyPr/>
        <a:lstStyle/>
        <a:p>
          <a:endParaRPr lang="fr-FR"/>
        </a:p>
      </dgm:t>
    </dgm:pt>
    <dgm:pt modelId="{1513432F-2CCB-44E2-B63F-FDA76110478B}">
      <dgm:prSet phldrT="[Texte]" custT="1"/>
      <dgm:spPr/>
      <dgm:t>
        <a:bodyPr/>
        <a:lstStyle/>
        <a:p>
          <a:r>
            <a:rPr lang="fr-FR" sz="1600" dirty="0"/>
            <a:t>Principales avancées</a:t>
          </a:r>
        </a:p>
      </dgm:t>
    </dgm:pt>
    <dgm:pt modelId="{70AA7419-4BD7-4E01-8159-B6F0C319EDEC}" type="parTrans" cxnId="{3E2FDB2A-579E-4D5A-BDDE-BBBF2F2203DF}">
      <dgm:prSet/>
      <dgm:spPr/>
      <dgm:t>
        <a:bodyPr/>
        <a:lstStyle/>
        <a:p>
          <a:endParaRPr lang="fr-FR"/>
        </a:p>
      </dgm:t>
    </dgm:pt>
    <dgm:pt modelId="{BD565AFC-7300-4D9F-B1B8-C2DB5637DF42}" type="sibTrans" cxnId="{3E2FDB2A-579E-4D5A-BDDE-BBBF2F2203DF}">
      <dgm:prSet/>
      <dgm:spPr/>
      <dgm:t>
        <a:bodyPr/>
        <a:lstStyle/>
        <a:p>
          <a:endParaRPr lang="fr-FR"/>
        </a:p>
      </dgm:t>
    </dgm:pt>
    <dgm:pt modelId="{C1ABE6E4-0D7E-4F2A-AF62-91C3D486EA78}">
      <dgm:prSet phldrT="[Texte]"/>
      <dgm:spPr/>
      <dgm:t>
        <a:bodyPr/>
        <a:lstStyle/>
        <a:p>
          <a:pPr>
            <a:buFont typeface="Arial" panose="020B0604020202020204" pitchFamily="34" charset="0"/>
            <a:buChar char="•"/>
          </a:pPr>
          <a:r>
            <a:rPr lang="fr-MA" dirty="0"/>
            <a:t>Données </a:t>
          </a:r>
          <a:r>
            <a:rPr lang="fr-MA" dirty="0" smtClean="0"/>
            <a:t>indicielles disponibles </a:t>
          </a:r>
          <a:r>
            <a:rPr lang="fr-MA" dirty="0"/>
            <a:t>et diffusées par une entité indépendante</a:t>
          </a:r>
          <a:endParaRPr lang="fr-FR" dirty="0"/>
        </a:p>
      </dgm:t>
    </dgm:pt>
    <dgm:pt modelId="{E7CCA6A4-316E-4858-A3C7-73C0C539C2DA}" type="parTrans" cxnId="{92316D63-DDC3-40A3-8E6A-B402F2529F73}">
      <dgm:prSet/>
      <dgm:spPr/>
      <dgm:t>
        <a:bodyPr/>
        <a:lstStyle/>
        <a:p>
          <a:endParaRPr lang="fr-FR"/>
        </a:p>
      </dgm:t>
    </dgm:pt>
    <dgm:pt modelId="{8A409670-3CBA-415D-8573-B68439BEAE78}" type="sibTrans" cxnId="{92316D63-DDC3-40A3-8E6A-B402F2529F73}">
      <dgm:prSet/>
      <dgm:spPr/>
      <dgm:t>
        <a:bodyPr/>
        <a:lstStyle/>
        <a:p>
          <a:endParaRPr lang="fr-FR"/>
        </a:p>
      </dgm:t>
    </dgm:pt>
    <dgm:pt modelId="{EA3F535E-5E2A-4D49-8933-50A2BAB88B27}">
      <dgm:prSet/>
      <dgm:spPr/>
      <dgm:t>
        <a:bodyPr/>
        <a:lstStyle/>
        <a:p>
          <a:r>
            <a:rPr lang="fr-FR" b="0" baseline="0" dirty="0" smtClean="0">
              <a:effectLst/>
            </a:rPr>
            <a:t>Le rendement </a:t>
          </a:r>
          <a:r>
            <a:rPr lang="fr-FR" b="0" baseline="0" dirty="0">
              <a:effectLst/>
            </a:rPr>
            <a:t>de référence </a:t>
          </a:r>
          <a:r>
            <a:rPr lang="fr-FR" b="0" dirty="0">
              <a:effectLst/>
            </a:rPr>
            <a:t>correspond à 60 % de la moyenne arithmétique sur les dix dernières années des rendements de la commune</a:t>
          </a:r>
          <a:r>
            <a:rPr lang="fr-FR" b="0" baseline="0" dirty="0">
              <a:effectLst/>
            </a:rPr>
            <a:t> concernée.</a:t>
          </a:r>
          <a:endParaRPr lang="fr-FR" b="0" dirty="0">
            <a:effectLst/>
            <a:latin typeface="Calibri"/>
            <a:ea typeface="Calibri"/>
            <a:cs typeface="Arial"/>
          </a:endParaRPr>
        </a:p>
      </dgm:t>
    </dgm:pt>
    <dgm:pt modelId="{BA667F87-2264-4AA0-AC5B-3824404161C5}" type="parTrans" cxnId="{EA6456BA-2B1F-4686-B833-D82F6B866771}">
      <dgm:prSet/>
      <dgm:spPr/>
      <dgm:t>
        <a:bodyPr/>
        <a:lstStyle/>
        <a:p>
          <a:endParaRPr lang="fr-FR"/>
        </a:p>
      </dgm:t>
    </dgm:pt>
    <dgm:pt modelId="{D7DA981F-12C9-4C56-9CA2-57D8248AB020}" type="sibTrans" cxnId="{EA6456BA-2B1F-4686-B833-D82F6B866771}">
      <dgm:prSet/>
      <dgm:spPr/>
      <dgm:t>
        <a:bodyPr/>
        <a:lstStyle/>
        <a:p>
          <a:endParaRPr lang="fr-FR"/>
        </a:p>
      </dgm:t>
    </dgm:pt>
    <dgm:pt modelId="{3A206F65-AFC0-4CE9-A390-F5563EBCD84A}">
      <dgm:prSet/>
      <dgm:spPr/>
      <dgm:t>
        <a:bodyPr/>
        <a:lstStyle/>
        <a:p>
          <a:r>
            <a:rPr lang="fr-MA"/>
            <a:t>Abandon de l’expertise individuelle pour la grande partie des zones assurées</a:t>
          </a:r>
          <a:endParaRPr lang="fr-MA" dirty="0"/>
        </a:p>
      </dgm:t>
    </dgm:pt>
    <dgm:pt modelId="{054FAD33-4103-41CB-BD7C-85C3EF8D9B0D}" type="parTrans" cxnId="{A58B9063-2B14-4580-B35F-0535F4FF19F2}">
      <dgm:prSet/>
      <dgm:spPr/>
      <dgm:t>
        <a:bodyPr/>
        <a:lstStyle/>
        <a:p>
          <a:endParaRPr lang="fr-FR"/>
        </a:p>
      </dgm:t>
    </dgm:pt>
    <dgm:pt modelId="{7C74A9EE-0CD1-4A01-85EC-58A9B7EFE502}" type="sibTrans" cxnId="{A58B9063-2B14-4580-B35F-0535F4FF19F2}">
      <dgm:prSet/>
      <dgm:spPr/>
      <dgm:t>
        <a:bodyPr/>
        <a:lstStyle/>
        <a:p>
          <a:endParaRPr lang="fr-FR"/>
        </a:p>
      </dgm:t>
    </dgm:pt>
    <dgm:pt modelId="{676F6E49-E9E3-40B3-A325-3B3B8ECB954F}">
      <dgm:prSet/>
      <dgm:spPr/>
      <dgm:t>
        <a:bodyPr/>
        <a:lstStyle/>
        <a:p>
          <a:r>
            <a:rPr lang="fr-MA"/>
            <a:t>Indemnisation déclenchée par commune </a:t>
          </a:r>
          <a:endParaRPr lang="fr-MA" dirty="0"/>
        </a:p>
      </dgm:t>
    </dgm:pt>
    <dgm:pt modelId="{E0FC10BA-6BDF-41C5-BC20-986D44FBA894}" type="parTrans" cxnId="{3E5169A0-1D8B-4665-B571-5A36A39411E7}">
      <dgm:prSet/>
      <dgm:spPr/>
      <dgm:t>
        <a:bodyPr/>
        <a:lstStyle/>
        <a:p>
          <a:endParaRPr lang="fr-FR"/>
        </a:p>
      </dgm:t>
    </dgm:pt>
    <dgm:pt modelId="{3EC2408D-FC4C-4138-9465-94E73084D711}" type="sibTrans" cxnId="{3E5169A0-1D8B-4665-B571-5A36A39411E7}">
      <dgm:prSet/>
      <dgm:spPr/>
      <dgm:t>
        <a:bodyPr/>
        <a:lstStyle/>
        <a:p>
          <a:endParaRPr lang="fr-FR"/>
        </a:p>
      </dgm:t>
    </dgm:pt>
    <dgm:pt modelId="{E764060F-5358-4641-A686-3378C53883F2}">
      <dgm:prSet/>
      <dgm:spPr/>
      <dgm:t>
        <a:bodyPr/>
        <a:lstStyle/>
        <a:p>
          <a:r>
            <a:rPr lang="fr-MA"/>
            <a:t>Superficie globale couverte depuis 2015 : un million ha/an</a:t>
          </a:r>
          <a:endParaRPr lang="fr-MA" dirty="0"/>
        </a:p>
      </dgm:t>
    </dgm:pt>
    <dgm:pt modelId="{1EEBCACE-DD0E-4FDC-9BBF-BC31E1986767}" type="parTrans" cxnId="{FA983362-9F64-4A96-8A0E-43516F313CDC}">
      <dgm:prSet/>
      <dgm:spPr/>
      <dgm:t>
        <a:bodyPr/>
        <a:lstStyle/>
        <a:p>
          <a:endParaRPr lang="fr-FR"/>
        </a:p>
      </dgm:t>
    </dgm:pt>
    <dgm:pt modelId="{A3D6B762-3113-4DCC-8C4B-8417F498583A}" type="sibTrans" cxnId="{FA983362-9F64-4A96-8A0E-43516F313CDC}">
      <dgm:prSet/>
      <dgm:spPr/>
      <dgm:t>
        <a:bodyPr/>
        <a:lstStyle/>
        <a:p>
          <a:endParaRPr lang="fr-FR"/>
        </a:p>
      </dgm:t>
    </dgm:pt>
    <dgm:pt modelId="{60CBF702-44D7-43E2-898A-28DF5C63098B}">
      <dgm:prSet/>
      <dgm:spPr/>
      <dgm:t>
        <a:bodyPr/>
        <a:lstStyle/>
        <a:p>
          <a:r>
            <a:rPr lang="fr-MA"/>
            <a:t>Cotisations abordables pour les agriculteurs </a:t>
          </a:r>
          <a:endParaRPr lang="fr-MA" dirty="0"/>
        </a:p>
      </dgm:t>
    </dgm:pt>
    <dgm:pt modelId="{E1828296-DF59-4537-9B9B-5356DC2F9429}" type="parTrans" cxnId="{20C979F6-3F96-433D-B03A-DAD98728247E}">
      <dgm:prSet/>
      <dgm:spPr/>
      <dgm:t>
        <a:bodyPr/>
        <a:lstStyle/>
        <a:p>
          <a:endParaRPr lang="fr-FR"/>
        </a:p>
      </dgm:t>
    </dgm:pt>
    <dgm:pt modelId="{29525E24-41CE-4926-A9C7-2B54FDF19C0A}" type="sibTrans" cxnId="{20C979F6-3F96-433D-B03A-DAD98728247E}">
      <dgm:prSet/>
      <dgm:spPr/>
      <dgm:t>
        <a:bodyPr/>
        <a:lstStyle/>
        <a:p>
          <a:endParaRPr lang="fr-FR"/>
        </a:p>
      </dgm:t>
    </dgm:pt>
    <dgm:pt modelId="{B2CE7B4F-142B-490F-8F70-AE67620C0650}">
      <dgm:prSet/>
      <dgm:spPr/>
      <dgm:t>
        <a:bodyPr/>
        <a:lstStyle/>
        <a:p>
          <a:r>
            <a:rPr lang="fr-MA" dirty="0"/>
            <a:t>Processus opérationnel assez développé : réseaux de distribution et d’experts larges, utilisation de solutions digitales</a:t>
          </a:r>
          <a:endParaRPr lang="fr-FR" dirty="0"/>
        </a:p>
      </dgm:t>
    </dgm:pt>
    <dgm:pt modelId="{D96393D3-6EA2-4D9A-84FC-9D17727ABA97}" type="parTrans" cxnId="{513A15E9-CC1E-4556-8F4C-BC021EB20497}">
      <dgm:prSet/>
      <dgm:spPr/>
      <dgm:t>
        <a:bodyPr/>
        <a:lstStyle/>
        <a:p>
          <a:endParaRPr lang="fr-FR"/>
        </a:p>
      </dgm:t>
    </dgm:pt>
    <dgm:pt modelId="{06E368A9-7885-4A12-A395-7E981D52F21B}" type="sibTrans" cxnId="{513A15E9-CC1E-4556-8F4C-BC021EB20497}">
      <dgm:prSet/>
      <dgm:spPr/>
      <dgm:t>
        <a:bodyPr/>
        <a:lstStyle/>
        <a:p>
          <a:endParaRPr lang="fr-FR"/>
        </a:p>
      </dgm:t>
    </dgm:pt>
    <dgm:pt modelId="{995B5B8C-BE92-4CFD-BD7C-59BE4CC834FC}">
      <dgm:prSet phldrT="[Texte]"/>
      <dgm:spPr/>
      <dgm:t>
        <a:bodyPr/>
        <a:lstStyle/>
        <a:p>
          <a:pPr>
            <a:buFont typeface="Wingdings" panose="05000000000000000000" pitchFamily="2" charset="2"/>
            <a:buChar char="v"/>
          </a:pPr>
          <a:r>
            <a:rPr lang="fr-FR" b="0">
              <a:effectLst/>
              <a:latin typeface="+mn-lt"/>
              <a:ea typeface="+mn-ea"/>
              <a:cs typeface="+mn-cs"/>
            </a:rPr>
            <a:t>Déclaration </a:t>
          </a:r>
          <a:r>
            <a:rPr lang="fr-FR" b="1">
              <a:effectLst/>
              <a:latin typeface="+mn-lt"/>
              <a:ea typeface="+mn-ea"/>
              <a:cs typeface="+mn-cs"/>
            </a:rPr>
            <a:t>officielle</a:t>
          </a:r>
          <a:r>
            <a:rPr lang="fr-FR" b="0">
              <a:effectLst/>
              <a:latin typeface="+mn-lt"/>
              <a:ea typeface="+mn-ea"/>
              <a:cs typeface="+mn-cs"/>
            </a:rPr>
            <a:t> de l’état de sinistre </a:t>
          </a:r>
          <a:r>
            <a:rPr lang="fr-FR" b="1">
              <a:effectLst/>
              <a:latin typeface="+mn-lt"/>
              <a:ea typeface="+mn-ea"/>
              <a:cs typeface="+mn-cs"/>
            </a:rPr>
            <a:t>par commune rurale</a:t>
          </a:r>
          <a:r>
            <a:rPr lang="fr-FR" b="0">
              <a:effectLst/>
              <a:latin typeface="+mn-lt"/>
              <a:ea typeface="+mn-ea"/>
              <a:cs typeface="+mn-cs"/>
            </a:rPr>
            <a:t> : par les Ministères chargés de l’agriculture et des finances.</a:t>
          </a:r>
          <a:endParaRPr lang="fr-FR" dirty="0"/>
        </a:p>
      </dgm:t>
    </dgm:pt>
    <dgm:pt modelId="{E0B57B6B-5CA0-41CF-A331-E3D9186B4B3C}" type="parTrans" cxnId="{53140992-28C5-4DEE-A426-B2446955A258}">
      <dgm:prSet/>
      <dgm:spPr/>
      <dgm:t>
        <a:bodyPr/>
        <a:lstStyle/>
        <a:p>
          <a:endParaRPr lang="fr-FR"/>
        </a:p>
      </dgm:t>
    </dgm:pt>
    <dgm:pt modelId="{C5650F6B-0DE1-45C6-B326-363C8F071A1D}" type="sibTrans" cxnId="{53140992-28C5-4DEE-A426-B2446955A258}">
      <dgm:prSet/>
      <dgm:spPr/>
      <dgm:t>
        <a:bodyPr/>
        <a:lstStyle/>
        <a:p>
          <a:endParaRPr lang="fr-FR"/>
        </a:p>
      </dgm:t>
    </dgm:pt>
    <dgm:pt modelId="{ABA45253-63D6-478E-A5B5-5A96D62939E6}">
      <dgm:prSet/>
      <dgm:spPr/>
      <dgm:t>
        <a:bodyPr/>
        <a:lstStyle/>
        <a:p>
          <a:r>
            <a:rPr lang="fr-FR" b="1" dirty="0">
              <a:effectLst/>
            </a:rPr>
            <a:t>L’état de sinistre est constaté lorsque le rendement moyen réalisé dans la commune rurale est inférieur au rendement de référence.</a:t>
          </a:r>
        </a:p>
      </dgm:t>
    </dgm:pt>
    <dgm:pt modelId="{51880BAF-ED71-4AEF-B547-65D261D8C1DB}" type="parTrans" cxnId="{E18C3B5C-B672-4E6B-8131-38AF9318366E}">
      <dgm:prSet/>
      <dgm:spPr/>
      <dgm:t>
        <a:bodyPr/>
        <a:lstStyle/>
        <a:p>
          <a:endParaRPr lang="fr-FR"/>
        </a:p>
      </dgm:t>
    </dgm:pt>
    <dgm:pt modelId="{01E68F11-B63B-4531-817F-8A92F272D0BD}" type="sibTrans" cxnId="{E18C3B5C-B672-4E6B-8131-38AF9318366E}">
      <dgm:prSet/>
      <dgm:spPr/>
      <dgm:t>
        <a:bodyPr/>
        <a:lstStyle/>
        <a:p>
          <a:endParaRPr lang="fr-FR"/>
        </a:p>
      </dgm:t>
    </dgm:pt>
    <dgm:pt modelId="{9BFC7167-5294-48F9-B847-F2F318091C7A}" type="pres">
      <dgm:prSet presAssocID="{F69C46C1-4454-4544-B89C-9FFF06492286}" presName="linear" presStyleCnt="0">
        <dgm:presLayoutVars>
          <dgm:dir/>
          <dgm:animLvl val="lvl"/>
          <dgm:resizeHandles val="exact"/>
        </dgm:presLayoutVars>
      </dgm:prSet>
      <dgm:spPr/>
      <dgm:t>
        <a:bodyPr/>
        <a:lstStyle/>
        <a:p>
          <a:endParaRPr lang="fr-FR"/>
        </a:p>
      </dgm:t>
    </dgm:pt>
    <dgm:pt modelId="{5F72C24F-4DB2-4DB0-86CA-7ECE4752CC61}" type="pres">
      <dgm:prSet presAssocID="{8D550A94-9D83-4AC9-9AF7-A24A904901D7}" presName="parentLin" presStyleCnt="0"/>
      <dgm:spPr/>
    </dgm:pt>
    <dgm:pt modelId="{586BFC31-E130-4BF8-A0C8-33076753DD11}" type="pres">
      <dgm:prSet presAssocID="{8D550A94-9D83-4AC9-9AF7-A24A904901D7}" presName="parentLeftMargin" presStyleLbl="node1" presStyleIdx="0" presStyleCnt="2"/>
      <dgm:spPr/>
      <dgm:t>
        <a:bodyPr/>
        <a:lstStyle/>
        <a:p>
          <a:endParaRPr lang="fr-FR"/>
        </a:p>
      </dgm:t>
    </dgm:pt>
    <dgm:pt modelId="{0D48DCD9-4A66-4867-8F1E-33DE9166213A}" type="pres">
      <dgm:prSet presAssocID="{8D550A94-9D83-4AC9-9AF7-A24A904901D7}" presName="parentText" presStyleLbl="node1" presStyleIdx="0" presStyleCnt="2">
        <dgm:presLayoutVars>
          <dgm:chMax val="0"/>
          <dgm:bulletEnabled val="1"/>
        </dgm:presLayoutVars>
      </dgm:prSet>
      <dgm:spPr/>
      <dgm:t>
        <a:bodyPr/>
        <a:lstStyle/>
        <a:p>
          <a:endParaRPr lang="fr-FR"/>
        </a:p>
      </dgm:t>
    </dgm:pt>
    <dgm:pt modelId="{6B3D520E-B71F-4BEA-8CCD-57506F0AAE9E}" type="pres">
      <dgm:prSet presAssocID="{8D550A94-9D83-4AC9-9AF7-A24A904901D7}" presName="negativeSpace" presStyleCnt="0"/>
      <dgm:spPr/>
    </dgm:pt>
    <dgm:pt modelId="{E6E58D4F-B7E8-49D6-BDDF-14D087DF6B2D}" type="pres">
      <dgm:prSet presAssocID="{8D550A94-9D83-4AC9-9AF7-A24A904901D7}" presName="childText" presStyleLbl="conFgAcc1" presStyleIdx="0" presStyleCnt="2">
        <dgm:presLayoutVars>
          <dgm:bulletEnabled val="1"/>
        </dgm:presLayoutVars>
      </dgm:prSet>
      <dgm:spPr/>
      <dgm:t>
        <a:bodyPr/>
        <a:lstStyle/>
        <a:p>
          <a:endParaRPr lang="fr-FR"/>
        </a:p>
      </dgm:t>
    </dgm:pt>
    <dgm:pt modelId="{71CA6773-9C1D-4839-839B-EF658F110F75}" type="pres">
      <dgm:prSet presAssocID="{77078742-C8E8-4AC8-82DF-B731C30F5B38}" presName="spaceBetweenRectangles" presStyleCnt="0"/>
      <dgm:spPr/>
    </dgm:pt>
    <dgm:pt modelId="{A995A835-68E5-4EBF-97D5-60201B12387E}" type="pres">
      <dgm:prSet presAssocID="{1513432F-2CCB-44E2-B63F-FDA76110478B}" presName="parentLin" presStyleCnt="0"/>
      <dgm:spPr/>
    </dgm:pt>
    <dgm:pt modelId="{F5176B5F-F2FC-464B-8F59-67CADA0D9BC3}" type="pres">
      <dgm:prSet presAssocID="{1513432F-2CCB-44E2-B63F-FDA76110478B}" presName="parentLeftMargin" presStyleLbl="node1" presStyleIdx="0" presStyleCnt="2"/>
      <dgm:spPr/>
      <dgm:t>
        <a:bodyPr/>
        <a:lstStyle/>
        <a:p>
          <a:endParaRPr lang="fr-FR"/>
        </a:p>
      </dgm:t>
    </dgm:pt>
    <dgm:pt modelId="{B03EAF07-A64B-4C6B-80CD-0B80A9E6EF6A}" type="pres">
      <dgm:prSet presAssocID="{1513432F-2CCB-44E2-B63F-FDA76110478B}" presName="parentText" presStyleLbl="node1" presStyleIdx="1" presStyleCnt="2">
        <dgm:presLayoutVars>
          <dgm:chMax val="0"/>
          <dgm:bulletEnabled val="1"/>
        </dgm:presLayoutVars>
      </dgm:prSet>
      <dgm:spPr/>
      <dgm:t>
        <a:bodyPr/>
        <a:lstStyle/>
        <a:p>
          <a:endParaRPr lang="fr-FR"/>
        </a:p>
      </dgm:t>
    </dgm:pt>
    <dgm:pt modelId="{7BA42C3E-12A1-45BC-B492-CD98CE33783C}" type="pres">
      <dgm:prSet presAssocID="{1513432F-2CCB-44E2-B63F-FDA76110478B}" presName="negativeSpace" presStyleCnt="0"/>
      <dgm:spPr/>
    </dgm:pt>
    <dgm:pt modelId="{905E1266-D1E7-469C-A6FD-7060C70A6F0E}" type="pres">
      <dgm:prSet presAssocID="{1513432F-2CCB-44E2-B63F-FDA76110478B}" presName="childText" presStyleLbl="conFgAcc1" presStyleIdx="1" presStyleCnt="2">
        <dgm:presLayoutVars>
          <dgm:bulletEnabled val="1"/>
        </dgm:presLayoutVars>
      </dgm:prSet>
      <dgm:spPr/>
      <dgm:t>
        <a:bodyPr/>
        <a:lstStyle/>
        <a:p>
          <a:endParaRPr lang="fr-FR"/>
        </a:p>
      </dgm:t>
    </dgm:pt>
  </dgm:ptLst>
  <dgm:cxnLst>
    <dgm:cxn modelId="{9DBC24E6-B5E3-4D0D-9D1C-D3915572FF9B}" type="presOf" srcId="{C1ABE6E4-0D7E-4F2A-AF62-91C3D486EA78}" destId="{905E1266-D1E7-469C-A6FD-7060C70A6F0E}" srcOrd="0" destOrd="0" presId="urn:microsoft.com/office/officeart/2005/8/layout/list1"/>
    <dgm:cxn modelId="{92316D63-DDC3-40A3-8E6A-B402F2529F73}" srcId="{1513432F-2CCB-44E2-B63F-FDA76110478B}" destId="{C1ABE6E4-0D7E-4F2A-AF62-91C3D486EA78}" srcOrd="0" destOrd="0" parTransId="{E7CCA6A4-316E-4858-A3C7-73C0C539C2DA}" sibTransId="{8A409670-3CBA-415D-8573-B68439BEAE78}"/>
    <dgm:cxn modelId="{300F6236-CE43-4634-85BD-73934FCF89C6}" type="presOf" srcId="{995B5B8C-BE92-4CFD-BD7C-59BE4CC834FC}" destId="{E6E58D4F-B7E8-49D6-BDDF-14D087DF6B2D}" srcOrd="0" destOrd="0" presId="urn:microsoft.com/office/officeart/2005/8/layout/list1"/>
    <dgm:cxn modelId="{48A133A1-D2DC-4C68-B827-B8A00AC9241C}" type="presOf" srcId="{1513432F-2CCB-44E2-B63F-FDA76110478B}" destId="{B03EAF07-A64B-4C6B-80CD-0B80A9E6EF6A}" srcOrd="1" destOrd="0" presId="urn:microsoft.com/office/officeart/2005/8/layout/list1"/>
    <dgm:cxn modelId="{EA6456BA-2B1F-4686-B833-D82F6B866771}" srcId="{8D550A94-9D83-4AC9-9AF7-A24A904901D7}" destId="{EA3F535E-5E2A-4D49-8933-50A2BAB88B27}" srcOrd="2" destOrd="0" parTransId="{BA667F87-2264-4AA0-AC5B-3824404161C5}" sibTransId="{D7DA981F-12C9-4C56-9CA2-57D8248AB020}"/>
    <dgm:cxn modelId="{20C979F6-3F96-433D-B03A-DAD98728247E}" srcId="{1513432F-2CCB-44E2-B63F-FDA76110478B}" destId="{60CBF702-44D7-43E2-898A-28DF5C63098B}" srcOrd="4" destOrd="0" parTransId="{E1828296-DF59-4537-9B9B-5356DC2F9429}" sibTransId="{29525E24-41CE-4926-A9C7-2B54FDF19C0A}"/>
    <dgm:cxn modelId="{498CA6B7-23A1-4A30-9361-3594B5222871}" type="presOf" srcId="{F69C46C1-4454-4544-B89C-9FFF06492286}" destId="{9BFC7167-5294-48F9-B847-F2F318091C7A}" srcOrd="0" destOrd="0" presId="urn:microsoft.com/office/officeart/2005/8/layout/list1"/>
    <dgm:cxn modelId="{9D363D83-5224-4DB7-82FD-6F700C4A5325}" type="presOf" srcId="{B2CE7B4F-142B-490F-8F70-AE67620C0650}" destId="{905E1266-D1E7-469C-A6FD-7060C70A6F0E}" srcOrd="0" destOrd="5" presId="urn:microsoft.com/office/officeart/2005/8/layout/list1"/>
    <dgm:cxn modelId="{53140992-28C5-4DEE-A426-B2446955A258}" srcId="{8D550A94-9D83-4AC9-9AF7-A24A904901D7}" destId="{995B5B8C-BE92-4CFD-BD7C-59BE4CC834FC}" srcOrd="0" destOrd="0" parTransId="{E0B57B6B-5CA0-41CF-A331-E3D9186B4B3C}" sibTransId="{C5650F6B-0DE1-45C6-B326-363C8F071A1D}"/>
    <dgm:cxn modelId="{81FC42BF-7C40-47A0-BD5E-1B54E69C5884}" srcId="{F69C46C1-4454-4544-B89C-9FFF06492286}" destId="{8D550A94-9D83-4AC9-9AF7-A24A904901D7}" srcOrd="0" destOrd="0" parTransId="{87F2F733-FF78-479C-8DB0-67CCA9F23CF9}" sibTransId="{77078742-C8E8-4AC8-82DF-B731C30F5B38}"/>
    <dgm:cxn modelId="{A129A9FA-2135-4AFE-94DB-6C9414A42882}" type="presOf" srcId="{3A206F65-AFC0-4CE9-A390-F5563EBCD84A}" destId="{905E1266-D1E7-469C-A6FD-7060C70A6F0E}" srcOrd="0" destOrd="1" presId="urn:microsoft.com/office/officeart/2005/8/layout/list1"/>
    <dgm:cxn modelId="{3E5169A0-1D8B-4665-B571-5A36A39411E7}" srcId="{1513432F-2CCB-44E2-B63F-FDA76110478B}" destId="{676F6E49-E9E3-40B3-A325-3B3B8ECB954F}" srcOrd="2" destOrd="0" parTransId="{E0FC10BA-6BDF-41C5-BC20-986D44FBA894}" sibTransId="{3EC2408D-FC4C-4138-9465-94E73084D711}"/>
    <dgm:cxn modelId="{8017BED3-A433-4741-8A08-E083032D9B59}" type="presOf" srcId="{1513432F-2CCB-44E2-B63F-FDA76110478B}" destId="{F5176B5F-F2FC-464B-8F59-67CADA0D9BC3}" srcOrd="0" destOrd="0" presId="urn:microsoft.com/office/officeart/2005/8/layout/list1"/>
    <dgm:cxn modelId="{A58B9063-2B14-4580-B35F-0535F4FF19F2}" srcId="{1513432F-2CCB-44E2-B63F-FDA76110478B}" destId="{3A206F65-AFC0-4CE9-A390-F5563EBCD84A}" srcOrd="1" destOrd="0" parTransId="{054FAD33-4103-41CB-BD7C-85C3EF8D9B0D}" sibTransId="{7C74A9EE-0CD1-4A01-85EC-58A9B7EFE502}"/>
    <dgm:cxn modelId="{513A15E9-CC1E-4556-8F4C-BC021EB20497}" srcId="{1513432F-2CCB-44E2-B63F-FDA76110478B}" destId="{B2CE7B4F-142B-490F-8F70-AE67620C0650}" srcOrd="5" destOrd="0" parTransId="{D96393D3-6EA2-4D9A-84FC-9D17727ABA97}" sibTransId="{06E368A9-7885-4A12-A395-7E981D52F21B}"/>
    <dgm:cxn modelId="{094FFD84-652B-424C-96F1-5E0D4B1187FD}" type="presOf" srcId="{EA3F535E-5E2A-4D49-8933-50A2BAB88B27}" destId="{E6E58D4F-B7E8-49D6-BDDF-14D087DF6B2D}" srcOrd="0" destOrd="2" presId="urn:microsoft.com/office/officeart/2005/8/layout/list1"/>
    <dgm:cxn modelId="{C9D68277-1442-4153-B757-CA89392C87D6}" type="presOf" srcId="{676F6E49-E9E3-40B3-A325-3B3B8ECB954F}" destId="{905E1266-D1E7-469C-A6FD-7060C70A6F0E}" srcOrd="0" destOrd="2" presId="urn:microsoft.com/office/officeart/2005/8/layout/list1"/>
    <dgm:cxn modelId="{22ACFC72-601C-4BA6-8416-B546D3750488}" type="presOf" srcId="{60CBF702-44D7-43E2-898A-28DF5C63098B}" destId="{905E1266-D1E7-469C-A6FD-7060C70A6F0E}" srcOrd="0" destOrd="4" presId="urn:microsoft.com/office/officeart/2005/8/layout/list1"/>
    <dgm:cxn modelId="{3E2FDB2A-579E-4D5A-BDDE-BBBF2F2203DF}" srcId="{F69C46C1-4454-4544-B89C-9FFF06492286}" destId="{1513432F-2CCB-44E2-B63F-FDA76110478B}" srcOrd="1" destOrd="0" parTransId="{70AA7419-4BD7-4E01-8159-B6F0C319EDEC}" sibTransId="{BD565AFC-7300-4D9F-B1B8-C2DB5637DF42}"/>
    <dgm:cxn modelId="{5CA66CC9-6978-4B56-9665-E130784CEEB9}" type="presOf" srcId="{8D550A94-9D83-4AC9-9AF7-A24A904901D7}" destId="{0D48DCD9-4A66-4867-8F1E-33DE9166213A}" srcOrd="1" destOrd="0" presId="urn:microsoft.com/office/officeart/2005/8/layout/list1"/>
    <dgm:cxn modelId="{FA983362-9F64-4A96-8A0E-43516F313CDC}" srcId="{1513432F-2CCB-44E2-B63F-FDA76110478B}" destId="{E764060F-5358-4641-A686-3378C53883F2}" srcOrd="3" destOrd="0" parTransId="{1EEBCACE-DD0E-4FDC-9BBF-BC31E1986767}" sibTransId="{A3D6B762-3113-4DCC-8C4B-8417F498583A}"/>
    <dgm:cxn modelId="{6CBBF14D-1B3A-4248-82F1-BBBBCB9AFE1C}" type="presOf" srcId="{8D550A94-9D83-4AC9-9AF7-A24A904901D7}" destId="{586BFC31-E130-4BF8-A0C8-33076753DD11}" srcOrd="0" destOrd="0" presId="urn:microsoft.com/office/officeart/2005/8/layout/list1"/>
    <dgm:cxn modelId="{2093A5E7-71FD-4CE6-845D-D9B3B4025DD4}" type="presOf" srcId="{ABA45253-63D6-478E-A5B5-5A96D62939E6}" destId="{E6E58D4F-B7E8-49D6-BDDF-14D087DF6B2D}" srcOrd="0" destOrd="1" presId="urn:microsoft.com/office/officeart/2005/8/layout/list1"/>
    <dgm:cxn modelId="{E18C3B5C-B672-4E6B-8131-38AF9318366E}" srcId="{8D550A94-9D83-4AC9-9AF7-A24A904901D7}" destId="{ABA45253-63D6-478E-A5B5-5A96D62939E6}" srcOrd="1" destOrd="0" parTransId="{51880BAF-ED71-4AEF-B547-65D261D8C1DB}" sibTransId="{01E68F11-B63B-4531-817F-8A92F272D0BD}"/>
    <dgm:cxn modelId="{D2AA7F76-0C1F-4708-994A-5772E44224FF}" type="presOf" srcId="{E764060F-5358-4641-A686-3378C53883F2}" destId="{905E1266-D1E7-469C-A6FD-7060C70A6F0E}" srcOrd="0" destOrd="3" presId="urn:microsoft.com/office/officeart/2005/8/layout/list1"/>
    <dgm:cxn modelId="{9C03916F-675B-49E4-86CB-ACC2D5D4E947}" type="presParOf" srcId="{9BFC7167-5294-48F9-B847-F2F318091C7A}" destId="{5F72C24F-4DB2-4DB0-86CA-7ECE4752CC61}" srcOrd="0" destOrd="0" presId="urn:microsoft.com/office/officeart/2005/8/layout/list1"/>
    <dgm:cxn modelId="{D2F362B9-B5EA-40EC-8893-5B7A8E1AFA7C}" type="presParOf" srcId="{5F72C24F-4DB2-4DB0-86CA-7ECE4752CC61}" destId="{586BFC31-E130-4BF8-A0C8-33076753DD11}" srcOrd="0" destOrd="0" presId="urn:microsoft.com/office/officeart/2005/8/layout/list1"/>
    <dgm:cxn modelId="{D310E11D-FBB6-4755-B15B-7B5A4723CA55}" type="presParOf" srcId="{5F72C24F-4DB2-4DB0-86CA-7ECE4752CC61}" destId="{0D48DCD9-4A66-4867-8F1E-33DE9166213A}" srcOrd="1" destOrd="0" presId="urn:microsoft.com/office/officeart/2005/8/layout/list1"/>
    <dgm:cxn modelId="{38A2BA4F-5EB1-4438-B485-F6C2ABBF44D7}" type="presParOf" srcId="{9BFC7167-5294-48F9-B847-F2F318091C7A}" destId="{6B3D520E-B71F-4BEA-8CCD-57506F0AAE9E}" srcOrd="1" destOrd="0" presId="urn:microsoft.com/office/officeart/2005/8/layout/list1"/>
    <dgm:cxn modelId="{6BE76D30-555F-4FA1-841B-0634D44261D1}" type="presParOf" srcId="{9BFC7167-5294-48F9-B847-F2F318091C7A}" destId="{E6E58D4F-B7E8-49D6-BDDF-14D087DF6B2D}" srcOrd="2" destOrd="0" presId="urn:microsoft.com/office/officeart/2005/8/layout/list1"/>
    <dgm:cxn modelId="{2CEBD05B-188C-4165-B645-85C69512F7DD}" type="presParOf" srcId="{9BFC7167-5294-48F9-B847-F2F318091C7A}" destId="{71CA6773-9C1D-4839-839B-EF658F110F75}" srcOrd="3" destOrd="0" presId="urn:microsoft.com/office/officeart/2005/8/layout/list1"/>
    <dgm:cxn modelId="{EBB37235-BB80-47EE-8397-DB6EBB397754}" type="presParOf" srcId="{9BFC7167-5294-48F9-B847-F2F318091C7A}" destId="{A995A835-68E5-4EBF-97D5-60201B12387E}" srcOrd="4" destOrd="0" presId="urn:microsoft.com/office/officeart/2005/8/layout/list1"/>
    <dgm:cxn modelId="{87E1C87F-E609-48DF-A551-4C94DD8E6FC2}" type="presParOf" srcId="{A995A835-68E5-4EBF-97D5-60201B12387E}" destId="{F5176B5F-F2FC-464B-8F59-67CADA0D9BC3}" srcOrd="0" destOrd="0" presId="urn:microsoft.com/office/officeart/2005/8/layout/list1"/>
    <dgm:cxn modelId="{543E595D-A07D-4B50-BCD1-26D06E6709AC}" type="presParOf" srcId="{A995A835-68E5-4EBF-97D5-60201B12387E}" destId="{B03EAF07-A64B-4C6B-80CD-0B80A9E6EF6A}" srcOrd="1" destOrd="0" presId="urn:microsoft.com/office/officeart/2005/8/layout/list1"/>
    <dgm:cxn modelId="{4E647DAF-BD0A-4096-B27C-E2BF4B18D940}" type="presParOf" srcId="{9BFC7167-5294-48F9-B847-F2F318091C7A}" destId="{7BA42C3E-12A1-45BC-B492-CD98CE33783C}" srcOrd="5" destOrd="0" presId="urn:microsoft.com/office/officeart/2005/8/layout/list1"/>
    <dgm:cxn modelId="{B97EDF7D-35FF-475D-8A6A-E11483FFE270}" type="presParOf" srcId="{9BFC7167-5294-48F9-B847-F2F318091C7A}" destId="{905E1266-D1E7-469C-A6FD-7060C70A6F0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tx2">
                  <a:lumMod val="60000"/>
                  <a:lumOff val="40000"/>
                </a:schemeClr>
              </a:solidFill>
            </a:rPr>
            <a:t>Le Maroc et le changement climatique : </a:t>
          </a:r>
          <a:br>
            <a:rPr lang="fr-FR" sz="1900" b="1" noProof="0" dirty="0">
              <a:solidFill>
                <a:schemeClr val="tx2">
                  <a:lumMod val="60000"/>
                  <a:lumOff val="40000"/>
                </a:schemeClr>
              </a:solidFill>
            </a:rPr>
          </a:br>
          <a:r>
            <a:rPr lang="fr-FR" sz="1700" b="1" noProof="0" dirty="0">
              <a:solidFill>
                <a:schemeClr val="bg1"/>
              </a:solidFill>
            </a:rPr>
            <a:t>-Système initial</a:t>
          </a:r>
          <a:br>
            <a:rPr lang="fr-FR" sz="1700" b="1" noProof="0" dirty="0">
              <a:solidFill>
                <a:schemeClr val="bg1"/>
              </a:solidFill>
            </a:rPr>
          </a:br>
          <a:r>
            <a:rPr lang="fr-FR" sz="1700" b="1" noProof="0" dirty="0">
              <a:solidFill>
                <a:schemeClr val="bg1"/>
              </a:solidFill>
            </a:rPr>
            <a:t>-Assurance multirisque climatique</a:t>
          </a:r>
          <a:r>
            <a:rPr lang="fr-FR" sz="1700" b="1" noProof="0" dirty="0">
              <a:solidFill>
                <a:schemeClr val="accent4">
                  <a:lumMod val="60000"/>
                  <a:lumOff val="40000"/>
                </a:schemeClr>
              </a:solidFill>
            </a:rPr>
            <a:t/>
          </a:r>
          <a:br>
            <a:rPr lang="fr-FR" sz="1700" b="1" noProof="0" dirty="0">
              <a:solidFill>
                <a:schemeClr val="accent4">
                  <a:lumMod val="60000"/>
                  <a:lumOff val="40000"/>
                </a:schemeClr>
              </a:solidFill>
            </a:rPr>
          </a:br>
          <a:r>
            <a:rPr lang="fr-FR" sz="1700" b="1" noProof="0" dirty="0">
              <a:solidFill>
                <a:schemeClr val="accent4"/>
              </a:solidFill>
            </a:rPr>
            <a:t>-Couverture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bg1"/>
              </a:solidFill>
              <a:latin typeface="Calibri"/>
              <a:ea typeface="+mn-ea"/>
              <a:cs typeface="+mn-cs"/>
            </a:rPr>
            <a:t>Volet Assurantiel</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bg1"/>
              </a:solidFill>
            </a:rPr>
            <a:t>Changements climatiques et nécessité de développement d’une 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41885" custLinFactNeighborX="1533" custLinFactNeighborY="-4524">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X="-39275" custLinFactNeighborX="-100000" custLinFactNeighborY="1495"/>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43755" custScaleY="116953">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X="-26764" custLinFactNeighborX="-100000" custLinFactNeighborY="-76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43755" custScaleY="96920" custLinFactNeighborX="1533" custLinFactNeighborY="-4524">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X="-25522" custLinFactNeighborX="-10000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43755" custScaleY="96920" custLinFactNeighborX="1533" custLinFactNeighborY="-4524">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X="-19308" custLinFactNeighborX="-100000" custLinFactNeighborY="-2444"/>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73C4CA-4F7E-42C3-85B3-EAF601B918AF}" type="doc">
      <dgm:prSet loTypeId="urn:microsoft.com/office/officeart/2005/8/layout/lProcess2" loCatId="list" qsTypeId="urn:microsoft.com/office/officeart/2005/8/quickstyle/simple2" qsCatId="simple" csTypeId="urn:microsoft.com/office/officeart/2005/8/colors/colorful1" csCatId="colorful" phldr="1"/>
      <dgm:spPr/>
      <dgm:t>
        <a:bodyPr/>
        <a:lstStyle/>
        <a:p>
          <a:endParaRPr lang="fr-FR"/>
        </a:p>
      </dgm:t>
    </dgm:pt>
    <dgm:pt modelId="{05DFF107-3C02-41B3-9087-7EBB4FBB5507}">
      <dgm:prSet phldrT="[Texte]" custT="1"/>
      <dgm:spPr/>
      <dgm:t>
        <a:bodyPr/>
        <a:lstStyle/>
        <a:p>
          <a:r>
            <a:rPr lang="fr-FR" sz="1400" b="1" dirty="0" smtClean="0"/>
            <a:t>Un fait </a:t>
          </a:r>
          <a:r>
            <a:rPr lang="fr-FR" sz="1400" b="1" dirty="0"/>
            <a:t>naturel d'intensité anormale </a:t>
          </a:r>
        </a:p>
      </dgm:t>
    </dgm:pt>
    <dgm:pt modelId="{965E8596-32D1-41EE-BDAB-C2085A92EB55}" type="parTrans" cxnId="{B8F694C5-2368-48DE-9139-D392CF9BA8F5}">
      <dgm:prSet/>
      <dgm:spPr/>
      <dgm:t>
        <a:bodyPr/>
        <a:lstStyle/>
        <a:p>
          <a:endParaRPr lang="fr-FR" sz="1300"/>
        </a:p>
      </dgm:t>
    </dgm:pt>
    <dgm:pt modelId="{2D4D25E2-9DCA-411C-9A16-7E95A44CFB35}" type="sibTrans" cxnId="{B8F694C5-2368-48DE-9139-D392CF9BA8F5}">
      <dgm:prSet/>
      <dgm:spPr/>
      <dgm:t>
        <a:bodyPr/>
        <a:lstStyle/>
        <a:p>
          <a:endParaRPr lang="fr-FR" sz="1300"/>
        </a:p>
      </dgm:t>
    </dgm:pt>
    <dgm:pt modelId="{BA4BDC95-549E-4F9F-8A36-31DEFC482B97}">
      <dgm:prSet phldrT="[Texte]" custT="1"/>
      <dgm:spPr/>
      <dgm:t>
        <a:bodyPr/>
        <a:lstStyle/>
        <a:p>
          <a:r>
            <a:rPr lang="fr-FR" sz="1400" b="1" dirty="0"/>
            <a:t>L'action violente de l'homme</a:t>
          </a:r>
        </a:p>
      </dgm:t>
    </dgm:pt>
    <dgm:pt modelId="{6F68DC91-6E03-4AEA-90C6-AC73F356141B}" type="parTrans" cxnId="{580533F0-FA13-4A9B-B450-11B2F5466DA7}">
      <dgm:prSet/>
      <dgm:spPr/>
      <dgm:t>
        <a:bodyPr/>
        <a:lstStyle/>
        <a:p>
          <a:endParaRPr lang="fr-FR" sz="1300"/>
        </a:p>
      </dgm:t>
    </dgm:pt>
    <dgm:pt modelId="{C7FD0363-23B2-4C1C-8DE6-4E52585C18C6}" type="sibTrans" cxnId="{580533F0-FA13-4A9B-B450-11B2F5466DA7}">
      <dgm:prSet/>
      <dgm:spPr/>
      <dgm:t>
        <a:bodyPr/>
        <a:lstStyle/>
        <a:p>
          <a:endParaRPr lang="fr-FR" sz="1300"/>
        </a:p>
      </dgm:t>
    </dgm:pt>
    <dgm:pt modelId="{DB423363-BBC0-44F3-957A-5929CF1E8048}">
      <dgm:prSet phldrT="[Texte]" custT="1"/>
      <dgm:spPr/>
      <dgm:t>
        <a:bodyPr/>
        <a:lstStyle/>
        <a:p>
          <a:r>
            <a:rPr lang="fr-FR" sz="1300" dirty="0"/>
            <a:t>Ayant un fait générateur soudain ou imprévisible et ayant des effets dévastateurs d'une intensité grave pour la collectivité</a:t>
          </a:r>
        </a:p>
      </dgm:t>
    </dgm:pt>
    <dgm:pt modelId="{8E6318F5-E115-4319-9163-7D2C2628DA86}" type="parTrans" cxnId="{5099BE8B-3D89-42E1-9F3F-D3603A8100BF}">
      <dgm:prSet/>
      <dgm:spPr/>
      <dgm:t>
        <a:bodyPr/>
        <a:lstStyle/>
        <a:p>
          <a:endParaRPr lang="fr-FR" sz="1300"/>
        </a:p>
      </dgm:t>
    </dgm:pt>
    <dgm:pt modelId="{E4F04D8E-5BDB-4D73-8DE0-BC4D720A709F}" type="sibTrans" cxnId="{5099BE8B-3D89-42E1-9F3F-D3603A8100BF}">
      <dgm:prSet/>
      <dgm:spPr/>
      <dgm:t>
        <a:bodyPr/>
        <a:lstStyle/>
        <a:p>
          <a:endParaRPr lang="fr-FR" sz="1300"/>
        </a:p>
      </dgm:t>
    </dgm:pt>
    <dgm:pt modelId="{9D7AF83D-0DF4-4FD5-BD8C-F53070BA8EDA}">
      <dgm:prSet phldrT="[Texte]" custT="1"/>
      <dgm:spPr/>
      <dgm:t>
        <a:bodyPr/>
        <a:lstStyle/>
        <a:p>
          <a:r>
            <a:rPr lang="fr-FR" sz="1300" dirty="0"/>
            <a:t>Qui constitue un acte de terrorisme ou est la conséquence directe de la survenance d'émeutes ou de mouvements populaires</a:t>
          </a:r>
        </a:p>
      </dgm:t>
    </dgm:pt>
    <dgm:pt modelId="{D0D0CF4E-0977-4295-AC1E-08820BC1C6B1}" type="parTrans" cxnId="{E2F2BF34-F1B0-49C4-85CD-643228B0E23E}">
      <dgm:prSet/>
      <dgm:spPr/>
      <dgm:t>
        <a:bodyPr/>
        <a:lstStyle/>
        <a:p>
          <a:endParaRPr lang="fr-FR" sz="1300"/>
        </a:p>
      </dgm:t>
    </dgm:pt>
    <dgm:pt modelId="{8A4D98F3-8752-4E78-A02A-44B5EACF4F48}" type="sibTrans" cxnId="{E2F2BF34-F1B0-49C4-85CD-643228B0E23E}">
      <dgm:prSet/>
      <dgm:spPr/>
      <dgm:t>
        <a:bodyPr/>
        <a:lstStyle/>
        <a:p>
          <a:endParaRPr lang="fr-FR" sz="1300"/>
        </a:p>
      </dgm:t>
    </dgm:pt>
    <dgm:pt modelId="{CAC0B0F9-02C6-4995-B4A2-909AB4792742}" type="pres">
      <dgm:prSet presAssocID="{9773C4CA-4F7E-42C3-85B3-EAF601B918AF}" presName="theList" presStyleCnt="0">
        <dgm:presLayoutVars>
          <dgm:dir/>
          <dgm:animLvl val="lvl"/>
          <dgm:resizeHandles val="exact"/>
        </dgm:presLayoutVars>
      </dgm:prSet>
      <dgm:spPr/>
      <dgm:t>
        <a:bodyPr/>
        <a:lstStyle/>
        <a:p>
          <a:endParaRPr lang="fr-FR"/>
        </a:p>
      </dgm:t>
    </dgm:pt>
    <dgm:pt modelId="{ECBC7548-B61F-4F38-95CA-2FC380825BCA}" type="pres">
      <dgm:prSet presAssocID="{05DFF107-3C02-41B3-9087-7EBB4FBB5507}" presName="compNode" presStyleCnt="0"/>
      <dgm:spPr/>
    </dgm:pt>
    <dgm:pt modelId="{F6CAD9FD-58C3-4D86-97CE-7B3722A39F4E}" type="pres">
      <dgm:prSet presAssocID="{05DFF107-3C02-41B3-9087-7EBB4FBB5507}" presName="aNode" presStyleLbl="bgShp" presStyleIdx="0" presStyleCnt="2" custScaleX="44311" custLinFactNeighborX="-3745"/>
      <dgm:spPr/>
      <dgm:t>
        <a:bodyPr/>
        <a:lstStyle/>
        <a:p>
          <a:endParaRPr lang="fr-FR"/>
        </a:p>
      </dgm:t>
    </dgm:pt>
    <dgm:pt modelId="{FFF1FE67-1BC2-4083-ADD8-3699DFEE8852}" type="pres">
      <dgm:prSet presAssocID="{05DFF107-3C02-41B3-9087-7EBB4FBB5507}" presName="textNode" presStyleLbl="bgShp" presStyleIdx="0" presStyleCnt="2"/>
      <dgm:spPr/>
      <dgm:t>
        <a:bodyPr/>
        <a:lstStyle/>
        <a:p>
          <a:endParaRPr lang="fr-FR"/>
        </a:p>
      </dgm:t>
    </dgm:pt>
    <dgm:pt modelId="{97482F34-7597-421C-8380-C50996B75F95}" type="pres">
      <dgm:prSet presAssocID="{05DFF107-3C02-41B3-9087-7EBB4FBB5507}" presName="compChildNode" presStyleCnt="0"/>
      <dgm:spPr/>
    </dgm:pt>
    <dgm:pt modelId="{CE22A538-F464-4CCA-85FA-ED7DFD0E20AB}" type="pres">
      <dgm:prSet presAssocID="{05DFF107-3C02-41B3-9087-7EBB4FBB5507}" presName="theInnerList" presStyleCnt="0"/>
      <dgm:spPr/>
    </dgm:pt>
    <dgm:pt modelId="{AA4790DD-3810-4D6F-9D7B-2B9B020B26DD}" type="pres">
      <dgm:prSet presAssocID="{DB423363-BBC0-44F3-957A-5929CF1E8048}" presName="childNode" presStyleLbl="node1" presStyleIdx="0" presStyleCnt="2" custScaleX="41536" custLinFactNeighborX="-4681">
        <dgm:presLayoutVars>
          <dgm:bulletEnabled val="1"/>
        </dgm:presLayoutVars>
      </dgm:prSet>
      <dgm:spPr/>
      <dgm:t>
        <a:bodyPr/>
        <a:lstStyle/>
        <a:p>
          <a:endParaRPr lang="fr-FR"/>
        </a:p>
      </dgm:t>
    </dgm:pt>
    <dgm:pt modelId="{02A61C75-3C5C-47BE-B36E-982C9F1720F6}" type="pres">
      <dgm:prSet presAssocID="{05DFF107-3C02-41B3-9087-7EBB4FBB5507}" presName="aSpace" presStyleCnt="0"/>
      <dgm:spPr/>
    </dgm:pt>
    <dgm:pt modelId="{9A3E600A-EEC0-492F-91AB-14508EF0C392}" type="pres">
      <dgm:prSet presAssocID="{BA4BDC95-549E-4F9F-8A36-31DEFC482B97}" presName="compNode" presStyleCnt="0"/>
      <dgm:spPr/>
    </dgm:pt>
    <dgm:pt modelId="{E829DF61-08A1-42C7-8BE0-D4EA11D387F7}" type="pres">
      <dgm:prSet presAssocID="{BA4BDC95-549E-4F9F-8A36-31DEFC482B97}" presName="aNode" presStyleLbl="bgShp" presStyleIdx="1" presStyleCnt="2" custScaleX="41536" custLinFactNeighborX="4619" custLinFactNeighborY="642"/>
      <dgm:spPr/>
      <dgm:t>
        <a:bodyPr/>
        <a:lstStyle/>
        <a:p>
          <a:endParaRPr lang="fr-FR"/>
        </a:p>
      </dgm:t>
    </dgm:pt>
    <dgm:pt modelId="{FAC98F54-CEE6-4D79-A04C-A6D3C16D709E}" type="pres">
      <dgm:prSet presAssocID="{BA4BDC95-549E-4F9F-8A36-31DEFC482B97}" presName="textNode" presStyleLbl="bgShp" presStyleIdx="1" presStyleCnt="2"/>
      <dgm:spPr/>
      <dgm:t>
        <a:bodyPr/>
        <a:lstStyle/>
        <a:p>
          <a:endParaRPr lang="fr-FR"/>
        </a:p>
      </dgm:t>
    </dgm:pt>
    <dgm:pt modelId="{D11BDB44-63CE-494E-8EAA-24A41EB4BE4B}" type="pres">
      <dgm:prSet presAssocID="{BA4BDC95-549E-4F9F-8A36-31DEFC482B97}" presName="compChildNode" presStyleCnt="0"/>
      <dgm:spPr/>
    </dgm:pt>
    <dgm:pt modelId="{9A1BB3C6-37A6-4450-9723-8F74AE0BEA93}" type="pres">
      <dgm:prSet presAssocID="{BA4BDC95-549E-4F9F-8A36-31DEFC482B97}" presName="theInnerList" presStyleCnt="0"/>
      <dgm:spPr/>
    </dgm:pt>
    <dgm:pt modelId="{A27BF87B-3C2B-4739-9038-3F0582442146}" type="pres">
      <dgm:prSet presAssocID="{9D7AF83D-0DF4-4FD5-BD8C-F53070BA8EDA}" presName="childNode" presStyleLbl="node1" presStyleIdx="1" presStyleCnt="2" custScaleX="41536" custLinFactNeighborX="5774" custLinFactNeighborY="987">
        <dgm:presLayoutVars>
          <dgm:bulletEnabled val="1"/>
        </dgm:presLayoutVars>
      </dgm:prSet>
      <dgm:spPr/>
      <dgm:t>
        <a:bodyPr/>
        <a:lstStyle/>
        <a:p>
          <a:endParaRPr lang="fr-FR"/>
        </a:p>
      </dgm:t>
    </dgm:pt>
  </dgm:ptLst>
  <dgm:cxnLst>
    <dgm:cxn modelId="{80000F9E-CEFD-48F1-A124-2A23557B1498}" type="presOf" srcId="{BA4BDC95-549E-4F9F-8A36-31DEFC482B97}" destId="{E829DF61-08A1-42C7-8BE0-D4EA11D387F7}" srcOrd="0" destOrd="0" presId="urn:microsoft.com/office/officeart/2005/8/layout/lProcess2"/>
    <dgm:cxn modelId="{62755D7E-B671-442D-BFF5-28280AE6B9AF}" type="presOf" srcId="{BA4BDC95-549E-4F9F-8A36-31DEFC482B97}" destId="{FAC98F54-CEE6-4D79-A04C-A6D3C16D709E}" srcOrd="1" destOrd="0" presId="urn:microsoft.com/office/officeart/2005/8/layout/lProcess2"/>
    <dgm:cxn modelId="{580533F0-FA13-4A9B-B450-11B2F5466DA7}" srcId="{9773C4CA-4F7E-42C3-85B3-EAF601B918AF}" destId="{BA4BDC95-549E-4F9F-8A36-31DEFC482B97}" srcOrd="1" destOrd="0" parTransId="{6F68DC91-6E03-4AEA-90C6-AC73F356141B}" sibTransId="{C7FD0363-23B2-4C1C-8DE6-4E52585C18C6}"/>
    <dgm:cxn modelId="{B8F694C5-2368-48DE-9139-D392CF9BA8F5}" srcId="{9773C4CA-4F7E-42C3-85B3-EAF601B918AF}" destId="{05DFF107-3C02-41B3-9087-7EBB4FBB5507}" srcOrd="0" destOrd="0" parTransId="{965E8596-32D1-41EE-BDAB-C2085A92EB55}" sibTransId="{2D4D25E2-9DCA-411C-9A16-7E95A44CFB35}"/>
    <dgm:cxn modelId="{FFBE341B-B58F-474E-B17F-2D19CF75FE77}" type="presOf" srcId="{9773C4CA-4F7E-42C3-85B3-EAF601B918AF}" destId="{CAC0B0F9-02C6-4995-B4A2-909AB4792742}" srcOrd="0" destOrd="0" presId="urn:microsoft.com/office/officeart/2005/8/layout/lProcess2"/>
    <dgm:cxn modelId="{5099BE8B-3D89-42E1-9F3F-D3603A8100BF}" srcId="{05DFF107-3C02-41B3-9087-7EBB4FBB5507}" destId="{DB423363-BBC0-44F3-957A-5929CF1E8048}" srcOrd="0" destOrd="0" parTransId="{8E6318F5-E115-4319-9163-7D2C2628DA86}" sibTransId="{E4F04D8E-5BDB-4D73-8DE0-BC4D720A709F}"/>
    <dgm:cxn modelId="{D8471DCB-A5A0-4182-99E9-274EF48DF244}" type="presOf" srcId="{05DFF107-3C02-41B3-9087-7EBB4FBB5507}" destId="{F6CAD9FD-58C3-4D86-97CE-7B3722A39F4E}" srcOrd="0" destOrd="0" presId="urn:microsoft.com/office/officeart/2005/8/layout/lProcess2"/>
    <dgm:cxn modelId="{E2F2BF34-F1B0-49C4-85CD-643228B0E23E}" srcId="{BA4BDC95-549E-4F9F-8A36-31DEFC482B97}" destId="{9D7AF83D-0DF4-4FD5-BD8C-F53070BA8EDA}" srcOrd="0" destOrd="0" parTransId="{D0D0CF4E-0977-4295-AC1E-08820BC1C6B1}" sibTransId="{8A4D98F3-8752-4E78-A02A-44B5EACF4F48}"/>
    <dgm:cxn modelId="{2D1C3AB8-C9B1-4A6A-90B2-8A6BD8FFA145}" type="presOf" srcId="{9D7AF83D-0DF4-4FD5-BD8C-F53070BA8EDA}" destId="{A27BF87B-3C2B-4739-9038-3F0582442146}" srcOrd="0" destOrd="0" presId="urn:microsoft.com/office/officeart/2005/8/layout/lProcess2"/>
    <dgm:cxn modelId="{B569712B-7289-4AFB-BECD-40C671FA869F}" type="presOf" srcId="{05DFF107-3C02-41B3-9087-7EBB4FBB5507}" destId="{FFF1FE67-1BC2-4083-ADD8-3699DFEE8852}" srcOrd="1" destOrd="0" presId="urn:microsoft.com/office/officeart/2005/8/layout/lProcess2"/>
    <dgm:cxn modelId="{AEB9B8C6-ADD5-4345-8840-178C79A4015C}" type="presOf" srcId="{DB423363-BBC0-44F3-957A-5929CF1E8048}" destId="{AA4790DD-3810-4D6F-9D7B-2B9B020B26DD}" srcOrd="0" destOrd="0" presId="urn:microsoft.com/office/officeart/2005/8/layout/lProcess2"/>
    <dgm:cxn modelId="{B4CD4F4A-66E2-48D0-ABF9-165C496B6592}" type="presParOf" srcId="{CAC0B0F9-02C6-4995-B4A2-909AB4792742}" destId="{ECBC7548-B61F-4F38-95CA-2FC380825BCA}" srcOrd="0" destOrd="0" presId="urn:microsoft.com/office/officeart/2005/8/layout/lProcess2"/>
    <dgm:cxn modelId="{FFD00F5F-4A67-43EC-871D-A5ADA2B33182}" type="presParOf" srcId="{ECBC7548-B61F-4F38-95CA-2FC380825BCA}" destId="{F6CAD9FD-58C3-4D86-97CE-7B3722A39F4E}" srcOrd="0" destOrd="0" presId="urn:microsoft.com/office/officeart/2005/8/layout/lProcess2"/>
    <dgm:cxn modelId="{CBE3D00B-60F0-48D0-B8C6-E170F16F762D}" type="presParOf" srcId="{ECBC7548-B61F-4F38-95CA-2FC380825BCA}" destId="{FFF1FE67-1BC2-4083-ADD8-3699DFEE8852}" srcOrd="1" destOrd="0" presId="urn:microsoft.com/office/officeart/2005/8/layout/lProcess2"/>
    <dgm:cxn modelId="{6FA57629-F323-4DC4-99AB-A45037A9D48B}" type="presParOf" srcId="{ECBC7548-B61F-4F38-95CA-2FC380825BCA}" destId="{97482F34-7597-421C-8380-C50996B75F95}" srcOrd="2" destOrd="0" presId="urn:microsoft.com/office/officeart/2005/8/layout/lProcess2"/>
    <dgm:cxn modelId="{FE1569D3-9E9D-4785-92DC-4AF70F8C331F}" type="presParOf" srcId="{97482F34-7597-421C-8380-C50996B75F95}" destId="{CE22A538-F464-4CCA-85FA-ED7DFD0E20AB}" srcOrd="0" destOrd="0" presId="urn:microsoft.com/office/officeart/2005/8/layout/lProcess2"/>
    <dgm:cxn modelId="{67CEEB99-4B9E-40F5-869B-7EB15C0A8E36}" type="presParOf" srcId="{CE22A538-F464-4CCA-85FA-ED7DFD0E20AB}" destId="{AA4790DD-3810-4D6F-9D7B-2B9B020B26DD}" srcOrd="0" destOrd="0" presId="urn:microsoft.com/office/officeart/2005/8/layout/lProcess2"/>
    <dgm:cxn modelId="{0E51A1E1-C494-447C-84EB-F8675A6E8DBD}" type="presParOf" srcId="{CAC0B0F9-02C6-4995-B4A2-909AB4792742}" destId="{02A61C75-3C5C-47BE-B36E-982C9F1720F6}" srcOrd="1" destOrd="0" presId="urn:microsoft.com/office/officeart/2005/8/layout/lProcess2"/>
    <dgm:cxn modelId="{5A226597-0F7D-4AC4-B400-6105FAAE6818}" type="presParOf" srcId="{CAC0B0F9-02C6-4995-B4A2-909AB4792742}" destId="{9A3E600A-EEC0-492F-91AB-14508EF0C392}" srcOrd="2" destOrd="0" presId="urn:microsoft.com/office/officeart/2005/8/layout/lProcess2"/>
    <dgm:cxn modelId="{7317EC30-168A-4A10-A1F5-05D419F15F3E}" type="presParOf" srcId="{9A3E600A-EEC0-492F-91AB-14508EF0C392}" destId="{E829DF61-08A1-42C7-8BE0-D4EA11D387F7}" srcOrd="0" destOrd="0" presId="urn:microsoft.com/office/officeart/2005/8/layout/lProcess2"/>
    <dgm:cxn modelId="{CFB1C1DE-9BC0-4195-A016-C0BDD0858B9F}" type="presParOf" srcId="{9A3E600A-EEC0-492F-91AB-14508EF0C392}" destId="{FAC98F54-CEE6-4D79-A04C-A6D3C16D709E}" srcOrd="1" destOrd="0" presId="urn:microsoft.com/office/officeart/2005/8/layout/lProcess2"/>
    <dgm:cxn modelId="{E774422A-7D06-4531-B20F-11941FE6AE17}" type="presParOf" srcId="{9A3E600A-EEC0-492F-91AB-14508EF0C392}" destId="{D11BDB44-63CE-494E-8EAA-24A41EB4BE4B}" srcOrd="2" destOrd="0" presId="urn:microsoft.com/office/officeart/2005/8/layout/lProcess2"/>
    <dgm:cxn modelId="{197BA95E-5F9D-48E1-9D6E-BA1464E656C1}" type="presParOf" srcId="{D11BDB44-63CE-494E-8EAA-24A41EB4BE4B}" destId="{9A1BB3C6-37A6-4450-9723-8F74AE0BEA93}" srcOrd="0" destOrd="0" presId="urn:microsoft.com/office/officeart/2005/8/layout/lProcess2"/>
    <dgm:cxn modelId="{1DD2E325-2DB6-433B-ACB7-E6BB916E196F}" type="presParOf" srcId="{9A1BB3C6-37A6-4450-9723-8F74AE0BEA93}" destId="{A27BF87B-3C2B-4739-9038-3F058244214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894F22-791D-4B55-BCF6-086121ECE73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fr-FR"/>
        </a:p>
      </dgm:t>
    </dgm:pt>
    <dgm:pt modelId="{560CDD5A-47B5-4DF3-B8F5-C61732CCDA59}">
      <dgm:prSet phldrT="[Texte]" custT="1"/>
      <dgm:spPr/>
      <dgm:t>
        <a:bodyPr/>
        <a:lstStyle/>
        <a:p>
          <a:r>
            <a:rPr lang="fr-FR" sz="1300" dirty="0"/>
            <a:t>Les zones sinistrées ;</a:t>
          </a:r>
        </a:p>
      </dgm:t>
    </dgm:pt>
    <dgm:pt modelId="{9DECF302-2D77-4B95-9E70-0CF3D923ED38}" type="parTrans" cxnId="{B853901C-0560-4776-A3B4-413BDA4054AC}">
      <dgm:prSet/>
      <dgm:spPr/>
      <dgm:t>
        <a:bodyPr/>
        <a:lstStyle/>
        <a:p>
          <a:endParaRPr lang="fr-FR" sz="1300"/>
        </a:p>
      </dgm:t>
    </dgm:pt>
    <dgm:pt modelId="{BDA287D5-DCF1-4233-8420-85841D6E0A0E}" type="sibTrans" cxnId="{B853901C-0560-4776-A3B4-413BDA4054AC}">
      <dgm:prSet/>
      <dgm:spPr/>
      <dgm:t>
        <a:bodyPr/>
        <a:lstStyle/>
        <a:p>
          <a:endParaRPr lang="fr-FR" sz="1300"/>
        </a:p>
      </dgm:t>
    </dgm:pt>
    <dgm:pt modelId="{32229FFE-FB8F-4701-90B4-BDC90B25BCE4}">
      <dgm:prSet custT="1"/>
      <dgm:spPr/>
      <dgm:t>
        <a:bodyPr/>
        <a:lstStyle/>
        <a:p>
          <a:r>
            <a:rPr lang="fr-FR" sz="1300" dirty="0"/>
            <a:t>La date de l’évènement ;</a:t>
          </a:r>
        </a:p>
      </dgm:t>
    </dgm:pt>
    <dgm:pt modelId="{7201737D-534D-440A-B1A0-122CE85F151B}" type="parTrans" cxnId="{37766C36-6B66-4551-868F-7050EA44E6F7}">
      <dgm:prSet/>
      <dgm:spPr/>
      <dgm:t>
        <a:bodyPr/>
        <a:lstStyle/>
        <a:p>
          <a:endParaRPr lang="fr-FR" sz="1300"/>
        </a:p>
      </dgm:t>
    </dgm:pt>
    <dgm:pt modelId="{B64A562E-10E7-4BD8-A266-051324BDEA67}" type="sibTrans" cxnId="{37766C36-6B66-4551-868F-7050EA44E6F7}">
      <dgm:prSet/>
      <dgm:spPr/>
      <dgm:t>
        <a:bodyPr/>
        <a:lstStyle/>
        <a:p>
          <a:endParaRPr lang="fr-FR" sz="1300"/>
        </a:p>
      </dgm:t>
    </dgm:pt>
    <dgm:pt modelId="{FABB05FD-A532-4C18-AC85-31957F785C28}">
      <dgm:prSet custT="1"/>
      <dgm:spPr/>
      <dgm:t>
        <a:bodyPr/>
        <a:lstStyle/>
        <a:p>
          <a:r>
            <a:rPr lang="fr-FR" sz="1300" dirty="0"/>
            <a:t>La durée de l’évènement catastrophique.</a:t>
          </a:r>
        </a:p>
      </dgm:t>
    </dgm:pt>
    <dgm:pt modelId="{AB0CB222-19E2-4AB3-95C0-126380668D40}" type="parTrans" cxnId="{0411F0E2-7A59-4E23-B69C-9A1AB3BEB765}">
      <dgm:prSet/>
      <dgm:spPr/>
      <dgm:t>
        <a:bodyPr/>
        <a:lstStyle/>
        <a:p>
          <a:endParaRPr lang="fr-FR" sz="1300"/>
        </a:p>
      </dgm:t>
    </dgm:pt>
    <dgm:pt modelId="{03627BBB-20A7-4C2D-8C9A-485E79FA707A}" type="sibTrans" cxnId="{0411F0E2-7A59-4E23-B69C-9A1AB3BEB765}">
      <dgm:prSet/>
      <dgm:spPr/>
      <dgm:t>
        <a:bodyPr/>
        <a:lstStyle/>
        <a:p>
          <a:endParaRPr lang="fr-FR" sz="1300"/>
        </a:p>
      </dgm:t>
    </dgm:pt>
    <dgm:pt modelId="{CA0F340D-FC1E-4616-AD53-6872BBB061FF}" type="pres">
      <dgm:prSet presAssocID="{D3894F22-791D-4B55-BCF6-086121ECE73C}" presName="diagram" presStyleCnt="0">
        <dgm:presLayoutVars>
          <dgm:dir/>
          <dgm:resizeHandles val="exact"/>
        </dgm:presLayoutVars>
      </dgm:prSet>
      <dgm:spPr/>
      <dgm:t>
        <a:bodyPr/>
        <a:lstStyle/>
        <a:p>
          <a:endParaRPr lang="fr-FR"/>
        </a:p>
      </dgm:t>
    </dgm:pt>
    <dgm:pt modelId="{399DD15D-8639-4A3C-B4F1-F45EA68AAB17}" type="pres">
      <dgm:prSet presAssocID="{560CDD5A-47B5-4DF3-B8F5-C61732CCDA59}" presName="node" presStyleLbl="node1" presStyleIdx="0" presStyleCnt="3">
        <dgm:presLayoutVars>
          <dgm:bulletEnabled val="1"/>
        </dgm:presLayoutVars>
      </dgm:prSet>
      <dgm:spPr/>
      <dgm:t>
        <a:bodyPr/>
        <a:lstStyle/>
        <a:p>
          <a:endParaRPr lang="fr-FR"/>
        </a:p>
      </dgm:t>
    </dgm:pt>
    <dgm:pt modelId="{6BF00B23-5B77-43DE-A64A-CF7EBD2F5C9A}" type="pres">
      <dgm:prSet presAssocID="{BDA287D5-DCF1-4233-8420-85841D6E0A0E}" presName="sibTrans" presStyleCnt="0"/>
      <dgm:spPr/>
    </dgm:pt>
    <dgm:pt modelId="{ACC3BC65-C721-44B0-A854-B58AD7A527CA}" type="pres">
      <dgm:prSet presAssocID="{32229FFE-FB8F-4701-90B4-BDC90B25BCE4}" presName="node" presStyleLbl="node1" presStyleIdx="1" presStyleCnt="3">
        <dgm:presLayoutVars>
          <dgm:bulletEnabled val="1"/>
        </dgm:presLayoutVars>
      </dgm:prSet>
      <dgm:spPr/>
      <dgm:t>
        <a:bodyPr/>
        <a:lstStyle/>
        <a:p>
          <a:endParaRPr lang="fr-FR"/>
        </a:p>
      </dgm:t>
    </dgm:pt>
    <dgm:pt modelId="{74858336-F76A-4FB3-A4D0-CC6439C25550}" type="pres">
      <dgm:prSet presAssocID="{B64A562E-10E7-4BD8-A266-051324BDEA67}" presName="sibTrans" presStyleCnt="0"/>
      <dgm:spPr/>
    </dgm:pt>
    <dgm:pt modelId="{AEC7792B-6F8A-405A-8796-E2C38A2C9D1C}" type="pres">
      <dgm:prSet presAssocID="{FABB05FD-A532-4C18-AC85-31957F785C28}" presName="node" presStyleLbl="node1" presStyleIdx="2" presStyleCnt="3" custScaleX="161128">
        <dgm:presLayoutVars>
          <dgm:bulletEnabled val="1"/>
        </dgm:presLayoutVars>
      </dgm:prSet>
      <dgm:spPr/>
      <dgm:t>
        <a:bodyPr/>
        <a:lstStyle/>
        <a:p>
          <a:endParaRPr lang="fr-FR"/>
        </a:p>
      </dgm:t>
    </dgm:pt>
  </dgm:ptLst>
  <dgm:cxnLst>
    <dgm:cxn modelId="{FDFB8C9E-1B41-46BE-902C-522D92C05F85}" type="presOf" srcId="{560CDD5A-47B5-4DF3-B8F5-C61732CCDA59}" destId="{399DD15D-8639-4A3C-B4F1-F45EA68AAB17}" srcOrd="0" destOrd="0" presId="urn:microsoft.com/office/officeart/2005/8/layout/default"/>
    <dgm:cxn modelId="{557EABDF-6740-4EB9-945E-2DCF1C34F650}" type="presOf" srcId="{D3894F22-791D-4B55-BCF6-086121ECE73C}" destId="{CA0F340D-FC1E-4616-AD53-6872BBB061FF}" srcOrd="0" destOrd="0" presId="urn:microsoft.com/office/officeart/2005/8/layout/default"/>
    <dgm:cxn modelId="{B853901C-0560-4776-A3B4-413BDA4054AC}" srcId="{D3894F22-791D-4B55-BCF6-086121ECE73C}" destId="{560CDD5A-47B5-4DF3-B8F5-C61732CCDA59}" srcOrd="0" destOrd="0" parTransId="{9DECF302-2D77-4B95-9E70-0CF3D923ED38}" sibTransId="{BDA287D5-DCF1-4233-8420-85841D6E0A0E}"/>
    <dgm:cxn modelId="{F5C01572-B2FA-40BF-B618-138C8B3036CD}" type="presOf" srcId="{FABB05FD-A532-4C18-AC85-31957F785C28}" destId="{AEC7792B-6F8A-405A-8796-E2C38A2C9D1C}" srcOrd="0" destOrd="0" presId="urn:microsoft.com/office/officeart/2005/8/layout/default"/>
    <dgm:cxn modelId="{849F0089-43C3-436F-ACF1-4819D8DFC171}" type="presOf" srcId="{32229FFE-FB8F-4701-90B4-BDC90B25BCE4}" destId="{ACC3BC65-C721-44B0-A854-B58AD7A527CA}" srcOrd="0" destOrd="0" presId="urn:microsoft.com/office/officeart/2005/8/layout/default"/>
    <dgm:cxn modelId="{0411F0E2-7A59-4E23-B69C-9A1AB3BEB765}" srcId="{D3894F22-791D-4B55-BCF6-086121ECE73C}" destId="{FABB05FD-A532-4C18-AC85-31957F785C28}" srcOrd="2" destOrd="0" parTransId="{AB0CB222-19E2-4AB3-95C0-126380668D40}" sibTransId="{03627BBB-20A7-4C2D-8C9A-485E79FA707A}"/>
    <dgm:cxn modelId="{37766C36-6B66-4551-868F-7050EA44E6F7}" srcId="{D3894F22-791D-4B55-BCF6-086121ECE73C}" destId="{32229FFE-FB8F-4701-90B4-BDC90B25BCE4}" srcOrd="1" destOrd="0" parTransId="{7201737D-534D-440A-B1A0-122CE85F151B}" sibTransId="{B64A562E-10E7-4BD8-A266-051324BDEA67}"/>
    <dgm:cxn modelId="{C30253F6-9B21-4A5D-9770-E2646194E068}" type="presParOf" srcId="{CA0F340D-FC1E-4616-AD53-6872BBB061FF}" destId="{399DD15D-8639-4A3C-B4F1-F45EA68AAB17}" srcOrd="0" destOrd="0" presId="urn:microsoft.com/office/officeart/2005/8/layout/default"/>
    <dgm:cxn modelId="{7DE00216-1DC7-4E98-B099-3F9A4915B8D2}" type="presParOf" srcId="{CA0F340D-FC1E-4616-AD53-6872BBB061FF}" destId="{6BF00B23-5B77-43DE-A64A-CF7EBD2F5C9A}" srcOrd="1" destOrd="0" presId="urn:microsoft.com/office/officeart/2005/8/layout/default"/>
    <dgm:cxn modelId="{3F32374F-D4AB-4970-BFAC-5BAA4C8335E3}" type="presParOf" srcId="{CA0F340D-FC1E-4616-AD53-6872BBB061FF}" destId="{ACC3BC65-C721-44B0-A854-B58AD7A527CA}" srcOrd="2" destOrd="0" presId="urn:microsoft.com/office/officeart/2005/8/layout/default"/>
    <dgm:cxn modelId="{0617EA94-0351-4EE9-A38F-827EDF098A07}" type="presParOf" srcId="{CA0F340D-FC1E-4616-AD53-6872BBB061FF}" destId="{74858336-F76A-4FB3-A4D0-CC6439C25550}" srcOrd="3" destOrd="0" presId="urn:microsoft.com/office/officeart/2005/8/layout/default"/>
    <dgm:cxn modelId="{4A58DC35-1317-4089-A1E8-B6B97F5A0EDE}" type="presParOf" srcId="{CA0F340D-FC1E-4616-AD53-6872BBB061FF}" destId="{AEC7792B-6F8A-405A-8796-E2C38A2C9D1C}"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bg1"/>
              </a:solidFill>
            </a:rPr>
            <a:t>Maroc : 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tx2">
                  <a:lumMod val="60000"/>
                  <a:lumOff val="40000"/>
                </a:schemeClr>
              </a:solidFill>
              <a:latin typeface="Calibri"/>
              <a:ea typeface="+mn-ea"/>
              <a:cs typeface="+mn-cs"/>
            </a:rPr>
            <a:t>Volet Assurantiel </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 Dommages indemnisables, registre de recensement et FSEC</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bg1"/>
              </a:solidFill>
            </a:rPr>
            <a:t>Changements climatiques et nécessité de développement d’une 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24113">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NeighborX="-87082" custLinFactNeighborY="-1819"/>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31780" custScaleY="96920">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NeighborX="-96940" custLinFactNeighborY="-32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31780" custScaleY="96920">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NeighborX="-9694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31780" custScaleY="96920">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NeighborX="-96940" custLinFactNeighborY="-3272"/>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5CA09F-B5C6-4408-9F96-B6CE4DE46F3B}"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fr-FR"/>
        </a:p>
      </dgm:t>
    </dgm:pt>
    <dgm:pt modelId="{B7434FDF-BA34-489A-A4B7-139E65D90D27}">
      <dgm:prSet phldrT="[Texte]" custT="1"/>
      <dgm:spPr/>
      <dgm:t>
        <a:bodyPr/>
        <a:lstStyle/>
        <a:p>
          <a:r>
            <a:rPr lang="fr-FR" sz="1400" b="1" i="0" u="none" strike="noStrike" baseline="0" dirty="0">
              <a:latin typeface="Gotham Book"/>
            </a:rPr>
            <a:t>Les contrats d’assurance de biens </a:t>
          </a:r>
          <a:r>
            <a:rPr lang="en-US" sz="1400" b="1" u="none" dirty="0"/>
            <a:t>:</a:t>
          </a:r>
        </a:p>
      </dgm:t>
    </dgm:pt>
    <dgm:pt modelId="{2B65B3DE-3FC9-44D0-8AF5-AE1C251E8BF9}" type="parTrans" cxnId="{D1FF3B97-D1E7-46BA-9323-0D5D4B836071}">
      <dgm:prSet/>
      <dgm:spPr/>
      <dgm:t>
        <a:bodyPr/>
        <a:lstStyle/>
        <a:p>
          <a:endParaRPr lang="fr-FR" sz="1300"/>
        </a:p>
      </dgm:t>
    </dgm:pt>
    <dgm:pt modelId="{D990F7EC-1CB8-4E5C-B8F8-9FE5B098352F}" type="sibTrans" cxnId="{D1FF3B97-D1E7-46BA-9323-0D5D4B836071}">
      <dgm:prSet/>
      <dgm:spPr/>
      <dgm:t>
        <a:bodyPr/>
        <a:lstStyle/>
        <a:p>
          <a:endParaRPr lang="fr-FR" sz="1300"/>
        </a:p>
      </dgm:t>
    </dgm:pt>
    <dgm:pt modelId="{8D24D9D8-86EF-4328-8169-BC06C97E51DA}">
      <dgm:prSet phldrT="[Texte]" custT="1"/>
      <dgm:spPr/>
      <dgm:t>
        <a:bodyPr/>
        <a:lstStyle/>
        <a:p>
          <a:r>
            <a:rPr lang="fr-FR" sz="1400" b="1" i="0" u="none" strike="noStrike" baseline="0" dirty="0">
              <a:latin typeface="Gotham Book"/>
            </a:rPr>
            <a:t>Les contrats d’assurance couvrant la RC automobile </a:t>
          </a:r>
          <a:endParaRPr lang="en-US" sz="1400" b="1" u="none" dirty="0"/>
        </a:p>
      </dgm:t>
    </dgm:pt>
    <dgm:pt modelId="{9B92A8E9-397B-474B-8B51-4BF28C4959DD}" type="parTrans" cxnId="{05875340-E527-4C27-A40E-9DCD6337F62A}">
      <dgm:prSet/>
      <dgm:spPr/>
      <dgm:t>
        <a:bodyPr/>
        <a:lstStyle/>
        <a:p>
          <a:endParaRPr lang="fr-FR" sz="1300"/>
        </a:p>
      </dgm:t>
    </dgm:pt>
    <dgm:pt modelId="{A43E269A-021B-4CA0-AF69-1EDE486C4193}" type="sibTrans" cxnId="{05875340-E527-4C27-A40E-9DCD6337F62A}">
      <dgm:prSet/>
      <dgm:spPr/>
      <dgm:t>
        <a:bodyPr/>
        <a:lstStyle/>
        <a:p>
          <a:endParaRPr lang="fr-FR" sz="1300"/>
        </a:p>
      </dgm:t>
    </dgm:pt>
    <dgm:pt modelId="{866810E4-C537-46D6-A423-C6A787F9015B}">
      <dgm:prSet phldrT="[Texte]" custT="1"/>
      <dgm:spPr/>
      <dgm:t>
        <a:bodyPr/>
        <a:lstStyle/>
        <a:p>
          <a:pPr>
            <a:buFontTx/>
            <a:buNone/>
          </a:pPr>
          <a:r>
            <a:rPr lang="fr-FR" sz="1300" b="0" i="0" u="none" strike="noStrike" baseline="0" dirty="0" smtClean="0">
              <a:latin typeface="Gotham Book"/>
            </a:rPr>
            <a:t>La garantie EVCAT couvre les dommages </a:t>
          </a:r>
          <a:r>
            <a:rPr lang="fr-FR" sz="1300" b="0" i="0" u="none" strike="noStrike" baseline="0" dirty="0">
              <a:latin typeface="Gotham Book"/>
            </a:rPr>
            <a:t>subis par les biens, dans la limite des plafonds d’indemnisation et tenant compte des franchises </a:t>
          </a:r>
          <a:r>
            <a:rPr lang="fr-FR" sz="1300" b="0" i="0" u="none" strike="noStrike" baseline="0" dirty="0" smtClean="0">
              <a:latin typeface="Gotham Book"/>
            </a:rPr>
            <a:t>pr</a:t>
          </a:r>
          <a:r>
            <a:rPr lang="fr-FR" sz="1300" b="0" i="0" u="none" strike="noStrike" baseline="0" dirty="0" smtClean="0">
              <a:latin typeface="Gotham Bold"/>
            </a:rPr>
            <a:t>é</a:t>
          </a:r>
          <a:r>
            <a:rPr lang="fr-FR" sz="1300" b="0" i="0" u="none" strike="noStrike" baseline="0" dirty="0" smtClean="0">
              <a:latin typeface="Gotham Book"/>
            </a:rPr>
            <a:t>vues par les textes </a:t>
          </a:r>
          <a:r>
            <a:rPr lang="fr-FR" sz="1300" b="0" i="0" u="none" strike="noStrike" baseline="0" dirty="0">
              <a:latin typeface="Gotham Book"/>
            </a:rPr>
            <a:t>d’application.</a:t>
          </a:r>
          <a:endParaRPr lang="en-US" sz="1300" b="1" u="sng" dirty="0"/>
        </a:p>
      </dgm:t>
    </dgm:pt>
    <dgm:pt modelId="{20A1F531-806A-4020-BA99-1FFEBBB8FCD7}" type="parTrans" cxnId="{60704D65-5637-47FC-ACE0-3AED38B16675}">
      <dgm:prSet/>
      <dgm:spPr/>
      <dgm:t>
        <a:bodyPr/>
        <a:lstStyle/>
        <a:p>
          <a:endParaRPr lang="fr-FR" sz="1300"/>
        </a:p>
      </dgm:t>
    </dgm:pt>
    <dgm:pt modelId="{24AD9950-85BA-4C32-9B6A-AD3A46A1FD21}" type="sibTrans" cxnId="{60704D65-5637-47FC-ACE0-3AED38B16675}">
      <dgm:prSet/>
      <dgm:spPr/>
      <dgm:t>
        <a:bodyPr/>
        <a:lstStyle/>
        <a:p>
          <a:endParaRPr lang="fr-FR" sz="1300"/>
        </a:p>
      </dgm:t>
    </dgm:pt>
    <dgm:pt modelId="{8E6CCDDF-8472-43C3-A82C-3B773D14FFB8}">
      <dgm:prSet phldrT="[Texte]" custT="1"/>
      <dgm:spPr/>
      <dgm:t>
        <a:bodyPr/>
        <a:lstStyle/>
        <a:p>
          <a:r>
            <a:rPr lang="fr-FR" sz="1400" b="1" i="0" u="none" strike="noStrike" baseline="0" dirty="0">
              <a:latin typeface="Gotham Book"/>
            </a:rPr>
            <a:t>Les contrats d’assurance RC corporel </a:t>
          </a:r>
          <a:endParaRPr lang="en-US" sz="1400" b="1" u="none" dirty="0"/>
        </a:p>
      </dgm:t>
    </dgm:pt>
    <dgm:pt modelId="{641450D5-D2B6-4971-ABCA-308001ED6113}" type="parTrans" cxnId="{F801CC4A-D424-427C-BB82-79FED4268811}">
      <dgm:prSet/>
      <dgm:spPr/>
      <dgm:t>
        <a:bodyPr/>
        <a:lstStyle/>
        <a:p>
          <a:endParaRPr lang="fr-FR" sz="1300"/>
        </a:p>
      </dgm:t>
    </dgm:pt>
    <dgm:pt modelId="{00DDC7D0-87CA-42E9-8A0E-C1366C59D02B}" type="sibTrans" cxnId="{F801CC4A-D424-427C-BB82-79FED4268811}">
      <dgm:prSet/>
      <dgm:spPr/>
      <dgm:t>
        <a:bodyPr/>
        <a:lstStyle/>
        <a:p>
          <a:endParaRPr lang="fr-FR" sz="1300"/>
        </a:p>
      </dgm:t>
    </dgm:pt>
    <dgm:pt modelId="{493865AC-92AD-492E-9D84-08F306CCEB2B}">
      <dgm:prSet phldrT="[Texte]" custT="1"/>
      <dgm:spPr/>
      <dgm:t>
        <a:bodyPr/>
        <a:lstStyle/>
        <a:p>
          <a:r>
            <a:rPr lang="fr-FR" sz="1300" b="0" i="0" u="none" strike="noStrike" kern="1200" baseline="0" dirty="0" smtClean="0">
              <a:latin typeface="Gotham Book"/>
            </a:rPr>
            <a:t>La garantie EVCAT couvre les </a:t>
          </a:r>
          <a:r>
            <a:rPr lang="fr-FR" sz="1300" b="0" i="0" u="none" strike="noStrike" kern="1200" baseline="0" dirty="0" smtClean="0">
              <a:latin typeface="Gotham Book"/>
              <a:ea typeface="+mn-ea"/>
              <a:cs typeface="+mn-cs"/>
            </a:rPr>
            <a:t>dommages </a:t>
          </a:r>
          <a:r>
            <a:rPr lang="fr-FR" sz="1300" b="0" i="0" u="none" strike="noStrike" kern="1200" baseline="0" dirty="0">
              <a:latin typeface="Gotham Book"/>
              <a:ea typeface="+mn-ea"/>
              <a:cs typeface="+mn-cs"/>
            </a:rPr>
            <a:t>subis par le </a:t>
          </a:r>
          <a:r>
            <a:rPr lang="fr-FR" sz="1300" b="0" i="0" u="none" strike="noStrike" kern="1200" baseline="0" dirty="0" smtClean="0">
              <a:latin typeface="Gotham Book"/>
              <a:ea typeface="+mn-ea"/>
              <a:cs typeface="+mn-cs"/>
            </a:rPr>
            <a:t>véhicule, et les préjudices </a:t>
          </a:r>
          <a:r>
            <a:rPr lang="fr-FR" sz="1300" b="0" i="0" u="none" strike="noStrike" kern="1200" baseline="0" dirty="0">
              <a:latin typeface="Gotham Book"/>
              <a:ea typeface="+mn-ea"/>
              <a:cs typeface="+mn-cs"/>
            </a:rPr>
            <a:t>corporels subis par le conducteur, </a:t>
          </a:r>
          <a:r>
            <a:rPr lang="fr-FR" sz="1300" b="0" i="0" u="none" strike="noStrike" kern="1200" baseline="0" dirty="0" smtClean="0">
              <a:latin typeface="Gotham Book"/>
              <a:ea typeface="+mn-ea"/>
              <a:cs typeface="+mn-cs"/>
            </a:rPr>
            <a:t>les passagers et les membres de la famille du propriétaire</a:t>
          </a:r>
          <a:endParaRPr lang="en-US" sz="1300" b="0" i="0" u="none" strike="noStrike" kern="1200" baseline="0" dirty="0">
            <a:latin typeface="Gotham Book"/>
            <a:ea typeface="+mn-ea"/>
            <a:cs typeface="+mn-cs"/>
          </a:endParaRPr>
        </a:p>
      </dgm:t>
    </dgm:pt>
    <dgm:pt modelId="{CC32E771-A316-4E13-9E06-CD4681060268}" type="parTrans" cxnId="{115BB079-075E-4C2B-9D51-AE4738E8B92E}">
      <dgm:prSet/>
      <dgm:spPr/>
      <dgm:t>
        <a:bodyPr/>
        <a:lstStyle/>
        <a:p>
          <a:endParaRPr lang="fr-FR" sz="1300"/>
        </a:p>
      </dgm:t>
    </dgm:pt>
    <dgm:pt modelId="{2F19EA84-3FE7-4326-B238-A4CE9F9C169C}" type="sibTrans" cxnId="{115BB079-075E-4C2B-9D51-AE4738E8B92E}">
      <dgm:prSet/>
      <dgm:spPr/>
      <dgm:t>
        <a:bodyPr/>
        <a:lstStyle/>
        <a:p>
          <a:endParaRPr lang="fr-FR" sz="1300"/>
        </a:p>
      </dgm:t>
    </dgm:pt>
    <dgm:pt modelId="{73379FB6-270D-4266-AAFF-3A8B12ECCF30}">
      <dgm:prSet phldrT="[Texte]" custT="1"/>
      <dgm:spPr/>
      <dgm:t>
        <a:bodyPr/>
        <a:lstStyle/>
        <a:p>
          <a:r>
            <a:rPr lang="fr-FR" sz="1300" b="0" i="0" u="none" strike="noStrike" baseline="0" smtClean="0">
              <a:latin typeface="Gotham Book"/>
            </a:rPr>
            <a:t>La garantie EVCAT couvre les pr</a:t>
          </a:r>
          <a:r>
            <a:rPr lang="fr-FR" sz="1300" b="0" i="0" u="none" strike="noStrike" baseline="0" smtClean="0">
              <a:latin typeface="Gotham Bold"/>
            </a:rPr>
            <a:t>é</a:t>
          </a:r>
          <a:r>
            <a:rPr lang="fr-FR" sz="1300" b="0" i="0" u="none" strike="noStrike" baseline="0" smtClean="0">
              <a:latin typeface="Gotham Book"/>
            </a:rPr>
            <a:t>judices </a:t>
          </a:r>
          <a:r>
            <a:rPr lang="fr-FR" sz="1300" b="0" i="0" u="none" strike="noStrike" baseline="0" dirty="0">
              <a:latin typeface="Gotham Book"/>
            </a:rPr>
            <a:t>subis par les personnes se trouvant dans les locaux pr</a:t>
          </a:r>
          <a:r>
            <a:rPr lang="fr-FR" sz="1300" b="0" i="0" u="none" strike="noStrike" baseline="0" dirty="0">
              <a:latin typeface="Gotham Bold"/>
            </a:rPr>
            <a:t>é</a:t>
          </a:r>
          <a:r>
            <a:rPr lang="fr-FR" sz="1300" b="0" i="0" u="none" strike="noStrike" baseline="0" dirty="0">
              <a:latin typeface="Gotham Book"/>
            </a:rPr>
            <a:t>vus au contrat d’assurance et qui ne sont pas les pr</a:t>
          </a:r>
          <a:r>
            <a:rPr lang="fr-FR" sz="1300" b="0" i="0" u="none" strike="noStrike" baseline="0" dirty="0">
              <a:latin typeface="Gotham Bold"/>
            </a:rPr>
            <a:t>é</a:t>
          </a:r>
          <a:r>
            <a:rPr lang="fr-FR" sz="1300" b="0" i="0" u="none" strike="noStrike" baseline="0" dirty="0">
              <a:latin typeface="Gotham Book"/>
            </a:rPr>
            <a:t>pos</a:t>
          </a:r>
          <a:r>
            <a:rPr lang="fr-FR" sz="1300" b="0" i="0" u="none" strike="noStrike" baseline="0" dirty="0">
              <a:latin typeface="Gotham Bold"/>
            </a:rPr>
            <a:t>é</a:t>
          </a:r>
          <a:r>
            <a:rPr lang="fr-FR" sz="1300" b="0" i="0" u="none" strike="noStrike" baseline="0" dirty="0">
              <a:latin typeface="Gotham Book"/>
            </a:rPr>
            <a:t>s de </a:t>
          </a:r>
          <a:r>
            <a:rPr lang="fr-FR" sz="1300" b="0" i="0" u="none" strike="noStrike" baseline="0" dirty="0" smtClean="0">
              <a:latin typeface="Gotham Book"/>
            </a:rPr>
            <a:t>l’assur</a:t>
          </a:r>
          <a:r>
            <a:rPr lang="fr-FR" sz="1300" b="0" i="0" u="none" strike="noStrike" baseline="0" dirty="0" smtClean="0">
              <a:latin typeface="Gotham Bold"/>
            </a:rPr>
            <a:t>é</a:t>
          </a:r>
          <a:endParaRPr lang="en-US" sz="1300" b="1" u="sng" dirty="0"/>
        </a:p>
      </dgm:t>
    </dgm:pt>
    <dgm:pt modelId="{A4583EE8-439D-4577-BED8-54A9073FD8FD}" type="parTrans" cxnId="{9401E43A-A86C-4773-9DA4-932195BBB29C}">
      <dgm:prSet/>
      <dgm:spPr/>
      <dgm:t>
        <a:bodyPr/>
        <a:lstStyle/>
        <a:p>
          <a:endParaRPr lang="fr-FR" sz="1300"/>
        </a:p>
      </dgm:t>
    </dgm:pt>
    <dgm:pt modelId="{B59A5AF8-E3CA-4346-99BC-19985FCC4632}" type="sibTrans" cxnId="{9401E43A-A86C-4773-9DA4-932195BBB29C}">
      <dgm:prSet/>
      <dgm:spPr/>
      <dgm:t>
        <a:bodyPr/>
        <a:lstStyle/>
        <a:p>
          <a:endParaRPr lang="fr-FR" sz="1300"/>
        </a:p>
      </dgm:t>
    </dgm:pt>
    <dgm:pt modelId="{051F6DA2-A081-4749-9D45-1A80621E3959}" type="pres">
      <dgm:prSet presAssocID="{A75CA09F-B5C6-4408-9F96-B6CE4DE46F3B}" presName="linear" presStyleCnt="0">
        <dgm:presLayoutVars>
          <dgm:dir/>
          <dgm:animLvl val="lvl"/>
          <dgm:resizeHandles val="exact"/>
        </dgm:presLayoutVars>
      </dgm:prSet>
      <dgm:spPr/>
      <dgm:t>
        <a:bodyPr/>
        <a:lstStyle/>
        <a:p>
          <a:endParaRPr lang="fr-FR"/>
        </a:p>
      </dgm:t>
    </dgm:pt>
    <dgm:pt modelId="{A971A983-A46F-4732-9CD4-ACCC2EAB34C7}" type="pres">
      <dgm:prSet presAssocID="{B7434FDF-BA34-489A-A4B7-139E65D90D27}" presName="parentLin" presStyleCnt="0"/>
      <dgm:spPr/>
    </dgm:pt>
    <dgm:pt modelId="{18D0E49C-234C-42CD-BBD9-590138288DF1}" type="pres">
      <dgm:prSet presAssocID="{B7434FDF-BA34-489A-A4B7-139E65D90D27}" presName="parentLeftMargin" presStyleLbl="node1" presStyleIdx="0" presStyleCnt="3"/>
      <dgm:spPr/>
      <dgm:t>
        <a:bodyPr/>
        <a:lstStyle/>
        <a:p>
          <a:endParaRPr lang="fr-FR"/>
        </a:p>
      </dgm:t>
    </dgm:pt>
    <dgm:pt modelId="{1E7D4C8C-65EA-4DDB-BF60-903E45629502}" type="pres">
      <dgm:prSet presAssocID="{B7434FDF-BA34-489A-A4B7-139E65D90D27}" presName="parentText" presStyleLbl="node1" presStyleIdx="0" presStyleCnt="3" custScaleY="156206">
        <dgm:presLayoutVars>
          <dgm:chMax val="0"/>
          <dgm:bulletEnabled val="1"/>
        </dgm:presLayoutVars>
      </dgm:prSet>
      <dgm:spPr/>
      <dgm:t>
        <a:bodyPr/>
        <a:lstStyle/>
        <a:p>
          <a:endParaRPr lang="fr-FR"/>
        </a:p>
      </dgm:t>
    </dgm:pt>
    <dgm:pt modelId="{D01612B8-E102-49EC-ABB3-3CF2D0EFE59B}" type="pres">
      <dgm:prSet presAssocID="{B7434FDF-BA34-489A-A4B7-139E65D90D27}" presName="negativeSpace" presStyleCnt="0"/>
      <dgm:spPr/>
    </dgm:pt>
    <dgm:pt modelId="{D4138C9F-9A58-468B-B324-0D089775F6D4}" type="pres">
      <dgm:prSet presAssocID="{B7434FDF-BA34-489A-A4B7-139E65D90D27}" presName="childText" presStyleLbl="conFgAcc1" presStyleIdx="0" presStyleCnt="3">
        <dgm:presLayoutVars>
          <dgm:bulletEnabled val="1"/>
        </dgm:presLayoutVars>
      </dgm:prSet>
      <dgm:spPr/>
      <dgm:t>
        <a:bodyPr/>
        <a:lstStyle/>
        <a:p>
          <a:endParaRPr lang="fr-FR"/>
        </a:p>
      </dgm:t>
    </dgm:pt>
    <dgm:pt modelId="{0897E434-A48E-4725-9272-2E14E9F8FB12}" type="pres">
      <dgm:prSet presAssocID="{D990F7EC-1CB8-4E5C-B8F8-9FE5B098352F}" presName="spaceBetweenRectangles" presStyleCnt="0"/>
      <dgm:spPr/>
    </dgm:pt>
    <dgm:pt modelId="{3BA3D321-5C37-451C-8C1F-F7C104AAB4AB}" type="pres">
      <dgm:prSet presAssocID="{8D24D9D8-86EF-4328-8169-BC06C97E51DA}" presName="parentLin" presStyleCnt="0"/>
      <dgm:spPr/>
    </dgm:pt>
    <dgm:pt modelId="{4C9813E0-F457-465A-A9CD-F8BFCE0465D5}" type="pres">
      <dgm:prSet presAssocID="{8D24D9D8-86EF-4328-8169-BC06C97E51DA}" presName="parentLeftMargin" presStyleLbl="node1" presStyleIdx="0" presStyleCnt="3"/>
      <dgm:spPr/>
      <dgm:t>
        <a:bodyPr/>
        <a:lstStyle/>
        <a:p>
          <a:endParaRPr lang="fr-FR"/>
        </a:p>
      </dgm:t>
    </dgm:pt>
    <dgm:pt modelId="{6073CCC0-9DCB-4812-923E-9F6C28FCB22B}" type="pres">
      <dgm:prSet presAssocID="{8D24D9D8-86EF-4328-8169-BC06C97E51DA}" presName="parentText" presStyleLbl="node1" presStyleIdx="1" presStyleCnt="3" custScaleX="114336" custScaleY="223903">
        <dgm:presLayoutVars>
          <dgm:chMax val="0"/>
          <dgm:bulletEnabled val="1"/>
        </dgm:presLayoutVars>
      </dgm:prSet>
      <dgm:spPr/>
      <dgm:t>
        <a:bodyPr/>
        <a:lstStyle/>
        <a:p>
          <a:endParaRPr lang="fr-FR"/>
        </a:p>
      </dgm:t>
    </dgm:pt>
    <dgm:pt modelId="{1E157D3C-C159-48C8-AA13-AF8A2089D6BA}" type="pres">
      <dgm:prSet presAssocID="{8D24D9D8-86EF-4328-8169-BC06C97E51DA}" presName="negativeSpace" presStyleCnt="0"/>
      <dgm:spPr/>
    </dgm:pt>
    <dgm:pt modelId="{1B28C1D1-DEE9-4B33-9ADF-EAF2F6198CBF}" type="pres">
      <dgm:prSet presAssocID="{8D24D9D8-86EF-4328-8169-BC06C97E51DA}" presName="childText" presStyleLbl="conFgAcc1" presStyleIdx="1" presStyleCnt="3" custScaleY="93074">
        <dgm:presLayoutVars>
          <dgm:bulletEnabled val="1"/>
        </dgm:presLayoutVars>
      </dgm:prSet>
      <dgm:spPr/>
      <dgm:t>
        <a:bodyPr/>
        <a:lstStyle/>
        <a:p>
          <a:endParaRPr lang="fr-FR"/>
        </a:p>
      </dgm:t>
    </dgm:pt>
    <dgm:pt modelId="{39F453C5-EE0A-408F-BCF9-EEF48A657062}" type="pres">
      <dgm:prSet presAssocID="{A43E269A-021B-4CA0-AF69-1EDE486C4193}" presName="spaceBetweenRectangles" presStyleCnt="0"/>
      <dgm:spPr/>
    </dgm:pt>
    <dgm:pt modelId="{BDFB1919-ACF7-4D72-A25E-9F7071CE28E2}" type="pres">
      <dgm:prSet presAssocID="{8E6CCDDF-8472-43C3-A82C-3B773D14FFB8}" presName="parentLin" presStyleCnt="0"/>
      <dgm:spPr/>
    </dgm:pt>
    <dgm:pt modelId="{0FA09798-2667-473A-97AD-D8F90A40FDA2}" type="pres">
      <dgm:prSet presAssocID="{8E6CCDDF-8472-43C3-A82C-3B773D14FFB8}" presName="parentLeftMargin" presStyleLbl="node1" presStyleIdx="1" presStyleCnt="3"/>
      <dgm:spPr/>
      <dgm:t>
        <a:bodyPr/>
        <a:lstStyle/>
        <a:p>
          <a:endParaRPr lang="fr-FR"/>
        </a:p>
      </dgm:t>
    </dgm:pt>
    <dgm:pt modelId="{B64D40CA-DDE3-499C-949D-B735D16A8CE5}" type="pres">
      <dgm:prSet presAssocID="{8E6CCDDF-8472-43C3-A82C-3B773D14FFB8}" presName="parentText" presStyleLbl="node1" presStyleIdx="2" presStyleCnt="3" custScaleX="105639" custScaleY="158910">
        <dgm:presLayoutVars>
          <dgm:chMax val="0"/>
          <dgm:bulletEnabled val="1"/>
        </dgm:presLayoutVars>
      </dgm:prSet>
      <dgm:spPr/>
      <dgm:t>
        <a:bodyPr/>
        <a:lstStyle/>
        <a:p>
          <a:endParaRPr lang="fr-FR"/>
        </a:p>
      </dgm:t>
    </dgm:pt>
    <dgm:pt modelId="{187CA3BB-3C59-45A4-9099-202076044CEF}" type="pres">
      <dgm:prSet presAssocID="{8E6CCDDF-8472-43C3-A82C-3B773D14FFB8}" presName="negativeSpace" presStyleCnt="0"/>
      <dgm:spPr/>
    </dgm:pt>
    <dgm:pt modelId="{94F54A45-8C61-442D-91F3-95F43FDFFF80}" type="pres">
      <dgm:prSet presAssocID="{8E6CCDDF-8472-43C3-A82C-3B773D14FFB8}" presName="childText" presStyleLbl="conFgAcc1" presStyleIdx="2" presStyleCnt="3">
        <dgm:presLayoutVars>
          <dgm:bulletEnabled val="1"/>
        </dgm:presLayoutVars>
      </dgm:prSet>
      <dgm:spPr/>
      <dgm:t>
        <a:bodyPr/>
        <a:lstStyle/>
        <a:p>
          <a:endParaRPr lang="fr-FR"/>
        </a:p>
      </dgm:t>
    </dgm:pt>
  </dgm:ptLst>
  <dgm:cxnLst>
    <dgm:cxn modelId="{AA542826-5B2F-4258-9A41-A9145A1A0B7A}" type="presOf" srcId="{73379FB6-270D-4266-AAFF-3A8B12ECCF30}" destId="{94F54A45-8C61-442D-91F3-95F43FDFFF80}" srcOrd="0" destOrd="0" presId="urn:microsoft.com/office/officeart/2005/8/layout/list1"/>
    <dgm:cxn modelId="{DF195D67-C281-4D6A-B676-4FF856A1E70A}" type="presOf" srcId="{B7434FDF-BA34-489A-A4B7-139E65D90D27}" destId="{18D0E49C-234C-42CD-BBD9-590138288DF1}" srcOrd="0" destOrd="0" presId="urn:microsoft.com/office/officeart/2005/8/layout/list1"/>
    <dgm:cxn modelId="{F801CC4A-D424-427C-BB82-79FED4268811}" srcId="{A75CA09F-B5C6-4408-9F96-B6CE4DE46F3B}" destId="{8E6CCDDF-8472-43C3-A82C-3B773D14FFB8}" srcOrd="2" destOrd="0" parTransId="{641450D5-D2B6-4971-ABCA-308001ED6113}" sibTransId="{00DDC7D0-87CA-42E9-8A0E-C1366C59D02B}"/>
    <dgm:cxn modelId="{425D451B-13DC-4438-A974-A7FECFFD7765}" type="presOf" srcId="{866810E4-C537-46D6-A423-C6A787F9015B}" destId="{D4138C9F-9A58-468B-B324-0D089775F6D4}" srcOrd="0" destOrd="0" presId="urn:microsoft.com/office/officeart/2005/8/layout/list1"/>
    <dgm:cxn modelId="{9401E43A-A86C-4773-9DA4-932195BBB29C}" srcId="{8E6CCDDF-8472-43C3-A82C-3B773D14FFB8}" destId="{73379FB6-270D-4266-AAFF-3A8B12ECCF30}" srcOrd="0" destOrd="0" parTransId="{A4583EE8-439D-4577-BED8-54A9073FD8FD}" sibTransId="{B59A5AF8-E3CA-4346-99BC-19985FCC4632}"/>
    <dgm:cxn modelId="{25527530-6194-41F0-B038-02B0F8D49458}" type="presOf" srcId="{493865AC-92AD-492E-9D84-08F306CCEB2B}" destId="{1B28C1D1-DEE9-4B33-9ADF-EAF2F6198CBF}" srcOrd="0" destOrd="0" presId="urn:microsoft.com/office/officeart/2005/8/layout/list1"/>
    <dgm:cxn modelId="{E3FAB232-9D20-4E27-87A2-A37543CE1788}" type="presOf" srcId="{A75CA09F-B5C6-4408-9F96-B6CE4DE46F3B}" destId="{051F6DA2-A081-4749-9D45-1A80621E3959}" srcOrd="0" destOrd="0" presId="urn:microsoft.com/office/officeart/2005/8/layout/list1"/>
    <dgm:cxn modelId="{60704D65-5637-47FC-ACE0-3AED38B16675}" srcId="{B7434FDF-BA34-489A-A4B7-139E65D90D27}" destId="{866810E4-C537-46D6-A423-C6A787F9015B}" srcOrd="0" destOrd="0" parTransId="{20A1F531-806A-4020-BA99-1FFEBBB8FCD7}" sibTransId="{24AD9950-85BA-4C32-9B6A-AD3A46A1FD21}"/>
    <dgm:cxn modelId="{115BB079-075E-4C2B-9D51-AE4738E8B92E}" srcId="{8D24D9D8-86EF-4328-8169-BC06C97E51DA}" destId="{493865AC-92AD-492E-9D84-08F306CCEB2B}" srcOrd="0" destOrd="0" parTransId="{CC32E771-A316-4E13-9E06-CD4681060268}" sibTransId="{2F19EA84-3FE7-4326-B238-A4CE9F9C169C}"/>
    <dgm:cxn modelId="{05875340-E527-4C27-A40E-9DCD6337F62A}" srcId="{A75CA09F-B5C6-4408-9F96-B6CE4DE46F3B}" destId="{8D24D9D8-86EF-4328-8169-BC06C97E51DA}" srcOrd="1" destOrd="0" parTransId="{9B92A8E9-397B-474B-8B51-4BF28C4959DD}" sibTransId="{A43E269A-021B-4CA0-AF69-1EDE486C4193}"/>
    <dgm:cxn modelId="{78A9B4F1-AA6E-46E0-AFB2-59CCDAE47CE2}" type="presOf" srcId="{8D24D9D8-86EF-4328-8169-BC06C97E51DA}" destId="{4C9813E0-F457-465A-A9CD-F8BFCE0465D5}" srcOrd="0" destOrd="0" presId="urn:microsoft.com/office/officeart/2005/8/layout/list1"/>
    <dgm:cxn modelId="{4552CFC0-22EA-41C8-84BB-911BB2A42486}" type="presOf" srcId="{B7434FDF-BA34-489A-A4B7-139E65D90D27}" destId="{1E7D4C8C-65EA-4DDB-BF60-903E45629502}" srcOrd="1" destOrd="0" presId="urn:microsoft.com/office/officeart/2005/8/layout/list1"/>
    <dgm:cxn modelId="{D1FF3B97-D1E7-46BA-9323-0D5D4B836071}" srcId="{A75CA09F-B5C6-4408-9F96-B6CE4DE46F3B}" destId="{B7434FDF-BA34-489A-A4B7-139E65D90D27}" srcOrd="0" destOrd="0" parTransId="{2B65B3DE-3FC9-44D0-8AF5-AE1C251E8BF9}" sibTransId="{D990F7EC-1CB8-4E5C-B8F8-9FE5B098352F}"/>
    <dgm:cxn modelId="{0CE9A457-1429-4EF3-B209-E3D67832917F}" type="presOf" srcId="{8D24D9D8-86EF-4328-8169-BC06C97E51DA}" destId="{6073CCC0-9DCB-4812-923E-9F6C28FCB22B}" srcOrd="1" destOrd="0" presId="urn:microsoft.com/office/officeart/2005/8/layout/list1"/>
    <dgm:cxn modelId="{2FACAEA3-E5EC-4457-B8F2-8A7FC3A09813}" type="presOf" srcId="{8E6CCDDF-8472-43C3-A82C-3B773D14FFB8}" destId="{0FA09798-2667-473A-97AD-D8F90A40FDA2}" srcOrd="0" destOrd="0" presId="urn:microsoft.com/office/officeart/2005/8/layout/list1"/>
    <dgm:cxn modelId="{789AE60C-A560-421B-95F5-5E7F949A399A}" type="presOf" srcId="{8E6CCDDF-8472-43C3-A82C-3B773D14FFB8}" destId="{B64D40CA-DDE3-499C-949D-B735D16A8CE5}" srcOrd="1" destOrd="0" presId="urn:microsoft.com/office/officeart/2005/8/layout/list1"/>
    <dgm:cxn modelId="{45D7ED1B-75CB-43D4-B8E3-B6D412E47579}" type="presParOf" srcId="{051F6DA2-A081-4749-9D45-1A80621E3959}" destId="{A971A983-A46F-4732-9CD4-ACCC2EAB34C7}" srcOrd="0" destOrd="0" presId="urn:microsoft.com/office/officeart/2005/8/layout/list1"/>
    <dgm:cxn modelId="{8312A2B6-235B-488D-8BF0-7324770DC8C7}" type="presParOf" srcId="{A971A983-A46F-4732-9CD4-ACCC2EAB34C7}" destId="{18D0E49C-234C-42CD-BBD9-590138288DF1}" srcOrd="0" destOrd="0" presId="urn:microsoft.com/office/officeart/2005/8/layout/list1"/>
    <dgm:cxn modelId="{7B70E73D-643A-4B9F-99B9-D7850C872665}" type="presParOf" srcId="{A971A983-A46F-4732-9CD4-ACCC2EAB34C7}" destId="{1E7D4C8C-65EA-4DDB-BF60-903E45629502}" srcOrd="1" destOrd="0" presId="urn:microsoft.com/office/officeart/2005/8/layout/list1"/>
    <dgm:cxn modelId="{75B6BABD-5228-4DD7-83A8-A29FE4B1C226}" type="presParOf" srcId="{051F6DA2-A081-4749-9D45-1A80621E3959}" destId="{D01612B8-E102-49EC-ABB3-3CF2D0EFE59B}" srcOrd="1" destOrd="0" presId="urn:microsoft.com/office/officeart/2005/8/layout/list1"/>
    <dgm:cxn modelId="{7E0EC6A9-2131-4303-ABC0-CCE8E9A8D30E}" type="presParOf" srcId="{051F6DA2-A081-4749-9D45-1A80621E3959}" destId="{D4138C9F-9A58-468B-B324-0D089775F6D4}" srcOrd="2" destOrd="0" presId="urn:microsoft.com/office/officeart/2005/8/layout/list1"/>
    <dgm:cxn modelId="{51F4A1E7-FE21-416C-B17B-F293AB6267A9}" type="presParOf" srcId="{051F6DA2-A081-4749-9D45-1A80621E3959}" destId="{0897E434-A48E-4725-9272-2E14E9F8FB12}" srcOrd="3" destOrd="0" presId="urn:microsoft.com/office/officeart/2005/8/layout/list1"/>
    <dgm:cxn modelId="{0C6B40FA-EF2B-41BD-8851-53D5A973D174}" type="presParOf" srcId="{051F6DA2-A081-4749-9D45-1A80621E3959}" destId="{3BA3D321-5C37-451C-8C1F-F7C104AAB4AB}" srcOrd="4" destOrd="0" presId="urn:microsoft.com/office/officeart/2005/8/layout/list1"/>
    <dgm:cxn modelId="{006A9FB6-83E1-4252-BBE2-9F3D18D86BDD}" type="presParOf" srcId="{3BA3D321-5C37-451C-8C1F-F7C104AAB4AB}" destId="{4C9813E0-F457-465A-A9CD-F8BFCE0465D5}" srcOrd="0" destOrd="0" presId="urn:microsoft.com/office/officeart/2005/8/layout/list1"/>
    <dgm:cxn modelId="{550C81A8-F529-40A9-A2BB-F2CD980C4C62}" type="presParOf" srcId="{3BA3D321-5C37-451C-8C1F-F7C104AAB4AB}" destId="{6073CCC0-9DCB-4812-923E-9F6C28FCB22B}" srcOrd="1" destOrd="0" presId="urn:microsoft.com/office/officeart/2005/8/layout/list1"/>
    <dgm:cxn modelId="{9A3BE364-2B0F-44D0-B884-3540FABA7637}" type="presParOf" srcId="{051F6DA2-A081-4749-9D45-1A80621E3959}" destId="{1E157D3C-C159-48C8-AA13-AF8A2089D6BA}" srcOrd="5" destOrd="0" presId="urn:microsoft.com/office/officeart/2005/8/layout/list1"/>
    <dgm:cxn modelId="{5209E357-5094-4DF3-9D1F-5CF06F49AE49}" type="presParOf" srcId="{051F6DA2-A081-4749-9D45-1A80621E3959}" destId="{1B28C1D1-DEE9-4B33-9ADF-EAF2F6198CBF}" srcOrd="6" destOrd="0" presId="urn:microsoft.com/office/officeart/2005/8/layout/list1"/>
    <dgm:cxn modelId="{DDE7A2CE-CB33-47D3-AB28-CF3404DBA4A4}" type="presParOf" srcId="{051F6DA2-A081-4749-9D45-1A80621E3959}" destId="{39F453C5-EE0A-408F-BCF9-EEF48A657062}" srcOrd="7" destOrd="0" presId="urn:microsoft.com/office/officeart/2005/8/layout/list1"/>
    <dgm:cxn modelId="{B517C9EE-C0F2-4969-81B6-C7864ECBBBD1}" type="presParOf" srcId="{051F6DA2-A081-4749-9D45-1A80621E3959}" destId="{BDFB1919-ACF7-4D72-A25E-9F7071CE28E2}" srcOrd="8" destOrd="0" presId="urn:microsoft.com/office/officeart/2005/8/layout/list1"/>
    <dgm:cxn modelId="{12E7B891-EF92-4469-8BDF-C6A59EEEFD6F}" type="presParOf" srcId="{BDFB1919-ACF7-4D72-A25E-9F7071CE28E2}" destId="{0FA09798-2667-473A-97AD-D8F90A40FDA2}" srcOrd="0" destOrd="0" presId="urn:microsoft.com/office/officeart/2005/8/layout/list1"/>
    <dgm:cxn modelId="{8675816E-33BA-4F2A-8408-F078A7D97336}" type="presParOf" srcId="{BDFB1919-ACF7-4D72-A25E-9F7071CE28E2}" destId="{B64D40CA-DDE3-499C-949D-B735D16A8CE5}" srcOrd="1" destOrd="0" presId="urn:microsoft.com/office/officeart/2005/8/layout/list1"/>
    <dgm:cxn modelId="{5A2EC090-11D0-4FBD-9EC2-B6651F7B451A}" type="presParOf" srcId="{051F6DA2-A081-4749-9D45-1A80621E3959}" destId="{187CA3BB-3C59-45A4-9099-202076044CEF}" srcOrd="9" destOrd="0" presId="urn:microsoft.com/office/officeart/2005/8/layout/list1"/>
    <dgm:cxn modelId="{72B2DF9A-02DF-4D08-8DD4-95D675B8370E}" type="presParOf" srcId="{051F6DA2-A081-4749-9D45-1A80621E3959}" destId="{94F54A45-8C61-442D-91F3-95F43FDFFF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bg1"/>
              </a:solidFill>
            </a:rPr>
            <a:t>Maroc : 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bg1"/>
              </a:solidFill>
              <a:latin typeface="Calibri"/>
              <a:ea typeface="+mn-ea"/>
              <a:cs typeface="+mn-cs"/>
            </a:rPr>
            <a:t>Volet Assurantiel : Contrats concernés, Franchises, plafonds d’indemnisation et déclaration</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tx2">
                  <a:lumMod val="60000"/>
                  <a:lumOff val="40000"/>
                </a:schemeClr>
              </a:solidFill>
              <a:latin typeface="Calibri"/>
              <a:ea typeface="+mn-ea"/>
              <a:cs typeface="+mn-cs"/>
            </a:rPr>
            <a:t>Volet Allocataire</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bg1"/>
              </a:solidFill>
            </a:rPr>
            <a:t>Changements climatiques et nécessité de développement d’une 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24113">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NeighborX="-87082" custLinFactNeighborY="-1819"/>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31780" custScaleY="96920">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NeighborX="-96940" custLinFactNeighborY="-32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31780" custScaleY="96920">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NeighborX="-9694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31780" custScaleY="96920">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NeighborX="-96940" custLinFactNeighborY="-3272"/>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CC2397-BE71-47C4-87E9-1CE53FA3314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fr-FR"/>
        </a:p>
      </dgm:t>
    </dgm:pt>
    <dgm:pt modelId="{DBC19EB8-641D-41AD-8555-D6A06BEAF471}">
      <dgm:prSet phldrT="[Texte]" custT="1"/>
      <dgm:spPr/>
      <dgm:t>
        <a:bodyPr/>
        <a:lstStyle/>
        <a:p>
          <a:r>
            <a:rPr lang="fr-FR" sz="1500" dirty="0"/>
            <a:t>Les personnes ayant subi un préjudice corporel occasionné directement par </a:t>
          </a:r>
          <a:r>
            <a:rPr lang="fr-FR" sz="1500" dirty="0" smtClean="0"/>
            <a:t>l'évènement </a:t>
          </a:r>
          <a:r>
            <a:rPr lang="fr-FR" sz="1500" dirty="0"/>
            <a:t>catastrophique, y compris les personnes prenant part aux actions de secours, de sauvetage et de sécurisation liés à cet </a:t>
          </a:r>
          <a:r>
            <a:rPr lang="fr-FR" sz="1500" dirty="0" smtClean="0"/>
            <a:t>évènement, </a:t>
          </a:r>
          <a:r>
            <a:rPr lang="fr-FR" sz="1500" dirty="0"/>
            <a:t>ou leurs ayants droit, en cas de décès ou de disparition desdites personnes ;</a:t>
          </a:r>
        </a:p>
      </dgm:t>
    </dgm:pt>
    <dgm:pt modelId="{82A7F30A-CD75-4360-9F8F-4371FA85F9F5}" type="parTrans" cxnId="{64DB412A-8AF0-4307-80B1-2AE5DDB7D2E9}">
      <dgm:prSet/>
      <dgm:spPr/>
      <dgm:t>
        <a:bodyPr/>
        <a:lstStyle/>
        <a:p>
          <a:endParaRPr lang="fr-FR" sz="1500"/>
        </a:p>
      </dgm:t>
    </dgm:pt>
    <dgm:pt modelId="{BEAF58AB-295B-43D4-A6B9-B29D0FE5F639}" type="sibTrans" cxnId="{64DB412A-8AF0-4307-80B1-2AE5DDB7D2E9}">
      <dgm:prSet/>
      <dgm:spPr/>
      <dgm:t>
        <a:bodyPr/>
        <a:lstStyle/>
        <a:p>
          <a:endParaRPr lang="fr-FR" sz="1500"/>
        </a:p>
      </dgm:t>
    </dgm:pt>
    <dgm:pt modelId="{97F7258C-6ACF-4550-AE5C-C823F2F66DC4}">
      <dgm:prSet custT="1"/>
      <dgm:spPr/>
      <dgm:t>
        <a:bodyPr/>
        <a:lstStyle/>
        <a:p>
          <a:pPr>
            <a:buFont typeface="Symbol" panose="05050102010706020507" pitchFamily="18" charset="2"/>
            <a:buNone/>
          </a:pPr>
          <a:r>
            <a:rPr lang="fr-FR" sz="1500" dirty="0"/>
            <a:t>Les membres d'un ménage dont la résidence principale est rendue inhabitable directement par ledit </a:t>
          </a:r>
          <a:r>
            <a:rPr lang="fr-FR" sz="1500" dirty="0" smtClean="0"/>
            <a:t>évènement. </a:t>
          </a:r>
          <a:r>
            <a:rPr lang="fr-FR" sz="1500" dirty="0"/>
            <a:t>Sont également éligibles aux indemnités accordées par ledit Fonds, les personnes non-membres dudit ménage lorsque leurs conjoints et/ou leurs enfants à charge en sont membres.</a:t>
          </a:r>
        </a:p>
      </dgm:t>
    </dgm:pt>
    <dgm:pt modelId="{2D6A27D3-44FE-4487-A36D-855CF4A13D02}" type="parTrans" cxnId="{9F1ED62C-73EF-4803-AEF4-8A37572037BC}">
      <dgm:prSet/>
      <dgm:spPr/>
      <dgm:t>
        <a:bodyPr/>
        <a:lstStyle/>
        <a:p>
          <a:endParaRPr lang="fr-FR" sz="1500"/>
        </a:p>
      </dgm:t>
    </dgm:pt>
    <dgm:pt modelId="{E600BFC0-CAB4-43E3-8EC3-E98043E37210}" type="sibTrans" cxnId="{9F1ED62C-73EF-4803-AEF4-8A37572037BC}">
      <dgm:prSet/>
      <dgm:spPr/>
      <dgm:t>
        <a:bodyPr/>
        <a:lstStyle/>
        <a:p>
          <a:endParaRPr lang="fr-FR" sz="1500"/>
        </a:p>
      </dgm:t>
    </dgm:pt>
    <dgm:pt modelId="{85E13482-8A39-4E26-AAA4-90825127FDFF}" type="pres">
      <dgm:prSet presAssocID="{53CC2397-BE71-47C4-87E9-1CE53FA33146}" presName="linear" presStyleCnt="0">
        <dgm:presLayoutVars>
          <dgm:animLvl val="lvl"/>
          <dgm:resizeHandles val="exact"/>
        </dgm:presLayoutVars>
      </dgm:prSet>
      <dgm:spPr/>
      <dgm:t>
        <a:bodyPr/>
        <a:lstStyle/>
        <a:p>
          <a:endParaRPr lang="fr-FR"/>
        </a:p>
      </dgm:t>
    </dgm:pt>
    <dgm:pt modelId="{EF8AF43F-9540-4A01-A1A1-C53153601147}" type="pres">
      <dgm:prSet presAssocID="{DBC19EB8-641D-41AD-8555-D6A06BEAF471}" presName="parentText" presStyleLbl="node1" presStyleIdx="0" presStyleCnt="2">
        <dgm:presLayoutVars>
          <dgm:chMax val="0"/>
          <dgm:bulletEnabled val="1"/>
        </dgm:presLayoutVars>
      </dgm:prSet>
      <dgm:spPr/>
      <dgm:t>
        <a:bodyPr/>
        <a:lstStyle/>
        <a:p>
          <a:endParaRPr lang="fr-FR"/>
        </a:p>
      </dgm:t>
    </dgm:pt>
    <dgm:pt modelId="{367AFB7C-1737-4FB4-9253-189861435863}" type="pres">
      <dgm:prSet presAssocID="{BEAF58AB-295B-43D4-A6B9-B29D0FE5F639}" presName="spacer" presStyleCnt="0"/>
      <dgm:spPr/>
    </dgm:pt>
    <dgm:pt modelId="{88997F31-C2B4-45B6-893D-E21EDB44A4D1}" type="pres">
      <dgm:prSet presAssocID="{97F7258C-6ACF-4550-AE5C-C823F2F66DC4}" presName="parentText" presStyleLbl="node1" presStyleIdx="1" presStyleCnt="2">
        <dgm:presLayoutVars>
          <dgm:chMax val="0"/>
          <dgm:bulletEnabled val="1"/>
        </dgm:presLayoutVars>
      </dgm:prSet>
      <dgm:spPr/>
      <dgm:t>
        <a:bodyPr/>
        <a:lstStyle/>
        <a:p>
          <a:endParaRPr lang="fr-FR"/>
        </a:p>
      </dgm:t>
    </dgm:pt>
  </dgm:ptLst>
  <dgm:cxnLst>
    <dgm:cxn modelId="{64DB412A-8AF0-4307-80B1-2AE5DDB7D2E9}" srcId="{53CC2397-BE71-47C4-87E9-1CE53FA33146}" destId="{DBC19EB8-641D-41AD-8555-D6A06BEAF471}" srcOrd="0" destOrd="0" parTransId="{82A7F30A-CD75-4360-9F8F-4371FA85F9F5}" sibTransId="{BEAF58AB-295B-43D4-A6B9-B29D0FE5F639}"/>
    <dgm:cxn modelId="{A100D520-730E-4028-A25C-C68EDC6FED89}" type="presOf" srcId="{53CC2397-BE71-47C4-87E9-1CE53FA33146}" destId="{85E13482-8A39-4E26-AAA4-90825127FDFF}" srcOrd="0" destOrd="0" presId="urn:microsoft.com/office/officeart/2005/8/layout/vList2"/>
    <dgm:cxn modelId="{9394AF70-5F5E-4F0E-97E5-139BB2ACCB7F}" type="presOf" srcId="{97F7258C-6ACF-4550-AE5C-C823F2F66DC4}" destId="{88997F31-C2B4-45B6-893D-E21EDB44A4D1}" srcOrd="0" destOrd="0" presId="urn:microsoft.com/office/officeart/2005/8/layout/vList2"/>
    <dgm:cxn modelId="{8AEA1323-D7EB-4911-872F-DD6469D305F0}" type="presOf" srcId="{DBC19EB8-641D-41AD-8555-D6A06BEAF471}" destId="{EF8AF43F-9540-4A01-A1A1-C53153601147}" srcOrd="0" destOrd="0" presId="urn:microsoft.com/office/officeart/2005/8/layout/vList2"/>
    <dgm:cxn modelId="{9F1ED62C-73EF-4803-AEF4-8A37572037BC}" srcId="{53CC2397-BE71-47C4-87E9-1CE53FA33146}" destId="{97F7258C-6ACF-4550-AE5C-C823F2F66DC4}" srcOrd="1" destOrd="0" parTransId="{2D6A27D3-44FE-4487-A36D-855CF4A13D02}" sibTransId="{E600BFC0-CAB4-43E3-8EC3-E98043E37210}"/>
    <dgm:cxn modelId="{E4D7502B-49D2-4B34-BD72-AE5FB62678B2}" type="presParOf" srcId="{85E13482-8A39-4E26-AAA4-90825127FDFF}" destId="{EF8AF43F-9540-4A01-A1A1-C53153601147}" srcOrd="0" destOrd="0" presId="urn:microsoft.com/office/officeart/2005/8/layout/vList2"/>
    <dgm:cxn modelId="{CB3444EC-325F-4E78-8D1A-457EDC8E0B33}" type="presParOf" srcId="{85E13482-8A39-4E26-AAA4-90825127FDFF}" destId="{367AFB7C-1737-4FB4-9253-189861435863}" srcOrd="1" destOrd="0" presId="urn:microsoft.com/office/officeart/2005/8/layout/vList2"/>
    <dgm:cxn modelId="{32979E13-39B5-42B2-BFAC-98C0673FA5C3}" type="presParOf" srcId="{85E13482-8A39-4E26-AAA4-90825127FDFF}" destId="{88997F31-C2B4-45B6-893D-E21EDB44A4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2CBB58-4D9E-4D63-BAB8-0270C9D1FAAA}"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fr-FR"/>
        </a:p>
      </dgm:t>
    </dgm:pt>
    <dgm:pt modelId="{FDA705AB-F22D-4980-B3F5-BA94841B4E40}">
      <dgm:prSet phldrT="[Texte]" custT="1"/>
      <dgm:spPr/>
      <dgm:t>
        <a:bodyPr/>
        <a:lstStyle/>
        <a:p>
          <a:r>
            <a:rPr lang="fr-FR" sz="1700" b="1" dirty="0"/>
            <a:t>Personnes ayant subi un préjudice corporel ou en cas de décès</a:t>
          </a:r>
        </a:p>
      </dgm:t>
    </dgm:pt>
    <dgm:pt modelId="{F419B21F-05B5-4E45-BC5C-F5B478413800}" type="parTrans" cxnId="{9D9E37E3-79B5-496E-8263-47E3DC857ACB}">
      <dgm:prSet/>
      <dgm:spPr/>
      <dgm:t>
        <a:bodyPr/>
        <a:lstStyle/>
        <a:p>
          <a:endParaRPr lang="fr-FR"/>
        </a:p>
      </dgm:t>
    </dgm:pt>
    <dgm:pt modelId="{73D406F1-90E2-4683-B412-73164C52C708}" type="sibTrans" cxnId="{9D9E37E3-79B5-496E-8263-47E3DC857ACB}">
      <dgm:prSet/>
      <dgm:spPr/>
      <dgm:t>
        <a:bodyPr/>
        <a:lstStyle/>
        <a:p>
          <a:endParaRPr lang="fr-FR"/>
        </a:p>
      </dgm:t>
    </dgm:pt>
    <dgm:pt modelId="{487CCB57-634F-4522-BE24-938CDA058D8D}">
      <dgm:prSet phldrT="[Texte]" custT="1"/>
      <dgm:spPr/>
      <dgm:t>
        <a:bodyPr/>
        <a:lstStyle/>
        <a:p>
          <a:r>
            <a:rPr lang="fr-FR" sz="1300" b="1" dirty="0"/>
            <a:t>Incapacité physique permanente de la victime : </a:t>
          </a:r>
          <a:r>
            <a:rPr lang="fr-FR" sz="1300" dirty="0"/>
            <a:t>L’estimation du préjudice est obtenue en multipliant le capital de référence de la victime par le taux d'incapacité de cette dernière, avec réduction</a:t>
          </a:r>
        </a:p>
      </dgm:t>
    </dgm:pt>
    <dgm:pt modelId="{B9518A97-F3EC-489F-B3B5-710F1336A8A6}" type="parTrans" cxnId="{FE63A444-6AA3-4A0E-9892-A8E12500F5B8}">
      <dgm:prSet/>
      <dgm:spPr/>
      <dgm:t>
        <a:bodyPr/>
        <a:lstStyle/>
        <a:p>
          <a:endParaRPr lang="fr-FR"/>
        </a:p>
      </dgm:t>
    </dgm:pt>
    <dgm:pt modelId="{2C418CE7-5424-4885-844D-FB0D017B45F6}" type="sibTrans" cxnId="{FE63A444-6AA3-4A0E-9892-A8E12500F5B8}">
      <dgm:prSet/>
      <dgm:spPr/>
      <dgm:t>
        <a:bodyPr/>
        <a:lstStyle/>
        <a:p>
          <a:endParaRPr lang="fr-FR"/>
        </a:p>
      </dgm:t>
    </dgm:pt>
    <dgm:pt modelId="{6F750BBA-509F-4932-91F4-45600BC595D9}">
      <dgm:prSet phldrT="[Texte]" custT="1"/>
      <dgm:spPr/>
      <dgm:t>
        <a:bodyPr/>
        <a:lstStyle/>
        <a:p>
          <a:pPr rtl="0"/>
          <a:r>
            <a:rPr lang="fr-FR" sz="1700" b="1" dirty="0"/>
            <a:t>Perte de résidence principale ou privation de jouissance de celle-ci</a:t>
          </a:r>
        </a:p>
      </dgm:t>
    </dgm:pt>
    <dgm:pt modelId="{814B520B-8E78-44F5-B902-EF611DBF845B}" type="parTrans" cxnId="{E0980DA4-EFAC-4DD1-9B91-F23ED635DE7E}">
      <dgm:prSet/>
      <dgm:spPr/>
      <dgm:t>
        <a:bodyPr/>
        <a:lstStyle/>
        <a:p>
          <a:endParaRPr lang="fr-FR"/>
        </a:p>
      </dgm:t>
    </dgm:pt>
    <dgm:pt modelId="{36056800-8FF3-4403-9552-EED0A110E447}" type="sibTrans" cxnId="{E0980DA4-EFAC-4DD1-9B91-F23ED635DE7E}">
      <dgm:prSet/>
      <dgm:spPr/>
      <dgm:t>
        <a:bodyPr/>
        <a:lstStyle/>
        <a:p>
          <a:endParaRPr lang="fr-FR"/>
        </a:p>
      </dgm:t>
    </dgm:pt>
    <dgm:pt modelId="{1CD13700-3716-41AD-928C-21CAC910E12C}">
      <dgm:prSet custT="1"/>
      <dgm:spPr/>
      <dgm:t>
        <a:bodyPr/>
        <a:lstStyle/>
        <a:p>
          <a:r>
            <a:rPr lang="fr-FR" sz="1300" b="1" dirty="0"/>
            <a:t>Perte de ressources subie par les ayants droit de la victime du fait de son décès /disparition :</a:t>
          </a:r>
          <a:r>
            <a:rPr lang="fr-FR" sz="1300" dirty="0"/>
            <a:t> les indemnités sont réparties entres les ayants droit </a:t>
          </a:r>
          <a:r>
            <a:rPr lang="fr-FR" sz="1300" dirty="0" smtClean="0"/>
            <a:t>selon </a:t>
          </a:r>
          <a:r>
            <a:rPr lang="fr-FR" sz="1300" dirty="0"/>
            <a:t>les pourcentages prévus par le Dahir de 1984 , appliqués au capital de référence de la victime.</a:t>
          </a:r>
        </a:p>
      </dgm:t>
    </dgm:pt>
    <dgm:pt modelId="{44AE3F61-DA9A-4AB7-BE5C-5F44B83B4607}" type="parTrans" cxnId="{C93C650E-76CF-42DA-B594-9BB8B06F3518}">
      <dgm:prSet/>
      <dgm:spPr/>
      <dgm:t>
        <a:bodyPr/>
        <a:lstStyle/>
        <a:p>
          <a:endParaRPr lang="fr-FR"/>
        </a:p>
      </dgm:t>
    </dgm:pt>
    <dgm:pt modelId="{5B191CFF-F67F-4E21-9AA6-D47A6913B6D0}" type="sibTrans" cxnId="{C93C650E-76CF-42DA-B594-9BB8B06F3518}">
      <dgm:prSet/>
      <dgm:spPr/>
      <dgm:t>
        <a:bodyPr/>
        <a:lstStyle/>
        <a:p>
          <a:endParaRPr lang="fr-FR"/>
        </a:p>
      </dgm:t>
    </dgm:pt>
    <dgm:pt modelId="{4EA055AE-E5ED-401F-9988-D860A82F5AB6}">
      <dgm:prSet phldrT="[Texte]" custT="1"/>
      <dgm:spPr/>
      <dgm:t>
        <a:bodyPr/>
        <a:lstStyle/>
        <a:p>
          <a:r>
            <a:rPr lang="fr-FR" sz="1300" b="1" dirty="0"/>
            <a:t>Une Indemnité pour perte de résidence principale l</a:t>
          </a:r>
          <a:r>
            <a:rPr lang="fr-FR" sz="1300" dirty="0"/>
            <a:t>orsqu’elle est déclarée inhabitable et qui comprend :</a:t>
          </a:r>
          <a:endParaRPr lang="fr-FR" sz="1300" b="0" dirty="0"/>
        </a:p>
      </dgm:t>
    </dgm:pt>
    <dgm:pt modelId="{EF255124-3AED-4310-9098-AE2F34F2D8AA}" type="parTrans" cxnId="{9F865324-06A5-4D76-B40F-5C7BEB13DADD}">
      <dgm:prSet/>
      <dgm:spPr/>
      <dgm:t>
        <a:bodyPr/>
        <a:lstStyle/>
        <a:p>
          <a:endParaRPr lang="fr-FR"/>
        </a:p>
      </dgm:t>
    </dgm:pt>
    <dgm:pt modelId="{2793E1EC-7F52-4E40-9C89-41374ADFAC8F}" type="sibTrans" cxnId="{9F865324-06A5-4D76-B40F-5C7BEB13DADD}">
      <dgm:prSet/>
      <dgm:spPr/>
      <dgm:t>
        <a:bodyPr/>
        <a:lstStyle/>
        <a:p>
          <a:endParaRPr lang="fr-FR"/>
        </a:p>
      </dgm:t>
    </dgm:pt>
    <dgm:pt modelId="{3F38E685-5B74-4C76-B409-8EE0B3DB8788}">
      <dgm:prSet phldrT="[Texte]" custT="1"/>
      <dgm:spPr/>
      <dgm:t>
        <a:bodyPr/>
        <a:lstStyle/>
        <a:p>
          <a:r>
            <a:rPr lang="fr-FR" sz="1200" dirty="0"/>
            <a:t>Une allocation pour privation de jouissance : fixée </a:t>
          </a:r>
          <a:r>
            <a:rPr lang="fr-FR" sz="1200" b="1" dirty="0"/>
            <a:t>à 6 fois la valeur locative mensuelle.</a:t>
          </a:r>
          <a:r>
            <a:rPr lang="fr-FR" sz="1200" dirty="0"/>
            <a:t> ladite valeur est comprise entre le mix et le max fixées par l’administration après avis de l’ACAPS</a:t>
          </a:r>
          <a:endParaRPr lang="fr-FR" sz="1200" b="0" dirty="0"/>
        </a:p>
      </dgm:t>
    </dgm:pt>
    <dgm:pt modelId="{E6C07967-0396-460F-B6AF-C0D12EE300EE}" type="parTrans" cxnId="{8EE5A85C-E694-4CF7-98B7-91A74E7D7D92}">
      <dgm:prSet/>
      <dgm:spPr/>
      <dgm:t>
        <a:bodyPr/>
        <a:lstStyle/>
        <a:p>
          <a:endParaRPr lang="fr-FR"/>
        </a:p>
      </dgm:t>
    </dgm:pt>
    <dgm:pt modelId="{5C21153C-088F-47C5-96D0-8797DCF9A771}" type="sibTrans" cxnId="{8EE5A85C-E694-4CF7-98B7-91A74E7D7D92}">
      <dgm:prSet/>
      <dgm:spPr/>
      <dgm:t>
        <a:bodyPr/>
        <a:lstStyle/>
        <a:p>
          <a:endParaRPr lang="fr-FR"/>
        </a:p>
      </dgm:t>
    </dgm:pt>
    <dgm:pt modelId="{3ED56D9C-A620-4D93-828F-F9EBABC1C83C}">
      <dgm:prSet custT="1"/>
      <dgm:spPr/>
      <dgm:t>
        <a:bodyPr/>
        <a:lstStyle/>
        <a:p>
          <a:r>
            <a:rPr lang="fr-FR" sz="1300" dirty="0"/>
            <a:t>Une indemnité pour la réhabilitation des locaux de la résidence principale.</a:t>
          </a:r>
          <a:endParaRPr lang="fr-FR" sz="1300" b="1" dirty="0"/>
        </a:p>
      </dgm:t>
    </dgm:pt>
    <dgm:pt modelId="{969B9814-D000-43E0-99EF-C0520ACF29CF}" type="parTrans" cxnId="{0CBF4284-1369-49BD-9294-3C52F51D4A5C}">
      <dgm:prSet/>
      <dgm:spPr/>
      <dgm:t>
        <a:bodyPr/>
        <a:lstStyle/>
        <a:p>
          <a:endParaRPr lang="fr-FR"/>
        </a:p>
      </dgm:t>
    </dgm:pt>
    <dgm:pt modelId="{06C3BFF1-CB83-4BB0-8313-C5864F6A307F}" type="sibTrans" cxnId="{0CBF4284-1369-49BD-9294-3C52F51D4A5C}">
      <dgm:prSet/>
      <dgm:spPr/>
      <dgm:t>
        <a:bodyPr/>
        <a:lstStyle/>
        <a:p>
          <a:endParaRPr lang="fr-FR"/>
        </a:p>
      </dgm:t>
    </dgm:pt>
    <dgm:pt modelId="{B1376C82-8B8D-4351-96AC-98A0DBD73879}">
      <dgm:prSet custT="1"/>
      <dgm:spPr/>
      <dgm:t>
        <a:bodyPr/>
        <a:lstStyle/>
        <a:p>
          <a:r>
            <a:rPr lang="fr-FR" sz="1300" b="1" dirty="0"/>
            <a:t>L’Indemnité pour privation de jouissance</a:t>
          </a:r>
          <a:r>
            <a:rPr lang="fr-FR" sz="1300" dirty="0"/>
            <a:t> de la résidence principale est accordée au locataire membre du ménage occupant ladite résidence. </a:t>
          </a:r>
          <a:endParaRPr lang="fr-FR" sz="1300" b="0" dirty="0"/>
        </a:p>
      </dgm:t>
    </dgm:pt>
    <dgm:pt modelId="{8D592313-2CEE-445B-A4D4-AECFE4FD08EA}" type="parTrans" cxnId="{CE9781FB-27F7-45F7-B03D-3798106B9760}">
      <dgm:prSet/>
      <dgm:spPr/>
      <dgm:t>
        <a:bodyPr/>
        <a:lstStyle/>
        <a:p>
          <a:endParaRPr lang="fr-FR"/>
        </a:p>
      </dgm:t>
    </dgm:pt>
    <dgm:pt modelId="{77954B42-A360-41DE-A0F9-9B8F57FDE150}" type="sibTrans" cxnId="{CE9781FB-27F7-45F7-B03D-3798106B9760}">
      <dgm:prSet/>
      <dgm:spPr/>
      <dgm:t>
        <a:bodyPr/>
        <a:lstStyle/>
        <a:p>
          <a:endParaRPr lang="fr-FR"/>
        </a:p>
      </dgm:t>
    </dgm:pt>
    <dgm:pt modelId="{DD4F23CB-61E4-418C-B87E-7A0C80D5306C}">
      <dgm:prSet custT="1"/>
      <dgm:spPr>
        <a:solidFill>
          <a:srgbClr val="9BBB59"/>
        </a:solidFill>
      </dgm:spPr>
      <dgm:t>
        <a:bodyPr/>
        <a:lstStyle/>
        <a:p>
          <a:r>
            <a:rPr lang="fr-FR" sz="1300" dirty="0"/>
            <a:t>L’indemnité est également accordée au locataire non-membre dudit ménage lorsque son ou ses conjoints et/ou ses enfants à charge sont membres du ménage précité.</a:t>
          </a:r>
          <a:endParaRPr lang="fr-FR" sz="1300" b="0" dirty="0"/>
        </a:p>
      </dgm:t>
    </dgm:pt>
    <dgm:pt modelId="{6C3C70C6-96E1-41D4-86D0-BCF0BF03835F}" type="parTrans" cxnId="{FBF68C3A-7652-4291-B1EC-65D08C8F0A23}">
      <dgm:prSet/>
      <dgm:spPr/>
      <dgm:t>
        <a:bodyPr/>
        <a:lstStyle/>
        <a:p>
          <a:endParaRPr lang="fr-FR"/>
        </a:p>
      </dgm:t>
    </dgm:pt>
    <dgm:pt modelId="{5AA146A3-A60D-48BF-8427-DD58D0874036}" type="sibTrans" cxnId="{FBF68C3A-7652-4291-B1EC-65D08C8F0A23}">
      <dgm:prSet/>
      <dgm:spPr/>
      <dgm:t>
        <a:bodyPr/>
        <a:lstStyle/>
        <a:p>
          <a:endParaRPr lang="fr-FR"/>
        </a:p>
      </dgm:t>
    </dgm:pt>
    <dgm:pt modelId="{273A4E0E-4866-41EF-8061-D754F4A9B8A2}" type="pres">
      <dgm:prSet presAssocID="{C42CBB58-4D9E-4D63-BAB8-0270C9D1FAAA}" presName="Name0" presStyleCnt="0">
        <dgm:presLayoutVars>
          <dgm:chPref val="1"/>
          <dgm:dir/>
          <dgm:animOne val="branch"/>
          <dgm:animLvl val="lvl"/>
          <dgm:resizeHandles/>
        </dgm:presLayoutVars>
      </dgm:prSet>
      <dgm:spPr/>
      <dgm:t>
        <a:bodyPr/>
        <a:lstStyle/>
        <a:p>
          <a:endParaRPr lang="fr-FR"/>
        </a:p>
      </dgm:t>
    </dgm:pt>
    <dgm:pt modelId="{C1B672A9-C331-4C67-95AE-7968A6FC356A}" type="pres">
      <dgm:prSet presAssocID="{FDA705AB-F22D-4980-B3F5-BA94841B4E40}" presName="vertOne" presStyleCnt="0"/>
      <dgm:spPr/>
    </dgm:pt>
    <dgm:pt modelId="{5BFB30CB-C312-4E45-A771-BD99A799515D}" type="pres">
      <dgm:prSet presAssocID="{FDA705AB-F22D-4980-B3F5-BA94841B4E40}" presName="txOne" presStyleLbl="node0" presStyleIdx="0" presStyleCnt="2" custScaleY="49098">
        <dgm:presLayoutVars>
          <dgm:chPref val="3"/>
        </dgm:presLayoutVars>
      </dgm:prSet>
      <dgm:spPr/>
      <dgm:t>
        <a:bodyPr/>
        <a:lstStyle/>
        <a:p>
          <a:endParaRPr lang="fr-FR"/>
        </a:p>
      </dgm:t>
    </dgm:pt>
    <dgm:pt modelId="{3B42EF8F-613C-4E02-BAA1-1C085273DFAE}" type="pres">
      <dgm:prSet presAssocID="{FDA705AB-F22D-4980-B3F5-BA94841B4E40}" presName="parTransOne" presStyleCnt="0"/>
      <dgm:spPr/>
    </dgm:pt>
    <dgm:pt modelId="{AB4299EB-B2AF-4ED8-BF81-D2BD2E95686E}" type="pres">
      <dgm:prSet presAssocID="{FDA705AB-F22D-4980-B3F5-BA94841B4E40}" presName="horzOne" presStyleCnt="0"/>
      <dgm:spPr/>
    </dgm:pt>
    <dgm:pt modelId="{8829A580-7DD6-45AE-AD06-A284B197FA55}" type="pres">
      <dgm:prSet presAssocID="{487CCB57-634F-4522-BE24-938CDA058D8D}" presName="vertTwo" presStyleCnt="0"/>
      <dgm:spPr/>
    </dgm:pt>
    <dgm:pt modelId="{9FAAD9A0-0BC1-4C2B-AEB6-F31E7C837926}" type="pres">
      <dgm:prSet presAssocID="{487CCB57-634F-4522-BE24-938CDA058D8D}" presName="txTwo" presStyleLbl="node2" presStyleIdx="0" presStyleCnt="4" custScaleY="164853">
        <dgm:presLayoutVars>
          <dgm:chPref val="3"/>
        </dgm:presLayoutVars>
      </dgm:prSet>
      <dgm:spPr/>
      <dgm:t>
        <a:bodyPr/>
        <a:lstStyle/>
        <a:p>
          <a:endParaRPr lang="fr-FR"/>
        </a:p>
      </dgm:t>
    </dgm:pt>
    <dgm:pt modelId="{BF412407-DCCD-4A16-8244-FA93E880775D}" type="pres">
      <dgm:prSet presAssocID="{487CCB57-634F-4522-BE24-938CDA058D8D}" presName="horzTwo" presStyleCnt="0"/>
      <dgm:spPr/>
    </dgm:pt>
    <dgm:pt modelId="{DD6FB1B1-2D42-4A11-9374-4655E8D52443}" type="pres">
      <dgm:prSet presAssocID="{2C418CE7-5424-4885-844D-FB0D017B45F6}" presName="sibSpaceTwo" presStyleCnt="0"/>
      <dgm:spPr/>
    </dgm:pt>
    <dgm:pt modelId="{16992F78-49E5-42C8-8953-73F34546FF54}" type="pres">
      <dgm:prSet presAssocID="{1CD13700-3716-41AD-928C-21CAC910E12C}" presName="vertTwo" presStyleCnt="0"/>
      <dgm:spPr/>
    </dgm:pt>
    <dgm:pt modelId="{5F9902D9-5555-4110-BD7A-3CC15D995F9C}" type="pres">
      <dgm:prSet presAssocID="{1CD13700-3716-41AD-928C-21CAC910E12C}" presName="txTwo" presStyleLbl="node2" presStyleIdx="1" presStyleCnt="4" custScaleY="164853">
        <dgm:presLayoutVars>
          <dgm:chPref val="3"/>
        </dgm:presLayoutVars>
      </dgm:prSet>
      <dgm:spPr/>
      <dgm:t>
        <a:bodyPr/>
        <a:lstStyle/>
        <a:p>
          <a:endParaRPr lang="fr-FR"/>
        </a:p>
      </dgm:t>
    </dgm:pt>
    <dgm:pt modelId="{5937C4BE-E58A-43BD-9035-61197C23F013}" type="pres">
      <dgm:prSet presAssocID="{1CD13700-3716-41AD-928C-21CAC910E12C}" presName="horzTwo" presStyleCnt="0"/>
      <dgm:spPr/>
    </dgm:pt>
    <dgm:pt modelId="{AD6C1201-4DD9-48C1-B449-688263F5F1ED}" type="pres">
      <dgm:prSet presAssocID="{73D406F1-90E2-4683-B412-73164C52C708}" presName="sibSpaceOne" presStyleCnt="0"/>
      <dgm:spPr/>
    </dgm:pt>
    <dgm:pt modelId="{1C1AC059-FFDF-4ADF-8CD8-933E0EEFD545}" type="pres">
      <dgm:prSet presAssocID="{6F750BBA-509F-4932-91F4-45600BC595D9}" presName="vertOne" presStyleCnt="0"/>
      <dgm:spPr/>
    </dgm:pt>
    <dgm:pt modelId="{C0B16413-5721-459C-B78A-72B40D0700A7}" type="pres">
      <dgm:prSet presAssocID="{6F750BBA-509F-4932-91F4-45600BC595D9}" presName="txOne" presStyleLbl="node0" presStyleIdx="1" presStyleCnt="2" custScaleY="49098">
        <dgm:presLayoutVars>
          <dgm:chPref val="3"/>
        </dgm:presLayoutVars>
      </dgm:prSet>
      <dgm:spPr/>
      <dgm:t>
        <a:bodyPr/>
        <a:lstStyle/>
        <a:p>
          <a:endParaRPr lang="fr-FR"/>
        </a:p>
      </dgm:t>
    </dgm:pt>
    <dgm:pt modelId="{54D23F92-E49B-466F-84C6-64B5AE378974}" type="pres">
      <dgm:prSet presAssocID="{6F750BBA-509F-4932-91F4-45600BC595D9}" presName="parTransOne" presStyleCnt="0"/>
      <dgm:spPr/>
    </dgm:pt>
    <dgm:pt modelId="{FB0E2194-6BED-4C7D-B4E9-1CA847F635B7}" type="pres">
      <dgm:prSet presAssocID="{6F750BBA-509F-4932-91F4-45600BC595D9}" presName="horzOne" presStyleCnt="0"/>
      <dgm:spPr/>
    </dgm:pt>
    <dgm:pt modelId="{F3A78F74-5E11-4EEC-A81C-014095D656D1}" type="pres">
      <dgm:prSet presAssocID="{4EA055AE-E5ED-401F-9988-D860A82F5AB6}" presName="vertTwo" presStyleCnt="0"/>
      <dgm:spPr/>
    </dgm:pt>
    <dgm:pt modelId="{EB47DDE3-C160-48FD-A1D5-A1E37171F5D9}" type="pres">
      <dgm:prSet presAssocID="{4EA055AE-E5ED-401F-9988-D860A82F5AB6}" presName="txTwo" presStyleLbl="node2" presStyleIdx="2" presStyleCnt="4" custScaleX="93585">
        <dgm:presLayoutVars>
          <dgm:chPref val="3"/>
        </dgm:presLayoutVars>
      </dgm:prSet>
      <dgm:spPr/>
      <dgm:t>
        <a:bodyPr/>
        <a:lstStyle/>
        <a:p>
          <a:endParaRPr lang="fr-FR"/>
        </a:p>
      </dgm:t>
    </dgm:pt>
    <dgm:pt modelId="{3496D3D3-A9BF-4ECD-88C0-FAA0B6556CD7}" type="pres">
      <dgm:prSet presAssocID="{4EA055AE-E5ED-401F-9988-D860A82F5AB6}" presName="parTransTwo" presStyleCnt="0"/>
      <dgm:spPr/>
    </dgm:pt>
    <dgm:pt modelId="{12318EAC-08BF-4C4E-8922-7B373F4DC5C2}" type="pres">
      <dgm:prSet presAssocID="{4EA055AE-E5ED-401F-9988-D860A82F5AB6}" presName="horzTwo" presStyleCnt="0"/>
      <dgm:spPr/>
    </dgm:pt>
    <dgm:pt modelId="{47A81F43-498C-43B4-8112-1980402D9A2C}" type="pres">
      <dgm:prSet presAssocID="{3F38E685-5B74-4C76-B409-8EE0B3DB8788}" presName="vertThree" presStyleCnt="0"/>
      <dgm:spPr/>
    </dgm:pt>
    <dgm:pt modelId="{8C4B75AB-E9D6-4E3C-9CCE-DCF261F5D66C}" type="pres">
      <dgm:prSet presAssocID="{3F38E685-5B74-4C76-B409-8EE0B3DB8788}" presName="txThree" presStyleLbl="node3" presStyleIdx="0" presStyleCnt="3" custScaleX="107311" custScaleY="99526">
        <dgm:presLayoutVars>
          <dgm:chPref val="3"/>
        </dgm:presLayoutVars>
      </dgm:prSet>
      <dgm:spPr/>
      <dgm:t>
        <a:bodyPr/>
        <a:lstStyle/>
        <a:p>
          <a:endParaRPr lang="fr-FR"/>
        </a:p>
      </dgm:t>
    </dgm:pt>
    <dgm:pt modelId="{5C53A76F-BE31-4FB1-80E0-67D96EBD359E}" type="pres">
      <dgm:prSet presAssocID="{3F38E685-5B74-4C76-B409-8EE0B3DB8788}" presName="horzThree" presStyleCnt="0"/>
      <dgm:spPr/>
    </dgm:pt>
    <dgm:pt modelId="{9700D550-603F-47E8-BE7B-D5778A5B17A8}" type="pres">
      <dgm:prSet presAssocID="{5C21153C-088F-47C5-96D0-8797DCF9A771}" presName="sibSpaceThree" presStyleCnt="0"/>
      <dgm:spPr/>
    </dgm:pt>
    <dgm:pt modelId="{8EA981DF-28DE-4E31-8277-347F69D54EF3}" type="pres">
      <dgm:prSet presAssocID="{3ED56D9C-A620-4D93-828F-F9EBABC1C83C}" presName="vertThree" presStyleCnt="0"/>
      <dgm:spPr/>
    </dgm:pt>
    <dgm:pt modelId="{D463604E-E865-4D09-A379-3118B2CDA7CE}" type="pres">
      <dgm:prSet presAssocID="{3ED56D9C-A620-4D93-828F-F9EBABC1C83C}" presName="txThree" presStyleLbl="node3" presStyleIdx="1" presStyleCnt="3" custScaleX="81313" custLinFactNeighborX="-1022" custLinFactNeighborY="2083">
        <dgm:presLayoutVars>
          <dgm:chPref val="3"/>
        </dgm:presLayoutVars>
      </dgm:prSet>
      <dgm:spPr/>
      <dgm:t>
        <a:bodyPr/>
        <a:lstStyle/>
        <a:p>
          <a:endParaRPr lang="fr-FR"/>
        </a:p>
      </dgm:t>
    </dgm:pt>
    <dgm:pt modelId="{C67C53A0-FAAE-4A33-B62C-2D67C798E442}" type="pres">
      <dgm:prSet presAssocID="{3ED56D9C-A620-4D93-828F-F9EBABC1C83C}" presName="horzThree" presStyleCnt="0"/>
      <dgm:spPr/>
    </dgm:pt>
    <dgm:pt modelId="{6021C2CC-A739-4021-B317-60661F47891D}" type="pres">
      <dgm:prSet presAssocID="{2793E1EC-7F52-4E40-9C89-41374ADFAC8F}" presName="sibSpaceTwo" presStyleCnt="0"/>
      <dgm:spPr/>
    </dgm:pt>
    <dgm:pt modelId="{57A775D1-9091-428E-A61B-EE8FC82AB5FA}" type="pres">
      <dgm:prSet presAssocID="{B1376C82-8B8D-4351-96AC-98A0DBD73879}" presName="vertTwo" presStyleCnt="0"/>
      <dgm:spPr/>
    </dgm:pt>
    <dgm:pt modelId="{C72BC986-41A7-4129-A143-ECCA41B5BB28}" type="pres">
      <dgm:prSet presAssocID="{B1376C82-8B8D-4351-96AC-98A0DBD73879}" presName="txTwo" presStyleLbl="node2" presStyleIdx="3" presStyleCnt="4" custScaleX="107579">
        <dgm:presLayoutVars>
          <dgm:chPref val="3"/>
        </dgm:presLayoutVars>
      </dgm:prSet>
      <dgm:spPr/>
      <dgm:t>
        <a:bodyPr/>
        <a:lstStyle/>
        <a:p>
          <a:endParaRPr lang="fr-FR"/>
        </a:p>
      </dgm:t>
    </dgm:pt>
    <dgm:pt modelId="{2BFB087F-2E70-42CD-9E15-510161EA43B4}" type="pres">
      <dgm:prSet presAssocID="{B1376C82-8B8D-4351-96AC-98A0DBD73879}" presName="parTransTwo" presStyleCnt="0"/>
      <dgm:spPr/>
    </dgm:pt>
    <dgm:pt modelId="{21AA61D8-76F5-4BD5-90F5-7C94DAAA78BC}" type="pres">
      <dgm:prSet presAssocID="{B1376C82-8B8D-4351-96AC-98A0DBD73879}" presName="horzTwo" presStyleCnt="0"/>
      <dgm:spPr/>
    </dgm:pt>
    <dgm:pt modelId="{84A4D3FF-611C-4556-B282-83142A231368}" type="pres">
      <dgm:prSet presAssocID="{DD4F23CB-61E4-418C-B87E-7A0C80D5306C}" presName="vertThree" presStyleCnt="0"/>
      <dgm:spPr/>
    </dgm:pt>
    <dgm:pt modelId="{0BC14EA0-7702-4988-B7C1-96A56E0929B6}" type="pres">
      <dgm:prSet presAssocID="{DD4F23CB-61E4-418C-B87E-7A0C80D5306C}" presName="txThree" presStyleLbl="node3" presStyleIdx="2" presStyleCnt="3" custScaleX="129884">
        <dgm:presLayoutVars>
          <dgm:chPref val="3"/>
        </dgm:presLayoutVars>
      </dgm:prSet>
      <dgm:spPr/>
      <dgm:t>
        <a:bodyPr/>
        <a:lstStyle/>
        <a:p>
          <a:endParaRPr lang="fr-FR"/>
        </a:p>
      </dgm:t>
    </dgm:pt>
    <dgm:pt modelId="{AE646CFE-F467-4242-9A70-91086C9EF143}" type="pres">
      <dgm:prSet presAssocID="{DD4F23CB-61E4-418C-B87E-7A0C80D5306C}" presName="horzThree" presStyleCnt="0"/>
      <dgm:spPr/>
    </dgm:pt>
  </dgm:ptLst>
  <dgm:cxnLst>
    <dgm:cxn modelId="{A90F04CE-DAED-4476-BF5A-04A3AF87B14A}" type="presOf" srcId="{B1376C82-8B8D-4351-96AC-98A0DBD73879}" destId="{C72BC986-41A7-4129-A143-ECCA41B5BB28}" srcOrd="0" destOrd="0" presId="urn:microsoft.com/office/officeart/2005/8/layout/hierarchy4"/>
    <dgm:cxn modelId="{FBF68C3A-7652-4291-B1EC-65D08C8F0A23}" srcId="{B1376C82-8B8D-4351-96AC-98A0DBD73879}" destId="{DD4F23CB-61E4-418C-B87E-7A0C80D5306C}" srcOrd="0" destOrd="0" parTransId="{6C3C70C6-96E1-41D4-86D0-BCF0BF03835F}" sibTransId="{5AA146A3-A60D-48BF-8427-DD58D0874036}"/>
    <dgm:cxn modelId="{C93C650E-76CF-42DA-B594-9BB8B06F3518}" srcId="{FDA705AB-F22D-4980-B3F5-BA94841B4E40}" destId="{1CD13700-3716-41AD-928C-21CAC910E12C}" srcOrd="1" destOrd="0" parTransId="{44AE3F61-DA9A-4AB7-BE5C-5F44B83B4607}" sibTransId="{5B191CFF-F67F-4E21-9AA6-D47A6913B6D0}"/>
    <dgm:cxn modelId="{2755ECC4-64F6-45E2-AD7A-6689AFF95312}" type="presOf" srcId="{FDA705AB-F22D-4980-B3F5-BA94841B4E40}" destId="{5BFB30CB-C312-4E45-A771-BD99A799515D}" srcOrd="0" destOrd="0" presId="urn:microsoft.com/office/officeart/2005/8/layout/hierarchy4"/>
    <dgm:cxn modelId="{9F865324-06A5-4D76-B40F-5C7BEB13DADD}" srcId="{6F750BBA-509F-4932-91F4-45600BC595D9}" destId="{4EA055AE-E5ED-401F-9988-D860A82F5AB6}" srcOrd="0" destOrd="0" parTransId="{EF255124-3AED-4310-9098-AE2F34F2D8AA}" sibTransId="{2793E1EC-7F52-4E40-9C89-41374ADFAC8F}"/>
    <dgm:cxn modelId="{CE9781FB-27F7-45F7-B03D-3798106B9760}" srcId="{6F750BBA-509F-4932-91F4-45600BC595D9}" destId="{B1376C82-8B8D-4351-96AC-98A0DBD73879}" srcOrd="1" destOrd="0" parTransId="{8D592313-2CEE-445B-A4D4-AECFE4FD08EA}" sibTransId="{77954B42-A360-41DE-A0F9-9B8F57FDE150}"/>
    <dgm:cxn modelId="{9D9E37E3-79B5-496E-8263-47E3DC857ACB}" srcId="{C42CBB58-4D9E-4D63-BAB8-0270C9D1FAAA}" destId="{FDA705AB-F22D-4980-B3F5-BA94841B4E40}" srcOrd="0" destOrd="0" parTransId="{F419B21F-05B5-4E45-BC5C-F5B478413800}" sibTransId="{73D406F1-90E2-4683-B412-73164C52C708}"/>
    <dgm:cxn modelId="{E9FC1C25-72A6-43D9-9689-94F7A39A39BE}" type="presOf" srcId="{C42CBB58-4D9E-4D63-BAB8-0270C9D1FAAA}" destId="{273A4E0E-4866-41EF-8061-D754F4A9B8A2}" srcOrd="0" destOrd="0" presId="urn:microsoft.com/office/officeart/2005/8/layout/hierarchy4"/>
    <dgm:cxn modelId="{C81DFA24-35EF-4986-ACD8-445E650A99D6}" type="presOf" srcId="{3F38E685-5B74-4C76-B409-8EE0B3DB8788}" destId="{8C4B75AB-E9D6-4E3C-9CCE-DCF261F5D66C}" srcOrd="0" destOrd="0" presId="urn:microsoft.com/office/officeart/2005/8/layout/hierarchy4"/>
    <dgm:cxn modelId="{E0980DA4-EFAC-4DD1-9B91-F23ED635DE7E}" srcId="{C42CBB58-4D9E-4D63-BAB8-0270C9D1FAAA}" destId="{6F750BBA-509F-4932-91F4-45600BC595D9}" srcOrd="1" destOrd="0" parTransId="{814B520B-8E78-44F5-B902-EF611DBF845B}" sibTransId="{36056800-8FF3-4403-9552-EED0A110E447}"/>
    <dgm:cxn modelId="{86F6B3A8-F9B0-4E0D-8275-7B168415BB59}" type="presOf" srcId="{3ED56D9C-A620-4D93-828F-F9EBABC1C83C}" destId="{D463604E-E865-4D09-A379-3118B2CDA7CE}" srcOrd="0" destOrd="0" presId="urn:microsoft.com/office/officeart/2005/8/layout/hierarchy4"/>
    <dgm:cxn modelId="{63A5B4C8-1C2D-4276-81C0-B09B45262D1B}" type="presOf" srcId="{DD4F23CB-61E4-418C-B87E-7A0C80D5306C}" destId="{0BC14EA0-7702-4988-B7C1-96A56E0929B6}" srcOrd="0" destOrd="0" presId="urn:microsoft.com/office/officeart/2005/8/layout/hierarchy4"/>
    <dgm:cxn modelId="{D55F7F36-94AC-4F8F-9F32-26B8F2ACC93D}" type="presOf" srcId="{487CCB57-634F-4522-BE24-938CDA058D8D}" destId="{9FAAD9A0-0BC1-4C2B-AEB6-F31E7C837926}" srcOrd="0" destOrd="0" presId="urn:microsoft.com/office/officeart/2005/8/layout/hierarchy4"/>
    <dgm:cxn modelId="{0CBF4284-1369-49BD-9294-3C52F51D4A5C}" srcId="{4EA055AE-E5ED-401F-9988-D860A82F5AB6}" destId="{3ED56D9C-A620-4D93-828F-F9EBABC1C83C}" srcOrd="1" destOrd="0" parTransId="{969B9814-D000-43E0-99EF-C0520ACF29CF}" sibTransId="{06C3BFF1-CB83-4BB0-8313-C5864F6A307F}"/>
    <dgm:cxn modelId="{8EE5A85C-E694-4CF7-98B7-91A74E7D7D92}" srcId="{4EA055AE-E5ED-401F-9988-D860A82F5AB6}" destId="{3F38E685-5B74-4C76-B409-8EE0B3DB8788}" srcOrd="0" destOrd="0" parTransId="{E6C07967-0396-460F-B6AF-C0D12EE300EE}" sibTransId="{5C21153C-088F-47C5-96D0-8797DCF9A771}"/>
    <dgm:cxn modelId="{756F59B8-5159-409A-8F42-0C78B580CAFE}" type="presOf" srcId="{4EA055AE-E5ED-401F-9988-D860A82F5AB6}" destId="{EB47DDE3-C160-48FD-A1D5-A1E37171F5D9}" srcOrd="0" destOrd="0" presId="urn:microsoft.com/office/officeart/2005/8/layout/hierarchy4"/>
    <dgm:cxn modelId="{111EDD7F-0898-4DEF-A551-0807A8ED4619}" type="presOf" srcId="{6F750BBA-509F-4932-91F4-45600BC595D9}" destId="{C0B16413-5721-459C-B78A-72B40D0700A7}" srcOrd="0" destOrd="0" presId="urn:microsoft.com/office/officeart/2005/8/layout/hierarchy4"/>
    <dgm:cxn modelId="{5C1B134D-A8EE-4E17-86BC-986380555A20}" type="presOf" srcId="{1CD13700-3716-41AD-928C-21CAC910E12C}" destId="{5F9902D9-5555-4110-BD7A-3CC15D995F9C}" srcOrd="0" destOrd="0" presId="urn:microsoft.com/office/officeart/2005/8/layout/hierarchy4"/>
    <dgm:cxn modelId="{FE63A444-6AA3-4A0E-9892-A8E12500F5B8}" srcId="{FDA705AB-F22D-4980-B3F5-BA94841B4E40}" destId="{487CCB57-634F-4522-BE24-938CDA058D8D}" srcOrd="0" destOrd="0" parTransId="{B9518A97-F3EC-489F-B3B5-710F1336A8A6}" sibTransId="{2C418CE7-5424-4885-844D-FB0D017B45F6}"/>
    <dgm:cxn modelId="{B6BD728A-1725-429A-9C95-4C5CFA05A1FC}" type="presParOf" srcId="{273A4E0E-4866-41EF-8061-D754F4A9B8A2}" destId="{C1B672A9-C331-4C67-95AE-7968A6FC356A}" srcOrd="0" destOrd="0" presId="urn:microsoft.com/office/officeart/2005/8/layout/hierarchy4"/>
    <dgm:cxn modelId="{510803FC-AF02-4748-963D-18B9A593288E}" type="presParOf" srcId="{C1B672A9-C331-4C67-95AE-7968A6FC356A}" destId="{5BFB30CB-C312-4E45-A771-BD99A799515D}" srcOrd="0" destOrd="0" presId="urn:microsoft.com/office/officeart/2005/8/layout/hierarchy4"/>
    <dgm:cxn modelId="{BA94A8D9-14FF-4E0D-BBD4-54EDCE41F025}" type="presParOf" srcId="{C1B672A9-C331-4C67-95AE-7968A6FC356A}" destId="{3B42EF8F-613C-4E02-BAA1-1C085273DFAE}" srcOrd="1" destOrd="0" presId="urn:microsoft.com/office/officeart/2005/8/layout/hierarchy4"/>
    <dgm:cxn modelId="{4C8548A4-8AD1-4162-87AF-97E4A33BBA02}" type="presParOf" srcId="{C1B672A9-C331-4C67-95AE-7968A6FC356A}" destId="{AB4299EB-B2AF-4ED8-BF81-D2BD2E95686E}" srcOrd="2" destOrd="0" presId="urn:microsoft.com/office/officeart/2005/8/layout/hierarchy4"/>
    <dgm:cxn modelId="{167E4615-2BC0-43FB-A28A-6152B878C960}" type="presParOf" srcId="{AB4299EB-B2AF-4ED8-BF81-D2BD2E95686E}" destId="{8829A580-7DD6-45AE-AD06-A284B197FA55}" srcOrd="0" destOrd="0" presId="urn:microsoft.com/office/officeart/2005/8/layout/hierarchy4"/>
    <dgm:cxn modelId="{CF330E71-18CE-44C3-B2E9-B877C3AF9B00}" type="presParOf" srcId="{8829A580-7DD6-45AE-AD06-A284B197FA55}" destId="{9FAAD9A0-0BC1-4C2B-AEB6-F31E7C837926}" srcOrd="0" destOrd="0" presId="urn:microsoft.com/office/officeart/2005/8/layout/hierarchy4"/>
    <dgm:cxn modelId="{3029BB09-7069-446C-AA22-A10FF74D9BC0}" type="presParOf" srcId="{8829A580-7DD6-45AE-AD06-A284B197FA55}" destId="{BF412407-DCCD-4A16-8244-FA93E880775D}" srcOrd="1" destOrd="0" presId="urn:microsoft.com/office/officeart/2005/8/layout/hierarchy4"/>
    <dgm:cxn modelId="{D09BDE95-B2D7-4EB8-8BE2-B71F694BF250}" type="presParOf" srcId="{AB4299EB-B2AF-4ED8-BF81-D2BD2E95686E}" destId="{DD6FB1B1-2D42-4A11-9374-4655E8D52443}" srcOrd="1" destOrd="0" presId="urn:microsoft.com/office/officeart/2005/8/layout/hierarchy4"/>
    <dgm:cxn modelId="{616E7170-EF5E-47CD-B658-91FD374E74E4}" type="presParOf" srcId="{AB4299EB-B2AF-4ED8-BF81-D2BD2E95686E}" destId="{16992F78-49E5-42C8-8953-73F34546FF54}" srcOrd="2" destOrd="0" presId="urn:microsoft.com/office/officeart/2005/8/layout/hierarchy4"/>
    <dgm:cxn modelId="{E43DBB42-CD86-42C8-A9E0-CF430ABA1235}" type="presParOf" srcId="{16992F78-49E5-42C8-8953-73F34546FF54}" destId="{5F9902D9-5555-4110-BD7A-3CC15D995F9C}" srcOrd="0" destOrd="0" presId="urn:microsoft.com/office/officeart/2005/8/layout/hierarchy4"/>
    <dgm:cxn modelId="{F72D2C79-12EE-4DB9-884E-3DAD97F3E987}" type="presParOf" srcId="{16992F78-49E5-42C8-8953-73F34546FF54}" destId="{5937C4BE-E58A-43BD-9035-61197C23F013}" srcOrd="1" destOrd="0" presId="urn:microsoft.com/office/officeart/2005/8/layout/hierarchy4"/>
    <dgm:cxn modelId="{A392228B-A3F8-4077-A165-38B8BA9285B1}" type="presParOf" srcId="{273A4E0E-4866-41EF-8061-D754F4A9B8A2}" destId="{AD6C1201-4DD9-48C1-B449-688263F5F1ED}" srcOrd="1" destOrd="0" presId="urn:microsoft.com/office/officeart/2005/8/layout/hierarchy4"/>
    <dgm:cxn modelId="{50F01A5E-21A8-406D-8C41-DFED834F2FEB}" type="presParOf" srcId="{273A4E0E-4866-41EF-8061-D754F4A9B8A2}" destId="{1C1AC059-FFDF-4ADF-8CD8-933E0EEFD545}" srcOrd="2" destOrd="0" presId="urn:microsoft.com/office/officeart/2005/8/layout/hierarchy4"/>
    <dgm:cxn modelId="{2B9F0602-54D8-4774-A41D-1851F1936BA9}" type="presParOf" srcId="{1C1AC059-FFDF-4ADF-8CD8-933E0EEFD545}" destId="{C0B16413-5721-459C-B78A-72B40D0700A7}" srcOrd="0" destOrd="0" presId="urn:microsoft.com/office/officeart/2005/8/layout/hierarchy4"/>
    <dgm:cxn modelId="{F815BA8B-CACD-4393-8EC2-DB8F27DBBA00}" type="presParOf" srcId="{1C1AC059-FFDF-4ADF-8CD8-933E0EEFD545}" destId="{54D23F92-E49B-466F-84C6-64B5AE378974}" srcOrd="1" destOrd="0" presId="urn:microsoft.com/office/officeart/2005/8/layout/hierarchy4"/>
    <dgm:cxn modelId="{40286EBD-C1F4-4CD5-971B-5E84C8843B83}" type="presParOf" srcId="{1C1AC059-FFDF-4ADF-8CD8-933E0EEFD545}" destId="{FB0E2194-6BED-4C7D-B4E9-1CA847F635B7}" srcOrd="2" destOrd="0" presId="urn:microsoft.com/office/officeart/2005/8/layout/hierarchy4"/>
    <dgm:cxn modelId="{D1DD0BCE-AD56-47BA-ACE8-72950A4D152F}" type="presParOf" srcId="{FB0E2194-6BED-4C7D-B4E9-1CA847F635B7}" destId="{F3A78F74-5E11-4EEC-A81C-014095D656D1}" srcOrd="0" destOrd="0" presId="urn:microsoft.com/office/officeart/2005/8/layout/hierarchy4"/>
    <dgm:cxn modelId="{5DD4D982-2641-4089-8ACD-6D2D4A82CB77}" type="presParOf" srcId="{F3A78F74-5E11-4EEC-A81C-014095D656D1}" destId="{EB47DDE3-C160-48FD-A1D5-A1E37171F5D9}" srcOrd="0" destOrd="0" presId="urn:microsoft.com/office/officeart/2005/8/layout/hierarchy4"/>
    <dgm:cxn modelId="{263A6934-8F13-4454-8716-C9EBCB2D5353}" type="presParOf" srcId="{F3A78F74-5E11-4EEC-A81C-014095D656D1}" destId="{3496D3D3-A9BF-4ECD-88C0-FAA0B6556CD7}" srcOrd="1" destOrd="0" presId="urn:microsoft.com/office/officeart/2005/8/layout/hierarchy4"/>
    <dgm:cxn modelId="{87BD41C5-715A-40EB-9CDA-67282BCA31CC}" type="presParOf" srcId="{F3A78F74-5E11-4EEC-A81C-014095D656D1}" destId="{12318EAC-08BF-4C4E-8922-7B373F4DC5C2}" srcOrd="2" destOrd="0" presId="urn:microsoft.com/office/officeart/2005/8/layout/hierarchy4"/>
    <dgm:cxn modelId="{8E3A3798-5910-489C-9C1F-1C66BDFC63B1}" type="presParOf" srcId="{12318EAC-08BF-4C4E-8922-7B373F4DC5C2}" destId="{47A81F43-498C-43B4-8112-1980402D9A2C}" srcOrd="0" destOrd="0" presId="urn:microsoft.com/office/officeart/2005/8/layout/hierarchy4"/>
    <dgm:cxn modelId="{52BBF09E-B91C-455F-8166-04B89695CC43}" type="presParOf" srcId="{47A81F43-498C-43B4-8112-1980402D9A2C}" destId="{8C4B75AB-E9D6-4E3C-9CCE-DCF261F5D66C}" srcOrd="0" destOrd="0" presId="urn:microsoft.com/office/officeart/2005/8/layout/hierarchy4"/>
    <dgm:cxn modelId="{71C1587E-74C8-4CB7-AD8E-39F8C90C2E0C}" type="presParOf" srcId="{47A81F43-498C-43B4-8112-1980402D9A2C}" destId="{5C53A76F-BE31-4FB1-80E0-67D96EBD359E}" srcOrd="1" destOrd="0" presId="urn:microsoft.com/office/officeart/2005/8/layout/hierarchy4"/>
    <dgm:cxn modelId="{6695BB69-A883-4FEC-B17D-A189047A19DB}" type="presParOf" srcId="{12318EAC-08BF-4C4E-8922-7B373F4DC5C2}" destId="{9700D550-603F-47E8-BE7B-D5778A5B17A8}" srcOrd="1" destOrd="0" presId="urn:microsoft.com/office/officeart/2005/8/layout/hierarchy4"/>
    <dgm:cxn modelId="{69623F37-B631-47A1-8C3D-BF813F6E4C36}" type="presParOf" srcId="{12318EAC-08BF-4C4E-8922-7B373F4DC5C2}" destId="{8EA981DF-28DE-4E31-8277-347F69D54EF3}" srcOrd="2" destOrd="0" presId="urn:microsoft.com/office/officeart/2005/8/layout/hierarchy4"/>
    <dgm:cxn modelId="{B46CE13F-7740-434E-B63A-8F23AA1B97B1}" type="presParOf" srcId="{8EA981DF-28DE-4E31-8277-347F69D54EF3}" destId="{D463604E-E865-4D09-A379-3118B2CDA7CE}" srcOrd="0" destOrd="0" presId="urn:microsoft.com/office/officeart/2005/8/layout/hierarchy4"/>
    <dgm:cxn modelId="{5099153C-3542-4A10-95DD-20814CEDA02D}" type="presParOf" srcId="{8EA981DF-28DE-4E31-8277-347F69D54EF3}" destId="{C67C53A0-FAAE-4A33-B62C-2D67C798E442}" srcOrd="1" destOrd="0" presId="urn:microsoft.com/office/officeart/2005/8/layout/hierarchy4"/>
    <dgm:cxn modelId="{CD428305-240A-4903-9086-AF6B5ADA4673}" type="presParOf" srcId="{FB0E2194-6BED-4C7D-B4E9-1CA847F635B7}" destId="{6021C2CC-A739-4021-B317-60661F47891D}" srcOrd="1" destOrd="0" presId="urn:microsoft.com/office/officeart/2005/8/layout/hierarchy4"/>
    <dgm:cxn modelId="{034FF262-D77B-42EB-9139-4EDBFD66F939}" type="presParOf" srcId="{FB0E2194-6BED-4C7D-B4E9-1CA847F635B7}" destId="{57A775D1-9091-428E-A61B-EE8FC82AB5FA}" srcOrd="2" destOrd="0" presId="urn:microsoft.com/office/officeart/2005/8/layout/hierarchy4"/>
    <dgm:cxn modelId="{5ECE088F-177D-4A4C-A7AF-2C89AE005E7F}" type="presParOf" srcId="{57A775D1-9091-428E-A61B-EE8FC82AB5FA}" destId="{C72BC986-41A7-4129-A143-ECCA41B5BB28}" srcOrd="0" destOrd="0" presId="urn:microsoft.com/office/officeart/2005/8/layout/hierarchy4"/>
    <dgm:cxn modelId="{E3283017-B8DE-4FE7-8EBE-333754CCA0ED}" type="presParOf" srcId="{57A775D1-9091-428E-A61B-EE8FC82AB5FA}" destId="{2BFB087F-2E70-42CD-9E15-510161EA43B4}" srcOrd="1" destOrd="0" presId="urn:microsoft.com/office/officeart/2005/8/layout/hierarchy4"/>
    <dgm:cxn modelId="{814FC44F-F9ED-4C93-A0D7-45591CAB7AED}" type="presParOf" srcId="{57A775D1-9091-428E-A61B-EE8FC82AB5FA}" destId="{21AA61D8-76F5-4BD5-90F5-7C94DAAA78BC}" srcOrd="2" destOrd="0" presId="urn:microsoft.com/office/officeart/2005/8/layout/hierarchy4"/>
    <dgm:cxn modelId="{4D4C4961-5903-434F-BC2B-812BB0A5DA4A}" type="presParOf" srcId="{21AA61D8-76F5-4BD5-90F5-7C94DAAA78BC}" destId="{84A4D3FF-611C-4556-B282-83142A231368}" srcOrd="0" destOrd="0" presId="urn:microsoft.com/office/officeart/2005/8/layout/hierarchy4"/>
    <dgm:cxn modelId="{5330DEC9-94FC-4D6F-9400-F5FA35D0BDB8}" type="presParOf" srcId="{84A4D3FF-611C-4556-B282-83142A231368}" destId="{0BC14EA0-7702-4988-B7C1-96A56E0929B6}" srcOrd="0" destOrd="0" presId="urn:microsoft.com/office/officeart/2005/8/layout/hierarchy4"/>
    <dgm:cxn modelId="{5F25FE19-AB34-474D-A1F3-82FDA4C5FEBD}" type="presParOf" srcId="{84A4D3FF-611C-4556-B282-83142A231368}" destId="{AE646CFE-F467-4242-9A70-91086C9EF14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A4828E-4C6F-4E1F-BEE5-EA555F61E01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fr-FR"/>
        </a:p>
      </dgm:t>
    </dgm:pt>
    <dgm:pt modelId="{F2D6F72A-9F0F-4742-B128-540F3AA17206}">
      <dgm:prSet phldrT="[Texte]" custT="1"/>
      <dgm:spPr/>
      <dgm:t>
        <a:bodyPr/>
        <a:lstStyle/>
        <a:p>
          <a:r>
            <a:rPr lang="fr-FR" sz="1300"/>
            <a:t>Les victimes d’un évènement catastrophique sont inscrites sur le registre de recensement des victimes d’évènements catastrophiques dans un délai qui ne peut, sauf en cas de force majeure, excéder quatre-vingt-dix (90) jours à compter de la date de publication de l’acte administratif déclarant l’évènement catastrophique comme tel.</a:t>
          </a:r>
        </a:p>
      </dgm:t>
    </dgm:pt>
    <dgm:pt modelId="{9781316D-717F-45C8-A709-F5015F0A4AA7}" type="parTrans" cxnId="{A327E665-C872-497E-A008-DFBB292B9958}">
      <dgm:prSet/>
      <dgm:spPr/>
      <dgm:t>
        <a:bodyPr/>
        <a:lstStyle/>
        <a:p>
          <a:endParaRPr lang="fr-FR" sz="1300"/>
        </a:p>
      </dgm:t>
    </dgm:pt>
    <dgm:pt modelId="{4D72A25F-97DF-4069-ACFB-4F6768467B73}" type="sibTrans" cxnId="{A327E665-C872-497E-A008-DFBB292B9958}">
      <dgm:prSet custT="1"/>
      <dgm:spPr/>
      <dgm:t>
        <a:bodyPr/>
        <a:lstStyle/>
        <a:p>
          <a:endParaRPr lang="fr-FR" sz="1300"/>
        </a:p>
      </dgm:t>
    </dgm:pt>
    <dgm:pt modelId="{A894802E-2943-4E5C-A7FC-8A3117A68E28}">
      <dgm:prSet phldrT="[Texte]" custT="1"/>
      <dgm:spPr/>
      <dgm:t>
        <a:bodyPr/>
        <a:lstStyle/>
        <a:p>
          <a:r>
            <a:rPr lang="fr-FR" sz="1300"/>
            <a:t>La victime, inscrite au registre de recensement ou ses ayants droit sont tenus d’introduire une demande auprès dudit Fonds. Le dossier d’indemnisation est jugé complet lorsqu’il comporte, </a:t>
          </a:r>
          <a:r>
            <a:rPr lang="fr-FR" sz="1300" b="1"/>
            <a:t>outre les documents prévus au Décret n° 2-18-785 du 23 chaabane 1440</a:t>
          </a:r>
          <a:r>
            <a:rPr lang="fr-FR" sz="1300"/>
            <a:t> (29 avril 2019), les documents permettant au Fonds de solidarité l’évaluation de l’indemnisation selon les  cas</a:t>
          </a:r>
        </a:p>
      </dgm:t>
    </dgm:pt>
    <dgm:pt modelId="{D3024B02-5F10-4364-ABD2-83F7F622B0EC}" type="parTrans" cxnId="{A182B6CB-CE03-42C5-A498-F101C8B73861}">
      <dgm:prSet/>
      <dgm:spPr/>
      <dgm:t>
        <a:bodyPr/>
        <a:lstStyle/>
        <a:p>
          <a:endParaRPr lang="fr-FR" sz="1300"/>
        </a:p>
      </dgm:t>
    </dgm:pt>
    <dgm:pt modelId="{DC432821-6A73-4248-8C95-AF807B3A9513}" type="sibTrans" cxnId="{A182B6CB-CE03-42C5-A498-F101C8B73861}">
      <dgm:prSet custT="1"/>
      <dgm:spPr/>
      <dgm:t>
        <a:bodyPr/>
        <a:lstStyle/>
        <a:p>
          <a:endParaRPr lang="fr-FR" sz="1300"/>
        </a:p>
      </dgm:t>
    </dgm:pt>
    <dgm:pt modelId="{8B669550-FEFB-44C7-B71D-4CE10308049F}">
      <dgm:prSet phldrT="[Texte]" custT="1"/>
      <dgm:spPr/>
      <dgm:t>
        <a:bodyPr/>
        <a:lstStyle/>
        <a:p>
          <a:r>
            <a:rPr lang="fr-FR" sz="1300"/>
            <a:t>Le Fonds de solidarité examine la demande d’indemnisation et  se prononce sur la recevabilité de ladite demande. </a:t>
          </a:r>
        </a:p>
        <a:p>
          <a:r>
            <a:rPr lang="fr-FR" sz="1300" b="1"/>
            <a:t>Dans les 30 jours à compter de la date de réception du dossier complet d’indemnisation</a:t>
          </a:r>
          <a:r>
            <a:rPr lang="fr-FR" sz="1300"/>
            <a:t>, le Fonds de solidarité notifie au demandeur par lettre recommandée avec accusé de réception ou par voie extrajudiciaire, la proposition d’indemnisation accompagnée d’une quittance.</a:t>
          </a:r>
        </a:p>
      </dgm:t>
    </dgm:pt>
    <dgm:pt modelId="{C93471AC-99C1-4000-8D54-9489B683CFBC}" type="parTrans" cxnId="{7FDD7F2F-FDB9-420F-948B-33D76E797AA1}">
      <dgm:prSet/>
      <dgm:spPr/>
      <dgm:t>
        <a:bodyPr/>
        <a:lstStyle/>
        <a:p>
          <a:endParaRPr lang="fr-FR" sz="1300"/>
        </a:p>
      </dgm:t>
    </dgm:pt>
    <dgm:pt modelId="{A9FD80ED-6FA7-4620-A4EA-F7916E354F9E}" type="sibTrans" cxnId="{7FDD7F2F-FDB9-420F-948B-33D76E797AA1}">
      <dgm:prSet/>
      <dgm:spPr/>
      <dgm:t>
        <a:bodyPr/>
        <a:lstStyle/>
        <a:p>
          <a:endParaRPr lang="fr-FR" sz="1300"/>
        </a:p>
      </dgm:t>
    </dgm:pt>
    <dgm:pt modelId="{F9BB5D1C-9211-43FD-92E3-19BBC5B89AC2}" type="pres">
      <dgm:prSet presAssocID="{BAA4828E-4C6F-4E1F-BEE5-EA555F61E019}" presName="outerComposite" presStyleCnt="0">
        <dgm:presLayoutVars>
          <dgm:chMax val="5"/>
          <dgm:dir/>
          <dgm:resizeHandles val="exact"/>
        </dgm:presLayoutVars>
      </dgm:prSet>
      <dgm:spPr/>
      <dgm:t>
        <a:bodyPr/>
        <a:lstStyle/>
        <a:p>
          <a:endParaRPr lang="fr-FR"/>
        </a:p>
      </dgm:t>
    </dgm:pt>
    <dgm:pt modelId="{1F423A78-E2D7-44A0-A47A-8ED883A409A2}" type="pres">
      <dgm:prSet presAssocID="{BAA4828E-4C6F-4E1F-BEE5-EA555F61E019}" presName="dummyMaxCanvas" presStyleCnt="0">
        <dgm:presLayoutVars/>
      </dgm:prSet>
      <dgm:spPr/>
    </dgm:pt>
    <dgm:pt modelId="{2DC73A1F-3F27-4317-83D0-3CCD713A3AD4}" type="pres">
      <dgm:prSet presAssocID="{BAA4828E-4C6F-4E1F-BEE5-EA555F61E019}" presName="ThreeNodes_1" presStyleLbl="node1" presStyleIdx="0" presStyleCnt="3">
        <dgm:presLayoutVars>
          <dgm:bulletEnabled val="1"/>
        </dgm:presLayoutVars>
      </dgm:prSet>
      <dgm:spPr/>
      <dgm:t>
        <a:bodyPr/>
        <a:lstStyle/>
        <a:p>
          <a:endParaRPr lang="fr-FR"/>
        </a:p>
      </dgm:t>
    </dgm:pt>
    <dgm:pt modelId="{5D533F39-D47D-4C11-96CB-927FC4719B55}" type="pres">
      <dgm:prSet presAssocID="{BAA4828E-4C6F-4E1F-BEE5-EA555F61E019}" presName="ThreeNodes_2" presStyleLbl="node1" presStyleIdx="1" presStyleCnt="3">
        <dgm:presLayoutVars>
          <dgm:bulletEnabled val="1"/>
        </dgm:presLayoutVars>
      </dgm:prSet>
      <dgm:spPr/>
      <dgm:t>
        <a:bodyPr/>
        <a:lstStyle/>
        <a:p>
          <a:endParaRPr lang="fr-FR"/>
        </a:p>
      </dgm:t>
    </dgm:pt>
    <dgm:pt modelId="{14CAB854-5EAD-468A-8CF0-30DD0EECA13A}" type="pres">
      <dgm:prSet presAssocID="{BAA4828E-4C6F-4E1F-BEE5-EA555F61E019}" presName="ThreeNodes_3" presStyleLbl="node1" presStyleIdx="2" presStyleCnt="3" custScaleY="116572">
        <dgm:presLayoutVars>
          <dgm:bulletEnabled val="1"/>
        </dgm:presLayoutVars>
      </dgm:prSet>
      <dgm:spPr/>
      <dgm:t>
        <a:bodyPr/>
        <a:lstStyle/>
        <a:p>
          <a:endParaRPr lang="fr-FR"/>
        </a:p>
      </dgm:t>
    </dgm:pt>
    <dgm:pt modelId="{7779EC36-D9AA-4A82-9724-86BD1743817D}" type="pres">
      <dgm:prSet presAssocID="{BAA4828E-4C6F-4E1F-BEE5-EA555F61E019}" presName="ThreeConn_1-2" presStyleLbl="fgAccFollowNode1" presStyleIdx="0" presStyleCnt="2">
        <dgm:presLayoutVars>
          <dgm:bulletEnabled val="1"/>
        </dgm:presLayoutVars>
      </dgm:prSet>
      <dgm:spPr/>
      <dgm:t>
        <a:bodyPr/>
        <a:lstStyle/>
        <a:p>
          <a:endParaRPr lang="fr-FR"/>
        </a:p>
      </dgm:t>
    </dgm:pt>
    <dgm:pt modelId="{9733ABD5-B5E0-480E-B826-8A25D8B91FB5}" type="pres">
      <dgm:prSet presAssocID="{BAA4828E-4C6F-4E1F-BEE5-EA555F61E019}" presName="ThreeConn_2-3" presStyleLbl="fgAccFollowNode1" presStyleIdx="1" presStyleCnt="2">
        <dgm:presLayoutVars>
          <dgm:bulletEnabled val="1"/>
        </dgm:presLayoutVars>
      </dgm:prSet>
      <dgm:spPr/>
      <dgm:t>
        <a:bodyPr/>
        <a:lstStyle/>
        <a:p>
          <a:endParaRPr lang="fr-FR"/>
        </a:p>
      </dgm:t>
    </dgm:pt>
    <dgm:pt modelId="{62379DA0-4B2D-475C-83FA-9765A73BC355}" type="pres">
      <dgm:prSet presAssocID="{BAA4828E-4C6F-4E1F-BEE5-EA555F61E019}" presName="ThreeNodes_1_text" presStyleLbl="node1" presStyleIdx="2" presStyleCnt="3">
        <dgm:presLayoutVars>
          <dgm:bulletEnabled val="1"/>
        </dgm:presLayoutVars>
      </dgm:prSet>
      <dgm:spPr/>
      <dgm:t>
        <a:bodyPr/>
        <a:lstStyle/>
        <a:p>
          <a:endParaRPr lang="fr-FR"/>
        </a:p>
      </dgm:t>
    </dgm:pt>
    <dgm:pt modelId="{0E193C99-3718-48A2-A1F9-983F3D50702B}" type="pres">
      <dgm:prSet presAssocID="{BAA4828E-4C6F-4E1F-BEE5-EA555F61E019}" presName="ThreeNodes_2_text" presStyleLbl="node1" presStyleIdx="2" presStyleCnt="3">
        <dgm:presLayoutVars>
          <dgm:bulletEnabled val="1"/>
        </dgm:presLayoutVars>
      </dgm:prSet>
      <dgm:spPr/>
      <dgm:t>
        <a:bodyPr/>
        <a:lstStyle/>
        <a:p>
          <a:endParaRPr lang="fr-FR"/>
        </a:p>
      </dgm:t>
    </dgm:pt>
    <dgm:pt modelId="{676DE13F-B83A-4599-B1CB-989628F8F6F6}" type="pres">
      <dgm:prSet presAssocID="{BAA4828E-4C6F-4E1F-BEE5-EA555F61E019}" presName="ThreeNodes_3_text" presStyleLbl="node1" presStyleIdx="2" presStyleCnt="3">
        <dgm:presLayoutVars>
          <dgm:bulletEnabled val="1"/>
        </dgm:presLayoutVars>
      </dgm:prSet>
      <dgm:spPr/>
      <dgm:t>
        <a:bodyPr/>
        <a:lstStyle/>
        <a:p>
          <a:endParaRPr lang="fr-FR"/>
        </a:p>
      </dgm:t>
    </dgm:pt>
  </dgm:ptLst>
  <dgm:cxnLst>
    <dgm:cxn modelId="{D50D4E2D-ED74-45B7-82CF-C5A9020AADBC}" type="presOf" srcId="{8B669550-FEFB-44C7-B71D-4CE10308049F}" destId="{676DE13F-B83A-4599-B1CB-989628F8F6F6}" srcOrd="1" destOrd="0" presId="urn:microsoft.com/office/officeart/2005/8/layout/vProcess5"/>
    <dgm:cxn modelId="{3754510C-6D32-4EB9-A2DC-40CCE97E94E6}" type="presOf" srcId="{F2D6F72A-9F0F-4742-B128-540F3AA17206}" destId="{62379DA0-4B2D-475C-83FA-9765A73BC355}" srcOrd="1" destOrd="0" presId="urn:microsoft.com/office/officeart/2005/8/layout/vProcess5"/>
    <dgm:cxn modelId="{7FDD7F2F-FDB9-420F-948B-33D76E797AA1}" srcId="{BAA4828E-4C6F-4E1F-BEE5-EA555F61E019}" destId="{8B669550-FEFB-44C7-B71D-4CE10308049F}" srcOrd="2" destOrd="0" parTransId="{C93471AC-99C1-4000-8D54-9489B683CFBC}" sibTransId="{A9FD80ED-6FA7-4620-A4EA-F7916E354F9E}"/>
    <dgm:cxn modelId="{C44DA760-5384-4B61-89B1-5DC6132870E8}" type="presOf" srcId="{A894802E-2943-4E5C-A7FC-8A3117A68E28}" destId="{0E193C99-3718-48A2-A1F9-983F3D50702B}" srcOrd="1" destOrd="0" presId="urn:microsoft.com/office/officeart/2005/8/layout/vProcess5"/>
    <dgm:cxn modelId="{B8A06D70-6202-49B5-9754-7EEF63391AC5}" type="presOf" srcId="{DC432821-6A73-4248-8C95-AF807B3A9513}" destId="{9733ABD5-B5E0-480E-B826-8A25D8B91FB5}" srcOrd="0" destOrd="0" presId="urn:microsoft.com/office/officeart/2005/8/layout/vProcess5"/>
    <dgm:cxn modelId="{A0F944AF-99FE-4F3D-8680-77C21FDEC160}" type="presOf" srcId="{A894802E-2943-4E5C-A7FC-8A3117A68E28}" destId="{5D533F39-D47D-4C11-96CB-927FC4719B55}" srcOrd="0" destOrd="0" presId="urn:microsoft.com/office/officeart/2005/8/layout/vProcess5"/>
    <dgm:cxn modelId="{824A06D2-A28B-496B-B383-F2D5FEE6CCFD}" type="presOf" srcId="{F2D6F72A-9F0F-4742-B128-540F3AA17206}" destId="{2DC73A1F-3F27-4317-83D0-3CCD713A3AD4}" srcOrd="0" destOrd="0" presId="urn:microsoft.com/office/officeart/2005/8/layout/vProcess5"/>
    <dgm:cxn modelId="{A182B6CB-CE03-42C5-A498-F101C8B73861}" srcId="{BAA4828E-4C6F-4E1F-BEE5-EA555F61E019}" destId="{A894802E-2943-4E5C-A7FC-8A3117A68E28}" srcOrd="1" destOrd="0" parTransId="{D3024B02-5F10-4364-ABD2-83F7F622B0EC}" sibTransId="{DC432821-6A73-4248-8C95-AF807B3A9513}"/>
    <dgm:cxn modelId="{0E6D9D08-42CC-4BE5-9476-52D3D9402027}" type="presOf" srcId="{BAA4828E-4C6F-4E1F-BEE5-EA555F61E019}" destId="{F9BB5D1C-9211-43FD-92E3-19BBC5B89AC2}" srcOrd="0" destOrd="0" presId="urn:microsoft.com/office/officeart/2005/8/layout/vProcess5"/>
    <dgm:cxn modelId="{89410200-3389-4DEB-BD9C-8378D299DF8F}" type="presOf" srcId="{8B669550-FEFB-44C7-B71D-4CE10308049F}" destId="{14CAB854-5EAD-468A-8CF0-30DD0EECA13A}" srcOrd="0" destOrd="0" presId="urn:microsoft.com/office/officeart/2005/8/layout/vProcess5"/>
    <dgm:cxn modelId="{0141CE13-988E-48A6-BA69-839A8E1F65ED}" type="presOf" srcId="{4D72A25F-97DF-4069-ACFB-4F6768467B73}" destId="{7779EC36-D9AA-4A82-9724-86BD1743817D}" srcOrd="0" destOrd="0" presId="urn:microsoft.com/office/officeart/2005/8/layout/vProcess5"/>
    <dgm:cxn modelId="{A327E665-C872-497E-A008-DFBB292B9958}" srcId="{BAA4828E-4C6F-4E1F-BEE5-EA555F61E019}" destId="{F2D6F72A-9F0F-4742-B128-540F3AA17206}" srcOrd="0" destOrd="0" parTransId="{9781316D-717F-45C8-A709-F5015F0A4AA7}" sibTransId="{4D72A25F-97DF-4069-ACFB-4F6768467B73}"/>
    <dgm:cxn modelId="{A81B5FE6-D1E5-4738-9691-2187A108FA8A}" type="presParOf" srcId="{F9BB5D1C-9211-43FD-92E3-19BBC5B89AC2}" destId="{1F423A78-E2D7-44A0-A47A-8ED883A409A2}" srcOrd="0" destOrd="0" presId="urn:microsoft.com/office/officeart/2005/8/layout/vProcess5"/>
    <dgm:cxn modelId="{4CBD5412-8E32-4EA6-8207-22571641F51D}" type="presParOf" srcId="{F9BB5D1C-9211-43FD-92E3-19BBC5B89AC2}" destId="{2DC73A1F-3F27-4317-83D0-3CCD713A3AD4}" srcOrd="1" destOrd="0" presId="urn:microsoft.com/office/officeart/2005/8/layout/vProcess5"/>
    <dgm:cxn modelId="{6B63357C-7990-4BA3-83A4-3891BCEA0B35}" type="presParOf" srcId="{F9BB5D1C-9211-43FD-92E3-19BBC5B89AC2}" destId="{5D533F39-D47D-4C11-96CB-927FC4719B55}" srcOrd="2" destOrd="0" presId="urn:microsoft.com/office/officeart/2005/8/layout/vProcess5"/>
    <dgm:cxn modelId="{3CCC23D6-C982-460C-B8E2-E21C7E900F09}" type="presParOf" srcId="{F9BB5D1C-9211-43FD-92E3-19BBC5B89AC2}" destId="{14CAB854-5EAD-468A-8CF0-30DD0EECA13A}" srcOrd="3" destOrd="0" presId="urn:microsoft.com/office/officeart/2005/8/layout/vProcess5"/>
    <dgm:cxn modelId="{7FC995A8-CD01-4C9A-B82D-5B774FB9A7AD}" type="presParOf" srcId="{F9BB5D1C-9211-43FD-92E3-19BBC5B89AC2}" destId="{7779EC36-D9AA-4A82-9724-86BD1743817D}" srcOrd="4" destOrd="0" presId="urn:microsoft.com/office/officeart/2005/8/layout/vProcess5"/>
    <dgm:cxn modelId="{5A6EE632-7444-4A7B-ACC2-4EF6A5FA8295}" type="presParOf" srcId="{F9BB5D1C-9211-43FD-92E3-19BBC5B89AC2}" destId="{9733ABD5-B5E0-480E-B826-8A25D8B91FB5}" srcOrd="5" destOrd="0" presId="urn:microsoft.com/office/officeart/2005/8/layout/vProcess5"/>
    <dgm:cxn modelId="{281D0AA6-CEF0-436A-B403-1382EA02EDEA}" type="presParOf" srcId="{F9BB5D1C-9211-43FD-92E3-19BBC5B89AC2}" destId="{62379DA0-4B2D-475C-83FA-9765A73BC355}" srcOrd="6" destOrd="0" presId="urn:microsoft.com/office/officeart/2005/8/layout/vProcess5"/>
    <dgm:cxn modelId="{5A06F1DB-0E0B-474E-A6CE-1D7109C46BF5}" type="presParOf" srcId="{F9BB5D1C-9211-43FD-92E3-19BBC5B89AC2}" destId="{0E193C99-3718-48A2-A1F9-983F3D50702B}" srcOrd="7" destOrd="0" presId="urn:microsoft.com/office/officeart/2005/8/layout/vProcess5"/>
    <dgm:cxn modelId="{99BE9B21-89D1-476A-9018-4F4A4512E68D}" type="presParOf" srcId="{F9BB5D1C-9211-43FD-92E3-19BBC5B89AC2}" destId="{676DE13F-B83A-4599-B1CB-989628F8F6F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bg1"/>
              </a:solidFill>
            </a:rPr>
            <a:t>Maroc : 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bg1"/>
              </a:solidFill>
              <a:latin typeface="Calibri"/>
              <a:ea typeface="+mn-ea"/>
              <a:cs typeface="+mn-cs"/>
            </a:rPr>
            <a:t>Volet Assurantiel : Contrats concernés, Franchises, plafonds d’indemnisation et déclaration</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 Dommages indemnisables, registre de recensement et FSEC</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tx2">
                  <a:lumMod val="60000"/>
                  <a:lumOff val="40000"/>
                </a:schemeClr>
              </a:solidFill>
            </a:rPr>
            <a:t>Changements </a:t>
          </a:r>
          <a:r>
            <a:rPr lang="fr-FR" sz="1900" b="1" noProof="0" dirty="0" smtClean="0">
              <a:solidFill>
                <a:schemeClr val="tx2">
                  <a:lumMod val="60000"/>
                  <a:lumOff val="40000"/>
                </a:schemeClr>
              </a:solidFill>
            </a:rPr>
            <a:t>climatiques, </a:t>
          </a:r>
          <a:r>
            <a:rPr lang="fr-FR" sz="1900" b="1" noProof="0" dirty="0">
              <a:solidFill>
                <a:schemeClr val="tx2">
                  <a:lumMod val="60000"/>
                  <a:lumOff val="40000"/>
                </a:schemeClr>
              </a:solidFill>
            </a:rPr>
            <a:t>et nécessité de </a:t>
          </a:r>
          <a:r>
            <a:rPr lang="fr-FR" sz="1900" b="1" noProof="0" dirty="0" smtClean="0">
              <a:solidFill>
                <a:schemeClr val="tx2">
                  <a:lumMod val="60000"/>
                  <a:lumOff val="40000"/>
                </a:schemeClr>
              </a:solidFill>
            </a:rPr>
            <a:t>développer une </a:t>
          </a:r>
          <a:r>
            <a:rPr lang="fr-FR" sz="1900" b="1" noProof="0" dirty="0">
              <a:solidFill>
                <a:schemeClr val="tx2">
                  <a:lumMod val="60000"/>
                  <a:lumOff val="40000"/>
                </a:schemeClr>
              </a:solidFill>
            </a:rPr>
            <a:t>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24113">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NeighborX="-87082" custLinFactNeighborY="-1819"/>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31780" custScaleY="96920">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NeighborX="-96940" custLinFactNeighborY="-32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31780" custScaleY="96920">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NeighborX="-9694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31780" custScaleY="96920">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NeighborX="-96940" custLinFactNeighborY="-3272"/>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BB0FB-367D-472A-9B9E-0ADE77AA96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fr-FR"/>
        </a:p>
      </dgm:t>
    </dgm:pt>
    <dgm:pt modelId="{C3B8EA13-D0BC-45C3-92D6-018BCE54FE0B}">
      <dgm:prSet phldrT="[Texte]"/>
      <dgm:spPr/>
      <dgm:t>
        <a:bodyPr/>
        <a:lstStyle/>
        <a:p>
          <a:r>
            <a:rPr lang="fr-FR" dirty="0"/>
            <a:t>En 2020, les inondations en Asie ont touché plus de 50 millions de personnes et ont entraîné plus de 5000 décès. </a:t>
          </a:r>
        </a:p>
      </dgm:t>
    </dgm:pt>
    <dgm:pt modelId="{7E0212B3-7E66-439F-AA00-B0B1923C3F23}" type="parTrans" cxnId="{C0422115-BDD0-4719-8407-B55D59690230}">
      <dgm:prSet/>
      <dgm:spPr/>
      <dgm:t>
        <a:bodyPr/>
        <a:lstStyle/>
        <a:p>
          <a:endParaRPr lang="fr-FR"/>
        </a:p>
      </dgm:t>
    </dgm:pt>
    <dgm:pt modelId="{05430397-D726-45CE-941F-676A31A65FA8}" type="sibTrans" cxnId="{C0422115-BDD0-4719-8407-B55D59690230}">
      <dgm:prSet/>
      <dgm:spPr/>
      <dgm:t>
        <a:bodyPr/>
        <a:lstStyle/>
        <a:p>
          <a:endParaRPr lang="fr-FR"/>
        </a:p>
      </dgm:t>
    </dgm:pt>
    <dgm:pt modelId="{1B9A4B94-CFCF-4D67-B8CA-C9CF7AA8EF65}">
      <dgm:prSet phldrT="[Texte]"/>
      <dgm:spPr/>
      <dgm:t>
        <a:bodyPr/>
        <a:lstStyle/>
        <a:p>
          <a:r>
            <a:rPr lang="fr-FR" dirty="0"/>
            <a:t>En Australie, le risque d’inondations a triplé dans les années 2010 par rapport aux années 2006</a:t>
          </a:r>
        </a:p>
      </dgm:t>
    </dgm:pt>
    <dgm:pt modelId="{AEDE6974-C54A-438C-8545-AD5016316B58}" type="parTrans" cxnId="{CFE1C319-4F41-4F32-84E9-11EC5F689C19}">
      <dgm:prSet/>
      <dgm:spPr/>
      <dgm:t>
        <a:bodyPr/>
        <a:lstStyle/>
        <a:p>
          <a:endParaRPr lang="fr-FR"/>
        </a:p>
      </dgm:t>
    </dgm:pt>
    <dgm:pt modelId="{A6A25B63-0D06-45A8-B927-02A37CF8EF74}" type="sibTrans" cxnId="{CFE1C319-4F41-4F32-84E9-11EC5F689C19}">
      <dgm:prSet/>
      <dgm:spPr/>
      <dgm:t>
        <a:bodyPr/>
        <a:lstStyle/>
        <a:p>
          <a:endParaRPr lang="fr-FR"/>
        </a:p>
      </dgm:t>
    </dgm:pt>
    <dgm:pt modelId="{BF095D69-4E1D-4590-A695-95BC6D600435}">
      <dgm:prSet phldrT="[Texte]"/>
      <dgm:spPr/>
      <dgm:t>
        <a:bodyPr/>
        <a:lstStyle/>
        <a:p>
          <a:r>
            <a:rPr lang="fr-FR" dirty="0"/>
            <a:t>En 2022, les inondations de la côte Est en Australie ont causé des dommages assurés de 3,5 milliards de dollars et ont été le troisième </a:t>
          </a:r>
          <a:r>
            <a:rPr lang="fr-FR" dirty="0" smtClean="0"/>
            <a:t>évènement </a:t>
          </a:r>
          <a:r>
            <a:rPr lang="fr-FR" dirty="0"/>
            <a:t>météorologique extrême le plus </a:t>
          </a:r>
          <a:r>
            <a:rPr lang="fr-FR" dirty="0" smtClean="0"/>
            <a:t>couteux </a:t>
          </a:r>
          <a:r>
            <a:rPr lang="fr-FR" dirty="0"/>
            <a:t>de l’histoire du pays. </a:t>
          </a:r>
        </a:p>
      </dgm:t>
    </dgm:pt>
    <dgm:pt modelId="{A8CF23FA-5F3D-460F-BE56-F107F35BEAD7}" type="parTrans" cxnId="{A7D8EC6E-9CD3-426F-A262-B0EFD7137694}">
      <dgm:prSet/>
      <dgm:spPr/>
      <dgm:t>
        <a:bodyPr/>
        <a:lstStyle/>
        <a:p>
          <a:endParaRPr lang="fr-FR"/>
        </a:p>
      </dgm:t>
    </dgm:pt>
    <dgm:pt modelId="{101EDBB5-38DD-41FA-AF9D-DA97A9A894A9}" type="sibTrans" cxnId="{A7D8EC6E-9CD3-426F-A262-B0EFD7137694}">
      <dgm:prSet/>
      <dgm:spPr/>
      <dgm:t>
        <a:bodyPr/>
        <a:lstStyle/>
        <a:p>
          <a:endParaRPr lang="fr-FR"/>
        </a:p>
      </dgm:t>
    </dgm:pt>
    <dgm:pt modelId="{308E097B-6E05-401C-9FA7-FC248086A3A7}" type="pres">
      <dgm:prSet presAssocID="{817BB0FB-367D-472A-9B9E-0ADE77AA9626}" presName="diagram" presStyleCnt="0">
        <dgm:presLayoutVars>
          <dgm:dir/>
          <dgm:resizeHandles val="exact"/>
        </dgm:presLayoutVars>
      </dgm:prSet>
      <dgm:spPr/>
      <dgm:t>
        <a:bodyPr/>
        <a:lstStyle/>
        <a:p>
          <a:endParaRPr lang="fr-FR"/>
        </a:p>
      </dgm:t>
    </dgm:pt>
    <dgm:pt modelId="{3D18452B-C3EF-4DE1-92C0-83D82C5BC502}" type="pres">
      <dgm:prSet presAssocID="{C3B8EA13-D0BC-45C3-92D6-018BCE54FE0B}" presName="node" presStyleLbl="node1" presStyleIdx="0" presStyleCnt="3">
        <dgm:presLayoutVars>
          <dgm:bulletEnabled val="1"/>
        </dgm:presLayoutVars>
      </dgm:prSet>
      <dgm:spPr/>
      <dgm:t>
        <a:bodyPr/>
        <a:lstStyle/>
        <a:p>
          <a:endParaRPr lang="fr-FR"/>
        </a:p>
      </dgm:t>
    </dgm:pt>
    <dgm:pt modelId="{34C313F4-44B3-4442-90C8-F599374A4938}" type="pres">
      <dgm:prSet presAssocID="{05430397-D726-45CE-941F-676A31A65FA8}" presName="sibTrans" presStyleCnt="0"/>
      <dgm:spPr/>
    </dgm:pt>
    <dgm:pt modelId="{5FB47DE7-AB0C-4DA5-B6FA-6F7B4C327A17}" type="pres">
      <dgm:prSet presAssocID="{1B9A4B94-CFCF-4D67-B8CA-C9CF7AA8EF65}" presName="node" presStyleLbl="node1" presStyleIdx="1" presStyleCnt="3">
        <dgm:presLayoutVars>
          <dgm:bulletEnabled val="1"/>
        </dgm:presLayoutVars>
      </dgm:prSet>
      <dgm:spPr/>
      <dgm:t>
        <a:bodyPr/>
        <a:lstStyle/>
        <a:p>
          <a:endParaRPr lang="fr-FR"/>
        </a:p>
      </dgm:t>
    </dgm:pt>
    <dgm:pt modelId="{29679585-A641-4798-A49C-B55E9AEEAE29}" type="pres">
      <dgm:prSet presAssocID="{A6A25B63-0D06-45A8-B927-02A37CF8EF74}" presName="sibTrans" presStyleCnt="0"/>
      <dgm:spPr/>
    </dgm:pt>
    <dgm:pt modelId="{0A9A41BC-AFBF-4FB5-8117-2149028FDCF3}" type="pres">
      <dgm:prSet presAssocID="{BF095D69-4E1D-4590-A695-95BC6D600435}" presName="node" presStyleLbl="node1" presStyleIdx="2" presStyleCnt="3">
        <dgm:presLayoutVars>
          <dgm:bulletEnabled val="1"/>
        </dgm:presLayoutVars>
      </dgm:prSet>
      <dgm:spPr/>
      <dgm:t>
        <a:bodyPr/>
        <a:lstStyle/>
        <a:p>
          <a:endParaRPr lang="fr-FR"/>
        </a:p>
      </dgm:t>
    </dgm:pt>
  </dgm:ptLst>
  <dgm:cxnLst>
    <dgm:cxn modelId="{463967C1-98AB-47BE-B5BB-1B4B4589D492}" type="presOf" srcId="{1B9A4B94-CFCF-4D67-B8CA-C9CF7AA8EF65}" destId="{5FB47DE7-AB0C-4DA5-B6FA-6F7B4C327A17}" srcOrd="0" destOrd="0" presId="urn:microsoft.com/office/officeart/2005/8/layout/default"/>
    <dgm:cxn modelId="{C0422115-BDD0-4719-8407-B55D59690230}" srcId="{817BB0FB-367D-472A-9B9E-0ADE77AA9626}" destId="{C3B8EA13-D0BC-45C3-92D6-018BCE54FE0B}" srcOrd="0" destOrd="0" parTransId="{7E0212B3-7E66-439F-AA00-B0B1923C3F23}" sibTransId="{05430397-D726-45CE-941F-676A31A65FA8}"/>
    <dgm:cxn modelId="{A7D8EC6E-9CD3-426F-A262-B0EFD7137694}" srcId="{817BB0FB-367D-472A-9B9E-0ADE77AA9626}" destId="{BF095D69-4E1D-4590-A695-95BC6D600435}" srcOrd="2" destOrd="0" parTransId="{A8CF23FA-5F3D-460F-BE56-F107F35BEAD7}" sibTransId="{101EDBB5-38DD-41FA-AF9D-DA97A9A894A9}"/>
    <dgm:cxn modelId="{2AA771ED-632D-47C5-BD78-36C3C14EBE66}" type="presOf" srcId="{C3B8EA13-D0BC-45C3-92D6-018BCE54FE0B}" destId="{3D18452B-C3EF-4DE1-92C0-83D82C5BC502}" srcOrd="0" destOrd="0" presId="urn:microsoft.com/office/officeart/2005/8/layout/default"/>
    <dgm:cxn modelId="{4B84E944-4E87-4EB5-9436-5FA1BB174548}" type="presOf" srcId="{817BB0FB-367D-472A-9B9E-0ADE77AA9626}" destId="{308E097B-6E05-401C-9FA7-FC248086A3A7}" srcOrd="0" destOrd="0" presId="urn:microsoft.com/office/officeart/2005/8/layout/default"/>
    <dgm:cxn modelId="{310DAE35-9669-4A50-9A53-3EB8B3BF6D5C}" type="presOf" srcId="{BF095D69-4E1D-4590-A695-95BC6D600435}" destId="{0A9A41BC-AFBF-4FB5-8117-2149028FDCF3}" srcOrd="0" destOrd="0" presId="urn:microsoft.com/office/officeart/2005/8/layout/default"/>
    <dgm:cxn modelId="{CFE1C319-4F41-4F32-84E9-11EC5F689C19}" srcId="{817BB0FB-367D-472A-9B9E-0ADE77AA9626}" destId="{1B9A4B94-CFCF-4D67-B8CA-C9CF7AA8EF65}" srcOrd="1" destOrd="0" parTransId="{AEDE6974-C54A-438C-8545-AD5016316B58}" sibTransId="{A6A25B63-0D06-45A8-B927-02A37CF8EF74}"/>
    <dgm:cxn modelId="{52385FC9-CF17-4F2F-8791-0688CC9D8C5F}" type="presParOf" srcId="{308E097B-6E05-401C-9FA7-FC248086A3A7}" destId="{3D18452B-C3EF-4DE1-92C0-83D82C5BC502}" srcOrd="0" destOrd="0" presId="urn:microsoft.com/office/officeart/2005/8/layout/default"/>
    <dgm:cxn modelId="{CAC0DA5E-3E85-42DF-ACC2-0810F688BDFB}" type="presParOf" srcId="{308E097B-6E05-401C-9FA7-FC248086A3A7}" destId="{34C313F4-44B3-4442-90C8-F599374A4938}" srcOrd="1" destOrd="0" presId="urn:microsoft.com/office/officeart/2005/8/layout/default"/>
    <dgm:cxn modelId="{1FE98993-BFBA-4C2D-83A0-DD8D2EAAF2D9}" type="presParOf" srcId="{308E097B-6E05-401C-9FA7-FC248086A3A7}" destId="{5FB47DE7-AB0C-4DA5-B6FA-6F7B4C327A17}" srcOrd="2" destOrd="0" presId="urn:microsoft.com/office/officeart/2005/8/layout/default"/>
    <dgm:cxn modelId="{245D63F3-324B-4C9A-B6B2-C86B85107AED}" type="presParOf" srcId="{308E097B-6E05-401C-9FA7-FC248086A3A7}" destId="{29679585-A641-4798-A49C-B55E9AEEAE29}" srcOrd="3" destOrd="0" presId="urn:microsoft.com/office/officeart/2005/8/layout/default"/>
    <dgm:cxn modelId="{CDADFE14-4466-49DE-A3EE-4FD8152819B4}" type="presParOf" srcId="{308E097B-6E05-401C-9FA7-FC248086A3A7}" destId="{0A9A41BC-AFBF-4FB5-8117-2149028FDCF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7BB0FB-367D-472A-9B9E-0ADE77AA96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fr-FR"/>
        </a:p>
      </dgm:t>
    </dgm:pt>
    <dgm:pt modelId="{C3B8EA13-D0BC-45C3-92D6-018BCE54FE0B}">
      <dgm:prSet phldrT="[Texte]"/>
      <dgm:spPr/>
      <dgm:t>
        <a:bodyPr/>
        <a:lstStyle/>
        <a:p>
          <a:r>
            <a:rPr lang="fr-FR" dirty="0"/>
            <a:t>D’ici 2030, en Inde, 160 à 200 millions de personnes pourraient vivre dans des régions avec une probabilité annuelle moyenne de 5% de subir une vague de chaleur qui dépasse le seuil de survie pour les humains. </a:t>
          </a:r>
        </a:p>
      </dgm:t>
    </dgm:pt>
    <dgm:pt modelId="{7E0212B3-7E66-439F-AA00-B0B1923C3F23}" type="parTrans" cxnId="{C0422115-BDD0-4719-8407-B55D59690230}">
      <dgm:prSet/>
      <dgm:spPr/>
      <dgm:t>
        <a:bodyPr/>
        <a:lstStyle/>
        <a:p>
          <a:endParaRPr lang="fr-FR"/>
        </a:p>
      </dgm:t>
    </dgm:pt>
    <dgm:pt modelId="{05430397-D726-45CE-941F-676A31A65FA8}" type="sibTrans" cxnId="{C0422115-BDD0-4719-8407-B55D59690230}">
      <dgm:prSet/>
      <dgm:spPr/>
      <dgm:t>
        <a:bodyPr/>
        <a:lstStyle/>
        <a:p>
          <a:endParaRPr lang="fr-FR"/>
        </a:p>
      </dgm:t>
    </dgm:pt>
    <dgm:pt modelId="{308E097B-6E05-401C-9FA7-FC248086A3A7}" type="pres">
      <dgm:prSet presAssocID="{817BB0FB-367D-472A-9B9E-0ADE77AA9626}" presName="diagram" presStyleCnt="0">
        <dgm:presLayoutVars>
          <dgm:dir/>
          <dgm:resizeHandles val="exact"/>
        </dgm:presLayoutVars>
      </dgm:prSet>
      <dgm:spPr/>
      <dgm:t>
        <a:bodyPr/>
        <a:lstStyle/>
        <a:p>
          <a:endParaRPr lang="fr-FR"/>
        </a:p>
      </dgm:t>
    </dgm:pt>
    <dgm:pt modelId="{3D18452B-C3EF-4DE1-92C0-83D82C5BC502}" type="pres">
      <dgm:prSet presAssocID="{C3B8EA13-D0BC-45C3-92D6-018BCE54FE0B}" presName="node" presStyleLbl="node1" presStyleIdx="0" presStyleCnt="1" custScaleX="179641">
        <dgm:presLayoutVars>
          <dgm:bulletEnabled val="1"/>
        </dgm:presLayoutVars>
      </dgm:prSet>
      <dgm:spPr/>
      <dgm:t>
        <a:bodyPr/>
        <a:lstStyle/>
        <a:p>
          <a:endParaRPr lang="fr-FR"/>
        </a:p>
      </dgm:t>
    </dgm:pt>
  </dgm:ptLst>
  <dgm:cxnLst>
    <dgm:cxn modelId="{C0422115-BDD0-4719-8407-B55D59690230}" srcId="{817BB0FB-367D-472A-9B9E-0ADE77AA9626}" destId="{C3B8EA13-D0BC-45C3-92D6-018BCE54FE0B}" srcOrd="0" destOrd="0" parTransId="{7E0212B3-7E66-439F-AA00-B0B1923C3F23}" sibTransId="{05430397-D726-45CE-941F-676A31A65FA8}"/>
    <dgm:cxn modelId="{2AA771ED-632D-47C5-BD78-36C3C14EBE66}" type="presOf" srcId="{C3B8EA13-D0BC-45C3-92D6-018BCE54FE0B}" destId="{3D18452B-C3EF-4DE1-92C0-83D82C5BC502}" srcOrd="0" destOrd="0" presId="urn:microsoft.com/office/officeart/2005/8/layout/default"/>
    <dgm:cxn modelId="{4B84E944-4E87-4EB5-9436-5FA1BB174548}" type="presOf" srcId="{817BB0FB-367D-472A-9B9E-0ADE77AA9626}" destId="{308E097B-6E05-401C-9FA7-FC248086A3A7}" srcOrd="0" destOrd="0" presId="urn:microsoft.com/office/officeart/2005/8/layout/default"/>
    <dgm:cxn modelId="{52385FC9-CF17-4F2F-8791-0688CC9D8C5F}" type="presParOf" srcId="{308E097B-6E05-401C-9FA7-FC248086A3A7}" destId="{3D18452B-C3EF-4DE1-92C0-83D82C5BC50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7BB0FB-367D-472A-9B9E-0ADE77AA96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fr-FR"/>
        </a:p>
      </dgm:t>
    </dgm:pt>
    <dgm:pt modelId="{C3B8EA13-D0BC-45C3-92D6-018BCE54FE0B}">
      <dgm:prSet phldrT="[Texte]"/>
      <dgm:spPr/>
      <dgm:t>
        <a:bodyPr/>
        <a:lstStyle/>
        <a:p>
          <a:r>
            <a:rPr lang="fr-FR" dirty="0"/>
            <a:t>L’OMS estime que les </a:t>
          </a:r>
          <a:r>
            <a:rPr lang="fr-FR" dirty="0" smtClean="0"/>
            <a:t>couts </a:t>
          </a:r>
          <a:r>
            <a:rPr lang="fr-FR" dirty="0"/>
            <a:t>des dommages directs à la santé seront de 2 à 4 milliards de dollars par an d’ici 2030. </a:t>
          </a:r>
        </a:p>
      </dgm:t>
    </dgm:pt>
    <dgm:pt modelId="{7E0212B3-7E66-439F-AA00-B0B1923C3F23}" type="parTrans" cxnId="{C0422115-BDD0-4719-8407-B55D59690230}">
      <dgm:prSet/>
      <dgm:spPr/>
      <dgm:t>
        <a:bodyPr/>
        <a:lstStyle/>
        <a:p>
          <a:endParaRPr lang="fr-FR"/>
        </a:p>
      </dgm:t>
    </dgm:pt>
    <dgm:pt modelId="{05430397-D726-45CE-941F-676A31A65FA8}" type="sibTrans" cxnId="{C0422115-BDD0-4719-8407-B55D59690230}">
      <dgm:prSet/>
      <dgm:spPr/>
      <dgm:t>
        <a:bodyPr/>
        <a:lstStyle/>
        <a:p>
          <a:endParaRPr lang="fr-FR"/>
        </a:p>
      </dgm:t>
    </dgm:pt>
    <dgm:pt modelId="{1B9A4B94-CFCF-4D67-B8CA-C9CF7AA8EF65}">
      <dgm:prSet phldrT="[Texte]"/>
      <dgm:spPr/>
      <dgm:t>
        <a:bodyPr/>
        <a:lstStyle/>
        <a:p>
          <a:r>
            <a:rPr lang="fr-FR" dirty="0"/>
            <a:t>D’ici 2030, le nombre moyen d’heures de travail </a:t>
          </a:r>
          <a:r>
            <a:rPr lang="fr-FR" dirty="0" smtClean="0"/>
            <a:t>perdues </a:t>
          </a:r>
          <a:r>
            <a:rPr lang="fr-FR" dirty="0"/>
            <a:t>en Inde pourrait </a:t>
          </a:r>
          <a:r>
            <a:rPr lang="fr-FR" dirty="0" smtClean="0"/>
            <a:t>atteindre 2,5 </a:t>
          </a:r>
          <a:r>
            <a:rPr lang="fr-FR" dirty="0"/>
            <a:t>à 4,5 % du PIB </a:t>
          </a:r>
          <a:r>
            <a:rPr lang="fr-FR" dirty="0" smtClean="0"/>
            <a:t>chaque </a:t>
          </a:r>
          <a:r>
            <a:rPr lang="fr-FR" dirty="0"/>
            <a:t>année</a:t>
          </a:r>
        </a:p>
      </dgm:t>
    </dgm:pt>
    <dgm:pt modelId="{AEDE6974-C54A-438C-8545-AD5016316B58}" type="parTrans" cxnId="{CFE1C319-4F41-4F32-84E9-11EC5F689C19}">
      <dgm:prSet/>
      <dgm:spPr/>
      <dgm:t>
        <a:bodyPr/>
        <a:lstStyle/>
        <a:p>
          <a:endParaRPr lang="fr-FR"/>
        </a:p>
      </dgm:t>
    </dgm:pt>
    <dgm:pt modelId="{A6A25B63-0D06-45A8-B927-02A37CF8EF74}" type="sibTrans" cxnId="{CFE1C319-4F41-4F32-84E9-11EC5F689C19}">
      <dgm:prSet/>
      <dgm:spPr/>
      <dgm:t>
        <a:bodyPr/>
        <a:lstStyle/>
        <a:p>
          <a:endParaRPr lang="fr-FR"/>
        </a:p>
      </dgm:t>
    </dgm:pt>
    <dgm:pt modelId="{308E097B-6E05-401C-9FA7-FC248086A3A7}" type="pres">
      <dgm:prSet presAssocID="{817BB0FB-367D-472A-9B9E-0ADE77AA9626}" presName="diagram" presStyleCnt="0">
        <dgm:presLayoutVars>
          <dgm:dir/>
          <dgm:resizeHandles val="exact"/>
        </dgm:presLayoutVars>
      </dgm:prSet>
      <dgm:spPr/>
      <dgm:t>
        <a:bodyPr/>
        <a:lstStyle/>
        <a:p>
          <a:endParaRPr lang="fr-FR"/>
        </a:p>
      </dgm:t>
    </dgm:pt>
    <dgm:pt modelId="{3D18452B-C3EF-4DE1-92C0-83D82C5BC502}" type="pres">
      <dgm:prSet presAssocID="{C3B8EA13-D0BC-45C3-92D6-018BCE54FE0B}" presName="node" presStyleLbl="node1" presStyleIdx="0" presStyleCnt="2">
        <dgm:presLayoutVars>
          <dgm:bulletEnabled val="1"/>
        </dgm:presLayoutVars>
      </dgm:prSet>
      <dgm:spPr/>
      <dgm:t>
        <a:bodyPr/>
        <a:lstStyle/>
        <a:p>
          <a:endParaRPr lang="fr-FR"/>
        </a:p>
      </dgm:t>
    </dgm:pt>
    <dgm:pt modelId="{34C313F4-44B3-4442-90C8-F599374A4938}" type="pres">
      <dgm:prSet presAssocID="{05430397-D726-45CE-941F-676A31A65FA8}" presName="sibTrans" presStyleCnt="0"/>
      <dgm:spPr/>
    </dgm:pt>
    <dgm:pt modelId="{5FB47DE7-AB0C-4DA5-B6FA-6F7B4C327A17}" type="pres">
      <dgm:prSet presAssocID="{1B9A4B94-CFCF-4D67-B8CA-C9CF7AA8EF65}" presName="node" presStyleLbl="node1" presStyleIdx="1" presStyleCnt="2">
        <dgm:presLayoutVars>
          <dgm:bulletEnabled val="1"/>
        </dgm:presLayoutVars>
      </dgm:prSet>
      <dgm:spPr/>
      <dgm:t>
        <a:bodyPr/>
        <a:lstStyle/>
        <a:p>
          <a:endParaRPr lang="fr-FR"/>
        </a:p>
      </dgm:t>
    </dgm:pt>
  </dgm:ptLst>
  <dgm:cxnLst>
    <dgm:cxn modelId="{C0422115-BDD0-4719-8407-B55D59690230}" srcId="{817BB0FB-367D-472A-9B9E-0ADE77AA9626}" destId="{C3B8EA13-D0BC-45C3-92D6-018BCE54FE0B}" srcOrd="0" destOrd="0" parTransId="{7E0212B3-7E66-439F-AA00-B0B1923C3F23}" sibTransId="{05430397-D726-45CE-941F-676A31A65FA8}"/>
    <dgm:cxn modelId="{2AA771ED-632D-47C5-BD78-36C3C14EBE66}" type="presOf" srcId="{C3B8EA13-D0BC-45C3-92D6-018BCE54FE0B}" destId="{3D18452B-C3EF-4DE1-92C0-83D82C5BC502}" srcOrd="0" destOrd="0" presId="urn:microsoft.com/office/officeart/2005/8/layout/default"/>
    <dgm:cxn modelId="{4B84E944-4E87-4EB5-9436-5FA1BB174548}" type="presOf" srcId="{817BB0FB-367D-472A-9B9E-0ADE77AA9626}" destId="{308E097B-6E05-401C-9FA7-FC248086A3A7}" srcOrd="0" destOrd="0" presId="urn:microsoft.com/office/officeart/2005/8/layout/default"/>
    <dgm:cxn modelId="{463967C1-98AB-47BE-B5BB-1B4B4589D492}" type="presOf" srcId="{1B9A4B94-CFCF-4D67-B8CA-C9CF7AA8EF65}" destId="{5FB47DE7-AB0C-4DA5-B6FA-6F7B4C327A17}" srcOrd="0" destOrd="0" presId="urn:microsoft.com/office/officeart/2005/8/layout/default"/>
    <dgm:cxn modelId="{CFE1C319-4F41-4F32-84E9-11EC5F689C19}" srcId="{817BB0FB-367D-472A-9B9E-0ADE77AA9626}" destId="{1B9A4B94-CFCF-4D67-B8CA-C9CF7AA8EF65}" srcOrd="1" destOrd="0" parTransId="{AEDE6974-C54A-438C-8545-AD5016316B58}" sibTransId="{A6A25B63-0D06-45A8-B927-02A37CF8EF74}"/>
    <dgm:cxn modelId="{52385FC9-CF17-4F2F-8791-0688CC9D8C5F}" type="presParOf" srcId="{308E097B-6E05-401C-9FA7-FC248086A3A7}" destId="{3D18452B-C3EF-4DE1-92C0-83D82C5BC502}" srcOrd="0" destOrd="0" presId="urn:microsoft.com/office/officeart/2005/8/layout/default"/>
    <dgm:cxn modelId="{CAC0DA5E-3E85-42DF-ACC2-0810F688BDFB}" type="presParOf" srcId="{308E097B-6E05-401C-9FA7-FC248086A3A7}" destId="{34C313F4-44B3-4442-90C8-F599374A4938}" srcOrd="1" destOrd="0" presId="urn:microsoft.com/office/officeart/2005/8/layout/default"/>
    <dgm:cxn modelId="{1FE98993-BFBA-4C2D-83A0-DD8D2EAAF2D9}" type="presParOf" srcId="{308E097B-6E05-401C-9FA7-FC248086A3A7}" destId="{5FB47DE7-AB0C-4DA5-B6FA-6F7B4C327A1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7BB0FB-367D-472A-9B9E-0ADE77AA96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fr-FR"/>
        </a:p>
      </dgm:t>
    </dgm:pt>
    <dgm:pt modelId="{C3B8EA13-D0BC-45C3-92D6-018BCE54FE0B}">
      <dgm:prSet phldrT="[Texte]" custT="1"/>
      <dgm:spPr/>
      <dgm:t>
        <a:bodyPr/>
        <a:lstStyle/>
        <a:p>
          <a:r>
            <a:rPr lang="fr-FR" sz="1200" dirty="0"/>
            <a:t>En Europe, l’été 2022 a été le plus chaud jamais enregistré. </a:t>
          </a:r>
        </a:p>
      </dgm:t>
    </dgm:pt>
    <dgm:pt modelId="{7E0212B3-7E66-439F-AA00-B0B1923C3F23}" type="parTrans" cxnId="{C0422115-BDD0-4719-8407-B55D59690230}">
      <dgm:prSet/>
      <dgm:spPr/>
      <dgm:t>
        <a:bodyPr/>
        <a:lstStyle/>
        <a:p>
          <a:endParaRPr lang="fr-FR" sz="1200"/>
        </a:p>
      </dgm:t>
    </dgm:pt>
    <dgm:pt modelId="{05430397-D726-45CE-941F-676A31A65FA8}" type="sibTrans" cxnId="{C0422115-BDD0-4719-8407-B55D59690230}">
      <dgm:prSet/>
      <dgm:spPr/>
      <dgm:t>
        <a:bodyPr/>
        <a:lstStyle/>
        <a:p>
          <a:endParaRPr lang="fr-FR" sz="1200"/>
        </a:p>
      </dgm:t>
    </dgm:pt>
    <dgm:pt modelId="{1B9A4B94-CFCF-4D67-B8CA-C9CF7AA8EF65}">
      <dgm:prSet phldrT="[Texte]" custT="1"/>
      <dgm:spPr/>
      <dgm:t>
        <a:bodyPr/>
        <a:lstStyle/>
        <a:p>
          <a:r>
            <a:rPr lang="fr-FR" sz="1200" dirty="0"/>
            <a:t>Au Maroc, les conditions de chaleur et de sècheresse ont coïncidé avec une phase d’oscillation nord-atlantique du déficit pluviométrique. </a:t>
          </a:r>
        </a:p>
      </dgm:t>
    </dgm:pt>
    <dgm:pt modelId="{AEDE6974-C54A-438C-8545-AD5016316B58}" type="parTrans" cxnId="{CFE1C319-4F41-4F32-84E9-11EC5F689C19}">
      <dgm:prSet/>
      <dgm:spPr/>
      <dgm:t>
        <a:bodyPr/>
        <a:lstStyle/>
        <a:p>
          <a:endParaRPr lang="fr-FR" sz="1200"/>
        </a:p>
      </dgm:t>
    </dgm:pt>
    <dgm:pt modelId="{A6A25B63-0D06-45A8-B927-02A37CF8EF74}" type="sibTrans" cxnId="{CFE1C319-4F41-4F32-84E9-11EC5F689C19}">
      <dgm:prSet/>
      <dgm:spPr/>
      <dgm:t>
        <a:bodyPr/>
        <a:lstStyle/>
        <a:p>
          <a:endParaRPr lang="fr-FR" sz="1200"/>
        </a:p>
      </dgm:t>
    </dgm:pt>
    <dgm:pt modelId="{4A39D7DD-A1E7-424F-AFE6-9C40B0A92221}">
      <dgm:prSet phldrT="[Texte]" custT="1"/>
      <dgm:spPr/>
      <dgm:t>
        <a:bodyPr/>
        <a:lstStyle/>
        <a:p>
          <a:r>
            <a:rPr lang="fr-FR" sz="1200" dirty="0"/>
            <a:t>Au Brésil, les pluies de mousson ont été inférieures à la moyenne. Les rendements des cultures, en particulier pour le soja et le maïs, ont le plus souffert. </a:t>
          </a:r>
        </a:p>
      </dgm:t>
    </dgm:pt>
    <dgm:pt modelId="{426F0ECD-7C5F-4C75-AE89-1BE70BB2E43B}" type="parTrans" cxnId="{E269D0B8-E085-4F73-AC0C-B30FBC916E37}">
      <dgm:prSet/>
      <dgm:spPr/>
      <dgm:t>
        <a:bodyPr/>
        <a:lstStyle/>
        <a:p>
          <a:endParaRPr lang="fr-FR" sz="1200"/>
        </a:p>
      </dgm:t>
    </dgm:pt>
    <dgm:pt modelId="{7AF63938-D019-4039-B0B0-624B945382B5}" type="sibTrans" cxnId="{E269D0B8-E085-4F73-AC0C-B30FBC916E37}">
      <dgm:prSet/>
      <dgm:spPr/>
      <dgm:t>
        <a:bodyPr/>
        <a:lstStyle/>
        <a:p>
          <a:endParaRPr lang="fr-FR" sz="1200"/>
        </a:p>
      </dgm:t>
    </dgm:pt>
    <dgm:pt modelId="{8E9C53BD-C256-4E2B-81D5-A638BBD0DFE7}">
      <dgm:prSet phldrT="[Texte]" custT="1"/>
      <dgm:spPr/>
      <dgm:t>
        <a:bodyPr/>
        <a:lstStyle/>
        <a:p>
          <a:r>
            <a:rPr lang="fr-FR" sz="1200" dirty="0"/>
            <a:t>Les précipitations totales enregistrées aux États-Unis en 2022 ont fait de l’année la troisième plus sèche jamais enregistrée, et le rendement des cultures a été inférieur à celui de 2021. </a:t>
          </a:r>
        </a:p>
      </dgm:t>
    </dgm:pt>
    <dgm:pt modelId="{2752BD6A-EEE0-480B-B272-3F459B925AA9}" type="parTrans" cxnId="{66A08B13-7F89-4909-8E7C-33A5BCF4658D}">
      <dgm:prSet/>
      <dgm:spPr/>
      <dgm:t>
        <a:bodyPr/>
        <a:lstStyle/>
        <a:p>
          <a:endParaRPr lang="fr-FR" sz="1200"/>
        </a:p>
      </dgm:t>
    </dgm:pt>
    <dgm:pt modelId="{2CD577DE-B294-4C15-BB05-10A10B556E96}" type="sibTrans" cxnId="{66A08B13-7F89-4909-8E7C-33A5BCF4658D}">
      <dgm:prSet/>
      <dgm:spPr/>
      <dgm:t>
        <a:bodyPr/>
        <a:lstStyle/>
        <a:p>
          <a:endParaRPr lang="fr-FR" sz="1200"/>
        </a:p>
      </dgm:t>
    </dgm:pt>
    <dgm:pt modelId="{1D403BAD-1E88-422D-852E-95A0FE8614A6}">
      <dgm:prSet phldrT="[Texte]" custT="1"/>
      <dgm:spPr/>
      <dgm:t>
        <a:bodyPr/>
        <a:lstStyle/>
        <a:p>
          <a:r>
            <a:rPr lang="fr-FR" sz="1200" dirty="0" smtClean="0"/>
            <a:t>En </a:t>
          </a:r>
          <a:r>
            <a:rPr lang="fr-FR" sz="1200" dirty="0"/>
            <a:t>Chine, la chaleur extrême et les conditions sèches dans le fleuve </a:t>
          </a:r>
          <a:r>
            <a:rPr lang="fr-FR" sz="1200" dirty="0" err="1" smtClean="0"/>
            <a:t>Yangtsé</a:t>
          </a:r>
          <a:r>
            <a:rPr lang="fr-FR" sz="1200" dirty="0" smtClean="0"/>
            <a:t> </a:t>
          </a:r>
          <a:r>
            <a:rPr lang="fr-FR" sz="1200" dirty="0"/>
            <a:t>et les faibles pluies de mousson ont affecté les cultures d’été.</a:t>
          </a:r>
        </a:p>
      </dgm:t>
    </dgm:pt>
    <dgm:pt modelId="{E5D56D49-3037-4131-A95B-A0E6E0F228B5}" type="parTrans" cxnId="{8791CBC5-0FBD-4280-B683-01660E1D1CA3}">
      <dgm:prSet/>
      <dgm:spPr/>
      <dgm:t>
        <a:bodyPr/>
        <a:lstStyle/>
        <a:p>
          <a:endParaRPr lang="fr-FR" sz="1200"/>
        </a:p>
      </dgm:t>
    </dgm:pt>
    <dgm:pt modelId="{7AE3E347-9736-4AEF-9A6D-3AC1684F09B8}" type="sibTrans" cxnId="{8791CBC5-0FBD-4280-B683-01660E1D1CA3}">
      <dgm:prSet/>
      <dgm:spPr/>
      <dgm:t>
        <a:bodyPr/>
        <a:lstStyle/>
        <a:p>
          <a:endParaRPr lang="fr-FR" sz="1200"/>
        </a:p>
      </dgm:t>
    </dgm:pt>
    <dgm:pt modelId="{308E097B-6E05-401C-9FA7-FC248086A3A7}" type="pres">
      <dgm:prSet presAssocID="{817BB0FB-367D-472A-9B9E-0ADE77AA9626}" presName="diagram" presStyleCnt="0">
        <dgm:presLayoutVars>
          <dgm:dir/>
          <dgm:resizeHandles val="exact"/>
        </dgm:presLayoutVars>
      </dgm:prSet>
      <dgm:spPr/>
      <dgm:t>
        <a:bodyPr/>
        <a:lstStyle/>
        <a:p>
          <a:endParaRPr lang="fr-FR"/>
        </a:p>
      </dgm:t>
    </dgm:pt>
    <dgm:pt modelId="{3D18452B-C3EF-4DE1-92C0-83D82C5BC502}" type="pres">
      <dgm:prSet presAssocID="{C3B8EA13-D0BC-45C3-92D6-018BCE54FE0B}" presName="node" presStyleLbl="node1" presStyleIdx="0" presStyleCnt="5">
        <dgm:presLayoutVars>
          <dgm:bulletEnabled val="1"/>
        </dgm:presLayoutVars>
      </dgm:prSet>
      <dgm:spPr/>
      <dgm:t>
        <a:bodyPr/>
        <a:lstStyle/>
        <a:p>
          <a:endParaRPr lang="fr-FR"/>
        </a:p>
      </dgm:t>
    </dgm:pt>
    <dgm:pt modelId="{34C313F4-44B3-4442-90C8-F599374A4938}" type="pres">
      <dgm:prSet presAssocID="{05430397-D726-45CE-941F-676A31A65FA8}" presName="sibTrans" presStyleCnt="0"/>
      <dgm:spPr/>
    </dgm:pt>
    <dgm:pt modelId="{5FB47DE7-AB0C-4DA5-B6FA-6F7B4C327A17}" type="pres">
      <dgm:prSet presAssocID="{1B9A4B94-CFCF-4D67-B8CA-C9CF7AA8EF65}" presName="node" presStyleLbl="node1" presStyleIdx="1" presStyleCnt="5">
        <dgm:presLayoutVars>
          <dgm:bulletEnabled val="1"/>
        </dgm:presLayoutVars>
      </dgm:prSet>
      <dgm:spPr/>
      <dgm:t>
        <a:bodyPr/>
        <a:lstStyle/>
        <a:p>
          <a:endParaRPr lang="fr-FR"/>
        </a:p>
      </dgm:t>
    </dgm:pt>
    <dgm:pt modelId="{4DE13CC7-B2F3-4478-83C8-DA803409C2A6}" type="pres">
      <dgm:prSet presAssocID="{A6A25B63-0D06-45A8-B927-02A37CF8EF74}" presName="sibTrans" presStyleCnt="0"/>
      <dgm:spPr/>
    </dgm:pt>
    <dgm:pt modelId="{874DBE46-DAA6-4075-8725-311847B8B80B}" type="pres">
      <dgm:prSet presAssocID="{4A39D7DD-A1E7-424F-AFE6-9C40B0A92221}" presName="node" presStyleLbl="node1" presStyleIdx="2" presStyleCnt="5">
        <dgm:presLayoutVars>
          <dgm:bulletEnabled val="1"/>
        </dgm:presLayoutVars>
      </dgm:prSet>
      <dgm:spPr/>
      <dgm:t>
        <a:bodyPr/>
        <a:lstStyle/>
        <a:p>
          <a:endParaRPr lang="fr-FR"/>
        </a:p>
      </dgm:t>
    </dgm:pt>
    <dgm:pt modelId="{59B19F67-92EF-45AF-B56D-8F896D00AAD8}" type="pres">
      <dgm:prSet presAssocID="{7AF63938-D019-4039-B0B0-624B945382B5}" presName="sibTrans" presStyleCnt="0"/>
      <dgm:spPr/>
    </dgm:pt>
    <dgm:pt modelId="{3BE945C1-6BD3-4124-9E14-E144FF3695DD}" type="pres">
      <dgm:prSet presAssocID="{8E9C53BD-C256-4E2B-81D5-A638BBD0DFE7}" presName="node" presStyleLbl="node1" presStyleIdx="3" presStyleCnt="5">
        <dgm:presLayoutVars>
          <dgm:bulletEnabled val="1"/>
        </dgm:presLayoutVars>
      </dgm:prSet>
      <dgm:spPr/>
      <dgm:t>
        <a:bodyPr/>
        <a:lstStyle/>
        <a:p>
          <a:endParaRPr lang="fr-FR"/>
        </a:p>
      </dgm:t>
    </dgm:pt>
    <dgm:pt modelId="{352A3C07-59E6-401F-81A2-3F94894E680E}" type="pres">
      <dgm:prSet presAssocID="{2CD577DE-B294-4C15-BB05-10A10B556E96}" presName="sibTrans" presStyleCnt="0"/>
      <dgm:spPr/>
    </dgm:pt>
    <dgm:pt modelId="{2E41833E-DD45-4A38-97CB-31A42956669D}" type="pres">
      <dgm:prSet presAssocID="{1D403BAD-1E88-422D-852E-95A0FE8614A6}" presName="node" presStyleLbl="node1" presStyleIdx="4" presStyleCnt="5">
        <dgm:presLayoutVars>
          <dgm:bulletEnabled val="1"/>
        </dgm:presLayoutVars>
      </dgm:prSet>
      <dgm:spPr/>
      <dgm:t>
        <a:bodyPr/>
        <a:lstStyle/>
        <a:p>
          <a:endParaRPr lang="fr-FR"/>
        </a:p>
      </dgm:t>
    </dgm:pt>
  </dgm:ptLst>
  <dgm:cxnLst>
    <dgm:cxn modelId="{F571A8A7-B430-4D4E-B1DA-6443571E9BA7}" type="presOf" srcId="{8E9C53BD-C256-4E2B-81D5-A638BBD0DFE7}" destId="{3BE945C1-6BD3-4124-9E14-E144FF3695DD}" srcOrd="0" destOrd="0" presId="urn:microsoft.com/office/officeart/2005/8/layout/default"/>
    <dgm:cxn modelId="{81772C2C-A4DC-41E2-B9C4-819D8EC51854}" type="presOf" srcId="{1D403BAD-1E88-422D-852E-95A0FE8614A6}" destId="{2E41833E-DD45-4A38-97CB-31A42956669D}" srcOrd="0" destOrd="0" presId="urn:microsoft.com/office/officeart/2005/8/layout/default"/>
    <dgm:cxn modelId="{4B84E944-4E87-4EB5-9436-5FA1BB174548}" type="presOf" srcId="{817BB0FB-367D-472A-9B9E-0ADE77AA9626}" destId="{308E097B-6E05-401C-9FA7-FC248086A3A7}" srcOrd="0" destOrd="0" presId="urn:microsoft.com/office/officeart/2005/8/layout/default"/>
    <dgm:cxn modelId="{E269D0B8-E085-4F73-AC0C-B30FBC916E37}" srcId="{817BB0FB-367D-472A-9B9E-0ADE77AA9626}" destId="{4A39D7DD-A1E7-424F-AFE6-9C40B0A92221}" srcOrd="2" destOrd="0" parTransId="{426F0ECD-7C5F-4C75-AE89-1BE70BB2E43B}" sibTransId="{7AF63938-D019-4039-B0B0-624B945382B5}"/>
    <dgm:cxn modelId="{C0422115-BDD0-4719-8407-B55D59690230}" srcId="{817BB0FB-367D-472A-9B9E-0ADE77AA9626}" destId="{C3B8EA13-D0BC-45C3-92D6-018BCE54FE0B}" srcOrd="0" destOrd="0" parTransId="{7E0212B3-7E66-439F-AA00-B0B1923C3F23}" sibTransId="{05430397-D726-45CE-941F-676A31A65FA8}"/>
    <dgm:cxn modelId="{3B0320F4-4746-49D5-A1C8-C0650276845F}" type="presOf" srcId="{4A39D7DD-A1E7-424F-AFE6-9C40B0A92221}" destId="{874DBE46-DAA6-4075-8725-311847B8B80B}" srcOrd="0" destOrd="0" presId="urn:microsoft.com/office/officeart/2005/8/layout/default"/>
    <dgm:cxn modelId="{8791CBC5-0FBD-4280-B683-01660E1D1CA3}" srcId="{817BB0FB-367D-472A-9B9E-0ADE77AA9626}" destId="{1D403BAD-1E88-422D-852E-95A0FE8614A6}" srcOrd="4" destOrd="0" parTransId="{E5D56D49-3037-4131-A95B-A0E6E0F228B5}" sibTransId="{7AE3E347-9736-4AEF-9A6D-3AC1684F09B8}"/>
    <dgm:cxn modelId="{66A08B13-7F89-4909-8E7C-33A5BCF4658D}" srcId="{817BB0FB-367D-472A-9B9E-0ADE77AA9626}" destId="{8E9C53BD-C256-4E2B-81D5-A638BBD0DFE7}" srcOrd="3" destOrd="0" parTransId="{2752BD6A-EEE0-480B-B272-3F459B925AA9}" sibTransId="{2CD577DE-B294-4C15-BB05-10A10B556E96}"/>
    <dgm:cxn modelId="{CFE1C319-4F41-4F32-84E9-11EC5F689C19}" srcId="{817BB0FB-367D-472A-9B9E-0ADE77AA9626}" destId="{1B9A4B94-CFCF-4D67-B8CA-C9CF7AA8EF65}" srcOrd="1" destOrd="0" parTransId="{AEDE6974-C54A-438C-8545-AD5016316B58}" sibTransId="{A6A25B63-0D06-45A8-B927-02A37CF8EF74}"/>
    <dgm:cxn modelId="{463967C1-98AB-47BE-B5BB-1B4B4589D492}" type="presOf" srcId="{1B9A4B94-CFCF-4D67-B8CA-C9CF7AA8EF65}" destId="{5FB47DE7-AB0C-4DA5-B6FA-6F7B4C327A17}" srcOrd="0" destOrd="0" presId="urn:microsoft.com/office/officeart/2005/8/layout/default"/>
    <dgm:cxn modelId="{2AA771ED-632D-47C5-BD78-36C3C14EBE66}" type="presOf" srcId="{C3B8EA13-D0BC-45C3-92D6-018BCE54FE0B}" destId="{3D18452B-C3EF-4DE1-92C0-83D82C5BC502}" srcOrd="0" destOrd="0" presId="urn:microsoft.com/office/officeart/2005/8/layout/default"/>
    <dgm:cxn modelId="{52385FC9-CF17-4F2F-8791-0688CC9D8C5F}" type="presParOf" srcId="{308E097B-6E05-401C-9FA7-FC248086A3A7}" destId="{3D18452B-C3EF-4DE1-92C0-83D82C5BC502}" srcOrd="0" destOrd="0" presId="urn:microsoft.com/office/officeart/2005/8/layout/default"/>
    <dgm:cxn modelId="{CAC0DA5E-3E85-42DF-ACC2-0810F688BDFB}" type="presParOf" srcId="{308E097B-6E05-401C-9FA7-FC248086A3A7}" destId="{34C313F4-44B3-4442-90C8-F599374A4938}" srcOrd="1" destOrd="0" presId="urn:microsoft.com/office/officeart/2005/8/layout/default"/>
    <dgm:cxn modelId="{1FE98993-BFBA-4C2D-83A0-DD8D2EAAF2D9}" type="presParOf" srcId="{308E097B-6E05-401C-9FA7-FC248086A3A7}" destId="{5FB47DE7-AB0C-4DA5-B6FA-6F7B4C327A17}" srcOrd="2" destOrd="0" presId="urn:microsoft.com/office/officeart/2005/8/layout/default"/>
    <dgm:cxn modelId="{7D682FAB-9939-4B07-A3C7-198F792A9B29}" type="presParOf" srcId="{308E097B-6E05-401C-9FA7-FC248086A3A7}" destId="{4DE13CC7-B2F3-4478-83C8-DA803409C2A6}" srcOrd="3" destOrd="0" presId="urn:microsoft.com/office/officeart/2005/8/layout/default"/>
    <dgm:cxn modelId="{4DE3AFD5-829B-48E2-B6FA-BC70CF9CEDB4}" type="presParOf" srcId="{308E097B-6E05-401C-9FA7-FC248086A3A7}" destId="{874DBE46-DAA6-4075-8725-311847B8B80B}" srcOrd="4" destOrd="0" presId="urn:microsoft.com/office/officeart/2005/8/layout/default"/>
    <dgm:cxn modelId="{DA5947F6-A360-4D44-B399-E14EAF43A7DE}" type="presParOf" srcId="{308E097B-6E05-401C-9FA7-FC248086A3A7}" destId="{59B19F67-92EF-45AF-B56D-8F896D00AAD8}" srcOrd="5" destOrd="0" presId="urn:microsoft.com/office/officeart/2005/8/layout/default"/>
    <dgm:cxn modelId="{F513DB72-31D2-4E70-9586-960F3327F4E5}" type="presParOf" srcId="{308E097B-6E05-401C-9FA7-FC248086A3A7}" destId="{3BE945C1-6BD3-4124-9E14-E144FF3695DD}" srcOrd="6" destOrd="0" presId="urn:microsoft.com/office/officeart/2005/8/layout/default"/>
    <dgm:cxn modelId="{52D1540C-05BE-481A-82A7-45DEFE888D92}" type="presParOf" srcId="{308E097B-6E05-401C-9FA7-FC248086A3A7}" destId="{352A3C07-59E6-401F-81A2-3F94894E680E}" srcOrd="7" destOrd="0" presId="urn:microsoft.com/office/officeart/2005/8/layout/default"/>
    <dgm:cxn modelId="{304AC6AC-BF05-4D8D-A139-7F2024C18A38}" type="presParOf" srcId="{308E097B-6E05-401C-9FA7-FC248086A3A7}" destId="{2E41833E-DD45-4A38-97CB-31A42956669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8A7BBA-6CC3-4B82-A2A8-07005B3D29A4}"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fr-FR"/>
        </a:p>
      </dgm:t>
    </dgm:pt>
    <dgm:pt modelId="{63CD18C6-0CF6-47AC-99C5-5422CDA5EB7E}">
      <dgm:prSet phldrT="[Texte]" custT="1"/>
      <dgm:spPr/>
      <dgm:t>
        <a:bodyPr/>
        <a:lstStyle/>
        <a:p>
          <a:r>
            <a:rPr lang="fr-FR" sz="1900" b="1" noProof="0" dirty="0">
              <a:solidFill>
                <a:schemeClr val="tx2">
                  <a:lumMod val="60000"/>
                  <a:lumOff val="40000"/>
                </a:schemeClr>
              </a:solidFill>
            </a:rPr>
            <a:t>Le Maroc et le changement climatique : </a:t>
          </a:r>
          <a:br>
            <a:rPr lang="fr-FR" sz="1900" b="1" noProof="0" dirty="0">
              <a:solidFill>
                <a:schemeClr val="tx2">
                  <a:lumMod val="60000"/>
                  <a:lumOff val="40000"/>
                </a:schemeClr>
              </a:solidFill>
            </a:rPr>
          </a:br>
          <a:r>
            <a:rPr lang="fr-FR" sz="1700" b="1" noProof="0" dirty="0">
              <a:solidFill>
                <a:schemeClr val="accent4">
                  <a:lumMod val="60000"/>
                  <a:lumOff val="40000"/>
                </a:schemeClr>
              </a:solidFill>
            </a:rPr>
            <a:t>-Système initial</a:t>
          </a:r>
          <a:br>
            <a:rPr lang="fr-FR" sz="1700" b="1" noProof="0" dirty="0">
              <a:solidFill>
                <a:schemeClr val="accent4">
                  <a:lumMod val="60000"/>
                  <a:lumOff val="40000"/>
                </a:schemeClr>
              </a:solidFill>
            </a:rPr>
          </a:br>
          <a:r>
            <a:rPr lang="fr-FR" sz="1700" b="1" noProof="0" dirty="0">
              <a:solidFill>
                <a:schemeClr val="accent4">
                  <a:lumMod val="60000"/>
                  <a:lumOff val="40000"/>
                </a:schemeClr>
              </a:solidFill>
            </a:rPr>
            <a:t>-Assurance multirisque climatique</a:t>
          </a:r>
          <a:br>
            <a:rPr lang="fr-FR" sz="1700" b="1" noProof="0" dirty="0">
              <a:solidFill>
                <a:schemeClr val="accent4">
                  <a:lumMod val="60000"/>
                  <a:lumOff val="40000"/>
                </a:schemeClr>
              </a:solidFill>
            </a:rPr>
          </a:br>
          <a:r>
            <a:rPr lang="fr-FR" sz="1700" b="1" noProof="0" dirty="0">
              <a:solidFill>
                <a:schemeClr val="bg1"/>
              </a:solidFill>
            </a:rPr>
            <a:t>-Couverture des conséquences d’évènements catastrophiques</a:t>
          </a:r>
        </a:p>
      </dgm:t>
    </dgm:pt>
    <dgm:pt modelId="{47481C82-2695-4C09-A310-556B07721A84}" type="parTrans" cxnId="{C03E6862-77DB-42A1-9935-298C65C01E53}">
      <dgm:prSet/>
      <dgm:spPr/>
      <dgm:t>
        <a:bodyPr/>
        <a:lstStyle/>
        <a:p>
          <a:endParaRPr lang="fr-FR" sz="1900" noProof="0" dirty="0"/>
        </a:p>
      </dgm:t>
    </dgm:pt>
    <dgm:pt modelId="{E96EE67E-87ED-4A4E-B6E3-48EB9B182105}" type="sibTrans" cxnId="{C03E6862-77DB-42A1-9935-298C65C01E53}">
      <dgm:prSet/>
      <dgm:spPr/>
      <dgm:t>
        <a:bodyPr/>
        <a:lstStyle/>
        <a:p>
          <a:endParaRPr lang="fr-FR" sz="1900" noProof="0" dirty="0"/>
        </a:p>
      </dgm:t>
    </dgm:pt>
    <dgm:pt modelId="{CDC53CB5-0F00-498A-9DFF-548AD06E3567}">
      <dgm:prSet phldrT="[Texte]" custT="1"/>
      <dgm:spPr/>
      <dgm:t>
        <a:bodyPr/>
        <a:lstStyle/>
        <a:p>
          <a:r>
            <a:rPr lang="fr-FR" sz="1900" b="1" kern="1200" noProof="0" dirty="0">
              <a:solidFill>
                <a:schemeClr val="bg1"/>
              </a:solidFill>
              <a:latin typeface="Calibri"/>
              <a:ea typeface="+mn-ea"/>
              <a:cs typeface="+mn-cs"/>
            </a:rPr>
            <a:t>Volet Assurantiel</a:t>
          </a:r>
        </a:p>
      </dgm:t>
    </dgm:pt>
    <dgm:pt modelId="{0AC66B48-F7B3-4531-9B08-59D16342F4AE}" type="parTrans" cxnId="{A53DBFEF-D5F9-48E4-85C0-27BA961A1957}">
      <dgm:prSet/>
      <dgm:spPr/>
      <dgm:t>
        <a:bodyPr/>
        <a:lstStyle/>
        <a:p>
          <a:endParaRPr lang="fr-FR" sz="1900" noProof="0" dirty="0"/>
        </a:p>
      </dgm:t>
    </dgm:pt>
    <dgm:pt modelId="{32890D29-EAB0-40D3-A417-848CC1B241C3}" type="sibTrans" cxnId="{A53DBFEF-D5F9-48E4-85C0-27BA961A1957}">
      <dgm:prSet/>
      <dgm:spPr/>
      <dgm:t>
        <a:bodyPr/>
        <a:lstStyle/>
        <a:p>
          <a:endParaRPr lang="fr-FR" sz="1900" noProof="0" dirty="0"/>
        </a:p>
      </dgm:t>
    </dgm:pt>
    <dgm:pt modelId="{0EB500F6-D4B8-41F1-B5DF-9DFA575D5263}">
      <dgm:prSet phldrT="[Texte]" custT="1"/>
      <dgm:spPr/>
      <dgm: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a:t>
          </a:r>
        </a:p>
      </dgm:t>
    </dgm:pt>
    <dgm:pt modelId="{AAE35677-FF2B-4307-9EB4-A812AA7754CC}" type="parTrans" cxnId="{82357141-AC4D-4DE6-80C3-C85BBA6D209B}">
      <dgm:prSet/>
      <dgm:spPr/>
      <dgm:t>
        <a:bodyPr/>
        <a:lstStyle/>
        <a:p>
          <a:endParaRPr lang="fr-FR" sz="1900"/>
        </a:p>
      </dgm:t>
    </dgm:pt>
    <dgm:pt modelId="{BE40CD25-F833-4322-878C-98572BD894F4}" type="sibTrans" cxnId="{82357141-AC4D-4DE6-80C3-C85BBA6D209B}">
      <dgm:prSet/>
      <dgm:spPr/>
      <dgm:t>
        <a:bodyPr/>
        <a:lstStyle/>
        <a:p>
          <a:endParaRPr lang="fr-FR" sz="1900"/>
        </a:p>
      </dgm:t>
    </dgm:pt>
    <dgm:pt modelId="{679D0AC2-90CE-49A9-A6D7-0E5C8DEBBF04}">
      <dgm:prSet phldrT="[Texte]" custT="1"/>
      <dgm:spPr/>
      <dgm:t>
        <a:bodyPr/>
        <a:lstStyle/>
        <a:p>
          <a:r>
            <a:rPr lang="fr-FR" sz="1900" b="1" noProof="0" dirty="0">
              <a:solidFill>
                <a:schemeClr val="bg1"/>
              </a:solidFill>
            </a:rPr>
            <a:t>Changements climatiques et nécessité de développement d’une couverture</a:t>
          </a:r>
        </a:p>
      </dgm:t>
    </dgm:pt>
    <dgm:pt modelId="{4E6378ED-6F24-4E86-A34E-12D9C461B3B1}" type="parTrans" cxnId="{980CA8C0-E59D-4824-BEEA-849C5114752D}">
      <dgm:prSet/>
      <dgm:spPr/>
      <dgm:t>
        <a:bodyPr/>
        <a:lstStyle/>
        <a:p>
          <a:endParaRPr lang="fr-FR" sz="1900"/>
        </a:p>
      </dgm:t>
    </dgm:pt>
    <dgm:pt modelId="{60A443A8-80FD-4632-B8BD-F7B614045327}" type="sibTrans" cxnId="{980CA8C0-E59D-4824-BEEA-849C5114752D}">
      <dgm:prSet/>
      <dgm:spPr/>
      <dgm:t>
        <a:bodyPr/>
        <a:lstStyle/>
        <a:p>
          <a:endParaRPr lang="fr-FR" sz="1900"/>
        </a:p>
      </dgm:t>
    </dgm:pt>
    <dgm:pt modelId="{BF270006-CD6D-43CF-90DA-5A1CC7B9D1B2}" type="pres">
      <dgm:prSet presAssocID="{DF8A7BBA-6CC3-4B82-A2A8-07005B3D29A4}" presName="Name0" presStyleCnt="0">
        <dgm:presLayoutVars>
          <dgm:dir/>
          <dgm:resizeHandles val="exact"/>
        </dgm:presLayoutVars>
      </dgm:prSet>
      <dgm:spPr/>
      <dgm:t>
        <a:bodyPr/>
        <a:lstStyle/>
        <a:p>
          <a:endParaRPr lang="fr-FR"/>
        </a:p>
      </dgm:t>
    </dgm:pt>
    <dgm:pt modelId="{E302F813-E461-447D-8E06-4F9ED2459BC2}" type="pres">
      <dgm:prSet presAssocID="{679D0AC2-90CE-49A9-A6D7-0E5C8DEBBF04}" presName="composite" presStyleCnt="0"/>
      <dgm:spPr/>
    </dgm:pt>
    <dgm:pt modelId="{B821599A-F144-42AB-A3F4-4D38B9F10A60}" type="pres">
      <dgm:prSet presAssocID="{679D0AC2-90CE-49A9-A6D7-0E5C8DEBBF04}" presName="rect1" presStyleLbl="trAlignAcc1" presStyleIdx="0" presStyleCnt="4" custScaleX="141885" custLinFactNeighborX="1533" custLinFactNeighborY="-4524">
        <dgm:presLayoutVars>
          <dgm:bulletEnabled val="1"/>
        </dgm:presLayoutVars>
      </dgm:prSet>
      <dgm:spPr/>
      <dgm:t>
        <a:bodyPr/>
        <a:lstStyle/>
        <a:p>
          <a:endParaRPr lang="fr-FR"/>
        </a:p>
      </dgm:t>
    </dgm:pt>
    <dgm:pt modelId="{A123F4F4-DE9B-4833-9CDF-A44698A73FE5}" type="pres">
      <dgm:prSet presAssocID="{679D0AC2-90CE-49A9-A6D7-0E5C8DEBBF04}" presName="rect2" presStyleLbl="fgImgPlace1" presStyleIdx="0" presStyleCnt="4" custScaleX="93328" custScaleY="85742" custLinFactX="-39275" custLinFactNeighborX="-100000" custLinFactNeighborY="1495"/>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dgm:spPr>
      <dgm:extLst>
        <a:ext uri="{E40237B7-FDA0-4F09-8148-C483321AD2D9}">
          <dgm14:cNvPr xmlns:dgm14="http://schemas.microsoft.com/office/drawing/2010/diagram" id="0" name="" descr="Centrale électrique avec un remplissage uni"/>
        </a:ext>
      </dgm:extLst>
    </dgm:pt>
    <dgm:pt modelId="{2893D6D7-A607-4F90-9FDD-08A48318C014}" type="pres">
      <dgm:prSet presAssocID="{60A443A8-80FD-4632-B8BD-F7B614045327}" presName="sibTrans" presStyleCnt="0"/>
      <dgm:spPr/>
    </dgm:pt>
    <dgm:pt modelId="{C18CEF99-23B7-4F1B-B5FB-55BE14286A9A}" type="pres">
      <dgm:prSet presAssocID="{63CD18C6-0CF6-47AC-99C5-5422CDA5EB7E}" presName="composite" presStyleCnt="0"/>
      <dgm:spPr/>
    </dgm:pt>
    <dgm:pt modelId="{C8715C1F-E5D4-4D09-8E73-AC28DD2DD34C}" type="pres">
      <dgm:prSet presAssocID="{63CD18C6-0CF6-47AC-99C5-5422CDA5EB7E}" presName="rect1" presStyleLbl="trAlignAcc1" presStyleIdx="1" presStyleCnt="4" custScaleX="143755" custScaleY="116953">
        <dgm:presLayoutVars>
          <dgm:bulletEnabled val="1"/>
        </dgm:presLayoutVars>
      </dgm:prSet>
      <dgm:spPr/>
      <dgm:t>
        <a:bodyPr/>
        <a:lstStyle/>
        <a:p>
          <a:endParaRPr lang="fr-FR"/>
        </a:p>
      </dgm:t>
    </dgm:pt>
    <dgm:pt modelId="{365BDF6A-6E6E-4F8E-8E04-CEC43B079B2C}" type="pres">
      <dgm:prSet presAssocID="{63CD18C6-0CF6-47AC-99C5-5422CDA5EB7E}" presName="rect2" presStyleLbl="fgImgPlace1" presStyleIdx="1" presStyleCnt="4" custScaleX="69900" custScaleY="78795" custLinFactX="-26764" custLinFactNeighborX="-100000" custLinFactNeighborY="-76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dgm:spPr>
      <dgm:t>
        <a:bodyPr/>
        <a:lstStyle/>
        <a:p>
          <a:endParaRPr lang="fr-FR"/>
        </a:p>
      </dgm:t>
      <dgm:extLst>
        <a:ext uri="{E40237B7-FDA0-4F09-8148-C483321AD2D9}">
          <dgm14:cNvPr xmlns:dgm14="http://schemas.microsoft.com/office/drawing/2010/diagram" id="0" name="" descr="Tornade avec un remplissage uni"/>
        </a:ext>
      </dgm:extLst>
    </dgm:pt>
    <dgm:pt modelId="{174DBD0A-6541-4696-8AAA-863F38AB9957}" type="pres">
      <dgm:prSet presAssocID="{E96EE67E-87ED-4A4E-B6E3-48EB9B182105}" presName="sibTrans" presStyleCnt="0"/>
      <dgm:spPr/>
    </dgm:pt>
    <dgm:pt modelId="{0327B2A8-CB32-409A-90C9-99A284D8E347}" type="pres">
      <dgm:prSet presAssocID="{CDC53CB5-0F00-498A-9DFF-548AD06E3567}" presName="composite" presStyleCnt="0"/>
      <dgm:spPr/>
    </dgm:pt>
    <dgm:pt modelId="{BBBB8B7A-890D-4AF3-A900-717837A4175F}" type="pres">
      <dgm:prSet presAssocID="{CDC53CB5-0F00-498A-9DFF-548AD06E3567}" presName="rect1" presStyleLbl="trAlignAcc1" presStyleIdx="2" presStyleCnt="4" custScaleX="143755" custScaleY="96920" custLinFactNeighborX="1533" custLinFactNeighborY="-4524">
        <dgm:presLayoutVars>
          <dgm:bulletEnabled val="1"/>
        </dgm:presLayoutVars>
      </dgm:prSet>
      <dgm:spPr/>
      <dgm:t>
        <a:bodyPr/>
        <a:lstStyle/>
        <a:p>
          <a:endParaRPr lang="fr-FR"/>
        </a:p>
      </dgm:t>
    </dgm:pt>
    <dgm:pt modelId="{D4E8884C-8BAD-4F06-948B-88104AC5236F}" type="pres">
      <dgm:prSet presAssocID="{CDC53CB5-0F00-498A-9DFF-548AD06E3567}" presName="rect2" presStyleLbl="fgImgPlace1" presStyleIdx="2" presStyleCnt="4" custScaleX="69900" custScaleY="78795" custLinFactX="-25522" custLinFactNeighborX="-100000" custLinFactNeighborY="-3272"/>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dgm:spPr>
      <dgm:extLst>
        <a:ext uri="{E40237B7-FDA0-4F09-8148-C483321AD2D9}">
          <dgm14:cNvPr xmlns:dgm14="http://schemas.microsoft.com/office/drawing/2010/diagram" id="0" name="" descr="Suspendre avec un remplissage uni"/>
        </a:ext>
      </dgm:extLst>
    </dgm:pt>
    <dgm:pt modelId="{56F05C28-CA49-40DB-8E9D-13205599B7E1}" type="pres">
      <dgm:prSet presAssocID="{32890D29-EAB0-40D3-A417-848CC1B241C3}" presName="sibTrans" presStyleCnt="0"/>
      <dgm:spPr/>
    </dgm:pt>
    <dgm:pt modelId="{EB984131-A7AE-4A50-8F10-4D664CA1B618}" type="pres">
      <dgm:prSet presAssocID="{0EB500F6-D4B8-41F1-B5DF-9DFA575D5263}" presName="composite" presStyleCnt="0"/>
      <dgm:spPr/>
    </dgm:pt>
    <dgm:pt modelId="{E0051F39-A6A0-4B2C-AF02-80A62AB082F7}" type="pres">
      <dgm:prSet presAssocID="{0EB500F6-D4B8-41F1-B5DF-9DFA575D5263}" presName="rect1" presStyleLbl="trAlignAcc1" presStyleIdx="3" presStyleCnt="4" custScaleX="143755" custScaleY="96920" custLinFactNeighborX="1533" custLinFactNeighborY="-4524">
        <dgm:presLayoutVars>
          <dgm:bulletEnabled val="1"/>
        </dgm:presLayoutVars>
      </dgm:prSet>
      <dgm:spPr/>
      <dgm:t>
        <a:bodyPr/>
        <a:lstStyle/>
        <a:p>
          <a:endParaRPr lang="fr-FR"/>
        </a:p>
      </dgm:t>
    </dgm:pt>
    <dgm:pt modelId="{8FFD10A7-8A3C-42D9-B426-6D9055B38EF7}" type="pres">
      <dgm:prSet presAssocID="{0EB500F6-D4B8-41F1-B5DF-9DFA575D5263}" presName="rect2" presStyleLbl="fgImgPlace1" presStyleIdx="3" presStyleCnt="4" custScaleX="69900" custScaleY="78795" custLinFactX="-19308" custLinFactNeighborX="-100000" custLinFactNeighborY="-2444"/>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dgm:spPr>
      <dgm:extLst>
        <a:ext uri="{E40237B7-FDA0-4F09-8148-C483321AD2D9}">
          <dgm14:cNvPr xmlns:dgm14="http://schemas.microsoft.com/office/drawing/2010/diagram" id="0" name="" descr="Pièces contour"/>
        </a:ext>
      </dgm:extLst>
    </dgm:pt>
  </dgm:ptLst>
  <dgm:cxnLst>
    <dgm:cxn modelId="{82357141-AC4D-4DE6-80C3-C85BBA6D209B}" srcId="{DF8A7BBA-6CC3-4B82-A2A8-07005B3D29A4}" destId="{0EB500F6-D4B8-41F1-B5DF-9DFA575D5263}" srcOrd="3" destOrd="0" parTransId="{AAE35677-FF2B-4307-9EB4-A812AA7754CC}" sibTransId="{BE40CD25-F833-4322-878C-98572BD894F4}"/>
    <dgm:cxn modelId="{4E622635-CE22-4FEF-9198-9035DAE883E6}" type="presOf" srcId="{CDC53CB5-0F00-498A-9DFF-548AD06E3567}" destId="{BBBB8B7A-890D-4AF3-A900-717837A4175F}" srcOrd="0" destOrd="0" presId="urn:microsoft.com/office/officeart/2008/layout/PictureStrips"/>
    <dgm:cxn modelId="{1BA8197F-7020-45CD-A0EE-794308EA8C0B}" type="presOf" srcId="{63CD18C6-0CF6-47AC-99C5-5422CDA5EB7E}" destId="{C8715C1F-E5D4-4D09-8E73-AC28DD2DD34C}" srcOrd="0" destOrd="0" presId="urn:microsoft.com/office/officeart/2008/layout/PictureStrips"/>
    <dgm:cxn modelId="{2E6DE210-B543-4792-97A4-2A54015BDACC}" type="presOf" srcId="{0EB500F6-D4B8-41F1-B5DF-9DFA575D5263}" destId="{E0051F39-A6A0-4B2C-AF02-80A62AB082F7}" srcOrd="0" destOrd="0" presId="urn:microsoft.com/office/officeart/2008/layout/PictureStrips"/>
    <dgm:cxn modelId="{B859AAE5-5F1F-4613-A0DD-75D9156CE80B}" type="presOf" srcId="{DF8A7BBA-6CC3-4B82-A2A8-07005B3D29A4}" destId="{BF270006-CD6D-43CF-90DA-5A1CC7B9D1B2}" srcOrd="0" destOrd="0" presId="urn:microsoft.com/office/officeart/2008/layout/PictureStrips"/>
    <dgm:cxn modelId="{C03E6862-77DB-42A1-9935-298C65C01E53}" srcId="{DF8A7BBA-6CC3-4B82-A2A8-07005B3D29A4}" destId="{63CD18C6-0CF6-47AC-99C5-5422CDA5EB7E}" srcOrd="1" destOrd="0" parTransId="{47481C82-2695-4C09-A310-556B07721A84}" sibTransId="{E96EE67E-87ED-4A4E-B6E3-48EB9B182105}"/>
    <dgm:cxn modelId="{980CA8C0-E59D-4824-BEEA-849C5114752D}" srcId="{DF8A7BBA-6CC3-4B82-A2A8-07005B3D29A4}" destId="{679D0AC2-90CE-49A9-A6D7-0E5C8DEBBF04}" srcOrd="0" destOrd="0" parTransId="{4E6378ED-6F24-4E86-A34E-12D9C461B3B1}" sibTransId="{60A443A8-80FD-4632-B8BD-F7B614045327}"/>
    <dgm:cxn modelId="{A53DBFEF-D5F9-48E4-85C0-27BA961A1957}" srcId="{DF8A7BBA-6CC3-4B82-A2A8-07005B3D29A4}" destId="{CDC53CB5-0F00-498A-9DFF-548AD06E3567}" srcOrd="2" destOrd="0" parTransId="{0AC66B48-F7B3-4531-9B08-59D16342F4AE}" sibTransId="{32890D29-EAB0-40D3-A417-848CC1B241C3}"/>
    <dgm:cxn modelId="{DF97B579-DD9F-41C4-AE2F-FDBEFFD3A86A}" type="presOf" srcId="{679D0AC2-90CE-49A9-A6D7-0E5C8DEBBF04}" destId="{B821599A-F144-42AB-A3F4-4D38B9F10A60}" srcOrd="0" destOrd="0" presId="urn:microsoft.com/office/officeart/2008/layout/PictureStrips"/>
    <dgm:cxn modelId="{651507E8-6D28-4449-BB66-0EC33A4A38E3}" type="presParOf" srcId="{BF270006-CD6D-43CF-90DA-5A1CC7B9D1B2}" destId="{E302F813-E461-447D-8E06-4F9ED2459BC2}" srcOrd="0" destOrd="0" presId="urn:microsoft.com/office/officeart/2008/layout/PictureStrips"/>
    <dgm:cxn modelId="{952CEC88-B96A-4FAB-80BE-C05A08F936E5}" type="presParOf" srcId="{E302F813-E461-447D-8E06-4F9ED2459BC2}" destId="{B821599A-F144-42AB-A3F4-4D38B9F10A60}" srcOrd="0" destOrd="0" presId="urn:microsoft.com/office/officeart/2008/layout/PictureStrips"/>
    <dgm:cxn modelId="{A6334032-ABBA-49CA-867D-E161C2EBD8E0}" type="presParOf" srcId="{E302F813-E461-447D-8E06-4F9ED2459BC2}" destId="{A123F4F4-DE9B-4833-9CDF-A44698A73FE5}" srcOrd="1" destOrd="0" presId="urn:microsoft.com/office/officeart/2008/layout/PictureStrips"/>
    <dgm:cxn modelId="{360A62AF-FDF1-47C6-A69A-771A67D949BB}" type="presParOf" srcId="{BF270006-CD6D-43CF-90DA-5A1CC7B9D1B2}" destId="{2893D6D7-A607-4F90-9FDD-08A48318C014}" srcOrd="1" destOrd="0" presId="urn:microsoft.com/office/officeart/2008/layout/PictureStrips"/>
    <dgm:cxn modelId="{574122B2-AF9A-4FDC-ACEF-C1557AA9AC8A}" type="presParOf" srcId="{BF270006-CD6D-43CF-90DA-5A1CC7B9D1B2}" destId="{C18CEF99-23B7-4F1B-B5FB-55BE14286A9A}" srcOrd="2" destOrd="0" presId="urn:microsoft.com/office/officeart/2008/layout/PictureStrips"/>
    <dgm:cxn modelId="{850CC7EF-6CC7-4230-A1D5-2F3DF2100D4D}" type="presParOf" srcId="{C18CEF99-23B7-4F1B-B5FB-55BE14286A9A}" destId="{C8715C1F-E5D4-4D09-8E73-AC28DD2DD34C}" srcOrd="0" destOrd="0" presId="urn:microsoft.com/office/officeart/2008/layout/PictureStrips"/>
    <dgm:cxn modelId="{EBB88E9B-5E1B-4AF1-AE43-0FAF8052A3B7}" type="presParOf" srcId="{C18CEF99-23B7-4F1B-B5FB-55BE14286A9A}" destId="{365BDF6A-6E6E-4F8E-8E04-CEC43B079B2C}" srcOrd="1" destOrd="0" presId="urn:microsoft.com/office/officeart/2008/layout/PictureStrips"/>
    <dgm:cxn modelId="{440A4F8B-3F9C-436F-A09C-B3714C6CB76F}" type="presParOf" srcId="{BF270006-CD6D-43CF-90DA-5A1CC7B9D1B2}" destId="{174DBD0A-6541-4696-8AAA-863F38AB9957}" srcOrd="3" destOrd="0" presId="urn:microsoft.com/office/officeart/2008/layout/PictureStrips"/>
    <dgm:cxn modelId="{B76CA01A-F591-4B65-BC79-B8EB2811953F}" type="presParOf" srcId="{BF270006-CD6D-43CF-90DA-5A1CC7B9D1B2}" destId="{0327B2A8-CB32-409A-90C9-99A284D8E347}" srcOrd="4" destOrd="0" presId="urn:microsoft.com/office/officeart/2008/layout/PictureStrips"/>
    <dgm:cxn modelId="{320CEC3C-DC48-4B3F-8B73-576A4EC40F84}" type="presParOf" srcId="{0327B2A8-CB32-409A-90C9-99A284D8E347}" destId="{BBBB8B7A-890D-4AF3-A900-717837A4175F}" srcOrd="0" destOrd="0" presId="urn:microsoft.com/office/officeart/2008/layout/PictureStrips"/>
    <dgm:cxn modelId="{FFC486CD-ABA2-4D4C-B6F9-B1F151586425}" type="presParOf" srcId="{0327B2A8-CB32-409A-90C9-99A284D8E347}" destId="{D4E8884C-8BAD-4F06-948B-88104AC5236F}" srcOrd="1" destOrd="0" presId="urn:microsoft.com/office/officeart/2008/layout/PictureStrips"/>
    <dgm:cxn modelId="{0311EBD4-5014-4485-BF3E-5A0395F0EF90}" type="presParOf" srcId="{BF270006-CD6D-43CF-90DA-5A1CC7B9D1B2}" destId="{56F05C28-CA49-40DB-8E9D-13205599B7E1}" srcOrd="5" destOrd="0" presId="urn:microsoft.com/office/officeart/2008/layout/PictureStrips"/>
    <dgm:cxn modelId="{21C92E7E-9DEB-4BF1-BE49-2D4592F72F0C}" type="presParOf" srcId="{BF270006-CD6D-43CF-90DA-5A1CC7B9D1B2}" destId="{EB984131-A7AE-4A50-8F10-4D664CA1B618}" srcOrd="6" destOrd="0" presId="urn:microsoft.com/office/officeart/2008/layout/PictureStrips"/>
    <dgm:cxn modelId="{8BCFB48A-0FF1-4451-A951-1C3DC8DB8214}" type="presParOf" srcId="{EB984131-A7AE-4A50-8F10-4D664CA1B618}" destId="{E0051F39-A6A0-4B2C-AF02-80A62AB082F7}" srcOrd="0" destOrd="0" presId="urn:microsoft.com/office/officeart/2008/layout/PictureStrips"/>
    <dgm:cxn modelId="{0ABD67A8-7F79-4BF0-9BFB-1E72E33E0DC7}" type="presParOf" srcId="{EB984131-A7AE-4A50-8F10-4D664CA1B618}" destId="{8FFD10A7-8A3C-42D9-B426-6D9055B38E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1FA4AF-FC2B-4BFA-BC36-4D8C1369834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fr-FR"/>
        </a:p>
      </dgm:t>
    </dgm:pt>
    <dgm:pt modelId="{AE987CFC-66E3-4145-B38F-22EC44CE6239}">
      <dgm:prSet phldrT="[Texte]"/>
      <dgm:spPr/>
      <dgm:t>
        <a:bodyPr/>
        <a:lstStyle/>
        <a:p>
          <a:r>
            <a:rPr lang="fr-FR" dirty="0"/>
            <a:t>13% de la valeur ajoutée dans le PIB national</a:t>
          </a:r>
        </a:p>
      </dgm:t>
    </dgm:pt>
    <dgm:pt modelId="{E38373E9-21AB-4BB3-8EE5-D1F0C522799E}" type="parTrans" cxnId="{1663B33A-7587-4E9F-9B64-AA75D8400CE5}">
      <dgm:prSet/>
      <dgm:spPr/>
      <dgm:t>
        <a:bodyPr/>
        <a:lstStyle/>
        <a:p>
          <a:endParaRPr lang="fr-FR"/>
        </a:p>
      </dgm:t>
    </dgm:pt>
    <dgm:pt modelId="{076E629D-2535-468A-B413-D7DE2EBD7463}" type="sibTrans" cxnId="{1663B33A-7587-4E9F-9B64-AA75D8400CE5}">
      <dgm:prSet/>
      <dgm:spPr/>
      <dgm:t>
        <a:bodyPr/>
        <a:lstStyle/>
        <a:p>
          <a:endParaRPr lang="fr-FR"/>
        </a:p>
      </dgm:t>
    </dgm:pt>
    <dgm:pt modelId="{14FA218C-B791-4EF7-AAF6-6E3086CFEB7F}">
      <dgm:prSet phldrT="[Texte]"/>
      <dgm:spPr/>
      <dgm:t>
        <a:bodyPr/>
        <a:lstStyle/>
        <a:p>
          <a:r>
            <a:rPr lang="fr-FR" dirty="0" smtClean="0"/>
            <a:t>Emploie </a:t>
          </a:r>
          <a:r>
            <a:rPr lang="fr-FR" dirty="0"/>
            <a:t>plus de 4 millions de personnes ( environ 40% de la population active et 80% en zone rurale)</a:t>
          </a:r>
        </a:p>
      </dgm:t>
    </dgm:pt>
    <dgm:pt modelId="{F1BE60B0-DD1E-4AA1-AA80-FD104C36CB4C}" type="parTrans" cxnId="{BC448464-80AF-49CF-BD83-3392C8C88521}">
      <dgm:prSet/>
      <dgm:spPr/>
      <dgm:t>
        <a:bodyPr/>
        <a:lstStyle/>
        <a:p>
          <a:endParaRPr lang="fr-FR"/>
        </a:p>
      </dgm:t>
    </dgm:pt>
    <dgm:pt modelId="{4A68F9B2-5C95-4C2E-A6E5-1E987FABEA8B}" type="sibTrans" cxnId="{BC448464-80AF-49CF-BD83-3392C8C88521}">
      <dgm:prSet/>
      <dgm:spPr/>
      <dgm:t>
        <a:bodyPr/>
        <a:lstStyle/>
        <a:p>
          <a:endParaRPr lang="fr-FR"/>
        </a:p>
      </dgm:t>
    </dgm:pt>
    <dgm:pt modelId="{BCDA11D8-47A6-4931-9DFA-AF39829C2F6D}" type="pres">
      <dgm:prSet presAssocID="{321FA4AF-FC2B-4BFA-BC36-4D8C13698348}" presName="diagram" presStyleCnt="0">
        <dgm:presLayoutVars>
          <dgm:dir/>
          <dgm:resizeHandles val="exact"/>
        </dgm:presLayoutVars>
      </dgm:prSet>
      <dgm:spPr/>
      <dgm:t>
        <a:bodyPr/>
        <a:lstStyle/>
        <a:p>
          <a:endParaRPr lang="fr-FR"/>
        </a:p>
      </dgm:t>
    </dgm:pt>
    <dgm:pt modelId="{F47C213B-4E9F-40CC-8E3B-B70D1D5E415B}" type="pres">
      <dgm:prSet presAssocID="{AE987CFC-66E3-4145-B38F-22EC44CE6239}" presName="node" presStyleLbl="node1" presStyleIdx="0" presStyleCnt="2" custLinFactNeighborX="-26">
        <dgm:presLayoutVars>
          <dgm:bulletEnabled val="1"/>
        </dgm:presLayoutVars>
      </dgm:prSet>
      <dgm:spPr/>
      <dgm:t>
        <a:bodyPr/>
        <a:lstStyle/>
        <a:p>
          <a:endParaRPr lang="fr-FR"/>
        </a:p>
      </dgm:t>
    </dgm:pt>
    <dgm:pt modelId="{43664548-E37F-4899-AE2F-0BC209ACC49B}" type="pres">
      <dgm:prSet presAssocID="{076E629D-2535-468A-B413-D7DE2EBD7463}" presName="sibTrans" presStyleCnt="0"/>
      <dgm:spPr/>
    </dgm:pt>
    <dgm:pt modelId="{AD2EC8B4-2387-47E7-8760-E3B233CB37A2}" type="pres">
      <dgm:prSet presAssocID="{14FA218C-B791-4EF7-AAF6-6E3086CFEB7F}" presName="node" presStyleLbl="node1" presStyleIdx="1" presStyleCnt="2" custScaleX="116710">
        <dgm:presLayoutVars>
          <dgm:bulletEnabled val="1"/>
        </dgm:presLayoutVars>
      </dgm:prSet>
      <dgm:spPr/>
      <dgm:t>
        <a:bodyPr/>
        <a:lstStyle/>
        <a:p>
          <a:endParaRPr lang="fr-FR"/>
        </a:p>
      </dgm:t>
    </dgm:pt>
  </dgm:ptLst>
  <dgm:cxnLst>
    <dgm:cxn modelId="{1663B33A-7587-4E9F-9B64-AA75D8400CE5}" srcId="{321FA4AF-FC2B-4BFA-BC36-4D8C13698348}" destId="{AE987CFC-66E3-4145-B38F-22EC44CE6239}" srcOrd="0" destOrd="0" parTransId="{E38373E9-21AB-4BB3-8EE5-D1F0C522799E}" sibTransId="{076E629D-2535-468A-B413-D7DE2EBD7463}"/>
    <dgm:cxn modelId="{4930D8F1-D667-4533-8816-293DECF48F4F}" type="presOf" srcId="{AE987CFC-66E3-4145-B38F-22EC44CE6239}" destId="{F47C213B-4E9F-40CC-8E3B-B70D1D5E415B}" srcOrd="0" destOrd="0" presId="urn:microsoft.com/office/officeart/2005/8/layout/default"/>
    <dgm:cxn modelId="{BC448464-80AF-49CF-BD83-3392C8C88521}" srcId="{321FA4AF-FC2B-4BFA-BC36-4D8C13698348}" destId="{14FA218C-B791-4EF7-AAF6-6E3086CFEB7F}" srcOrd="1" destOrd="0" parTransId="{F1BE60B0-DD1E-4AA1-AA80-FD104C36CB4C}" sibTransId="{4A68F9B2-5C95-4C2E-A6E5-1E987FABEA8B}"/>
    <dgm:cxn modelId="{C81ED96A-80F2-4201-9146-CE392CA360B8}" type="presOf" srcId="{14FA218C-B791-4EF7-AAF6-6E3086CFEB7F}" destId="{AD2EC8B4-2387-47E7-8760-E3B233CB37A2}" srcOrd="0" destOrd="0" presId="urn:microsoft.com/office/officeart/2005/8/layout/default"/>
    <dgm:cxn modelId="{4190B1BF-F197-409A-ABEE-0C6D914234B9}" type="presOf" srcId="{321FA4AF-FC2B-4BFA-BC36-4D8C13698348}" destId="{BCDA11D8-47A6-4931-9DFA-AF39829C2F6D}" srcOrd="0" destOrd="0" presId="urn:microsoft.com/office/officeart/2005/8/layout/default"/>
    <dgm:cxn modelId="{41BEF799-C7CD-4FF4-90AB-62D39E4B72AF}" type="presParOf" srcId="{BCDA11D8-47A6-4931-9DFA-AF39829C2F6D}" destId="{F47C213B-4E9F-40CC-8E3B-B70D1D5E415B}" srcOrd="0" destOrd="0" presId="urn:microsoft.com/office/officeart/2005/8/layout/default"/>
    <dgm:cxn modelId="{D4348148-D2BE-48D6-8149-2A5FA3F889D8}" type="presParOf" srcId="{BCDA11D8-47A6-4931-9DFA-AF39829C2F6D}" destId="{43664548-E37F-4899-AE2F-0BC209ACC49B}" srcOrd="1" destOrd="0" presId="urn:microsoft.com/office/officeart/2005/8/layout/default"/>
    <dgm:cxn modelId="{11F68F9B-8E23-4205-8B98-C9CA41B146C7}" type="presParOf" srcId="{BCDA11D8-47A6-4931-9DFA-AF39829C2F6D}" destId="{AD2EC8B4-2387-47E7-8760-E3B233CB37A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6CDEB1-EC47-4A80-8ABF-A49B2A62E90D}" type="doc">
      <dgm:prSet loTypeId="urn:microsoft.com/office/officeart/2005/8/layout/hList9" loCatId="list" qsTypeId="urn:microsoft.com/office/officeart/2005/8/quickstyle/simple2" qsCatId="simple" csTypeId="urn:microsoft.com/office/officeart/2005/8/colors/accent0_2" csCatId="mainScheme" phldr="1"/>
      <dgm:spPr/>
      <dgm:t>
        <a:bodyPr/>
        <a:lstStyle/>
        <a:p>
          <a:endParaRPr lang="fr-FR"/>
        </a:p>
      </dgm:t>
    </dgm:pt>
    <dgm:pt modelId="{274B5A21-D87F-462F-BCF1-CE53C349F333}">
      <dgm:prSet phldrT="[Texte]"/>
      <dgm:spPr>
        <a:solidFill>
          <a:schemeClr val="accent5">
            <a:lumMod val="20000"/>
            <a:lumOff val="80000"/>
          </a:schemeClr>
        </a:solidFill>
      </dgm:spPr>
      <dgm:t>
        <a:bodyPr/>
        <a:lstStyle/>
        <a:p>
          <a:r>
            <a:rPr lang="fr-FR" dirty="0"/>
            <a:t>Objectifs </a:t>
          </a:r>
        </a:p>
      </dgm:t>
    </dgm:pt>
    <dgm:pt modelId="{B025CD1E-8ACE-4461-9CCB-F9FBF841AFF6}" type="parTrans" cxnId="{ED779212-8550-441B-B79F-5AE6C362E978}">
      <dgm:prSet/>
      <dgm:spPr/>
      <dgm:t>
        <a:bodyPr/>
        <a:lstStyle/>
        <a:p>
          <a:endParaRPr lang="fr-FR"/>
        </a:p>
      </dgm:t>
    </dgm:pt>
    <dgm:pt modelId="{D3F69CD5-1FA7-4004-AFF9-DF01FDBAC508}" type="sibTrans" cxnId="{ED779212-8550-441B-B79F-5AE6C362E978}">
      <dgm:prSet/>
      <dgm:spPr/>
      <dgm:t>
        <a:bodyPr/>
        <a:lstStyle/>
        <a:p>
          <a:endParaRPr lang="fr-FR"/>
        </a:p>
      </dgm:t>
    </dgm:pt>
    <dgm:pt modelId="{FE9F81F1-03B2-470F-9DDF-BACE46AFF3F1}">
      <dgm:prSet phldrT="[Texte]"/>
      <dgm:spPr/>
      <dgm:t>
        <a:bodyPr/>
        <a:lstStyle/>
        <a:p>
          <a:pPr>
            <a:buFontTx/>
            <a:buChar char="•"/>
          </a:pPr>
          <a:r>
            <a:rPr lang="fr-FR" altLang="fr-FR" dirty="0">
              <a:latin typeface="Calibri" pitchFamily="34" charset="0"/>
            </a:rPr>
            <a:t>Garantir la production </a:t>
          </a:r>
          <a:r>
            <a:rPr lang="fr-FR" altLang="fr-FR" u="sng" dirty="0">
              <a:latin typeface="Calibri" pitchFamily="34" charset="0"/>
            </a:rPr>
            <a:t>du blé tendre, du blé dur et de l’orge contre le risque de sécheresse</a:t>
          </a:r>
          <a:r>
            <a:rPr lang="fr-FR" altLang="fr-FR" dirty="0">
              <a:latin typeface="Calibri" pitchFamily="34" charset="0"/>
            </a:rPr>
            <a:t> avec 3 niveaux de garantie </a:t>
          </a:r>
          <a:r>
            <a:rPr lang="fr-FR" altLang="fr-FR" dirty="0" smtClean="0">
              <a:latin typeface="Calibri" pitchFamily="34" charset="0"/>
            </a:rPr>
            <a:t>(1000 </a:t>
          </a:r>
          <a:r>
            <a:rPr lang="fr-FR" altLang="fr-FR" dirty="0" err="1">
              <a:latin typeface="Calibri" pitchFamily="34" charset="0"/>
            </a:rPr>
            <a:t>dh</a:t>
          </a:r>
          <a:r>
            <a:rPr lang="fr-FR" altLang="fr-FR" dirty="0">
              <a:latin typeface="Calibri" pitchFamily="34" charset="0"/>
            </a:rPr>
            <a:t>/ha, 2000 </a:t>
          </a:r>
          <a:r>
            <a:rPr lang="fr-FR" altLang="fr-FR" dirty="0" err="1">
              <a:latin typeface="Calibri" pitchFamily="34" charset="0"/>
            </a:rPr>
            <a:t>dh</a:t>
          </a:r>
          <a:r>
            <a:rPr lang="fr-FR" altLang="fr-FR" dirty="0">
              <a:latin typeface="Calibri" pitchFamily="34" charset="0"/>
            </a:rPr>
            <a:t>/ha et 3000dh/ha);</a:t>
          </a:r>
          <a:endParaRPr lang="fr-FR" dirty="0"/>
        </a:p>
      </dgm:t>
    </dgm:pt>
    <dgm:pt modelId="{C3ABC87C-4E75-4F6F-AC1D-628996C5A127}" type="parTrans" cxnId="{4A42D124-26B1-4FB4-9FC8-9BE5009B3F8B}">
      <dgm:prSet/>
      <dgm:spPr/>
      <dgm:t>
        <a:bodyPr/>
        <a:lstStyle/>
        <a:p>
          <a:endParaRPr lang="fr-FR"/>
        </a:p>
      </dgm:t>
    </dgm:pt>
    <dgm:pt modelId="{655E9E03-93D6-4853-BE28-205ED9523E8A}" type="sibTrans" cxnId="{4A42D124-26B1-4FB4-9FC8-9BE5009B3F8B}">
      <dgm:prSet/>
      <dgm:spPr/>
      <dgm:t>
        <a:bodyPr/>
        <a:lstStyle/>
        <a:p>
          <a:endParaRPr lang="fr-FR"/>
        </a:p>
      </dgm:t>
    </dgm:pt>
    <dgm:pt modelId="{4A8016E0-382D-4660-A641-D03F54C28DBA}">
      <dgm:prSet phldrT="[Texte]"/>
      <dgm:spPr/>
      <dgm:t>
        <a:bodyPr/>
        <a:lstStyle/>
        <a:p>
          <a:r>
            <a:rPr lang="fr-FR" altLang="fr-FR">
              <a:latin typeface="Calibri" pitchFamily="34" charset="0"/>
            </a:rPr>
            <a:t>Couvrir annuellement une superficie de 300.000 ha</a:t>
          </a:r>
          <a:endParaRPr lang="fr-FR" dirty="0"/>
        </a:p>
      </dgm:t>
    </dgm:pt>
    <dgm:pt modelId="{7A706040-91B5-4413-9F2B-8ACE32F1C6EA}" type="parTrans" cxnId="{EC4744CE-A416-4DD3-A033-45458AE21C96}">
      <dgm:prSet/>
      <dgm:spPr/>
      <dgm:t>
        <a:bodyPr/>
        <a:lstStyle/>
        <a:p>
          <a:endParaRPr lang="fr-FR"/>
        </a:p>
      </dgm:t>
    </dgm:pt>
    <dgm:pt modelId="{05B6DD41-6D68-4D30-8BB2-EB7CC21C8A2E}" type="sibTrans" cxnId="{EC4744CE-A416-4DD3-A033-45458AE21C96}">
      <dgm:prSet/>
      <dgm:spPr/>
      <dgm:t>
        <a:bodyPr/>
        <a:lstStyle/>
        <a:p>
          <a:endParaRPr lang="fr-FR"/>
        </a:p>
      </dgm:t>
    </dgm:pt>
    <dgm:pt modelId="{A92BC03B-3BB3-453E-89E4-0FC1A2F5303A}">
      <dgm:prSet phldrT="[Texte]"/>
      <dgm:spPr>
        <a:solidFill>
          <a:schemeClr val="accent5">
            <a:lumMod val="20000"/>
            <a:lumOff val="80000"/>
          </a:schemeClr>
        </a:solidFill>
      </dgm:spPr>
      <dgm:t>
        <a:bodyPr/>
        <a:lstStyle/>
        <a:p>
          <a:r>
            <a:rPr lang="fr-FR" dirty="0"/>
            <a:t>Financement</a:t>
          </a:r>
        </a:p>
      </dgm:t>
    </dgm:pt>
    <dgm:pt modelId="{D2860478-1A2E-486A-954A-F0FB166C5109}" type="parTrans" cxnId="{EEFA417F-C969-4D68-8C7A-0B0F45C037DF}">
      <dgm:prSet/>
      <dgm:spPr/>
      <dgm:t>
        <a:bodyPr/>
        <a:lstStyle/>
        <a:p>
          <a:endParaRPr lang="fr-FR"/>
        </a:p>
      </dgm:t>
    </dgm:pt>
    <dgm:pt modelId="{21683CD9-B328-4C3C-9474-311450AE47EE}" type="sibTrans" cxnId="{EEFA417F-C969-4D68-8C7A-0B0F45C037DF}">
      <dgm:prSet/>
      <dgm:spPr/>
      <dgm:t>
        <a:bodyPr/>
        <a:lstStyle/>
        <a:p>
          <a:endParaRPr lang="fr-FR"/>
        </a:p>
      </dgm:t>
    </dgm:pt>
    <dgm:pt modelId="{0EE82654-FD5E-4146-A8A1-FC87FA0E87A6}">
      <dgm:prSet phldrT="[Texte]"/>
      <dgm:spPr/>
      <dgm:t>
        <a:bodyPr/>
        <a:lstStyle/>
        <a:p>
          <a:pPr>
            <a:buFontTx/>
            <a:buChar char="•"/>
          </a:pPr>
          <a:r>
            <a:rPr lang="fr-FR" altLang="fr-FR">
              <a:latin typeface="Calibri" pitchFamily="34" charset="0"/>
            </a:rPr>
            <a:t>Cotisations des agriculteurs;</a:t>
          </a:r>
          <a:endParaRPr lang="fr-FR" altLang="fr-FR" dirty="0">
            <a:latin typeface="Calibri" pitchFamily="34" charset="0"/>
          </a:endParaRPr>
        </a:p>
      </dgm:t>
    </dgm:pt>
    <dgm:pt modelId="{81A3BCCB-0800-4F83-81E2-4AD9EB971301}" type="parTrans" cxnId="{590E646C-11D9-4E5A-807C-61AEFD823981}">
      <dgm:prSet/>
      <dgm:spPr/>
      <dgm:t>
        <a:bodyPr/>
        <a:lstStyle/>
        <a:p>
          <a:endParaRPr lang="fr-FR"/>
        </a:p>
      </dgm:t>
    </dgm:pt>
    <dgm:pt modelId="{C97F6E1D-3BCE-4CA9-9EE9-59B26DDBF386}" type="sibTrans" cxnId="{590E646C-11D9-4E5A-807C-61AEFD823981}">
      <dgm:prSet/>
      <dgm:spPr/>
      <dgm:t>
        <a:bodyPr/>
        <a:lstStyle/>
        <a:p>
          <a:endParaRPr lang="fr-FR"/>
        </a:p>
      </dgm:t>
    </dgm:pt>
    <dgm:pt modelId="{679F5E26-B440-41A9-9F54-E58BE2D241BB}">
      <dgm:prSet phldrT="[Texte]"/>
      <dgm:spPr/>
      <dgm:t>
        <a:bodyPr/>
        <a:lstStyle/>
        <a:p>
          <a:pPr>
            <a:buFontTx/>
            <a:buChar char="•"/>
          </a:pPr>
          <a:r>
            <a:rPr lang="fr-FR" altLang="fr-FR" dirty="0">
              <a:latin typeface="Calibri" pitchFamily="34" charset="0"/>
            </a:rPr>
            <a:t>Forte subvention de </a:t>
          </a:r>
          <a:r>
            <a:rPr lang="fr-FR" altLang="fr-FR" dirty="0" smtClean="0">
              <a:latin typeface="Calibri" pitchFamily="34" charset="0"/>
            </a:rPr>
            <a:t>l’État </a:t>
          </a:r>
          <a:r>
            <a:rPr lang="fr-FR" altLang="fr-FR" dirty="0">
              <a:latin typeface="Calibri" pitchFamily="34" charset="0"/>
            </a:rPr>
            <a:t>aux cotisations</a:t>
          </a:r>
          <a:endParaRPr lang="fr-FR" dirty="0"/>
        </a:p>
      </dgm:t>
    </dgm:pt>
    <dgm:pt modelId="{95C7C439-F853-4FFD-AC4B-4F77DC653E98}" type="parTrans" cxnId="{8E91A5FE-3AF5-4C50-900A-FF7BB9418FDA}">
      <dgm:prSet/>
      <dgm:spPr/>
      <dgm:t>
        <a:bodyPr/>
        <a:lstStyle/>
        <a:p>
          <a:endParaRPr lang="fr-FR"/>
        </a:p>
      </dgm:t>
    </dgm:pt>
    <dgm:pt modelId="{BDADFCEA-239A-46DD-8B23-9CD2F101C3D6}" type="sibTrans" cxnId="{8E91A5FE-3AF5-4C50-900A-FF7BB9418FDA}">
      <dgm:prSet/>
      <dgm:spPr/>
      <dgm:t>
        <a:bodyPr/>
        <a:lstStyle/>
        <a:p>
          <a:endParaRPr lang="fr-FR"/>
        </a:p>
      </dgm:t>
    </dgm:pt>
    <dgm:pt modelId="{038DAC0E-7627-4F8C-AB7E-53FBB4591A58}" type="pres">
      <dgm:prSet presAssocID="{C26CDEB1-EC47-4A80-8ABF-A49B2A62E90D}" presName="list" presStyleCnt="0">
        <dgm:presLayoutVars>
          <dgm:dir/>
          <dgm:animLvl val="lvl"/>
        </dgm:presLayoutVars>
      </dgm:prSet>
      <dgm:spPr/>
      <dgm:t>
        <a:bodyPr/>
        <a:lstStyle/>
        <a:p>
          <a:endParaRPr lang="fr-FR"/>
        </a:p>
      </dgm:t>
    </dgm:pt>
    <dgm:pt modelId="{26C88F47-F134-4F85-BF8E-B33C27860A7B}" type="pres">
      <dgm:prSet presAssocID="{274B5A21-D87F-462F-BCF1-CE53C349F333}" presName="posSpace" presStyleCnt="0"/>
      <dgm:spPr/>
    </dgm:pt>
    <dgm:pt modelId="{A7ED1506-3928-404C-9E28-5481A9C9CC75}" type="pres">
      <dgm:prSet presAssocID="{274B5A21-D87F-462F-BCF1-CE53C349F333}" presName="vertFlow" presStyleCnt="0"/>
      <dgm:spPr/>
    </dgm:pt>
    <dgm:pt modelId="{2E623BF5-B00D-4582-893A-B4E629292B93}" type="pres">
      <dgm:prSet presAssocID="{274B5A21-D87F-462F-BCF1-CE53C349F333}" presName="topSpace" presStyleCnt="0"/>
      <dgm:spPr/>
    </dgm:pt>
    <dgm:pt modelId="{D501AA39-983B-45C4-A14A-FB6C05806184}" type="pres">
      <dgm:prSet presAssocID="{274B5A21-D87F-462F-BCF1-CE53C349F333}" presName="firstComp" presStyleCnt="0"/>
      <dgm:spPr/>
    </dgm:pt>
    <dgm:pt modelId="{7A9836AE-6B41-43FB-9CD3-9609A270BAFF}" type="pres">
      <dgm:prSet presAssocID="{274B5A21-D87F-462F-BCF1-CE53C349F333}" presName="firstChild" presStyleLbl="bgAccFollowNode1" presStyleIdx="0" presStyleCnt="4" custScaleX="114217"/>
      <dgm:spPr/>
      <dgm:t>
        <a:bodyPr/>
        <a:lstStyle/>
        <a:p>
          <a:endParaRPr lang="fr-FR"/>
        </a:p>
      </dgm:t>
    </dgm:pt>
    <dgm:pt modelId="{F5C402A4-4478-4106-B113-1FF71349FD1E}" type="pres">
      <dgm:prSet presAssocID="{274B5A21-D87F-462F-BCF1-CE53C349F333}" presName="firstChildTx" presStyleLbl="bgAccFollowNode1" presStyleIdx="0" presStyleCnt="4">
        <dgm:presLayoutVars>
          <dgm:bulletEnabled val="1"/>
        </dgm:presLayoutVars>
      </dgm:prSet>
      <dgm:spPr/>
      <dgm:t>
        <a:bodyPr/>
        <a:lstStyle/>
        <a:p>
          <a:endParaRPr lang="fr-FR"/>
        </a:p>
      </dgm:t>
    </dgm:pt>
    <dgm:pt modelId="{D0D0C978-53C0-464D-BBFE-F20F1EA9B998}" type="pres">
      <dgm:prSet presAssocID="{4A8016E0-382D-4660-A641-D03F54C28DBA}" presName="comp" presStyleCnt="0"/>
      <dgm:spPr/>
    </dgm:pt>
    <dgm:pt modelId="{EAB6ECA0-F2AF-4AE9-9E84-E07453645012}" type="pres">
      <dgm:prSet presAssocID="{4A8016E0-382D-4660-A641-D03F54C28DBA}" presName="child" presStyleLbl="bgAccFollowNode1" presStyleIdx="1" presStyleCnt="4" custScaleX="114217"/>
      <dgm:spPr/>
      <dgm:t>
        <a:bodyPr/>
        <a:lstStyle/>
        <a:p>
          <a:endParaRPr lang="fr-FR"/>
        </a:p>
      </dgm:t>
    </dgm:pt>
    <dgm:pt modelId="{96A287C8-0613-48EF-B7BB-762087647BF2}" type="pres">
      <dgm:prSet presAssocID="{4A8016E0-382D-4660-A641-D03F54C28DBA}" presName="childTx" presStyleLbl="bgAccFollowNode1" presStyleIdx="1" presStyleCnt="4">
        <dgm:presLayoutVars>
          <dgm:bulletEnabled val="1"/>
        </dgm:presLayoutVars>
      </dgm:prSet>
      <dgm:spPr/>
      <dgm:t>
        <a:bodyPr/>
        <a:lstStyle/>
        <a:p>
          <a:endParaRPr lang="fr-FR"/>
        </a:p>
      </dgm:t>
    </dgm:pt>
    <dgm:pt modelId="{F6D841AC-F6E2-40DE-A28F-F2796EFE8CEB}" type="pres">
      <dgm:prSet presAssocID="{274B5A21-D87F-462F-BCF1-CE53C349F333}" presName="negSpace" presStyleCnt="0"/>
      <dgm:spPr/>
    </dgm:pt>
    <dgm:pt modelId="{C42EEE04-1E1F-4581-9E76-0C269E3A7820}" type="pres">
      <dgm:prSet presAssocID="{274B5A21-D87F-462F-BCF1-CE53C349F333}" presName="circle" presStyleLbl="node1" presStyleIdx="0" presStyleCnt="2" custLinFactNeighborX="-28385" custLinFactNeighborY="-67"/>
      <dgm:spPr/>
      <dgm:t>
        <a:bodyPr/>
        <a:lstStyle/>
        <a:p>
          <a:endParaRPr lang="fr-FR"/>
        </a:p>
      </dgm:t>
    </dgm:pt>
    <dgm:pt modelId="{ECCDB9E7-BB59-49C8-AA34-D23A0D6EA033}" type="pres">
      <dgm:prSet presAssocID="{D3F69CD5-1FA7-4004-AFF9-DF01FDBAC508}" presName="transSpace" presStyleCnt="0"/>
      <dgm:spPr/>
    </dgm:pt>
    <dgm:pt modelId="{7731BBED-AF83-4F9E-9009-B981D376379A}" type="pres">
      <dgm:prSet presAssocID="{A92BC03B-3BB3-453E-89E4-0FC1A2F5303A}" presName="posSpace" presStyleCnt="0"/>
      <dgm:spPr/>
    </dgm:pt>
    <dgm:pt modelId="{3E422E32-C766-42DD-A54B-EC1171434680}" type="pres">
      <dgm:prSet presAssocID="{A92BC03B-3BB3-453E-89E4-0FC1A2F5303A}" presName="vertFlow" presStyleCnt="0"/>
      <dgm:spPr/>
    </dgm:pt>
    <dgm:pt modelId="{2F5A5EC9-DE4A-4239-822B-5F8819707F2A}" type="pres">
      <dgm:prSet presAssocID="{A92BC03B-3BB3-453E-89E4-0FC1A2F5303A}" presName="topSpace" presStyleCnt="0"/>
      <dgm:spPr/>
    </dgm:pt>
    <dgm:pt modelId="{C8DAC780-4870-40ED-AC62-B257D1C35182}" type="pres">
      <dgm:prSet presAssocID="{A92BC03B-3BB3-453E-89E4-0FC1A2F5303A}" presName="firstComp" presStyleCnt="0"/>
      <dgm:spPr/>
    </dgm:pt>
    <dgm:pt modelId="{49A77F72-2B66-416B-B625-0E8BA166ABF2}" type="pres">
      <dgm:prSet presAssocID="{A92BC03B-3BB3-453E-89E4-0FC1A2F5303A}" presName="firstChild" presStyleLbl="bgAccFollowNode1" presStyleIdx="2" presStyleCnt="4" custLinFactNeighborX="1013" custLinFactNeighborY="3292"/>
      <dgm:spPr/>
      <dgm:t>
        <a:bodyPr/>
        <a:lstStyle/>
        <a:p>
          <a:endParaRPr lang="fr-FR"/>
        </a:p>
      </dgm:t>
    </dgm:pt>
    <dgm:pt modelId="{9ECC7932-00AD-4DCB-82DD-8A31BA778A88}" type="pres">
      <dgm:prSet presAssocID="{A92BC03B-3BB3-453E-89E4-0FC1A2F5303A}" presName="firstChildTx" presStyleLbl="bgAccFollowNode1" presStyleIdx="2" presStyleCnt="4">
        <dgm:presLayoutVars>
          <dgm:bulletEnabled val="1"/>
        </dgm:presLayoutVars>
      </dgm:prSet>
      <dgm:spPr/>
      <dgm:t>
        <a:bodyPr/>
        <a:lstStyle/>
        <a:p>
          <a:endParaRPr lang="fr-FR"/>
        </a:p>
      </dgm:t>
    </dgm:pt>
    <dgm:pt modelId="{B93B04C3-FB59-4D36-86E2-EF55495998B6}" type="pres">
      <dgm:prSet presAssocID="{679F5E26-B440-41A9-9F54-E58BE2D241BB}" presName="comp" presStyleCnt="0"/>
      <dgm:spPr/>
    </dgm:pt>
    <dgm:pt modelId="{0EE789CC-E0EF-4D4D-B146-DD38214B463B}" type="pres">
      <dgm:prSet presAssocID="{679F5E26-B440-41A9-9F54-E58BE2D241BB}" presName="child" presStyleLbl="bgAccFollowNode1" presStyleIdx="3" presStyleCnt="4" custLinFactNeighborX="909" custLinFactNeighborY="3125"/>
      <dgm:spPr/>
      <dgm:t>
        <a:bodyPr/>
        <a:lstStyle/>
        <a:p>
          <a:endParaRPr lang="fr-FR"/>
        </a:p>
      </dgm:t>
    </dgm:pt>
    <dgm:pt modelId="{04363219-5548-4525-A2A3-ED9285425D9C}" type="pres">
      <dgm:prSet presAssocID="{679F5E26-B440-41A9-9F54-E58BE2D241BB}" presName="childTx" presStyleLbl="bgAccFollowNode1" presStyleIdx="3" presStyleCnt="4">
        <dgm:presLayoutVars>
          <dgm:bulletEnabled val="1"/>
        </dgm:presLayoutVars>
      </dgm:prSet>
      <dgm:spPr/>
      <dgm:t>
        <a:bodyPr/>
        <a:lstStyle/>
        <a:p>
          <a:endParaRPr lang="fr-FR"/>
        </a:p>
      </dgm:t>
    </dgm:pt>
    <dgm:pt modelId="{F11C876B-3832-47D3-98B2-6D1BB8F7A7F4}" type="pres">
      <dgm:prSet presAssocID="{A92BC03B-3BB3-453E-89E4-0FC1A2F5303A}" presName="negSpace" presStyleCnt="0"/>
      <dgm:spPr/>
    </dgm:pt>
    <dgm:pt modelId="{3ECCE921-AADC-4CAE-B68E-D7C39679D901}" type="pres">
      <dgm:prSet presAssocID="{A92BC03B-3BB3-453E-89E4-0FC1A2F5303A}" presName="circle" presStyleLbl="node1" presStyleIdx="1" presStyleCnt="2"/>
      <dgm:spPr/>
      <dgm:t>
        <a:bodyPr/>
        <a:lstStyle/>
        <a:p>
          <a:endParaRPr lang="fr-FR"/>
        </a:p>
      </dgm:t>
    </dgm:pt>
  </dgm:ptLst>
  <dgm:cxnLst>
    <dgm:cxn modelId="{9FF5E5EC-2C4F-4F26-B317-5DA3BD4DC92C}" type="presOf" srcId="{679F5E26-B440-41A9-9F54-E58BE2D241BB}" destId="{04363219-5548-4525-A2A3-ED9285425D9C}" srcOrd="1" destOrd="0" presId="urn:microsoft.com/office/officeart/2005/8/layout/hList9"/>
    <dgm:cxn modelId="{58AB9646-E4B0-4BEF-8338-D0E7F088EAD5}" type="presOf" srcId="{679F5E26-B440-41A9-9F54-E58BE2D241BB}" destId="{0EE789CC-E0EF-4D4D-B146-DD38214B463B}" srcOrd="0" destOrd="0" presId="urn:microsoft.com/office/officeart/2005/8/layout/hList9"/>
    <dgm:cxn modelId="{66589C63-715D-4606-8D78-EB937836809A}" type="presOf" srcId="{0EE82654-FD5E-4146-A8A1-FC87FA0E87A6}" destId="{49A77F72-2B66-416B-B625-0E8BA166ABF2}" srcOrd="0" destOrd="0" presId="urn:microsoft.com/office/officeart/2005/8/layout/hList9"/>
    <dgm:cxn modelId="{8E91A5FE-3AF5-4C50-900A-FF7BB9418FDA}" srcId="{A92BC03B-3BB3-453E-89E4-0FC1A2F5303A}" destId="{679F5E26-B440-41A9-9F54-E58BE2D241BB}" srcOrd="1" destOrd="0" parTransId="{95C7C439-F853-4FFD-AC4B-4F77DC653E98}" sibTransId="{BDADFCEA-239A-46DD-8B23-9CD2F101C3D6}"/>
    <dgm:cxn modelId="{01075E8A-0796-458E-B146-B5AB30535AEC}" type="presOf" srcId="{4A8016E0-382D-4660-A641-D03F54C28DBA}" destId="{96A287C8-0613-48EF-B7BB-762087647BF2}" srcOrd="1" destOrd="0" presId="urn:microsoft.com/office/officeart/2005/8/layout/hList9"/>
    <dgm:cxn modelId="{EC4744CE-A416-4DD3-A033-45458AE21C96}" srcId="{274B5A21-D87F-462F-BCF1-CE53C349F333}" destId="{4A8016E0-382D-4660-A641-D03F54C28DBA}" srcOrd="1" destOrd="0" parTransId="{7A706040-91B5-4413-9F2B-8ACE32F1C6EA}" sibTransId="{05B6DD41-6D68-4D30-8BB2-EB7CC21C8A2E}"/>
    <dgm:cxn modelId="{E282F344-9A79-46E1-86BB-949624C21DBE}" type="presOf" srcId="{0EE82654-FD5E-4146-A8A1-FC87FA0E87A6}" destId="{9ECC7932-00AD-4DCB-82DD-8A31BA778A88}" srcOrd="1" destOrd="0" presId="urn:microsoft.com/office/officeart/2005/8/layout/hList9"/>
    <dgm:cxn modelId="{9031F178-A87C-4270-80A4-5F63A71D5864}" type="presOf" srcId="{274B5A21-D87F-462F-BCF1-CE53C349F333}" destId="{C42EEE04-1E1F-4581-9E76-0C269E3A7820}" srcOrd="0" destOrd="0" presId="urn:microsoft.com/office/officeart/2005/8/layout/hList9"/>
    <dgm:cxn modelId="{217BD1F9-52AF-446F-A4D7-DFDDA4EB8A39}" type="presOf" srcId="{FE9F81F1-03B2-470F-9DDF-BACE46AFF3F1}" destId="{7A9836AE-6B41-43FB-9CD3-9609A270BAFF}" srcOrd="0" destOrd="0" presId="urn:microsoft.com/office/officeart/2005/8/layout/hList9"/>
    <dgm:cxn modelId="{9B3F0B7D-CD68-4BFD-BFC2-2EA81DD670AA}" type="presOf" srcId="{FE9F81F1-03B2-470F-9DDF-BACE46AFF3F1}" destId="{F5C402A4-4478-4106-B113-1FF71349FD1E}" srcOrd="1" destOrd="0" presId="urn:microsoft.com/office/officeart/2005/8/layout/hList9"/>
    <dgm:cxn modelId="{4A42D124-26B1-4FB4-9FC8-9BE5009B3F8B}" srcId="{274B5A21-D87F-462F-BCF1-CE53C349F333}" destId="{FE9F81F1-03B2-470F-9DDF-BACE46AFF3F1}" srcOrd="0" destOrd="0" parTransId="{C3ABC87C-4E75-4F6F-AC1D-628996C5A127}" sibTransId="{655E9E03-93D6-4853-BE28-205ED9523E8A}"/>
    <dgm:cxn modelId="{ED779212-8550-441B-B79F-5AE6C362E978}" srcId="{C26CDEB1-EC47-4A80-8ABF-A49B2A62E90D}" destId="{274B5A21-D87F-462F-BCF1-CE53C349F333}" srcOrd="0" destOrd="0" parTransId="{B025CD1E-8ACE-4461-9CCB-F9FBF841AFF6}" sibTransId="{D3F69CD5-1FA7-4004-AFF9-DF01FDBAC508}"/>
    <dgm:cxn modelId="{590E646C-11D9-4E5A-807C-61AEFD823981}" srcId="{A92BC03B-3BB3-453E-89E4-0FC1A2F5303A}" destId="{0EE82654-FD5E-4146-A8A1-FC87FA0E87A6}" srcOrd="0" destOrd="0" parTransId="{81A3BCCB-0800-4F83-81E2-4AD9EB971301}" sibTransId="{C97F6E1D-3BCE-4CA9-9EE9-59B26DDBF386}"/>
    <dgm:cxn modelId="{4C85E6B1-061D-45DD-BC15-DAA13E7EFF7E}" type="presOf" srcId="{4A8016E0-382D-4660-A641-D03F54C28DBA}" destId="{EAB6ECA0-F2AF-4AE9-9E84-E07453645012}" srcOrd="0" destOrd="0" presId="urn:microsoft.com/office/officeart/2005/8/layout/hList9"/>
    <dgm:cxn modelId="{D644E0F1-5ABE-4AB2-A940-CEDC50A19EF4}" type="presOf" srcId="{A92BC03B-3BB3-453E-89E4-0FC1A2F5303A}" destId="{3ECCE921-AADC-4CAE-B68E-D7C39679D901}" srcOrd="0" destOrd="0" presId="urn:microsoft.com/office/officeart/2005/8/layout/hList9"/>
    <dgm:cxn modelId="{C324E059-83B4-4CD9-A481-8D0F025CC625}" type="presOf" srcId="{C26CDEB1-EC47-4A80-8ABF-A49B2A62E90D}" destId="{038DAC0E-7627-4F8C-AB7E-53FBB4591A58}" srcOrd="0" destOrd="0" presId="urn:microsoft.com/office/officeart/2005/8/layout/hList9"/>
    <dgm:cxn modelId="{EEFA417F-C969-4D68-8C7A-0B0F45C037DF}" srcId="{C26CDEB1-EC47-4A80-8ABF-A49B2A62E90D}" destId="{A92BC03B-3BB3-453E-89E4-0FC1A2F5303A}" srcOrd="1" destOrd="0" parTransId="{D2860478-1A2E-486A-954A-F0FB166C5109}" sibTransId="{21683CD9-B328-4C3C-9474-311450AE47EE}"/>
    <dgm:cxn modelId="{D8BD61B2-CF71-49FC-9D6B-80F4E0D3B7ED}" type="presParOf" srcId="{038DAC0E-7627-4F8C-AB7E-53FBB4591A58}" destId="{26C88F47-F134-4F85-BF8E-B33C27860A7B}" srcOrd="0" destOrd="0" presId="urn:microsoft.com/office/officeart/2005/8/layout/hList9"/>
    <dgm:cxn modelId="{92E73F29-82E2-44C6-B25B-EC055F3EBF1F}" type="presParOf" srcId="{038DAC0E-7627-4F8C-AB7E-53FBB4591A58}" destId="{A7ED1506-3928-404C-9E28-5481A9C9CC75}" srcOrd="1" destOrd="0" presId="urn:microsoft.com/office/officeart/2005/8/layout/hList9"/>
    <dgm:cxn modelId="{D55DC1FA-8C5A-4F39-9CFA-6E68C2334063}" type="presParOf" srcId="{A7ED1506-3928-404C-9E28-5481A9C9CC75}" destId="{2E623BF5-B00D-4582-893A-B4E629292B93}" srcOrd="0" destOrd="0" presId="urn:microsoft.com/office/officeart/2005/8/layout/hList9"/>
    <dgm:cxn modelId="{8527A216-B349-47C6-ACDE-3750A5A0251F}" type="presParOf" srcId="{A7ED1506-3928-404C-9E28-5481A9C9CC75}" destId="{D501AA39-983B-45C4-A14A-FB6C05806184}" srcOrd="1" destOrd="0" presId="urn:microsoft.com/office/officeart/2005/8/layout/hList9"/>
    <dgm:cxn modelId="{E3D9FD3B-9D01-483A-B47F-BC19DBF5E9AC}" type="presParOf" srcId="{D501AA39-983B-45C4-A14A-FB6C05806184}" destId="{7A9836AE-6B41-43FB-9CD3-9609A270BAFF}" srcOrd="0" destOrd="0" presId="urn:microsoft.com/office/officeart/2005/8/layout/hList9"/>
    <dgm:cxn modelId="{1D24B52F-88DC-4A36-8C4F-C5DC479451E2}" type="presParOf" srcId="{D501AA39-983B-45C4-A14A-FB6C05806184}" destId="{F5C402A4-4478-4106-B113-1FF71349FD1E}" srcOrd="1" destOrd="0" presId="urn:microsoft.com/office/officeart/2005/8/layout/hList9"/>
    <dgm:cxn modelId="{E04665C8-0485-414F-BAF2-EEB62684BBF1}" type="presParOf" srcId="{A7ED1506-3928-404C-9E28-5481A9C9CC75}" destId="{D0D0C978-53C0-464D-BBFE-F20F1EA9B998}" srcOrd="2" destOrd="0" presId="urn:microsoft.com/office/officeart/2005/8/layout/hList9"/>
    <dgm:cxn modelId="{5EE14508-AC44-4B1D-A750-9832D4194339}" type="presParOf" srcId="{D0D0C978-53C0-464D-BBFE-F20F1EA9B998}" destId="{EAB6ECA0-F2AF-4AE9-9E84-E07453645012}" srcOrd="0" destOrd="0" presId="urn:microsoft.com/office/officeart/2005/8/layout/hList9"/>
    <dgm:cxn modelId="{9826943C-8364-4F92-9206-72C7AFB67BF3}" type="presParOf" srcId="{D0D0C978-53C0-464D-BBFE-F20F1EA9B998}" destId="{96A287C8-0613-48EF-B7BB-762087647BF2}" srcOrd="1" destOrd="0" presId="urn:microsoft.com/office/officeart/2005/8/layout/hList9"/>
    <dgm:cxn modelId="{4E80EFA2-8112-423F-BFE6-0F60BE0208A8}" type="presParOf" srcId="{038DAC0E-7627-4F8C-AB7E-53FBB4591A58}" destId="{F6D841AC-F6E2-40DE-A28F-F2796EFE8CEB}" srcOrd="2" destOrd="0" presId="urn:microsoft.com/office/officeart/2005/8/layout/hList9"/>
    <dgm:cxn modelId="{751EB64C-4B5E-4580-9287-528F46AABE39}" type="presParOf" srcId="{038DAC0E-7627-4F8C-AB7E-53FBB4591A58}" destId="{C42EEE04-1E1F-4581-9E76-0C269E3A7820}" srcOrd="3" destOrd="0" presId="urn:microsoft.com/office/officeart/2005/8/layout/hList9"/>
    <dgm:cxn modelId="{313B5BAD-2CB0-45D7-BD4E-E69C86479802}" type="presParOf" srcId="{038DAC0E-7627-4F8C-AB7E-53FBB4591A58}" destId="{ECCDB9E7-BB59-49C8-AA34-D23A0D6EA033}" srcOrd="4" destOrd="0" presId="urn:microsoft.com/office/officeart/2005/8/layout/hList9"/>
    <dgm:cxn modelId="{24EC8366-9E4E-4A2C-B67B-6A0B4ED00AF8}" type="presParOf" srcId="{038DAC0E-7627-4F8C-AB7E-53FBB4591A58}" destId="{7731BBED-AF83-4F9E-9009-B981D376379A}" srcOrd="5" destOrd="0" presId="urn:microsoft.com/office/officeart/2005/8/layout/hList9"/>
    <dgm:cxn modelId="{45853C0D-B2CD-4E1D-9128-688A6C6B3CAB}" type="presParOf" srcId="{038DAC0E-7627-4F8C-AB7E-53FBB4591A58}" destId="{3E422E32-C766-42DD-A54B-EC1171434680}" srcOrd="6" destOrd="0" presId="urn:microsoft.com/office/officeart/2005/8/layout/hList9"/>
    <dgm:cxn modelId="{8F743A33-E90B-4A33-9144-8D148D22BC35}" type="presParOf" srcId="{3E422E32-C766-42DD-A54B-EC1171434680}" destId="{2F5A5EC9-DE4A-4239-822B-5F8819707F2A}" srcOrd="0" destOrd="0" presId="urn:microsoft.com/office/officeart/2005/8/layout/hList9"/>
    <dgm:cxn modelId="{970F347F-80A4-4923-ACFB-EEC301F8BA50}" type="presParOf" srcId="{3E422E32-C766-42DD-A54B-EC1171434680}" destId="{C8DAC780-4870-40ED-AC62-B257D1C35182}" srcOrd="1" destOrd="0" presId="urn:microsoft.com/office/officeart/2005/8/layout/hList9"/>
    <dgm:cxn modelId="{1C7AF20A-D255-4A87-A094-0AD26B2A0EA0}" type="presParOf" srcId="{C8DAC780-4870-40ED-AC62-B257D1C35182}" destId="{49A77F72-2B66-416B-B625-0E8BA166ABF2}" srcOrd="0" destOrd="0" presId="urn:microsoft.com/office/officeart/2005/8/layout/hList9"/>
    <dgm:cxn modelId="{15222EA4-0D82-46C9-9124-086CC60F45B1}" type="presParOf" srcId="{C8DAC780-4870-40ED-AC62-B257D1C35182}" destId="{9ECC7932-00AD-4DCB-82DD-8A31BA778A88}" srcOrd="1" destOrd="0" presId="urn:microsoft.com/office/officeart/2005/8/layout/hList9"/>
    <dgm:cxn modelId="{39E226FF-5780-45EC-AC36-27C6E4E9E70E}" type="presParOf" srcId="{3E422E32-C766-42DD-A54B-EC1171434680}" destId="{B93B04C3-FB59-4D36-86E2-EF55495998B6}" srcOrd="2" destOrd="0" presId="urn:microsoft.com/office/officeart/2005/8/layout/hList9"/>
    <dgm:cxn modelId="{31EFB234-DF6F-471F-8C2A-F76F5F843D48}" type="presParOf" srcId="{B93B04C3-FB59-4D36-86E2-EF55495998B6}" destId="{0EE789CC-E0EF-4D4D-B146-DD38214B463B}" srcOrd="0" destOrd="0" presId="urn:microsoft.com/office/officeart/2005/8/layout/hList9"/>
    <dgm:cxn modelId="{06B6FA3F-4C89-497B-8A72-182450F7D533}" type="presParOf" srcId="{B93B04C3-FB59-4D36-86E2-EF55495998B6}" destId="{04363219-5548-4525-A2A3-ED9285425D9C}" srcOrd="1" destOrd="0" presId="urn:microsoft.com/office/officeart/2005/8/layout/hList9"/>
    <dgm:cxn modelId="{9B506B8C-AD08-4D41-A724-9AB7528D61E4}" type="presParOf" srcId="{038DAC0E-7627-4F8C-AB7E-53FBB4591A58}" destId="{F11C876B-3832-47D3-98B2-6D1BB8F7A7F4}" srcOrd="7" destOrd="0" presId="urn:microsoft.com/office/officeart/2005/8/layout/hList9"/>
    <dgm:cxn modelId="{6AD1C323-283A-42A6-A148-DB5662883FA1}" type="presParOf" srcId="{038DAC0E-7627-4F8C-AB7E-53FBB4591A58}" destId="{3ECCE921-AADC-4CAE-B68E-D7C39679D901}"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523385" y="392945"/>
          <a:ext cx="4820908" cy="10617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rPr>
            <a:t>Changements </a:t>
          </a:r>
          <a:r>
            <a:rPr lang="fr-FR" sz="1900" b="1" kern="1200" noProof="0" dirty="0" smtClean="0">
              <a:solidFill>
                <a:schemeClr val="tx2">
                  <a:lumMod val="60000"/>
                  <a:lumOff val="40000"/>
                </a:schemeClr>
              </a:solidFill>
            </a:rPr>
            <a:t>climatiques, </a:t>
          </a:r>
          <a:r>
            <a:rPr lang="fr-FR" sz="1900" b="1" kern="1200" noProof="0" dirty="0">
              <a:solidFill>
                <a:schemeClr val="tx2">
                  <a:lumMod val="60000"/>
                  <a:lumOff val="40000"/>
                </a:schemeClr>
              </a:solidFill>
            </a:rPr>
            <a:t>et nécessité de </a:t>
          </a:r>
          <a:r>
            <a:rPr lang="fr-FR" sz="1900" b="1" kern="1200" noProof="0" dirty="0" smtClean="0">
              <a:solidFill>
                <a:schemeClr val="tx2">
                  <a:lumMod val="60000"/>
                  <a:lumOff val="40000"/>
                </a:schemeClr>
              </a:solidFill>
            </a:rPr>
            <a:t>développer une </a:t>
          </a:r>
          <a:r>
            <a:rPr lang="fr-FR" sz="1900" b="1" kern="1200" noProof="0" dirty="0">
              <a:solidFill>
                <a:schemeClr val="tx2">
                  <a:lumMod val="60000"/>
                  <a:lumOff val="40000"/>
                </a:schemeClr>
              </a:solidFill>
            </a:rPr>
            <a:t>couverture</a:t>
          </a:r>
        </a:p>
      </dsp:txBody>
      <dsp:txXfrm>
        <a:off x="523385" y="392945"/>
        <a:ext cx="4820908" cy="1061799"/>
      </dsp:txXfrm>
    </dsp:sp>
    <dsp:sp modelId="{A123F4F4-DE9B-4833-9CDF-A44698A73FE5}">
      <dsp:nvSpPr>
        <dsp:cNvPr id="0" name=""/>
        <dsp:cNvSpPr/>
      </dsp:nvSpPr>
      <dsp:spPr>
        <a:xfrm>
          <a:off x="83007" y="335722"/>
          <a:ext cx="693669" cy="955928"/>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491615" y="1576261"/>
          <a:ext cx="4884446" cy="124180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rPr>
            <a:t>Le Maroc et le changement climatique : </a:t>
          </a:r>
          <a:br>
            <a:rPr lang="fr-FR" sz="1900" b="1" kern="1200" noProof="0" dirty="0">
              <a:solidFill>
                <a:schemeClr val="tx2">
                  <a:lumMod val="60000"/>
                  <a:lumOff val="40000"/>
                </a:schemeClr>
              </a:solidFill>
            </a:rPr>
          </a:br>
          <a:r>
            <a:rPr lang="fr-FR" sz="1700" b="1" kern="1200" noProof="0" dirty="0">
              <a:solidFill>
                <a:schemeClr val="accent4">
                  <a:lumMod val="60000"/>
                  <a:lumOff val="40000"/>
                </a:schemeClr>
              </a:solidFill>
            </a:rPr>
            <a:t>-Système initial</a:t>
          </a:r>
          <a:br>
            <a:rPr lang="fr-FR" sz="1700" b="1" kern="1200" noProof="0" dirty="0">
              <a:solidFill>
                <a:schemeClr val="accent4">
                  <a:lumMod val="60000"/>
                  <a:lumOff val="40000"/>
                </a:schemeClr>
              </a:solidFill>
            </a:rPr>
          </a:br>
          <a:r>
            <a:rPr lang="fr-FR" sz="1700" b="1" kern="1200" noProof="0" dirty="0">
              <a:solidFill>
                <a:schemeClr val="accent4">
                  <a:lumMod val="60000"/>
                  <a:lumOff val="40000"/>
                </a:schemeClr>
              </a:solidFill>
            </a:rPr>
            <a:t>-Assurance multirisque climatique</a:t>
          </a:r>
          <a:br>
            <a:rPr lang="fr-FR" sz="1700" b="1" kern="1200" noProof="0" dirty="0">
              <a:solidFill>
                <a:schemeClr val="accent4">
                  <a:lumMod val="60000"/>
                  <a:lumOff val="40000"/>
                </a:schemeClr>
              </a:solidFill>
            </a:rPr>
          </a:br>
          <a:r>
            <a:rPr lang="fr-FR" sz="1700" b="1" kern="1200" noProof="0" dirty="0">
              <a:solidFill>
                <a:schemeClr val="accent4">
                  <a:lumMod val="60000"/>
                  <a:lumOff val="40000"/>
                </a:schemeClr>
              </a:solidFill>
            </a:rPr>
            <a:t>-Couverture des conséquences d’évènements catastrophiques</a:t>
          </a:r>
        </a:p>
      </dsp:txBody>
      <dsp:txXfrm>
        <a:off x="491615" y="1576261"/>
        <a:ext cx="4884446" cy="1241806"/>
      </dsp:txXfrm>
    </dsp:sp>
    <dsp:sp modelId="{365BDF6A-6E6E-4F8E-8E04-CEC43B079B2C}">
      <dsp:nvSpPr>
        <dsp:cNvPr id="0" name=""/>
        <dsp:cNvSpPr/>
      </dsp:nvSpPr>
      <dsp:spPr>
        <a:xfrm>
          <a:off x="263062" y="1545566"/>
          <a:ext cx="519538" cy="87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491615" y="2991101"/>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latin typeface="Calibri"/>
              <a:ea typeface="+mn-ea"/>
              <a:cs typeface="+mn-cs"/>
            </a:rPr>
            <a:t>Volet Assurantiel</a:t>
          </a:r>
        </a:p>
      </dsp:txBody>
      <dsp:txXfrm>
        <a:off x="491615" y="2991101"/>
        <a:ext cx="4884446" cy="1029095"/>
      </dsp:txXfrm>
    </dsp:sp>
    <dsp:sp modelId="{D4E8884C-8BAD-4F06-948B-88104AC5236F}">
      <dsp:nvSpPr>
        <dsp:cNvPr id="0" name=""/>
        <dsp:cNvSpPr/>
      </dsp:nvSpPr>
      <dsp:spPr>
        <a:xfrm>
          <a:off x="272293" y="2903105"/>
          <a:ext cx="519538" cy="878476"/>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507500" y="4193231"/>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tx2">
                  <a:lumMod val="60000"/>
                  <a:lumOff val="40000"/>
                </a:schemeClr>
              </a:solidFill>
              <a:latin typeface="Calibri"/>
              <a:ea typeface="+mn-ea"/>
              <a:cs typeface="+mn-cs"/>
            </a:rPr>
            <a:t>Volet Allocataire</a:t>
          </a:r>
        </a:p>
      </dsp:txBody>
      <dsp:txXfrm>
        <a:off x="507500" y="4193231"/>
        <a:ext cx="4884446" cy="1029095"/>
      </dsp:txXfrm>
    </dsp:sp>
    <dsp:sp modelId="{8FFD10A7-8A3C-42D9-B426-6D9055B38EF7}">
      <dsp:nvSpPr>
        <dsp:cNvPr id="0" name=""/>
        <dsp:cNvSpPr/>
      </dsp:nvSpPr>
      <dsp:spPr>
        <a:xfrm>
          <a:off x="334364" y="4114466"/>
          <a:ext cx="519538" cy="878476"/>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8D4F-B7E8-49D6-BDDF-14D087DF6B2D}">
      <dsp:nvSpPr>
        <dsp:cNvPr id="0" name=""/>
        <dsp:cNvSpPr/>
      </dsp:nvSpPr>
      <dsp:spPr>
        <a:xfrm>
          <a:off x="0" y="289352"/>
          <a:ext cx="8321965" cy="1631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877" tIns="291592" rIns="645877" bIns="99568"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fr-FR" sz="1400" b="0" kern="1200">
              <a:effectLst/>
              <a:latin typeface="+mn-lt"/>
              <a:ea typeface="+mn-ea"/>
              <a:cs typeface="+mn-cs"/>
            </a:rPr>
            <a:t>Déclaration </a:t>
          </a:r>
          <a:r>
            <a:rPr lang="fr-FR" sz="1400" b="1" kern="1200">
              <a:effectLst/>
              <a:latin typeface="+mn-lt"/>
              <a:ea typeface="+mn-ea"/>
              <a:cs typeface="+mn-cs"/>
            </a:rPr>
            <a:t>officielle</a:t>
          </a:r>
          <a:r>
            <a:rPr lang="fr-FR" sz="1400" b="0" kern="1200">
              <a:effectLst/>
              <a:latin typeface="+mn-lt"/>
              <a:ea typeface="+mn-ea"/>
              <a:cs typeface="+mn-cs"/>
            </a:rPr>
            <a:t> de l’état de sinistre </a:t>
          </a:r>
          <a:r>
            <a:rPr lang="fr-FR" sz="1400" b="1" kern="1200">
              <a:effectLst/>
              <a:latin typeface="+mn-lt"/>
              <a:ea typeface="+mn-ea"/>
              <a:cs typeface="+mn-cs"/>
            </a:rPr>
            <a:t>par commune rurale</a:t>
          </a:r>
          <a:r>
            <a:rPr lang="fr-FR" sz="1400" b="0" kern="1200">
              <a:effectLst/>
              <a:latin typeface="+mn-lt"/>
              <a:ea typeface="+mn-ea"/>
              <a:cs typeface="+mn-cs"/>
            </a:rPr>
            <a:t> : par les Ministères chargés de l’agriculture et des finances.</a:t>
          </a:r>
          <a:endParaRPr lang="fr-FR" sz="1400" kern="1200" dirty="0"/>
        </a:p>
        <a:p>
          <a:pPr marL="114300" lvl="1" indent="-114300" algn="l" defTabSz="622300">
            <a:lnSpc>
              <a:spcPct val="90000"/>
            </a:lnSpc>
            <a:spcBef>
              <a:spcPct val="0"/>
            </a:spcBef>
            <a:spcAft>
              <a:spcPct val="15000"/>
            </a:spcAft>
            <a:buChar char="••"/>
          </a:pPr>
          <a:r>
            <a:rPr lang="fr-FR" sz="1400" b="1" kern="1200" dirty="0">
              <a:effectLst/>
            </a:rPr>
            <a:t>L’état de sinistre est constaté lorsque le rendement moyen réalisé dans la commune rurale est inférieur au rendement de référence.</a:t>
          </a:r>
        </a:p>
        <a:p>
          <a:pPr marL="114300" lvl="1" indent="-114300" algn="l" defTabSz="622300">
            <a:lnSpc>
              <a:spcPct val="90000"/>
            </a:lnSpc>
            <a:spcBef>
              <a:spcPct val="0"/>
            </a:spcBef>
            <a:spcAft>
              <a:spcPct val="15000"/>
            </a:spcAft>
            <a:buChar char="••"/>
          </a:pPr>
          <a:r>
            <a:rPr lang="fr-FR" sz="1400" b="0" kern="1200" baseline="0" dirty="0" smtClean="0">
              <a:effectLst/>
            </a:rPr>
            <a:t>Le rendement </a:t>
          </a:r>
          <a:r>
            <a:rPr lang="fr-FR" sz="1400" b="0" kern="1200" baseline="0" dirty="0">
              <a:effectLst/>
            </a:rPr>
            <a:t>de référence </a:t>
          </a:r>
          <a:r>
            <a:rPr lang="fr-FR" sz="1400" b="0" kern="1200" dirty="0">
              <a:effectLst/>
            </a:rPr>
            <a:t>correspond à 60 % de la moyenne arithmétique sur les dix dernières années des rendements de la commune</a:t>
          </a:r>
          <a:r>
            <a:rPr lang="fr-FR" sz="1400" b="0" kern="1200" baseline="0" dirty="0">
              <a:effectLst/>
            </a:rPr>
            <a:t> concernée.</a:t>
          </a:r>
          <a:endParaRPr lang="fr-FR" sz="1400" b="0" kern="1200" dirty="0">
            <a:effectLst/>
            <a:latin typeface="Calibri"/>
            <a:ea typeface="Calibri"/>
            <a:cs typeface="Arial"/>
          </a:endParaRPr>
        </a:p>
      </dsp:txBody>
      <dsp:txXfrm>
        <a:off x="0" y="289352"/>
        <a:ext cx="8321965" cy="1631700"/>
      </dsp:txXfrm>
    </dsp:sp>
    <dsp:sp modelId="{0D48DCD9-4A66-4867-8F1E-33DE9166213A}">
      <dsp:nvSpPr>
        <dsp:cNvPr id="0" name=""/>
        <dsp:cNvSpPr/>
      </dsp:nvSpPr>
      <dsp:spPr>
        <a:xfrm>
          <a:off x="416098" y="82712"/>
          <a:ext cx="5825375" cy="4132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185" tIns="0" rIns="220185" bIns="0" numCol="1" spcCol="1270" anchor="ctr" anchorCtr="0">
          <a:noAutofit/>
        </a:bodyPr>
        <a:lstStyle/>
        <a:p>
          <a:pPr lvl="0" algn="l" defTabSz="711200">
            <a:lnSpc>
              <a:spcPct val="90000"/>
            </a:lnSpc>
            <a:spcBef>
              <a:spcPct val="0"/>
            </a:spcBef>
            <a:spcAft>
              <a:spcPct val="35000"/>
            </a:spcAft>
          </a:pPr>
          <a:r>
            <a:rPr lang="fr-FR" sz="1600" kern="1200" dirty="0"/>
            <a:t>Mise en jeu de la garantie</a:t>
          </a:r>
        </a:p>
      </dsp:txBody>
      <dsp:txXfrm>
        <a:off x="436273" y="102887"/>
        <a:ext cx="5785025" cy="372930"/>
      </dsp:txXfrm>
    </dsp:sp>
    <dsp:sp modelId="{905E1266-D1E7-469C-A6FD-7060C70A6F0E}">
      <dsp:nvSpPr>
        <dsp:cNvPr id="0" name=""/>
        <dsp:cNvSpPr/>
      </dsp:nvSpPr>
      <dsp:spPr>
        <a:xfrm>
          <a:off x="0" y="2203293"/>
          <a:ext cx="8321965" cy="1940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877" tIns="291592" rIns="645877"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fr-MA" sz="1400" kern="1200" dirty="0"/>
            <a:t>Données </a:t>
          </a:r>
          <a:r>
            <a:rPr lang="fr-MA" sz="1400" kern="1200" dirty="0" smtClean="0"/>
            <a:t>indicielles disponibles </a:t>
          </a:r>
          <a:r>
            <a:rPr lang="fr-MA" sz="1400" kern="1200" dirty="0"/>
            <a:t>et diffusées par une entité indépendante</a:t>
          </a:r>
          <a:endParaRPr lang="fr-FR" sz="1400" kern="1200" dirty="0"/>
        </a:p>
        <a:p>
          <a:pPr marL="114300" lvl="1" indent="-114300" algn="l" defTabSz="622300">
            <a:lnSpc>
              <a:spcPct val="90000"/>
            </a:lnSpc>
            <a:spcBef>
              <a:spcPct val="0"/>
            </a:spcBef>
            <a:spcAft>
              <a:spcPct val="15000"/>
            </a:spcAft>
            <a:buChar char="••"/>
          </a:pPr>
          <a:r>
            <a:rPr lang="fr-MA" sz="1400" kern="1200"/>
            <a:t>Abandon de l’expertise individuelle pour la grande partie des zones assurées</a:t>
          </a:r>
          <a:endParaRPr lang="fr-MA" sz="1400" kern="1200" dirty="0"/>
        </a:p>
        <a:p>
          <a:pPr marL="114300" lvl="1" indent="-114300" algn="l" defTabSz="622300">
            <a:lnSpc>
              <a:spcPct val="90000"/>
            </a:lnSpc>
            <a:spcBef>
              <a:spcPct val="0"/>
            </a:spcBef>
            <a:spcAft>
              <a:spcPct val="15000"/>
            </a:spcAft>
            <a:buChar char="••"/>
          </a:pPr>
          <a:r>
            <a:rPr lang="fr-MA" sz="1400" kern="1200"/>
            <a:t>Indemnisation déclenchée par commune </a:t>
          </a:r>
          <a:endParaRPr lang="fr-MA" sz="1400" kern="1200" dirty="0"/>
        </a:p>
        <a:p>
          <a:pPr marL="114300" lvl="1" indent="-114300" algn="l" defTabSz="622300">
            <a:lnSpc>
              <a:spcPct val="90000"/>
            </a:lnSpc>
            <a:spcBef>
              <a:spcPct val="0"/>
            </a:spcBef>
            <a:spcAft>
              <a:spcPct val="15000"/>
            </a:spcAft>
            <a:buChar char="••"/>
          </a:pPr>
          <a:r>
            <a:rPr lang="fr-MA" sz="1400" kern="1200"/>
            <a:t>Superficie globale couverte depuis 2015 : un million ha/an</a:t>
          </a:r>
          <a:endParaRPr lang="fr-MA" sz="1400" kern="1200" dirty="0"/>
        </a:p>
        <a:p>
          <a:pPr marL="114300" lvl="1" indent="-114300" algn="l" defTabSz="622300">
            <a:lnSpc>
              <a:spcPct val="90000"/>
            </a:lnSpc>
            <a:spcBef>
              <a:spcPct val="0"/>
            </a:spcBef>
            <a:spcAft>
              <a:spcPct val="15000"/>
            </a:spcAft>
            <a:buChar char="••"/>
          </a:pPr>
          <a:r>
            <a:rPr lang="fr-MA" sz="1400" kern="1200"/>
            <a:t>Cotisations abordables pour les agriculteurs </a:t>
          </a:r>
          <a:endParaRPr lang="fr-MA" sz="1400" kern="1200" dirty="0"/>
        </a:p>
        <a:p>
          <a:pPr marL="114300" lvl="1" indent="-114300" algn="l" defTabSz="622300">
            <a:lnSpc>
              <a:spcPct val="90000"/>
            </a:lnSpc>
            <a:spcBef>
              <a:spcPct val="0"/>
            </a:spcBef>
            <a:spcAft>
              <a:spcPct val="15000"/>
            </a:spcAft>
            <a:buChar char="••"/>
          </a:pPr>
          <a:r>
            <a:rPr lang="fr-MA" sz="1400" kern="1200" dirty="0"/>
            <a:t>Processus opérationnel assez développé : réseaux de distribution et d’experts larges, utilisation de solutions digitales</a:t>
          </a:r>
          <a:endParaRPr lang="fr-FR" sz="1400" kern="1200" dirty="0"/>
        </a:p>
      </dsp:txBody>
      <dsp:txXfrm>
        <a:off x="0" y="2203293"/>
        <a:ext cx="8321965" cy="1940400"/>
      </dsp:txXfrm>
    </dsp:sp>
    <dsp:sp modelId="{B03EAF07-A64B-4C6B-80CD-0B80A9E6EF6A}">
      <dsp:nvSpPr>
        <dsp:cNvPr id="0" name=""/>
        <dsp:cNvSpPr/>
      </dsp:nvSpPr>
      <dsp:spPr>
        <a:xfrm>
          <a:off x="416098" y="1996653"/>
          <a:ext cx="5825375" cy="4132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185" tIns="0" rIns="220185" bIns="0" numCol="1" spcCol="1270" anchor="ctr" anchorCtr="0">
          <a:noAutofit/>
        </a:bodyPr>
        <a:lstStyle/>
        <a:p>
          <a:pPr lvl="0" algn="l" defTabSz="711200">
            <a:lnSpc>
              <a:spcPct val="90000"/>
            </a:lnSpc>
            <a:spcBef>
              <a:spcPct val="0"/>
            </a:spcBef>
            <a:spcAft>
              <a:spcPct val="35000"/>
            </a:spcAft>
          </a:pPr>
          <a:r>
            <a:rPr lang="fr-FR" sz="1600" kern="1200" dirty="0"/>
            <a:t>Principales avancées</a:t>
          </a:r>
        </a:p>
      </dsp:txBody>
      <dsp:txXfrm>
        <a:off x="436273" y="2016828"/>
        <a:ext cx="5785025" cy="372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575472" y="344909"/>
          <a:ext cx="4820908" cy="10617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Changements climatiques et nécessité de développement d’une couverture</a:t>
          </a:r>
        </a:p>
      </dsp:txBody>
      <dsp:txXfrm>
        <a:off x="575472" y="344909"/>
        <a:ext cx="4820908" cy="1061799"/>
      </dsp:txXfrm>
    </dsp:sp>
    <dsp:sp modelId="{A123F4F4-DE9B-4833-9CDF-A44698A73FE5}">
      <dsp:nvSpPr>
        <dsp:cNvPr id="0" name=""/>
        <dsp:cNvSpPr/>
      </dsp:nvSpPr>
      <dsp:spPr>
        <a:xfrm>
          <a:off x="83007" y="335722"/>
          <a:ext cx="693669" cy="955928"/>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491615" y="1576261"/>
          <a:ext cx="4884446" cy="124180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rPr>
            <a:t>Le Maroc et le changement climatique : </a:t>
          </a:r>
          <a:br>
            <a:rPr lang="fr-FR" sz="1900" b="1" kern="1200" noProof="0" dirty="0">
              <a:solidFill>
                <a:schemeClr val="tx2">
                  <a:lumMod val="60000"/>
                  <a:lumOff val="40000"/>
                </a:schemeClr>
              </a:solidFill>
            </a:rPr>
          </a:br>
          <a:r>
            <a:rPr lang="fr-FR" sz="1700" b="1" kern="1200" noProof="0" dirty="0">
              <a:solidFill>
                <a:schemeClr val="bg1"/>
              </a:solidFill>
            </a:rPr>
            <a:t>-Système initial</a:t>
          </a:r>
          <a:br>
            <a:rPr lang="fr-FR" sz="1700" b="1" kern="1200" noProof="0" dirty="0">
              <a:solidFill>
                <a:schemeClr val="bg1"/>
              </a:solidFill>
            </a:rPr>
          </a:br>
          <a:r>
            <a:rPr lang="fr-FR" sz="1700" b="1" kern="1200" noProof="0" dirty="0">
              <a:solidFill>
                <a:schemeClr val="bg1"/>
              </a:solidFill>
            </a:rPr>
            <a:t>-Assurance multirisque climatique</a:t>
          </a:r>
          <a:r>
            <a:rPr lang="fr-FR" sz="1700" b="1" kern="1200" noProof="0" dirty="0">
              <a:solidFill>
                <a:schemeClr val="accent4">
                  <a:lumMod val="60000"/>
                  <a:lumOff val="40000"/>
                </a:schemeClr>
              </a:solidFill>
            </a:rPr>
            <a:t/>
          </a:r>
          <a:br>
            <a:rPr lang="fr-FR" sz="1700" b="1" kern="1200" noProof="0" dirty="0">
              <a:solidFill>
                <a:schemeClr val="accent4">
                  <a:lumMod val="60000"/>
                  <a:lumOff val="40000"/>
                </a:schemeClr>
              </a:solidFill>
            </a:rPr>
          </a:br>
          <a:r>
            <a:rPr lang="fr-FR" sz="1700" b="1" kern="1200" noProof="0" dirty="0">
              <a:solidFill>
                <a:schemeClr val="accent4"/>
              </a:solidFill>
            </a:rPr>
            <a:t>-Couverture des conséquences d’évènements catastrophiques</a:t>
          </a:r>
        </a:p>
      </dsp:txBody>
      <dsp:txXfrm>
        <a:off x="491615" y="1576261"/>
        <a:ext cx="4884446" cy="1241806"/>
      </dsp:txXfrm>
    </dsp:sp>
    <dsp:sp modelId="{365BDF6A-6E6E-4F8E-8E04-CEC43B079B2C}">
      <dsp:nvSpPr>
        <dsp:cNvPr id="0" name=""/>
        <dsp:cNvSpPr/>
      </dsp:nvSpPr>
      <dsp:spPr>
        <a:xfrm>
          <a:off x="263062" y="1545566"/>
          <a:ext cx="519538" cy="87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543703" y="2943065"/>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latin typeface="Calibri"/>
              <a:ea typeface="+mn-ea"/>
              <a:cs typeface="+mn-cs"/>
            </a:rPr>
            <a:t>Volet Assurantiel</a:t>
          </a:r>
        </a:p>
      </dsp:txBody>
      <dsp:txXfrm>
        <a:off x="543703" y="2943065"/>
        <a:ext cx="4884446" cy="1029095"/>
      </dsp:txXfrm>
    </dsp:sp>
    <dsp:sp modelId="{D4E8884C-8BAD-4F06-948B-88104AC5236F}">
      <dsp:nvSpPr>
        <dsp:cNvPr id="0" name=""/>
        <dsp:cNvSpPr/>
      </dsp:nvSpPr>
      <dsp:spPr>
        <a:xfrm>
          <a:off x="272293" y="2903105"/>
          <a:ext cx="519538" cy="878476"/>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559588" y="4145195"/>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a:t>
          </a:r>
        </a:p>
      </dsp:txBody>
      <dsp:txXfrm>
        <a:off x="559588" y="4145195"/>
        <a:ext cx="4884446" cy="1029095"/>
      </dsp:txXfrm>
    </dsp:sp>
    <dsp:sp modelId="{8FFD10A7-8A3C-42D9-B426-6D9055B38EF7}">
      <dsp:nvSpPr>
        <dsp:cNvPr id="0" name=""/>
        <dsp:cNvSpPr/>
      </dsp:nvSpPr>
      <dsp:spPr>
        <a:xfrm>
          <a:off x="334364" y="4114466"/>
          <a:ext cx="519538" cy="878476"/>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AD9FD-58C3-4D86-97CE-7B3722A39F4E}">
      <dsp:nvSpPr>
        <dsp:cNvPr id="0" name=""/>
        <dsp:cNvSpPr/>
      </dsp:nvSpPr>
      <dsp:spPr>
        <a:xfrm>
          <a:off x="0" y="0"/>
          <a:ext cx="2798496" cy="15906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Un fait </a:t>
          </a:r>
          <a:r>
            <a:rPr lang="fr-FR" sz="1400" b="1" kern="1200" dirty="0"/>
            <a:t>naturel d'intensité anormale </a:t>
          </a:r>
        </a:p>
      </dsp:txBody>
      <dsp:txXfrm>
        <a:off x="0" y="0"/>
        <a:ext cx="2798496" cy="477202"/>
      </dsp:txXfrm>
    </dsp:sp>
    <dsp:sp modelId="{AA4790DD-3810-4D6F-9D7B-2B9B020B26DD}">
      <dsp:nvSpPr>
        <dsp:cNvPr id="0" name=""/>
        <dsp:cNvSpPr/>
      </dsp:nvSpPr>
      <dsp:spPr>
        <a:xfrm>
          <a:off x="323534" y="477202"/>
          <a:ext cx="2098591" cy="103393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fr-FR" sz="1300" kern="1200" dirty="0"/>
            <a:t>Ayant un fait générateur soudain ou imprévisible et ayant des effets dévastateurs d'une intensité grave pour la collectivité</a:t>
          </a:r>
        </a:p>
      </dsp:txBody>
      <dsp:txXfrm>
        <a:off x="353817" y="507485"/>
        <a:ext cx="2038025" cy="973372"/>
      </dsp:txXfrm>
    </dsp:sp>
    <dsp:sp modelId="{E829DF61-08A1-42C7-8BE0-D4EA11D387F7}">
      <dsp:nvSpPr>
        <dsp:cNvPr id="0" name=""/>
        <dsp:cNvSpPr/>
      </dsp:nvSpPr>
      <dsp:spPr>
        <a:xfrm>
          <a:off x="3692340" y="0"/>
          <a:ext cx="2623238" cy="15906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t>L'action violente de l'homme</a:t>
          </a:r>
        </a:p>
      </dsp:txBody>
      <dsp:txXfrm>
        <a:off x="3692340" y="0"/>
        <a:ext cx="2623238" cy="477202"/>
      </dsp:txXfrm>
    </dsp:sp>
    <dsp:sp modelId="{A27BF87B-3C2B-4739-9038-3F0582442146}">
      <dsp:nvSpPr>
        <dsp:cNvPr id="0" name=""/>
        <dsp:cNvSpPr/>
      </dsp:nvSpPr>
      <dsp:spPr>
        <a:xfrm>
          <a:off x="4036305" y="487407"/>
          <a:ext cx="2098591" cy="103393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fr-FR" sz="1300" kern="1200" dirty="0"/>
            <a:t>Qui constitue un acte de terrorisme ou est la conséquence directe de la survenance d'émeutes ou de mouvements populaires</a:t>
          </a:r>
        </a:p>
      </dsp:txBody>
      <dsp:txXfrm>
        <a:off x="4066588" y="517690"/>
        <a:ext cx="2038025" cy="9733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D15D-8639-4A3C-B4F1-F45EA68AAB17}">
      <dsp:nvSpPr>
        <dsp:cNvPr id="0" name=""/>
        <dsp:cNvSpPr/>
      </dsp:nvSpPr>
      <dsp:spPr>
        <a:xfrm>
          <a:off x="1271" y="192425"/>
          <a:ext cx="1017378" cy="6104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Les zones sinistrées ;</a:t>
          </a:r>
        </a:p>
      </dsp:txBody>
      <dsp:txXfrm>
        <a:off x="1271" y="192425"/>
        <a:ext cx="1017378" cy="610427"/>
      </dsp:txXfrm>
    </dsp:sp>
    <dsp:sp modelId="{ACC3BC65-C721-44B0-A854-B58AD7A527CA}">
      <dsp:nvSpPr>
        <dsp:cNvPr id="0" name=""/>
        <dsp:cNvSpPr/>
      </dsp:nvSpPr>
      <dsp:spPr>
        <a:xfrm>
          <a:off x="1120388" y="192425"/>
          <a:ext cx="1017378" cy="6104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La date de l’évènement ;</a:t>
          </a:r>
        </a:p>
      </dsp:txBody>
      <dsp:txXfrm>
        <a:off x="1120388" y="192425"/>
        <a:ext cx="1017378" cy="610427"/>
      </dsp:txXfrm>
    </dsp:sp>
    <dsp:sp modelId="{AEC7792B-6F8A-405A-8796-E2C38A2C9D1C}">
      <dsp:nvSpPr>
        <dsp:cNvPr id="0" name=""/>
        <dsp:cNvSpPr/>
      </dsp:nvSpPr>
      <dsp:spPr>
        <a:xfrm>
          <a:off x="2239505" y="192425"/>
          <a:ext cx="1639282" cy="6104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La durée de l’évènement catastrophique.</a:t>
          </a:r>
        </a:p>
      </dsp:txBody>
      <dsp:txXfrm>
        <a:off x="2239505" y="192425"/>
        <a:ext cx="1639282" cy="6104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676882" y="400599"/>
          <a:ext cx="4215319" cy="106136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Changements climatiques et nécessité de développement d’une couverture</a:t>
          </a:r>
        </a:p>
      </dsp:txBody>
      <dsp:txXfrm>
        <a:off x="676882" y="400599"/>
        <a:ext cx="4215319" cy="1061361"/>
      </dsp:txXfrm>
    </dsp:sp>
    <dsp:sp modelId="{A123F4F4-DE9B-4833-9CDF-A44698A73FE5}">
      <dsp:nvSpPr>
        <dsp:cNvPr id="0" name=""/>
        <dsp:cNvSpPr/>
      </dsp:nvSpPr>
      <dsp:spPr>
        <a:xfrm>
          <a:off x="322655" y="306468"/>
          <a:ext cx="693383" cy="955533"/>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546682" y="1634923"/>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Maroc : Couverture des conséquences d’évènements catastrophiques</a:t>
          </a:r>
        </a:p>
      </dsp:txBody>
      <dsp:txXfrm>
        <a:off x="546682" y="1634923"/>
        <a:ext cx="4475717" cy="1028671"/>
      </dsp:txXfrm>
    </dsp:sp>
    <dsp:sp modelId="{365BDF6A-6E6E-4F8E-8E04-CEC43B079B2C}">
      <dsp:nvSpPr>
        <dsp:cNvPr id="0" name=""/>
        <dsp:cNvSpPr/>
      </dsp:nvSpPr>
      <dsp:spPr>
        <a:xfrm>
          <a:off x="336444" y="1546963"/>
          <a:ext cx="519324" cy="8781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546682" y="2836556"/>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latin typeface="Calibri"/>
              <a:ea typeface="+mn-ea"/>
              <a:cs typeface="+mn-cs"/>
            </a:rPr>
            <a:t>Volet Assurantiel </a:t>
          </a:r>
        </a:p>
      </dsp:txBody>
      <dsp:txXfrm>
        <a:off x="546682" y="2836556"/>
        <a:ext cx="4475717" cy="1028671"/>
      </dsp:txXfrm>
    </dsp:sp>
    <dsp:sp modelId="{D4E8884C-8BAD-4F06-948B-88104AC5236F}">
      <dsp:nvSpPr>
        <dsp:cNvPr id="0" name=""/>
        <dsp:cNvSpPr/>
      </dsp:nvSpPr>
      <dsp:spPr>
        <a:xfrm>
          <a:off x="336444" y="2748597"/>
          <a:ext cx="519324" cy="878114"/>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611782" y="4038190"/>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 Dommages indemnisables, registre de recensement et FSEC</a:t>
          </a:r>
        </a:p>
      </dsp:txBody>
      <dsp:txXfrm>
        <a:off x="611782" y="4038190"/>
        <a:ext cx="4475717" cy="1028671"/>
      </dsp:txXfrm>
    </dsp:sp>
    <dsp:sp modelId="{8FFD10A7-8A3C-42D9-B426-6D9055B38EF7}">
      <dsp:nvSpPr>
        <dsp:cNvPr id="0" name=""/>
        <dsp:cNvSpPr/>
      </dsp:nvSpPr>
      <dsp:spPr>
        <a:xfrm>
          <a:off x="401544" y="3950230"/>
          <a:ext cx="519324" cy="878114"/>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8C9F-9A58-468B-B324-0D089775F6D4}">
      <dsp:nvSpPr>
        <dsp:cNvPr id="0" name=""/>
        <dsp:cNvSpPr/>
      </dsp:nvSpPr>
      <dsp:spPr>
        <a:xfrm>
          <a:off x="0" y="327830"/>
          <a:ext cx="5366096" cy="8079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469" tIns="187452" rIns="416469" bIns="92456" numCol="1" spcCol="1270" anchor="t" anchorCtr="0">
          <a:noAutofit/>
        </a:bodyPr>
        <a:lstStyle/>
        <a:p>
          <a:pPr marL="114300" lvl="1" indent="-114300" algn="l" defTabSz="577850">
            <a:lnSpc>
              <a:spcPct val="90000"/>
            </a:lnSpc>
            <a:spcBef>
              <a:spcPct val="0"/>
            </a:spcBef>
            <a:spcAft>
              <a:spcPct val="15000"/>
            </a:spcAft>
            <a:buFontTx/>
            <a:buChar char="••"/>
          </a:pPr>
          <a:r>
            <a:rPr lang="fr-FR" sz="1300" b="0" i="0" u="none" strike="noStrike" kern="1200" baseline="0" dirty="0" smtClean="0">
              <a:latin typeface="Gotham Book"/>
            </a:rPr>
            <a:t>La garantie EVCAT couvre les dommages </a:t>
          </a:r>
          <a:r>
            <a:rPr lang="fr-FR" sz="1300" b="0" i="0" u="none" strike="noStrike" kern="1200" baseline="0" dirty="0">
              <a:latin typeface="Gotham Book"/>
            </a:rPr>
            <a:t>subis par les biens, dans la limite des plafonds d’indemnisation et tenant compte des franchises </a:t>
          </a:r>
          <a:r>
            <a:rPr lang="fr-FR" sz="1300" b="0" i="0" u="none" strike="noStrike" kern="1200" baseline="0" dirty="0" smtClean="0">
              <a:latin typeface="Gotham Book"/>
            </a:rPr>
            <a:t>pr</a:t>
          </a:r>
          <a:r>
            <a:rPr lang="fr-FR" sz="1300" b="0" i="0" u="none" strike="noStrike" kern="1200" baseline="0" dirty="0" smtClean="0">
              <a:latin typeface="Gotham Bold"/>
            </a:rPr>
            <a:t>é</a:t>
          </a:r>
          <a:r>
            <a:rPr lang="fr-FR" sz="1300" b="0" i="0" u="none" strike="noStrike" kern="1200" baseline="0" dirty="0" smtClean="0">
              <a:latin typeface="Gotham Book"/>
            </a:rPr>
            <a:t>vues par les textes </a:t>
          </a:r>
          <a:r>
            <a:rPr lang="fr-FR" sz="1300" b="0" i="0" u="none" strike="noStrike" kern="1200" baseline="0" dirty="0">
              <a:latin typeface="Gotham Book"/>
            </a:rPr>
            <a:t>d’application.</a:t>
          </a:r>
          <a:endParaRPr lang="en-US" sz="1300" b="1" u="sng" kern="1200" dirty="0"/>
        </a:p>
      </dsp:txBody>
      <dsp:txXfrm>
        <a:off x="0" y="327830"/>
        <a:ext cx="5366096" cy="807975"/>
      </dsp:txXfrm>
    </dsp:sp>
    <dsp:sp modelId="{1E7D4C8C-65EA-4DDB-BF60-903E45629502}">
      <dsp:nvSpPr>
        <dsp:cNvPr id="0" name=""/>
        <dsp:cNvSpPr/>
      </dsp:nvSpPr>
      <dsp:spPr>
        <a:xfrm>
          <a:off x="268304" y="45661"/>
          <a:ext cx="3756267" cy="41500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1978" tIns="0" rIns="141978" bIns="0" numCol="1" spcCol="1270" anchor="ctr" anchorCtr="0">
          <a:noAutofit/>
        </a:bodyPr>
        <a:lstStyle/>
        <a:p>
          <a:pPr lvl="0" algn="l" defTabSz="622300">
            <a:lnSpc>
              <a:spcPct val="90000"/>
            </a:lnSpc>
            <a:spcBef>
              <a:spcPct val="0"/>
            </a:spcBef>
            <a:spcAft>
              <a:spcPct val="35000"/>
            </a:spcAft>
          </a:pPr>
          <a:r>
            <a:rPr lang="fr-FR" sz="1400" b="1" i="0" u="none" strike="noStrike" kern="1200" baseline="0" dirty="0">
              <a:latin typeface="Gotham Book"/>
            </a:rPr>
            <a:t>Les contrats d’assurance de biens </a:t>
          </a:r>
          <a:r>
            <a:rPr lang="en-US" sz="1400" b="1" u="none" kern="1200" dirty="0"/>
            <a:t>:</a:t>
          </a:r>
        </a:p>
      </dsp:txBody>
      <dsp:txXfrm>
        <a:off x="288563" y="65920"/>
        <a:ext cx="3715749" cy="374490"/>
      </dsp:txXfrm>
    </dsp:sp>
    <dsp:sp modelId="{1B28C1D1-DEE9-4B33-9ADF-EAF2F6198CBF}">
      <dsp:nvSpPr>
        <dsp:cNvPr id="0" name=""/>
        <dsp:cNvSpPr/>
      </dsp:nvSpPr>
      <dsp:spPr>
        <a:xfrm>
          <a:off x="0" y="1646430"/>
          <a:ext cx="5366096" cy="738821"/>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469" tIns="187452" rIns="416469" bIns="92456" numCol="1" spcCol="1270" anchor="t" anchorCtr="0">
          <a:noAutofit/>
        </a:bodyPr>
        <a:lstStyle/>
        <a:p>
          <a:pPr marL="114300" lvl="1" indent="-114300" algn="l" defTabSz="577850">
            <a:lnSpc>
              <a:spcPct val="90000"/>
            </a:lnSpc>
            <a:spcBef>
              <a:spcPct val="0"/>
            </a:spcBef>
            <a:spcAft>
              <a:spcPct val="15000"/>
            </a:spcAft>
            <a:buChar char="••"/>
          </a:pPr>
          <a:r>
            <a:rPr lang="fr-FR" sz="1300" b="0" i="0" u="none" strike="noStrike" kern="1200" baseline="0" dirty="0" smtClean="0">
              <a:latin typeface="Gotham Book"/>
            </a:rPr>
            <a:t>La garantie EVCAT couvre les </a:t>
          </a:r>
          <a:r>
            <a:rPr lang="fr-FR" sz="1300" b="0" i="0" u="none" strike="noStrike" kern="1200" baseline="0" dirty="0" smtClean="0">
              <a:latin typeface="Gotham Book"/>
              <a:ea typeface="+mn-ea"/>
              <a:cs typeface="+mn-cs"/>
            </a:rPr>
            <a:t>dommages </a:t>
          </a:r>
          <a:r>
            <a:rPr lang="fr-FR" sz="1300" b="0" i="0" u="none" strike="noStrike" kern="1200" baseline="0" dirty="0">
              <a:latin typeface="Gotham Book"/>
              <a:ea typeface="+mn-ea"/>
              <a:cs typeface="+mn-cs"/>
            </a:rPr>
            <a:t>subis par le </a:t>
          </a:r>
          <a:r>
            <a:rPr lang="fr-FR" sz="1300" b="0" i="0" u="none" strike="noStrike" kern="1200" baseline="0" dirty="0" smtClean="0">
              <a:latin typeface="Gotham Book"/>
              <a:ea typeface="+mn-ea"/>
              <a:cs typeface="+mn-cs"/>
            </a:rPr>
            <a:t>véhicule, et les préjudices </a:t>
          </a:r>
          <a:r>
            <a:rPr lang="fr-FR" sz="1300" b="0" i="0" u="none" strike="noStrike" kern="1200" baseline="0" dirty="0">
              <a:latin typeface="Gotham Book"/>
              <a:ea typeface="+mn-ea"/>
              <a:cs typeface="+mn-cs"/>
            </a:rPr>
            <a:t>corporels subis par le conducteur, </a:t>
          </a:r>
          <a:r>
            <a:rPr lang="fr-FR" sz="1300" b="0" i="0" u="none" strike="noStrike" kern="1200" baseline="0" dirty="0" smtClean="0">
              <a:latin typeface="Gotham Book"/>
              <a:ea typeface="+mn-ea"/>
              <a:cs typeface="+mn-cs"/>
            </a:rPr>
            <a:t>les passagers et les membres de la famille du propriétaire</a:t>
          </a:r>
          <a:endParaRPr lang="en-US" sz="1300" b="0" i="0" u="none" strike="noStrike" kern="1200" baseline="0" dirty="0">
            <a:latin typeface="Gotham Book"/>
            <a:ea typeface="+mn-ea"/>
            <a:cs typeface="+mn-cs"/>
          </a:endParaRPr>
        </a:p>
      </dsp:txBody>
      <dsp:txXfrm>
        <a:off x="0" y="1646430"/>
        <a:ext cx="5366096" cy="738821"/>
      </dsp:txXfrm>
    </dsp:sp>
    <dsp:sp modelId="{6073CCC0-9DCB-4812-923E-9F6C28FCB22B}">
      <dsp:nvSpPr>
        <dsp:cNvPr id="0" name=""/>
        <dsp:cNvSpPr/>
      </dsp:nvSpPr>
      <dsp:spPr>
        <a:xfrm>
          <a:off x="268042" y="1184405"/>
          <a:ext cx="4290571" cy="594865"/>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1978" tIns="0" rIns="141978" bIns="0" numCol="1" spcCol="1270" anchor="ctr" anchorCtr="0">
          <a:noAutofit/>
        </a:bodyPr>
        <a:lstStyle/>
        <a:p>
          <a:pPr lvl="0" algn="l" defTabSz="622300">
            <a:lnSpc>
              <a:spcPct val="90000"/>
            </a:lnSpc>
            <a:spcBef>
              <a:spcPct val="0"/>
            </a:spcBef>
            <a:spcAft>
              <a:spcPct val="35000"/>
            </a:spcAft>
          </a:pPr>
          <a:r>
            <a:rPr lang="fr-FR" sz="1400" b="1" i="0" u="none" strike="noStrike" kern="1200" baseline="0" dirty="0">
              <a:latin typeface="Gotham Book"/>
            </a:rPr>
            <a:t>Les contrats d’assurance couvrant la RC automobile </a:t>
          </a:r>
          <a:endParaRPr lang="en-US" sz="1400" b="1" u="none" kern="1200" dirty="0"/>
        </a:p>
      </dsp:txBody>
      <dsp:txXfrm>
        <a:off x="297081" y="1213444"/>
        <a:ext cx="4232493" cy="536787"/>
      </dsp:txXfrm>
    </dsp:sp>
    <dsp:sp modelId="{94F54A45-8C61-442D-91F3-95F43FDFFF80}">
      <dsp:nvSpPr>
        <dsp:cNvPr id="0" name=""/>
        <dsp:cNvSpPr/>
      </dsp:nvSpPr>
      <dsp:spPr>
        <a:xfrm>
          <a:off x="0" y="2723204"/>
          <a:ext cx="5366096" cy="807975"/>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469" tIns="187452" rIns="416469" bIns="92456" numCol="1" spcCol="1270" anchor="t" anchorCtr="0">
          <a:noAutofit/>
        </a:bodyPr>
        <a:lstStyle/>
        <a:p>
          <a:pPr marL="114300" lvl="1" indent="-114300" algn="l" defTabSz="577850">
            <a:lnSpc>
              <a:spcPct val="90000"/>
            </a:lnSpc>
            <a:spcBef>
              <a:spcPct val="0"/>
            </a:spcBef>
            <a:spcAft>
              <a:spcPct val="15000"/>
            </a:spcAft>
            <a:buChar char="••"/>
          </a:pPr>
          <a:r>
            <a:rPr lang="fr-FR" sz="1300" b="0" i="0" u="none" strike="noStrike" kern="1200" baseline="0" smtClean="0">
              <a:latin typeface="Gotham Book"/>
            </a:rPr>
            <a:t>La garantie EVCAT couvre les pr</a:t>
          </a:r>
          <a:r>
            <a:rPr lang="fr-FR" sz="1300" b="0" i="0" u="none" strike="noStrike" kern="1200" baseline="0" smtClean="0">
              <a:latin typeface="Gotham Bold"/>
            </a:rPr>
            <a:t>é</a:t>
          </a:r>
          <a:r>
            <a:rPr lang="fr-FR" sz="1300" b="0" i="0" u="none" strike="noStrike" kern="1200" baseline="0" smtClean="0">
              <a:latin typeface="Gotham Book"/>
            </a:rPr>
            <a:t>judices </a:t>
          </a:r>
          <a:r>
            <a:rPr lang="fr-FR" sz="1300" b="0" i="0" u="none" strike="noStrike" kern="1200" baseline="0" dirty="0">
              <a:latin typeface="Gotham Book"/>
            </a:rPr>
            <a:t>subis par les personnes se trouvant dans les locaux pr</a:t>
          </a:r>
          <a:r>
            <a:rPr lang="fr-FR" sz="1300" b="0" i="0" u="none" strike="noStrike" kern="1200" baseline="0" dirty="0">
              <a:latin typeface="Gotham Bold"/>
            </a:rPr>
            <a:t>é</a:t>
          </a:r>
          <a:r>
            <a:rPr lang="fr-FR" sz="1300" b="0" i="0" u="none" strike="noStrike" kern="1200" baseline="0" dirty="0">
              <a:latin typeface="Gotham Book"/>
            </a:rPr>
            <a:t>vus au contrat d’assurance et qui ne sont pas les pr</a:t>
          </a:r>
          <a:r>
            <a:rPr lang="fr-FR" sz="1300" b="0" i="0" u="none" strike="noStrike" kern="1200" baseline="0" dirty="0">
              <a:latin typeface="Gotham Bold"/>
            </a:rPr>
            <a:t>é</a:t>
          </a:r>
          <a:r>
            <a:rPr lang="fr-FR" sz="1300" b="0" i="0" u="none" strike="noStrike" kern="1200" baseline="0" dirty="0">
              <a:latin typeface="Gotham Book"/>
            </a:rPr>
            <a:t>pos</a:t>
          </a:r>
          <a:r>
            <a:rPr lang="fr-FR" sz="1300" b="0" i="0" u="none" strike="noStrike" kern="1200" baseline="0" dirty="0">
              <a:latin typeface="Gotham Bold"/>
            </a:rPr>
            <a:t>é</a:t>
          </a:r>
          <a:r>
            <a:rPr lang="fr-FR" sz="1300" b="0" i="0" u="none" strike="noStrike" kern="1200" baseline="0" dirty="0">
              <a:latin typeface="Gotham Book"/>
            </a:rPr>
            <a:t>s de </a:t>
          </a:r>
          <a:r>
            <a:rPr lang="fr-FR" sz="1300" b="0" i="0" u="none" strike="noStrike" kern="1200" baseline="0" dirty="0" smtClean="0">
              <a:latin typeface="Gotham Book"/>
            </a:rPr>
            <a:t>l’assur</a:t>
          </a:r>
          <a:r>
            <a:rPr lang="fr-FR" sz="1300" b="0" i="0" u="none" strike="noStrike" kern="1200" baseline="0" dirty="0" smtClean="0">
              <a:latin typeface="Gotham Bold"/>
            </a:rPr>
            <a:t>é</a:t>
          </a:r>
          <a:endParaRPr lang="en-US" sz="1300" b="1" u="sng" kern="1200" dirty="0"/>
        </a:p>
      </dsp:txBody>
      <dsp:txXfrm>
        <a:off x="0" y="2723204"/>
        <a:ext cx="5366096" cy="807975"/>
      </dsp:txXfrm>
    </dsp:sp>
    <dsp:sp modelId="{B64D40CA-DDE3-499C-949D-B735D16A8CE5}">
      <dsp:nvSpPr>
        <dsp:cNvPr id="0" name=""/>
        <dsp:cNvSpPr/>
      </dsp:nvSpPr>
      <dsp:spPr>
        <a:xfrm>
          <a:off x="268304" y="2433851"/>
          <a:ext cx="3968083" cy="422192"/>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1978" tIns="0" rIns="141978" bIns="0" numCol="1" spcCol="1270" anchor="ctr" anchorCtr="0">
          <a:noAutofit/>
        </a:bodyPr>
        <a:lstStyle/>
        <a:p>
          <a:pPr lvl="0" algn="l" defTabSz="622300">
            <a:lnSpc>
              <a:spcPct val="90000"/>
            </a:lnSpc>
            <a:spcBef>
              <a:spcPct val="0"/>
            </a:spcBef>
            <a:spcAft>
              <a:spcPct val="35000"/>
            </a:spcAft>
          </a:pPr>
          <a:r>
            <a:rPr lang="fr-FR" sz="1400" b="1" i="0" u="none" strike="noStrike" kern="1200" baseline="0" dirty="0">
              <a:latin typeface="Gotham Book"/>
            </a:rPr>
            <a:t>Les contrats d’assurance RC corporel </a:t>
          </a:r>
          <a:endParaRPr lang="en-US" sz="1400" b="1" u="none" kern="1200" dirty="0"/>
        </a:p>
      </dsp:txBody>
      <dsp:txXfrm>
        <a:off x="288914" y="2454461"/>
        <a:ext cx="3926863" cy="3809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676882" y="400599"/>
          <a:ext cx="4215319" cy="106136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Changements climatiques et nécessité de développement d’une couverture</a:t>
          </a:r>
        </a:p>
      </dsp:txBody>
      <dsp:txXfrm>
        <a:off x="676882" y="400599"/>
        <a:ext cx="4215319" cy="1061361"/>
      </dsp:txXfrm>
    </dsp:sp>
    <dsp:sp modelId="{A123F4F4-DE9B-4833-9CDF-A44698A73FE5}">
      <dsp:nvSpPr>
        <dsp:cNvPr id="0" name=""/>
        <dsp:cNvSpPr/>
      </dsp:nvSpPr>
      <dsp:spPr>
        <a:xfrm>
          <a:off x="322655" y="306468"/>
          <a:ext cx="693383" cy="955533"/>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546682" y="1634923"/>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Maroc : Couverture des conséquences d’évènements catastrophiques</a:t>
          </a:r>
        </a:p>
      </dsp:txBody>
      <dsp:txXfrm>
        <a:off x="546682" y="1634923"/>
        <a:ext cx="4475717" cy="1028671"/>
      </dsp:txXfrm>
    </dsp:sp>
    <dsp:sp modelId="{365BDF6A-6E6E-4F8E-8E04-CEC43B079B2C}">
      <dsp:nvSpPr>
        <dsp:cNvPr id="0" name=""/>
        <dsp:cNvSpPr/>
      </dsp:nvSpPr>
      <dsp:spPr>
        <a:xfrm>
          <a:off x="336444" y="1546963"/>
          <a:ext cx="519324" cy="8781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546682" y="2836556"/>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latin typeface="Calibri"/>
              <a:ea typeface="+mn-ea"/>
              <a:cs typeface="+mn-cs"/>
            </a:rPr>
            <a:t>Volet Assurantiel : Contrats concernés, Franchises, plafonds d’indemnisation et déclaration</a:t>
          </a:r>
        </a:p>
      </dsp:txBody>
      <dsp:txXfrm>
        <a:off x="546682" y="2836556"/>
        <a:ext cx="4475717" cy="1028671"/>
      </dsp:txXfrm>
    </dsp:sp>
    <dsp:sp modelId="{D4E8884C-8BAD-4F06-948B-88104AC5236F}">
      <dsp:nvSpPr>
        <dsp:cNvPr id="0" name=""/>
        <dsp:cNvSpPr/>
      </dsp:nvSpPr>
      <dsp:spPr>
        <a:xfrm>
          <a:off x="336444" y="2748597"/>
          <a:ext cx="519324" cy="878114"/>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611782" y="4038190"/>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tx2">
                  <a:lumMod val="60000"/>
                  <a:lumOff val="40000"/>
                </a:schemeClr>
              </a:solidFill>
              <a:latin typeface="Calibri"/>
              <a:ea typeface="+mn-ea"/>
              <a:cs typeface="+mn-cs"/>
            </a:rPr>
            <a:t>Volet Allocataire</a:t>
          </a:r>
        </a:p>
      </dsp:txBody>
      <dsp:txXfrm>
        <a:off x="611782" y="4038190"/>
        <a:ext cx="4475717" cy="1028671"/>
      </dsp:txXfrm>
    </dsp:sp>
    <dsp:sp modelId="{8FFD10A7-8A3C-42D9-B426-6D9055B38EF7}">
      <dsp:nvSpPr>
        <dsp:cNvPr id="0" name=""/>
        <dsp:cNvSpPr/>
      </dsp:nvSpPr>
      <dsp:spPr>
        <a:xfrm>
          <a:off x="401544" y="3950230"/>
          <a:ext cx="519324" cy="878114"/>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AF43F-9540-4A01-A1A1-C53153601147}">
      <dsp:nvSpPr>
        <dsp:cNvPr id="0" name=""/>
        <dsp:cNvSpPr/>
      </dsp:nvSpPr>
      <dsp:spPr>
        <a:xfrm>
          <a:off x="0" y="232072"/>
          <a:ext cx="7070439" cy="12168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a:t>Les personnes ayant subi un préjudice corporel occasionné directement par </a:t>
          </a:r>
          <a:r>
            <a:rPr lang="fr-FR" sz="1500" kern="1200" dirty="0" smtClean="0"/>
            <a:t>l'évènement </a:t>
          </a:r>
          <a:r>
            <a:rPr lang="fr-FR" sz="1500" kern="1200" dirty="0"/>
            <a:t>catastrophique, y compris les personnes prenant part aux actions de secours, de sauvetage et de sécurisation liés à cet </a:t>
          </a:r>
          <a:r>
            <a:rPr lang="fr-FR" sz="1500" kern="1200" dirty="0" smtClean="0"/>
            <a:t>évènement, </a:t>
          </a:r>
          <a:r>
            <a:rPr lang="fr-FR" sz="1500" kern="1200" dirty="0"/>
            <a:t>ou leurs ayants droit, en cas de décès ou de disparition desdites personnes ;</a:t>
          </a:r>
        </a:p>
      </dsp:txBody>
      <dsp:txXfrm>
        <a:off x="59399" y="291471"/>
        <a:ext cx="6951641" cy="1098002"/>
      </dsp:txXfrm>
    </dsp:sp>
    <dsp:sp modelId="{88997F31-C2B4-45B6-893D-E21EDB44A4D1}">
      <dsp:nvSpPr>
        <dsp:cNvPr id="0" name=""/>
        <dsp:cNvSpPr/>
      </dsp:nvSpPr>
      <dsp:spPr>
        <a:xfrm>
          <a:off x="0" y="1636073"/>
          <a:ext cx="7070439" cy="12168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buFont typeface="Symbol" panose="05050102010706020507" pitchFamily="18" charset="2"/>
            <a:buNone/>
          </a:pPr>
          <a:r>
            <a:rPr lang="fr-FR" sz="1500" kern="1200" dirty="0"/>
            <a:t>Les membres d'un ménage dont la résidence principale est rendue inhabitable directement par ledit </a:t>
          </a:r>
          <a:r>
            <a:rPr lang="fr-FR" sz="1500" kern="1200" dirty="0" smtClean="0"/>
            <a:t>évènement. </a:t>
          </a:r>
          <a:r>
            <a:rPr lang="fr-FR" sz="1500" kern="1200" dirty="0"/>
            <a:t>Sont également éligibles aux indemnités accordées par ledit Fonds, les personnes non-membres dudit ménage lorsque leurs conjoints et/ou leurs enfants à charge en sont membres.</a:t>
          </a:r>
        </a:p>
      </dsp:txBody>
      <dsp:txXfrm>
        <a:off x="59399" y="1695472"/>
        <a:ext cx="6951641" cy="1098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B30CB-C312-4E45-A771-BD99A799515D}">
      <dsp:nvSpPr>
        <dsp:cNvPr id="0" name=""/>
        <dsp:cNvSpPr/>
      </dsp:nvSpPr>
      <dsp:spPr>
        <a:xfrm>
          <a:off x="3930" y="1895"/>
          <a:ext cx="3740799" cy="74743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a:t>Personnes ayant subi un préjudice corporel ou en cas de décès</a:t>
          </a:r>
        </a:p>
      </dsp:txBody>
      <dsp:txXfrm>
        <a:off x="25822" y="23787"/>
        <a:ext cx="3697015" cy="703649"/>
      </dsp:txXfrm>
    </dsp:sp>
    <dsp:sp modelId="{9FAAD9A0-0BC1-4C2B-AEB6-F31E7C837926}">
      <dsp:nvSpPr>
        <dsp:cNvPr id="0" name=""/>
        <dsp:cNvSpPr/>
      </dsp:nvSpPr>
      <dsp:spPr>
        <a:xfrm>
          <a:off x="9478" y="955352"/>
          <a:ext cx="1789755" cy="250960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Incapacité physique permanente de la victime : </a:t>
          </a:r>
          <a:r>
            <a:rPr lang="fr-FR" sz="1300" kern="1200" dirty="0"/>
            <a:t>L’estimation du préjudice est obtenue en multipliant le capital de référence de la victime par le taux d'incapacité de cette dernière, avec réduction</a:t>
          </a:r>
        </a:p>
      </dsp:txBody>
      <dsp:txXfrm>
        <a:off x="61898" y="1007772"/>
        <a:ext cx="1684915" cy="2404767"/>
      </dsp:txXfrm>
    </dsp:sp>
    <dsp:sp modelId="{5F9902D9-5555-4110-BD7A-3CC15D995F9C}">
      <dsp:nvSpPr>
        <dsp:cNvPr id="0" name=""/>
        <dsp:cNvSpPr/>
      </dsp:nvSpPr>
      <dsp:spPr>
        <a:xfrm>
          <a:off x="1949426" y="955352"/>
          <a:ext cx="1789755" cy="250960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Perte de ressources subie par les ayants droit de la victime du fait de son décès /disparition :</a:t>
          </a:r>
          <a:r>
            <a:rPr lang="fr-FR" sz="1300" kern="1200" dirty="0"/>
            <a:t> les indemnités sont réparties entres les ayants droit </a:t>
          </a:r>
          <a:r>
            <a:rPr lang="fr-FR" sz="1300" kern="1200" dirty="0" smtClean="0"/>
            <a:t>selon </a:t>
          </a:r>
          <a:r>
            <a:rPr lang="fr-FR" sz="1300" kern="1200" dirty="0"/>
            <a:t>les pourcentages prévus par le Dahir de 1984 , appliqués au capital de référence de la victime.</a:t>
          </a:r>
        </a:p>
      </dsp:txBody>
      <dsp:txXfrm>
        <a:off x="2001846" y="1007772"/>
        <a:ext cx="1684915" cy="2404767"/>
      </dsp:txXfrm>
    </dsp:sp>
    <dsp:sp modelId="{C0B16413-5721-459C-B78A-72B40D0700A7}">
      <dsp:nvSpPr>
        <dsp:cNvPr id="0" name=""/>
        <dsp:cNvSpPr/>
      </dsp:nvSpPr>
      <dsp:spPr>
        <a:xfrm>
          <a:off x="4045408" y="1895"/>
          <a:ext cx="6119897" cy="74743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a:t>Perte de résidence principale ou privation de jouissance de celle-ci</a:t>
          </a:r>
        </a:p>
      </dsp:txBody>
      <dsp:txXfrm>
        <a:off x="4067300" y="23787"/>
        <a:ext cx="6076113" cy="703649"/>
      </dsp:txXfrm>
    </dsp:sp>
    <dsp:sp modelId="{EB47DDE3-C160-48FD-A1D5-A1E37171F5D9}">
      <dsp:nvSpPr>
        <dsp:cNvPr id="0" name=""/>
        <dsp:cNvSpPr/>
      </dsp:nvSpPr>
      <dsp:spPr>
        <a:xfrm>
          <a:off x="4162254" y="955352"/>
          <a:ext cx="3232780" cy="152233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Une Indemnité pour perte de résidence principale l</a:t>
          </a:r>
          <a:r>
            <a:rPr lang="fr-FR" sz="1300" kern="1200" dirty="0"/>
            <a:t>orsqu’elle est déclarée inhabitable et qui comprend :</a:t>
          </a:r>
          <a:endParaRPr lang="fr-FR" sz="1300" b="0" kern="1200" dirty="0"/>
        </a:p>
      </dsp:txBody>
      <dsp:txXfrm>
        <a:off x="4206842" y="999940"/>
        <a:ext cx="3143604" cy="1433154"/>
      </dsp:txXfrm>
    </dsp:sp>
    <dsp:sp modelId="{8C4B75AB-E9D6-4E3C-9CCE-DCF261F5D66C}">
      <dsp:nvSpPr>
        <dsp:cNvPr id="0" name=""/>
        <dsp:cNvSpPr/>
      </dsp:nvSpPr>
      <dsp:spPr>
        <a:xfrm>
          <a:off x="4051455" y="2683706"/>
          <a:ext cx="1922482" cy="151511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allocation pour privation de jouissance : fixée </a:t>
          </a:r>
          <a:r>
            <a:rPr lang="fr-FR" sz="1200" b="1" kern="1200" dirty="0"/>
            <a:t>à 6 fois la valeur locative mensuelle.</a:t>
          </a:r>
          <a:r>
            <a:rPr lang="fr-FR" sz="1200" kern="1200" dirty="0"/>
            <a:t> ladite valeur est comprise entre le mix et le max fixées par l’administration après avis de l’ACAPS</a:t>
          </a:r>
          <a:endParaRPr lang="fr-FR" sz="1200" b="0" kern="1200" dirty="0"/>
        </a:p>
      </dsp:txBody>
      <dsp:txXfrm>
        <a:off x="4095831" y="2728082"/>
        <a:ext cx="1833730" cy="1426362"/>
      </dsp:txXfrm>
    </dsp:sp>
    <dsp:sp modelId="{D463604E-E865-4D09-A379-3118B2CDA7CE}">
      <dsp:nvSpPr>
        <dsp:cNvPr id="0" name=""/>
        <dsp:cNvSpPr/>
      </dsp:nvSpPr>
      <dsp:spPr>
        <a:xfrm>
          <a:off x="6030798" y="2685601"/>
          <a:ext cx="1456726" cy="152233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Une indemnité pour la réhabilitation des locaux de la résidence principale.</a:t>
          </a:r>
          <a:endParaRPr lang="fr-FR" sz="1300" b="1" kern="1200" dirty="0"/>
        </a:p>
      </dsp:txBody>
      <dsp:txXfrm>
        <a:off x="6073464" y="2728267"/>
        <a:ext cx="1371394" cy="1436998"/>
      </dsp:txXfrm>
    </dsp:sp>
    <dsp:sp modelId="{C72BC986-41A7-4129-A143-ECCA41B5BB28}">
      <dsp:nvSpPr>
        <dsp:cNvPr id="0" name=""/>
        <dsp:cNvSpPr/>
      </dsp:nvSpPr>
      <dsp:spPr>
        <a:xfrm>
          <a:off x="7656026" y="955352"/>
          <a:ext cx="2503232" cy="152233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L’Indemnité pour privation de jouissance</a:t>
          </a:r>
          <a:r>
            <a:rPr lang="fr-FR" sz="1300" kern="1200" dirty="0"/>
            <a:t> de la résidence principale est accordée au locataire membre du ménage occupant ladite résidence. </a:t>
          </a:r>
          <a:endParaRPr lang="fr-FR" sz="1300" b="0" kern="1200" dirty="0"/>
        </a:p>
      </dsp:txBody>
      <dsp:txXfrm>
        <a:off x="7700614" y="999940"/>
        <a:ext cx="2414056" cy="1433154"/>
      </dsp:txXfrm>
    </dsp:sp>
    <dsp:sp modelId="{0BC14EA0-7702-4988-B7C1-96A56E0929B6}">
      <dsp:nvSpPr>
        <dsp:cNvPr id="0" name=""/>
        <dsp:cNvSpPr/>
      </dsp:nvSpPr>
      <dsp:spPr>
        <a:xfrm>
          <a:off x="7744204" y="2683706"/>
          <a:ext cx="2326878" cy="1522330"/>
        </a:xfrm>
        <a:prstGeom prst="roundRect">
          <a:avLst>
            <a:gd name="adj" fmla="val 10000"/>
          </a:avLst>
        </a:prstGeom>
        <a:solidFill>
          <a:srgbClr val="9BBB5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L’indemnité est également accordée au locataire non-membre dudit ménage lorsque son ou ses conjoints et/ou ses enfants à charge sont membres du ménage précité.</a:t>
          </a:r>
          <a:endParaRPr lang="fr-FR" sz="1300" b="0" kern="1200" dirty="0"/>
        </a:p>
      </dsp:txBody>
      <dsp:txXfrm>
        <a:off x="7788792" y="2728294"/>
        <a:ext cx="2237702" cy="1433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3A1F-3F27-4317-83D0-3CCD713A3AD4}">
      <dsp:nvSpPr>
        <dsp:cNvPr id="0" name=""/>
        <dsp:cNvSpPr/>
      </dsp:nvSpPr>
      <dsp:spPr>
        <a:xfrm>
          <a:off x="0" y="-51178"/>
          <a:ext cx="6889664" cy="1235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a:t>Les victimes d’un évènement catastrophique sont inscrites sur le registre de recensement des victimes d’évènements catastrophiques dans un délai qui ne peut, sauf en cas de force majeure, excéder quatre-vingt-dix (90) jours à compter de la date de publication de l’acte administratif déclarant l’évènement catastrophique comme tel.</a:t>
          </a:r>
        </a:p>
      </dsp:txBody>
      <dsp:txXfrm>
        <a:off x="36180" y="-14998"/>
        <a:ext cx="5556689" cy="1162932"/>
      </dsp:txXfrm>
    </dsp:sp>
    <dsp:sp modelId="{5D533F39-D47D-4C11-96CB-927FC4719B55}">
      <dsp:nvSpPr>
        <dsp:cNvPr id="0" name=""/>
        <dsp:cNvSpPr/>
      </dsp:nvSpPr>
      <dsp:spPr>
        <a:xfrm>
          <a:off x="607911" y="1389996"/>
          <a:ext cx="6889664" cy="123529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a:t>La victime, inscrite au registre de recensement ou ses ayants droit sont tenus d’introduire une demande auprès dudit Fonds. Le dossier d’indemnisation est jugé complet lorsqu’il comporte, </a:t>
          </a:r>
          <a:r>
            <a:rPr lang="fr-FR" sz="1300" b="1" kern="1200"/>
            <a:t>outre les documents prévus au Décret n° 2-18-785 du 23 chaabane 1440</a:t>
          </a:r>
          <a:r>
            <a:rPr lang="fr-FR" sz="1300" kern="1200"/>
            <a:t> (29 avril 2019), les documents permettant au Fonds de solidarité l’évaluation de l’indemnisation selon les  cas</a:t>
          </a:r>
        </a:p>
      </dsp:txBody>
      <dsp:txXfrm>
        <a:off x="644091" y="1426176"/>
        <a:ext cx="5406453" cy="1162932"/>
      </dsp:txXfrm>
    </dsp:sp>
    <dsp:sp modelId="{14CAB854-5EAD-468A-8CF0-30DD0EECA13A}">
      <dsp:nvSpPr>
        <dsp:cNvPr id="0" name=""/>
        <dsp:cNvSpPr/>
      </dsp:nvSpPr>
      <dsp:spPr>
        <a:xfrm>
          <a:off x="1215823" y="2728814"/>
          <a:ext cx="6889664" cy="144000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kern="1200"/>
            <a:t>Le Fonds de solidarité examine la demande d’indemnisation et  se prononce sur la recevabilité de ladite demande. </a:t>
          </a:r>
        </a:p>
        <a:p>
          <a:pPr lvl="0" algn="l" defTabSz="577850">
            <a:lnSpc>
              <a:spcPct val="90000"/>
            </a:lnSpc>
            <a:spcBef>
              <a:spcPct val="0"/>
            </a:spcBef>
            <a:spcAft>
              <a:spcPct val="35000"/>
            </a:spcAft>
          </a:pPr>
          <a:r>
            <a:rPr lang="fr-FR" sz="1300" b="1" kern="1200"/>
            <a:t>Dans les 30 jours à compter de la date de réception du dossier complet d’indemnisation</a:t>
          </a:r>
          <a:r>
            <a:rPr lang="fr-FR" sz="1300" kern="1200"/>
            <a:t>, le Fonds de solidarité notifie au demandeur par lettre recommandée avec accusé de réception ou par voie extrajudiciaire, la proposition d’indemnisation accompagnée d’une quittance.</a:t>
          </a:r>
        </a:p>
      </dsp:txBody>
      <dsp:txXfrm>
        <a:off x="1257999" y="2770990"/>
        <a:ext cx="5394461" cy="1355652"/>
      </dsp:txXfrm>
    </dsp:sp>
    <dsp:sp modelId="{7779EC36-D9AA-4A82-9724-86BD1743817D}">
      <dsp:nvSpPr>
        <dsp:cNvPr id="0" name=""/>
        <dsp:cNvSpPr/>
      </dsp:nvSpPr>
      <dsp:spPr>
        <a:xfrm>
          <a:off x="6086724" y="885585"/>
          <a:ext cx="802939" cy="8029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a:p>
      </dsp:txBody>
      <dsp:txXfrm>
        <a:off x="6267385" y="885585"/>
        <a:ext cx="441617" cy="604212"/>
      </dsp:txXfrm>
    </dsp:sp>
    <dsp:sp modelId="{9733ABD5-B5E0-480E-B826-8A25D8B91FB5}">
      <dsp:nvSpPr>
        <dsp:cNvPr id="0" name=""/>
        <dsp:cNvSpPr/>
      </dsp:nvSpPr>
      <dsp:spPr>
        <a:xfrm>
          <a:off x="6694636" y="2318524"/>
          <a:ext cx="802939" cy="802939"/>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a:p>
      </dsp:txBody>
      <dsp:txXfrm>
        <a:off x="6875297" y="2318524"/>
        <a:ext cx="441617" cy="604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676882" y="400599"/>
          <a:ext cx="4215319" cy="106136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rPr>
            <a:t>Changements </a:t>
          </a:r>
          <a:r>
            <a:rPr lang="fr-FR" sz="1900" b="1" kern="1200" noProof="0" dirty="0" smtClean="0">
              <a:solidFill>
                <a:schemeClr val="tx2">
                  <a:lumMod val="60000"/>
                  <a:lumOff val="40000"/>
                </a:schemeClr>
              </a:solidFill>
            </a:rPr>
            <a:t>climatiques, </a:t>
          </a:r>
          <a:r>
            <a:rPr lang="fr-FR" sz="1900" b="1" kern="1200" noProof="0" dirty="0">
              <a:solidFill>
                <a:schemeClr val="tx2">
                  <a:lumMod val="60000"/>
                  <a:lumOff val="40000"/>
                </a:schemeClr>
              </a:solidFill>
            </a:rPr>
            <a:t>et nécessité de </a:t>
          </a:r>
          <a:r>
            <a:rPr lang="fr-FR" sz="1900" b="1" kern="1200" noProof="0" dirty="0" smtClean="0">
              <a:solidFill>
                <a:schemeClr val="tx2">
                  <a:lumMod val="60000"/>
                  <a:lumOff val="40000"/>
                </a:schemeClr>
              </a:solidFill>
            </a:rPr>
            <a:t>développer une </a:t>
          </a:r>
          <a:r>
            <a:rPr lang="fr-FR" sz="1900" b="1" kern="1200" noProof="0" dirty="0">
              <a:solidFill>
                <a:schemeClr val="tx2">
                  <a:lumMod val="60000"/>
                  <a:lumOff val="40000"/>
                </a:schemeClr>
              </a:solidFill>
            </a:rPr>
            <a:t>couverture</a:t>
          </a:r>
        </a:p>
      </dsp:txBody>
      <dsp:txXfrm>
        <a:off x="676882" y="400599"/>
        <a:ext cx="4215319" cy="1061361"/>
      </dsp:txXfrm>
    </dsp:sp>
    <dsp:sp modelId="{A123F4F4-DE9B-4833-9CDF-A44698A73FE5}">
      <dsp:nvSpPr>
        <dsp:cNvPr id="0" name=""/>
        <dsp:cNvSpPr/>
      </dsp:nvSpPr>
      <dsp:spPr>
        <a:xfrm>
          <a:off x="322655" y="306468"/>
          <a:ext cx="693383" cy="955533"/>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546682" y="1634923"/>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Maroc : Couverture des conséquences d’évènements catastrophiques</a:t>
          </a:r>
        </a:p>
      </dsp:txBody>
      <dsp:txXfrm>
        <a:off x="546682" y="1634923"/>
        <a:ext cx="4475717" cy="1028671"/>
      </dsp:txXfrm>
    </dsp:sp>
    <dsp:sp modelId="{365BDF6A-6E6E-4F8E-8E04-CEC43B079B2C}">
      <dsp:nvSpPr>
        <dsp:cNvPr id="0" name=""/>
        <dsp:cNvSpPr/>
      </dsp:nvSpPr>
      <dsp:spPr>
        <a:xfrm>
          <a:off x="336444" y="1546963"/>
          <a:ext cx="519324" cy="8781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546682" y="2836556"/>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latin typeface="Calibri"/>
              <a:ea typeface="+mn-ea"/>
              <a:cs typeface="+mn-cs"/>
            </a:rPr>
            <a:t>Volet Assurantiel : Contrats concernés, Franchises, plafonds d’indemnisation et déclaration</a:t>
          </a:r>
        </a:p>
      </dsp:txBody>
      <dsp:txXfrm>
        <a:off x="546682" y="2836556"/>
        <a:ext cx="4475717" cy="1028671"/>
      </dsp:txXfrm>
    </dsp:sp>
    <dsp:sp modelId="{D4E8884C-8BAD-4F06-948B-88104AC5236F}">
      <dsp:nvSpPr>
        <dsp:cNvPr id="0" name=""/>
        <dsp:cNvSpPr/>
      </dsp:nvSpPr>
      <dsp:spPr>
        <a:xfrm>
          <a:off x="336444" y="2748597"/>
          <a:ext cx="519324" cy="878114"/>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611782" y="4038190"/>
          <a:ext cx="4475717" cy="102867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895"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 Dommages indemnisables, registre de recensement et FSEC</a:t>
          </a:r>
        </a:p>
      </dsp:txBody>
      <dsp:txXfrm>
        <a:off x="611782" y="4038190"/>
        <a:ext cx="4475717" cy="1028671"/>
      </dsp:txXfrm>
    </dsp:sp>
    <dsp:sp modelId="{8FFD10A7-8A3C-42D9-B426-6D9055B38EF7}">
      <dsp:nvSpPr>
        <dsp:cNvPr id="0" name=""/>
        <dsp:cNvSpPr/>
      </dsp:nvSpPr>
      <dsp:spPr>
        <a:xfrm>
          <a:off x="401544" y="3950230"/>
          <a:ext cx="519324" cy="878114"/>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452B-C3EF-4DE1-92C0-83D82C5BC502}">
      <dsp:nvSpPr>
        <dsp:cNvPr id="0" name=""/>
        <dsp:cNvSpPr/>
      </dsp:nvSpPr>
      <dsp:spPr>
        <a:xfrm>
          <a:off x="0" y="522030"/>
          <a:ext cx="2397219" cy="143833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En 2020, les inondations en Asie ont touché plus de 50 millions de personnes et ont entraîné plus de 5000 décès. </a:t>
          </a:r>
        </a:p>
      </dsp:txBody>
      <dsp:txXfrm>
        <a:off x="0" y="522030"/>
        <a:ext cx="2397219" cy="1438331"/>
      </dsp:txXfrm>
    </dsp:sp>
    <dsp:sp modelId="{5FB47DE7-AB0C-4DA5-B6FA-6F7B4C327A17}">
      <dsp:nvSpPr>
        <dsp:cNvPr id="0" name=""/>
        <dsp:cNvSpPr/>
      </dsp:nvSpPr>
      <dsp:spPr>
        <a:xfrm>
          <a:off x="2636941" y="522030"/>
          <a:ext cx="2397219" cy="143833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En Australie, le risque d’inondations a triplé dans les années 2010 par rapport aux années 2006</a:t>
          </a:r>
        </a:p>
      </dsp:txBody>
      <dsp:txXfrm>
        <a:off x="2636941" y="522030"/>
        <a:ext cx="2397219" cy="1438331"/>
      </dsp:txXfrm>
    </dsp:sp>
    <dsp:sp modelId="{0A9A41BC-AFBF-4FB5-8117-2149028FDCF3}">
      <dsp:nvSpPr>
        <dsp:cNvPr id="0" name=""/>
        <dsp:cNvSpPr/>
      </dsp:nvSpPr>
      <dsp:spPr>
        <a:xfrm>
          <a:off x="5273883" y="522030"/>
          <a:ext cx="2397219" cy="143833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En 2022, les inondations de la côte Est en Australie ont causé des dommages assurés de 3,5 milliards de dollars et ont été le troisième </a:t>
          </a:r>
          <a:r>
            <a:rPr lang="fr-FR" sz="1300" kern="1200" dirty="0" smtClean="0"/>
            <a:t>évènement </a:t>
          </a:r>
          <a:r>
            <a:rPr lang="fr-FR" sz="1300" kern="1200" dirty="0"/>
            <a:t>météorologique extrême le plus </a:t>
          </a:r>
          <a:r>
            <a:rPr lang="fr-FR" sz="1300" kern="1200" dirty="0" smtClean="0"/>
            <a:t>couteux </a:t>
          </a:r>
          <a:r>
            <a:rPr lang="fr-FR" sz="1300" kern="1200" dirty="0"/>
            <a:t>de l’histoire du pays. </a:t>
          </a:r>
        </a:p>
      </dsp:txBody>
      <dsp:txXfrm>
        <a:off x="5273883" y="522030"/>
        <a:ext cx="2397219" cy="1438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452B-C3EF-4DE1-92C0-83D82C5BC502}">
      <dsp:nvSpPr>
        <dsp:cNvPr id="0" name=""/>
        <dsp:cNvSpPr/>
      </dsp:nvSpPr>
      <dsp:spPr>
        <a:xfrm>
          <a:off x="616682" y="463"/>
          <a:ext cx="3229714" cy="1078722"/>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D’ici 2030, en Inde, 160 à 200 millions de personnes pourraient vivre dans des régions avec une probabilité annuelle moyenne de 5% de subir une vague de chaleur qui dépasse le seuil de survie pour les humains. </a:t>
          </a:r>
        </a:p>
      </dsp:txBody>
      <dsp:txXfrm>
        <a:off x="616682" y="463"/>
        <a:ext cx="3229714" cy="1078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452B-C3EF-4DE1-92C0-83D82C5BC502}">
      <dsp:nvSpPr>
        <dsp:cNvPr id="0" name=""/>
        <dsp:cNvSpPr/>
      </dsp:nvSpPr>
      <dsp:spPr>
        <a:xfrm>
          <a:off x="432611" y="405"/>
          <a:ext cx="2111308" cy="1266785"/>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L’OMS estime que les </a:t>
          </a:r>
          <a:r>
            <a:rPr lang="fr-FR" sz="1400" kern="1200" dirty="0" smtClean="0"/>
            <a:t>couts </a:t>
          </a:r>
          <a:r>
            <a:rPr lang="fr-FR" sz="1400" kern="1200" dirty="0"/>
            <a:t>des dommages directs à la santé seront de 2 à 4 milliards de dollars par an d’ici 2030. </a:t>
          </a:r>
        </a:p>
      </dsp:txBody>
      <dsp:txXfrm>
        <a:off x="432611" y="405"/>
        <a:ext cx="2111308" cy="1266785"/>
      </dsp:txXfrm>
    </dsp:sp>
    <dsp:sp modelId="{5FB47DE7-AB0C-4DA5-B6FA-6F7B4C327A17}">
      <dsp:nvSpPr>
        <dsp:cNvPr id="0" name=""/>
        <dsp:cNvSpPr/>
      </dsp:nvSpPr>
      <dsp:spPr>
        <a:xfrm>
          <a:off x="2755050" y="405"/>
          <a:ext cx="2111308" cy="1266785"/>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a:t>D’ici 2030, le nombre moyen d’heures de travail </a:t>
          </a:r>
          <a:r>
            <a:rPr lang="fr-FR" sz="1400" kern="1200" dirty="0" smtClean="0"/>
            <a:t>perdues </a:t>
          </a:r>
          <a:r>
            <a:rPr lang="fr-FR" sz="1400" kern="1200" dirty="0"/>
            <a:t>en Inde pourrait </a:t>
          </a:r>
          <a:r>
            <a:rPr lang="fr-FR" sz="1400" kern="1200" dirty="0" smtClean="0"/>
            <a:t>atteindre 2,5 </a:t>
          </a:r>
          <a:r>
            <a:rPr lang="fr-FR" sz="1400" kern="1200" dirty="0"/>
            <a:t>à 4,5 % du PIB </a:t>
          </a:r>
          <a:r>
            <a:rPr lang="fr-FR" sz="1400" kern="1200" dirty="0" smtClean="0"/>
            <a:t>chaque </a:t>
          </a:r>
          <a:r>
            <a:rPr lang="fr-FR" sz="1400" kern="1200" dirty="0"/>
            <a:t>année</a:t>
          </a:r>
        </a:p>
      </dsp:txBody>
      <dsp:txXfrm>
        <a:off x="2755050" y="405"/>
        <a:ext cx="2111308" cy="1266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452B-C3EF-4DE1-92C0-83D82C5BC502}">
      <dsp:nvSpPr>
        <dsp:cNvPr id="0" name=""/>
        <dsp:cNvSpPr/>
      </dsp:nvSpPr>
      <dsp:spPr>
        <a:xfrm>
          <a:off x="3863" y="464968"/>
          <a:ext cx="2091644" cy="125498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En Europe, l’été 2022 a été le plus chaud jamais enregistré. </a:t>
          </a:r>
        </a:p>
      </dsp:txBody>
      <dsp:txXfrm>
        <a:off x="3863" y="464968"/>
        <a:ext cx="2091644" cy="1254986"/>
      </dsp:txXfrm>
    </dsp:sp>
    <dsp:sp modelId="{5FB47DE7-AB0C-4DA5-B6FA-6F7B4C327A17}">
      <dsp:nvSpPr>
        <dsp:cNvPr id="0" name=""/>
        <dsp:cNvSpPr/>
      </dsp:nvSpPr>
      <dsp:spPr>
        <a:xfrm>
          <a:off x="2304672" y="464968"/>
          <a:ext cx="2091644" cy="125498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Au Maroc, les conditions de chaleur et de sècheresse ont coïncidé avec une phase d’oscillation nord-atlantique du déficit pluviométrique. </a:t>
          </a:r>
        </a:p>
      </dsp:txBody>
      <dsp:txXfrm>
        <a:off x="2304672" y="464968"/>
        <a:ext cx="2091644" cy="1254986"/>
      </dsp:txXfrm>
    </dsp:sp>
    <dsp:sp modelId="{874DBE46-DAA6-4075-8725-311847B8B80B}">
      <dsp:nvSpPr>
        <dsp:cNvPr id="0" name=""/>
        <dsp:cNvSpPr/>
      </dsp:nvSpPr>
      <dsp:spPr>
        <a:xfrm>
          <a:off x="4605481" y="464968"/>
          <a:ext cx="2091644" cy="125498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Au Brésil, les pluies de mousson ont été inférieures à la moyenne. Les rendements des cultures, en particulier pour le soja et le maïs, ont le plus souffert. </a:t>
          </a:r>
        </a:p>
      </dsp:txBody>
      <dsp:txXfrm>
        <a:off x="4605481" y="464968"/>
        <a:ext cx="2091644" cy="1254986"/>
      </dsp:txXfrm>
    </dsp:sp>
    <dsp:sp modelId="{3BE945C1-6BD3-4124-9E14-E144FF3695DD}">
      <dsp:nvSpPr>
        <dsp:cNvPr id="0" name=""/>
        <dsp:cNvSpPr/>
      </dsp:nvSpPr>
      <dsp:spPr>
        <a:xfrm>
          <a:off x="6906290" y="464968"/>
          <a:ext cx="2091644" cy="125498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Les précipitations totales enregistrées aux États-Unis en 2022 ont fait de l’année la troisième plus sèche jamais enregistrée, et le rendement des cultures a été inférieur à celui de 2021. </a:t>
          </a:r>
        </a:p>
      </dsp:txBody>
      <dsp:txXfrm>
        <a:off x="6906290" y="464968"/>
        <a:ext cx="2091644" cy="1254986"/>
      </dsp:txXfrm>
    </dsp:sp>
    <dsp:sp modelId="{2E41833E-DD45-4A38-97CB-31A42956669D}">
      <dsp:nvSpPr>
        <dsp:cNvPr id="0" name=""/>
        <dsp:cNvSpPr/>
      </dsp:nvSpPr>
      <dsp:spPr>
        <a:xfrm>
          <a:off x="9207100" y="464968"/>
          <a:ext cx="2091644" cy="125498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En </a:t>
          </a:r>
          <a:r>
            <a:rPr lang="fr-FR" sz="1200" kern="1200" dirty="0"/>
            <a:t>Chine, la chaleur extrême et les conditions sèches dans le fleuve </a:t>
          </a:r>
          <a:r>
            <a:rPr lang="fr-FR" sz="1200" kern="1200" dirty="0" err="1" smtClean="0"/>
            <a:t>Yangtsé</a:t>
          </a:r>
          <a:r>
            <a:rPr lang="fr-FR" sz="1200" kern="1200" dirty="0" smtClean="0"/>
            <a:t> </a:t>
          </a:r>
          <a:r>
            <a:rPr lang="fr-FR" sz="1200" kern="1200" dirty="0"/>
            <a:t>et les faibles pluies de mousson ont affecté les cultures d’été.</a:t>
          </a:r>
        </a:p>
      </dsp:txBody>
      <dsp:txXfrm>
        <a:off x="9207100" y="464968"/>
        <a:ext cx="2091644" cy="1254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599A-F144-42AB-A3F4-4D38B9F10A60}">
      <dsp:nvSpPr>
        <dsp:cNvPr id="0" name=""/>
        <dsp:cNvSpPr/>
      </dsp:nvSpPr>
      <dsp:spPr>
        <a:xfrm>
          <a:off x="575472" y="344909"/>
          <a:ext cx="4820908" cy="106179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rPr>
            <a:t>Changements climatiques et nécessité de développement d’une couverture</a:t>
          </a:r>
        </a:p>
      </dsp:txBody>
      <dsp:txXfrm>
        <a:off x="575472" y="344909"/>
        <a:ext cx="4820908" cy="1061799"/>
      </dsp:txXfrm>
    </dsp:sp>
    <dsp:sp modelId="{A123F4F4-DE9B-4833-9CDF-A44698A73FE5}">
      <dsp:nvSpPr>
        <dsp:cNvPr id="0" name=""/>
        <dsp:cNvSpPr/>
      </dsp:nvSpPr>
      <dsp:spPr>
        <a:xfrm>
          <a:off x="83007" y="335722"/>
          <a:ext cx="693669" cy="955928"/>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15C1F-E5D4-4D09-8E73-AC28DD2DD34C}">
      <dsp:nvSpPr>
        <dsp:cNvPr id="0" name=""/>
        <dsp:cNvSpPr/>
      </dsp:nvSpPr>
      <dsp:spPr>
        <a:xfrm>
          <a:off x="491615" y="1576261"/>
          <a:ext cx="4884446" cy="124180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tx2">
                  <a:lumMod val="60000"/>
                  <a:lumOff val="40000"/>
                </a:schemeClr>
              </a:solidFill>
            </a:rPr>
            <a:t>Le Maroc et le changement climatique : </a:t>
          </a:r>
          <a:br>
            <a:rPr lang="fr-FR" sz="1900" b="1" kern="1200" noProof="0" dirty="0">
              <a:solidFill>
                <a:schemeClr val="tx2">
                  <a:lumMod val="60000"/>
                  <a:lumOff val="40000"/>
                </a:schemeClr>
              </a:solidFill>
            </a:rPr>
          </a:br>
          <a:r>
            <a:rPr lang="fr-FR" sz="1700" b="1" kern="1200" noProof="0" dirty="0">
              <a:solidFill>
                <a:schemeClr val="accent4">
                  <a:lumMod val="60000"/>
                  <a:lumOff val="40000"/>
                </a:schemeClr>
              </a:solidFill>
            </a:rPr>
            <a:t>-Système initial</a:t>
          </a:r>
          <a:br>
            <a:rPr lang="fr-FR" sz="1700" b="1" kern="1200" noProof="0" dirty="0">
              <a:solidFill>
                <a:schemeClr val="accent4">
                  <a:lumMod val="60000"/>
                  <a:lumOff val="40000"/>
                </a:schemeClr>
              </a:solidFill>
            </a:rPr>
          </a:br>
          <a:r>
            <a:rPr lang="fr-FR" sz="1700" b="1" kern="1200" noProof="0" dirty="0">
              <a:solidFill>
                <a:schemeClr val="accent4">
                  <a:lumMod val="60000"/>
                  <a:lumOff val="40000"/>
                </a:schemeClr>
              </a:solidFill>
            </a:rPr>
            <a:t>-Assurance multirisque climatique</a:t>
          </a:r>
          <a:br>
            <a:rPr lang="fr-FR" sz="1700" b="1" kern="1200" noProof="0" dirty="0">
              <a:solidFill>
                <a:schemeClr val="accent4">
                  <a:lumMod val="60000"/>
                  <a:lumOff val="40000"/>
                </a:schemeClr>
              </a:solidFill>
            </a:rPr>
          </a:br>
          <a:r>
            <a:rPr lang="fr-FR" sz="1700" b="1" kern="1200" noProof="0" dirty="0">
              <a:solidFill>
                <a:schemeClr val="bg1"/>
              </a:solidFill>
            </a:rPr>
            <a:t>-Couverture des conséquences d’évènements catastrophiques</a:t>
          </a:r>
        </a:p>
      </dsp:txBody>
      <dsp:txXfrm>
        <a:off x="491615" y="1576261"/>
        <a:ext cx="4884446" cy="1241806"/>
      </dsp:txXfrm>
    </dsp:sp>
    <dsp:sp modelId="{365BDF6A-6E6E-4F8E-8E04-CEC43B079B2C}">
      <dsp:nvSpPr>
        <dsp:cNvPr id="0" name=""/>
        <dsp:cNvSpPr/>
      </dsp:nvSpPr>
      <dsp:spPr>
        <a:xfrm>
          <a:off x="263062" y="1545566"/>
          <a:ext cx="519538" cy="87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B8B7A-890D-4AF3-A900-717837A4175F}">
      <dsp:nvSpPr>
        <dsp:cNvPr id="0" name=""/>
        <dsp:cNvSpPr/>
      </dsp:nvSpPr>
      <dsp:spPr>
        <a:xfrm>
          <a:off x="543703" y="2943065"/>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a:solidFill>
                <a:schemeClr val="bg1"/>
              </a:solidFill>
              <a:latin typeface="Calibri"/>
              <a:ea typeface="+mn-ea"/>
              <a:cs typeface="+mn-cs"/>
            </a:rPr>
            <a:t>Volet Assurantiel</a:t>
          </a:r>
        </a:p>
      </dsp:txBody>
      <dsp:txXfrm>
        <a:off x="543703" y="2943065"/>
        <a:ext cx="4884446" cy="1029095"/>
      </dsp:txXfrm>
    </dsp:sp>
    <dsp:sp modelId="{D4E8884C-8BAD-4F06-948B-88104AC5236F}">
      <dsp:nvSpPr>
        <dsp:cNvPr id="0" name=""/>
        <dsp:cNvSpPr/>
      </dsp:nvSpPr>
      <dsp:spPr>
        <a:xfrm>
          <a:off x="272293" y="2903105"/>
          <a:ext cx="519538" cy="878476"/>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51F39-A6A0-4B2C-AF02-80A62AB082F7}">
      <dsp:nvSpPr>
        <dsp:cNvPr id="0" name=""/>
        <dsp:cNvSpPr/>
      </dsp:nvSpPr>
      <dsp:spPr>
        <a:xfrm>
          <a:off x="559588" y="4145195"/>
          <a:ext cx="4884446" cy="1029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2" tIns="72390" rIns="72390" bIns="72390" numCol="1" spcCol="1270" anchor="ctr" anchorCtr="0">
          <a:noAutofit/>
        </a:bodyPr>
        <a:lstStyle/>
        <a:p>
          <a:pPr marL="0" lvl="0" indent="0" algn="l" defTabSz="755650">
            <a:lnSpc>
              <a:spcPct val="90000"/>
            </a:lnSpc>
            <a:spcBef>
              <a:spcPct val="0"/>
            </a:spcBef>
            <a:spcAft>
              <a:spcPct val="35000"/>
            </a:spcAft>
            <a:buNone/>
          </a:pPr>
          <a:r>
            <a:rPr lang="fr-FR" sz="1900" b="1" kern="1200" noProof="0" dirty="0">
              <a:solidFill>
                <a:schemeClr val="bg1"/>
              </a:solidFill>
              <a:latin typeface="Calibri"/>
              <a:ea typeface="+mn-ea"/>
              <a:cs typeface="+mn-cs"/>
            </a:rPr>
            <a:t>Volet Allocataire</a:t>
          </a:r>
        </a:p>
      </dsp:txBody>
      <dsp:txXfrm>
        <a:off x="559588" y="4145195"/>
        <a:ext cx="4884446" cy="1029095"/>
      </dsp:txXfrm>
    </dsp:sp>
    <dsp:sp modelId="{8FFD10A7-8A3C-42D9-B426-6D9055B38EF7}">
      <dsp:nvSpPr>
        <dsp:cNvPr id="0" name=""/>
        <dsp:cNvSpPr/>
      </dsp:nvSpPr>
      <dsp:spPr>
        <a:xfrm>
          <a:off x="334364" y="4114466"/>
          <a:ext cx="519538" cy="878476"/>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C213B-4E9F-40CC-8E3B-B70D1D5E415B}">
      <dsp:nvSpPr>
        <dsp:cNvPr id="0" name=""/>
        <dsp:cNvSpPr/>
      </dsp:nvSpPr>
      <dsp:spPr>
        <a:xfrm>
          <a:off x="710678" y="218"/>
          <a:ext cx="2016671" cy="12100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13% de la valeur ajoutée dans le PIB national</a:t>
          </a:r>
        </a:p>
      </dsp:txBody>
      <dsp:txXfrm>
        <a:off x="710678" y="218"/>
        <a:ext cx="2016671" cy="1210002"/>
      </dsp:txXfrm>
    </dsp:sp>
    <dsp:sp modelId="{AD2EC8B4-2387-47E7-8760-E3B233CB37A2}">
      <dsp:nvSpPr>
        <dsp:cNvPr id="0" name=""/>
        <dsp:cNvSpPr/>
      </dsp:nvSpPr>
      <dsp:spPr>
        <a:xfrm>
          <a:off x="2929541" y="218"/>
          <a:ext cx="2353656" cy="12100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Emploie </a:t>
          </a:r>
          <a:r>
            <a:rPr lang="fr-FR" sz="1500" kern="1200" dirty="0"/>
            <a:t>plus de 4 millions de personnes ( environ 40% de la population active et 80% en zone rurale)</a:t>
          </a:r>
        </a:p>
      </dsp:txBody>
      <dsp:txXfrm>
        <a:off x="2929541" y="218"/>
        <a:ext cx="2353656" cy="1210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836AE-6B41-43FB-9CD3-9609A270BAFF}">
      <dsp:nvSpPr>
        <dsp:cNvPr id="0" name=""/>
        <dsp:cNvSpPr/>
      </dsp:nvSpPr>
      <dsp:spPr>
        <a:xfrm>
          <a:off x="1392640" y="542828"/>
          <a:ext cx="2651109" cy="135547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buFontTx/>
            <a:buChar char="•"/>
          </a:pPr>
          <a:r>
            <a:rPr lang="fr-FR" altLang="fr-FR" sz="1300" kern="1200" dirty="0">
              <a:latin typeface="Calibri" pitchFamily="34" charset="0"/>
            </a:rPr>
            <a:t>Garantir la production </a:t>
          </a:r>
          <a:r>
            <a:rPr lang="fr-FR" altLang="fr-FR" sz="1300" u="sng" kern="1200" dirty="0">
              <a:latin typeface="Calibri" pitchFamily="34" charset="0"/>
            </a:rPr>
            <a:t>du blé tendre, du blé dur et de l’orge contre le risque de sécheresse</a:t>
          </a:r>
          <a:r>
            <a:rPr lang="fr-FR" altLang="fr-FR" sz="1300" kern="1200" dirty="0">
              <a:latin typeface="Calibri" pitchFamily="34" charset="0"/>
            </a:rPr>
            <a:t> avec 3 niveaux de garantie </a:t>
          </a:r>
          <a:r>
            <a:rPr lang="fr-FR" altLang="fr-FR" sz="1300" kern="1200" dirty="0" smtClean="0">
              <a:latin typeface="Calibri" pitchFamily="34" charset="0"/>
            </a:rPr>
            <a:t>(1000 </a:t>
          </a:r>
          <a:r>
            <a:rPr lang="fr-FR" altLang="fr-FR" sz="1300" kern="1200" dirty="0" err="1">
              <a:latin typeface="Calibri" pitchFamily="34" charset="0"/>
            </a:rPr>
            <a:t>dh</a:t>
          </a:r>
          <a:r>
            <a:rPr lang="fr-FR" altLang="fr-FR" sz="1300" kern="1200" dirty="0">
              <a:latin typeface="Calibri" pitchFamily="34" charset="0"/>
            </a:rPr>
            <a:t>/ha, 2000 </a:t>
          </a:r>
          <a:r>
            <a:rPr lang="fr-FR" altLang="fr-FR" sz="1300" kern="1200" dirty="0" err="1">
              <a:latin typeface="Calibri" pitchFamily="34" charset="0"/>
            </a:rPr>
            <a:t>dh</a:t>
          </a:r>
          <a:r>
            <a:rPr lang="fr-FR" altLang="fr-FR" sz="1300" kern="1200" dirty="0">
              <a:latin typeface="Calibri" pitchFamily="34" charset="0"/>
            </a:rPr>
            <a:t>/ha et 3000dh/ha);</a:t>
          </a:r>
          <a:endParaRPr lang="fr-FR" sz="1300" kern="1200" dirty="0"/>
        </a:p>
      </dsp:txBody>
      <dsp:txXfrm>
        <a:off x="1816818" y="542828"/>
        <a:ext cx="2226931" cy="1355476"/>
      </dsp:txXfrm>
    </dsp:sp>
    <dsp:sp modelId="{EAB6ECA0-F2AF-4AE9-9E84-E07453645012}">
      <dsp:nvSpPr>
        <dsp:cNvPr id="0" name=""/>
        <dsp:cNvSpPr/>
      </dsp:nvSpPr>
      <dsp:spPr>
        <a:xfrm>
          <a:off x="1392640" y="1898305"/>
          <a:ext cx="2651109" cy="135547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fr-FR" altLang="fr-FR" sz="1300" kern="1200">
              <a:latin typeface="Calibri" pitchFamily="34" charset="0"/>
            </a:rPr>
            <a:t>Couvrir annuellement une superficie de 300.000 ha</a:t>
          </a:r>
          <a:endParaRPr lang="fr-FR" sz="1300" kern="1200" dirty="0"/>
        </a:p>
      </dsp:txBody>
      <dsp:txXfrm>
        <a:off x="1816818" y="1898305"/>
        <a:ext cx="2226931" cy="1355476"/>
      </dsp:txXfrm>
    </dsp:sp>
    <dsp:sp modelId="{C42EEE04-1E1F-4581-9E76-0C269E3A7820}">
      <dsp:nvSpPr>
        <dsp:cNvPr id="0" name=""/>
        <dsp:cNvSpPr/>
      </dsp:nvSpPr>
      <dsp:spPr>
        <a:xfrm>
          <a:off x="350872" y="1"/>
          <a:ext cx="1354798" cy="1354798"/>
        </a:xfrm>
        <a:prstGeom prst="ellipse">
          <a:avLst/>
        </a:prstGeom>
        <a:solidFill>
          <a:schemeClr val="accent5">
            <a:lumMod val="20000"/>
            <a:lumOff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a:t>Objectifs </a:t>
          </a:r>
        </a:p>
      </dsp:txBody>
      <dsp:txXfrm>
        <a:off x="549278" y="198407"/>
        <a:ext cx="957986" cy="957986"/>
      </dsp:txXfrm>
    </dsp:sp>
    <dsp:sp modelId="{49A77F72-2B66-416B-B625-0E8BA166ABF2}">
      <dsp:nvSpPr>
        <dsp:cNvPr id="0" name=""/>
        <dsp:cNvSpPr/>
      </dsp:nvSpPr>
      <dsp:spPr>
        <a:xfrm>
          <a:off x="5419135" y="587451"/>
          <a:ext cx="2032198" cy="135547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buFontTx/>
            <a:buChar char="•"/>
          </a:pPr>
          <a:r>
            <a:rPr lang="fr-FR" altLang="fr-FR" sz="1300" kern="1200">
              <a:latin typeface="Calibri" pitchFamily="34" charset="0"/>
            </a:rPr>
            <a:t>Cotisations des agriculteurs;</a:t>
          </a:r>
          <a:endParaRPr lang="fr-FR" altLang="fr-FR" sz="1300" kern="1200" dirty="0">
            <a:latin typeface="Calibri" pitchFamily="34" charset="0"/>
          </a:endParaRPr>
        </a:p>
      </dsp:txBody>
      <dsp:txXfrm>
        <a:off x="5744286" y="587451"/>
        <a:ext cx="1707046" cy="1355476"/>
      </dsp:txXfrm>
    </dsp:sp>
    <dsp:sp modelId="{0EE789CC-E0EF-4D4D-B146-DD38214B463B}">
      <dsp:nvSpPr>
        <dsp:cNvPr id="0" name=""/>
        <dsp:cNvSpPr/>
      </dsp:nvSpPr>
      <dsp:spPr>
        <a:xfrm>
          <a:off x="5417021" y="1899214"/>
          <a:ext cx="2032198" cy="135547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buFontTx/>
            <a:buChar char="•"/>
          </a:pPr>
          <a:r>
            <a:rPr lang="fr-FR" altLang="fr-FR" sz="1300" kern="1200" dirty="0">
              <a:latin typeface="Calibri" pitchFamily="34" charset="0"/>
            </a:rPr>
            <a:t>Forte subvention de </a:t>
          </a:r>
          <a:r>
            <a:rPr lang="fr-FR" altLang="fr-FR" sz="1300" kern="1200" dirty="0" smtClean="0">
              <a:latin typeface="Calibri" pitchFamily="34" charset="0"/>
            </a:rPr>
            <a:t>l’État </a:t>
          </a:r>
          <a:r>
            <a:rPr lang="fr-FR" altLang="fr-FR" sz="1300" kern="1200" dirty="0">
              <a:latin typeface="Calibri" pitchFamily="34" charset="0"/>
            </a:rPr>
            <a:t>aux cotisations</a:t>
          </a:r>
          <a:endParaRPr lang="fr-FR" sz="1300" kern="1200" dirty="0"/>
        </a:p>
      </dsp:txBody>
      <dsp:txXfrm>
        <a:off x="5742173" y="1899214"/>
        <a:ext cx="1707046" cy="1355476"/>
      </dsp:txXfrm>
    </dsp:sp>
    <dsp:sp modelId="{3ECCE921-AADC-4CAE-B68E-D7C39679D901}">
      <dsp:nvSpPr>
        <dsp:cNvPr id="0" name=""/>
        <dsp:cNvSpPr/>
      </dsp:nvSpPr>
      <dsp:spPr>
        <a:xfrm>
          <a:off x="4314709" y="909"/>
          <a:ext cx="1354798" cy="1354798"/>
        </a:xfrm>
        <a:prstGeom prst="ellipse">
          <a:avLst/>
        </a:prstGeom>
        <a:solidFill>
          <a:schemeClr val="accent5">
            <a:lumMod val="20000"/>
            <a:lumOff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a:t>Financement</a:t>
          </a:r>
        </a:p>
      </dsp:txBody>
      <dsp:txXfrm>
        <a:off x="4513115" y="199315"/>
        <a:ext cx="957986" cy="95798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9F12821-6557-478A-B60F-87702215997D}" type="datetimeFigureOut">
              <a:rPr lang="fr-FR" smtClean="0"/>
              <a:t>13/11/2023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3EDC2AB-C49E-4922-8091-9CF7DFCC51EB}" type="slidenum">
              <a:rPr lang="fr-FR" smtClean="0"/>
              <a:t>‹N°›</a:t>
            </a:fld>
            <a:endParaRPr lang="fr-FR"/>
          </a:p>
        </p:txBody>
      </p:sp>
    </p:spTree>
    <p:extLst>
      <p:ext uri="{BB962C8B-B14F-4D97-AF65-F5344CB8AC3E}">
        <p14:creationId xmlns:p14="http://schemas.microsoft.com/office/powerpoint/2010/main" val="94790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260350" y="184150"/>
            <a:ext cx="7243763" cy="4075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293910" y="4431086"/>
            <a:ext cx="6176785" cy="6087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FontTx/>
              <a:buChar char="-"/>
            </a:pPr>
            <a:endParaRPr lang="ar-MA" altLang="fr-FR" sz="1000" b="1">
              <a:cs typeface="Times New Roman" pitchFamily="18" charset="0"/>
            </a:endParaRPr>
          </a:p>
          <a:p>
            <a:pPr eaLnBrk="1" hangingPunct="1">
              <a:spcBef>
                <a:spcPct val="0"/>
              </a:spcBef>
            </a:pPr>
            <a:endParaRPr lang="fr-FR" altLang="fr-FR" sz="1800"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nvPr>
        </p:nvSpPr>
        <p:spPr>
          <a:xfrm>
            <a:off x="8737600" y="6356351"/>
            <a:ext cx="2844800" cy="365125"/>
          </a:xfrm>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4C969EE-5E53-4FA6-96ED-709BD1F0B0E7}" type="slidenum">
              <a:rPr lang="x-none" altLang="fr-FR" smtClean="0">
                <a:solidFill>
                  <a:srgbClr val="898989"/>
                </a:solidFill>
                <a:latin typeface="Calibri" pitchFamily="34" charset="0"/>
              </a:rPr>
              <a:pPr eaLnBrk="1" fontAlgn="base" hangingPunct="1">
                <a:spcBef>
                  <a:spcPct val="0"/>
                </a:spcBef>
                <a:spcAft>
                  <a:spcPct val="0"/>
                </a:spcAft>
              </a:pPr>
              <a:t>‹N°›</a:t>
            </a:fld>
            <a:endParaRPr lang="fr-FR" altLang="fr-FR">
              <a:solidFill>
                <a:srgbClr val="898989"/>
              </a:solidFill>
              <a:latin typeface="Calibri" pitchFamily="34" charset="0"/>
            </a:endParaRPr>
          </a:p>
        </p:txBody>
      </p:sp>
      <p:sp>
        <p:nvSpPr>
          <p:cNvPr id="6" name="Line 8"/>
          <p:cNvSpPr>
            <a:spLocks noChangeShapeType="1"/>
          </p:cNvSpPr>
          <p:nvPr userDrawn="1"/>
        </p:nvSpPr>
        <p:spPr bwMode="auto">
          <a:xfrm>
            <a:off x="0" y="1068790"/>
            <a:ext cx="11760629" cy="0"/>
          </a:xfrm>
          <a:prstGeom prst="line">
            <a:avLst/>
          </a:prstGeom>
          <a:ln>
            <a:solidFill>
              <a:srgbClr val="90876B"/>
            </a:solidFill>
            <a:headEnd/>
            <a:tailEnd/>
          </a:ln>
        </p:spPr>
        <p:style>
          <a:lnRef idx="1">
            <a:schemeClr val="accent1"/>
          </a:lnRef>
          <a:fillRef idx="0">
            <a:schemeClr val="accent1"/>
          </a:fillRef>
          <a:effectRef idx="0">
            <a:schemeClr val="accent1"/>
          </a:effectRef>
          <a:fontRef idx="minor">
            <a:schemeClr val="tx1"/>
          </a:fontRef>
        </p:style>
        <p:txBody>
          <a:bodyPr/>
          <a:lstStyle/>
          <a:p>
            <a:pPr defTabSz="457200" fontAlgn="auto">
              <a:spcBef>
                <a:spcPts val="0"/>
              </a:spcBef>
              <a:spcAft>
                <a:spcPts val="0"/>
              </a:spcAft>
            </a:pPr>
            <a:endParaRPr lang="fr-FR" sz="1800" b="1">
              <a:ln w="57150" cmpd="thickThin">
                <a:solidFill>
                  <a:srgbClr val="90876B"/>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7" name="Image 6" descr="logo aca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6320" y="188641"/>
            <a:ext cx="2784309" cy="529975"/>
          </a:xfrm>
          <a:prstGeom prst="rect">
            <a:avLst/>
          </a:prstGeom>
        </p:spPr>
      </p:pic>
      <p:sp>
        <p:nvSpPr>
          <p:cNvPr id="8" name="ZoneTexte 7"/>
          <p:cNvSpPr txBox="1"/>
          <p:nvPr userDrawn="1"/>
        </p:nvSpPr>
        <p:spPr>
          <a:xfrm>
            <a:off x="623392" y="6453337"/>
            <a:ext cx="1920213" cy="276999"/>
          </a:xfrm>
          <a:prstGeom prst="rect">
            <a:avLst/>
          </a:prstGeom>
          <a:noFill/>
        </p:spPr>
        <p:txBody>
          <a:bodyPr wrap="square" rtlCol="0">
            <a:spAutoFit/>
          </a:bodyPr>
          <a:lstStyle/>
          <a:p>
            <a:pPr defTabSz="457200" fontAlgn="auto">
              <a:spcBef>
                <a:spcPts val="0"/>
              </a:spcBef>
              <a:spcAft>
                <a:spcPts val="0"/>
              </a:spcAft>
            </a:pPr>
            <a:r>
              <a:rPr lang="fr-FR" sz="1200" dirty="0" err="1">
                <a:solidFill>
                  <a:srgbClr val="205595"/>
                </a:solidFill>
                <a:latin typeface="Calibri"/>
                <a:cs typeface="+mn-cs"/>
              </a:rPr>
              <a:t>www.acaps.ma</a:t>
            </a:r>
            <a:endParaRPr lang="fr-FR" sz="1200" dirty="0">
              <a:solidFill>
                <a:srgbClr val="205595"/>
              </a:solidFill>
              <a:latin typeface="Calibri"/>
              <a:cs typeface="+mn-cs"/>
            </a:endParaRPr>
          </a:p>
        </p:txBody>
      </p:sp>
      <p:sp>
        <p:nvSpPr>
          <p:cNvPr id="9" name="Line 8"/>
          <p:cNvSpPr>
            <a:spLocks noChangeShapeType="1"/>
          </p:cNvSpPr>
          <p:nvPr userDrawn="1"/>
        </p:nvSpPr>
        <p:spPr bwMode="auto">
          <a:xfrm>
            <a:off x="0" y="6381328"/>
            <a:ext cx="11760629" cy="0"/>
          </a:xfrm>
          <a:prstGeom prst="line">
            <a:avLst/>
          </a:prstGeom>
          <a:ln>
            <a:solidFill>
              <a:srgbClr val="90876B"/>
            </a:solidFill>
            <a:headEnd/>
            <a:tailEnd/>
          </a:ln>
        </p:spPr>
        <p:style>
          <a:lnRef idx="1">
            <a:schemeClr val="accent1"/>
          </a:lnRef>
          <a:fillRef idx="0">
            <a:schemeClr val="accent1"/>
          </a:fillRef>
          <a:effectRef idx="0">
            <a:schemeClr val="accent1"/>
          </a:effectRef>
          <a:fontRef idx="minor">
            <a:schemeClr val="tx1"/>
          </a:fontRef>
        </p:style>
        <p:txBody>
          <a:bodyPr/>
          <a:lstStyle/>
          <a:p>
            <a:pPr defTabSz="457200" fontAlgn="auto">
              <a:spcBef>
                <a:spcPts val="0"/>
              </a:spcBef>
              <a:spcAft>
                <a:spcPts val="0"/>
              </a:spcAft>
            </a:pPr>
            <a:endParaRPr lang="fr-FR" sz="1800" b="1">
              <a:ln w="57150" cmpd="thickThin">
                <a:solidFill>
                  <a:srgbClr val="90876B"/>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883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71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600200"/>
          </a:xfrm>
          <a:prstGeom prst="rect">
            <a:avLst/>
          </a:prstGeom>
        </p:spPr>
        <p:txBody>
          <a:bodyPr/>
          <a:lstStyle/>
          <a:p>
            <a:r>
              <a:rPr lang="fr-FR"/>
              <a:t>Cliquez et modifiez le titre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484463" y="6356351"/>
            <a:ext cx="2781300" cy="365125"/>
          </a:xfrm>
          <a:prstGeom prst="rect">
            <a:avLst/>
          </a:prstGeom>
        </p:spPr>
        <p:txBody>
          <a:bodyPr/>
          <a:lstStyle/>
          <a:p>
            <a:pPr defTabSz="457200"/>
            <a:fld id="{AFD6531F-F0C0-674C-823E-E51DE6F427CF}" type="datetimeFigureOut">
              <a:rPr lang="fr-FR" smtClean="0">
                <a:solidFill>
                  <a:prstClr val="black">
                    <a:lumMod val="65000"/>
                    <a:lumOff val="35000"/>
                  </a:prstClr>
                </a:solidFill>
              </a:rPr>
              <a:pPr defTabSz="457200"/>
              <a:t>13/11/2023</a:t>
            </a:fld>
            <a:endParaRPr lang="fr-FR">
              <a:solidFill>
                <a:prstClr val="black">
                  <a:lumMod val="65000"/>
                  <a:lumOff val="35000"/>
                </a:prstClr>
              </a:solidFill>
            </a:endParaRPr>
          </a:p>
        </p:txBody>
      </p:sp>
      <p:sp>
        <p:nvSpPr>
          <p:cNvPr id="5" name="Footer Placeholder 4"/>
          <p:cNvSpPr>
            <a:spLocks noGrp="1"/>
          </p:cNvSpPr>
          <p:nvPr>
            <p:ph type="ftr" sz="quarter" idx="11"/>
          </p:nvPr>
        </p:nvSpPr>
        <p:spPr>
          <a:xfrm>
            <a:off x="878887" y="6356351"/>
            <a:ext cx="3797300" cy="365125"/>
          </a:xfrm>
          <a:prstGeom prst="rect">
            <a:avLst/>
          </a:prstGeom>
        </p:spPr>
        <p:txBody>
          <a:bodyPr/>
          <a:lstStyle/>
          <a:p>
            <a:pPr defTabSz="457200"/>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8CD050A-9DEC-2A43-AEA0-C7C99FADC780}"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val="4023847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240715-33DB-E041-8476-D81DA72639FD}"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3352936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Image 2" descr="logo aca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064" y="448846"/>
            <a:ext cx="3798120" cy="96393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487" y="2928749"/>
            <a:ext cx="9217024" cy="767019"/>
          </a:xfrm>
          <a:prstGeom prst="rect">
            <a:avLst/>
          </a:prstGeom>
        </p:spPr>
      </p:pic>
      <p:sp>
        <p:nvSpPr>
          <p:cNvPr id="2" name="ZoneTexte 1">
            <a:extLst>
              <a:ext uri="{FF2B5EF4-FFF2-40B4-BE49-F238E27FC236}">
                <a16:creationId xmlns:a16="http://schemas.microsoft.com/office/drawing/2014/main" id="{DE061D1B-55B1-73F2-479B-224F5CC55F7E}"/>
              </a:ext>
            </a:extLst>
          </p:cNvPr>
          <p:cNvSpPr txBox="1"/>
          <p:nvPr/>
        </p:nvSpPr>
        <p:spPr>
          <a:xfrm>
            <a:off x="2706253" y="2910938"/>
            <a:ext cx="67794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F497D"/>
                </a:solidFill>
                <a:effectLst/>
                <a:uLnTx/>
                <a:uFillTx/>
                <a:latin typeface="Calibri"/>
                <a:ea typeface="+mn-ea"/>
                <a:cs typeface="+mn-cs"/>
              </a:rPr>
              <a:t>Couverture des risques climatiques et </a:t>
            </a:r>
            <a:r>
              <a:rPr kumimoji="0" lang="fr-FR" sz="2400" b="1" i="0" u="none" strike="noStrike" kern="1200" cap="none" spc="0" normalizeH="0" baseline="0" noProof="0" dirty="0" smtClean="0">
                <a:ln>
                  <a:noFill/>
                </a:ln>
                <a:solidFill>
                  <a:srgbClr val="1F497D"/>
                </a:solidFill>
                <a:effectLst/>
                <a:uLnTx/>
                <a:uFillTx/>
                <a:latin typeface="Calibri"/>
                <a:ea typeface="+mn-ea"/>
                <a:cs typeface="+mn-cs"/>
              </a:rPr>
              <a:t/>
            </a:r>
            <a:br>
              <a:rPr kumimoji="0" lang="fr-FR" sz="2400" b="1" i="0" u="none" strike="noStrike" kern="1200" cap="none" spc="0" normalizeH="0" baseline="0" noProof="0" dirty="0" smtClean="0">
                <a:ln>
                  <a:noFill/>
                </a:ln>
                <a:solidFill>
                  <a:srgbClr val="1F497D"/>
                </a:solidFill>
                <a:effectLst/>
                <a:uLnTx/>
                <a:uFillTx/>
                <a:latin typeface="Calibri"/>
                <a:ea typeface="+mn-ea"/>
                <a:cs typeface="+mn-cs"/>
              </a:rPr>
            </a:br>
            <a:r>
              <a:rPr kumimoji="0" lang="fr-FR" sz="2400" b="1" i="0" u="none" strike="noStrike" kern="1200" cap="none" spc="0" normalizeH="0" baseline="0" noProof="0" dirty="0" smtClean="0">
                <a:ln>
                  <a:noFill/>
                </a:ln>
                <a:solidFill>
                  <a:srgbClr val="1F497D"/>
                </a:solidFill>
                <a:effectLst/>
                <a:uLnTx/>
                <a:uFillTx/>
                <a:latin typeface="Calibri"/>
                <a:ea typeface="+mn-ea"/>
                <a:cs typeface="+mn-cs"/>
              </a:rPr>
              <a:t>des </a:t>
            </a:r>
            <a:r>
              <a:rPr kumimoji="0" lang="fr-FR" sz="2400" b="1" i="0" u="none" strike="noStrike" kern="1200" cap="none" spc="0" normalizeH="0" baseline="0" noProof="0" dirty="0">
                <a:ln>
                  <a:noFill/>
                </a:ln>
                <a:solidFill>
                  <a:srgbClr val="1F497D"/>
                </a:solidFill>
                <a:effectLst/>
                <a:uLnTx/>
                <a:uFillTx/>
                <a:latin typeface="Calibri"/>
                <a:ea typeface="+mn-ea"/>
                <a:cs typeface="+mn-cs"/>
              </a:rPr>
              <a:t>conséquences d’évènements </a:t>
            </a:r>
            <a:r>
              <a:rPr kumimoji="0" lang="fr-FR" sz="2400" b="1" i="0" u="none" strike="noStrike" kern="1200" cap="none" spc="0" normalizeH="0" baseline="0" noProof="0" dirty="0" smtClean="0">
                <a:ln>
                  <a:noFill/>
                </a:ln>
                <a:solidFill>
                  <a:srgbClr val="1F497D"/>
                </a:solidFill>
                <a:effectLst/>
                <a:uLnTx/>
                <a:uFillTx/>
                <a:latin typeface="Calibri"/>
                <a:ea typeface="+mn-ea"/>
                <a:cs typeface="+mn-cs"/>
              </a:rPr>
              <a:t>catastrophiques </a:t>
            </a:r>
            <a:endParaRPr kumimoji="0" lang="fr-FR" sz="24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1F497D"/>
              </a:solidFill>
              <a:latin typeface="Calibri"/>
            </a:endParaRPr>
          </a:p>
        </p:txBody>
      </p:sp>
    </p:spTree>
    <p:extLst>
      <p:ext uri="{BB962C8B-B14F-4D97-AF65-F5344CB8AC3E}">
        <p14:creationId xmlns:p14="http://schemas.microsoft.com/office/powerpoint/2010/main" val="24627958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10</a:t>
            </a:fld>
            <a:endParaRPr lang="fr-FR" dirty="0"/>
          </a:p>
        </p:txBody>
      </p:sp>
      <p:sp>
        <p:nvSpPr>
          <p:cNvPr id="5" name="Rectangle 4"/>
          <p:cNvSpPr/>
          <p:nvPr/>
        </p:nvSpPr>
        <p:spPr>
          <a:xfrm>
            <a:off x="2998463"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Contexte marocain</a:t>
            </a:r>
            <a:endParaRPr lang="fr-FR" sz="1800" b="1" dirty="0">
              <a:solidFill>
                <a:schemeClr val="tx2">
                  <a:lumMod val="60000"/>
                  <a:lumOff val="40000"/>
                </a:schemeClr>
              </a:solidFill>
              <a:latin typeface="Arial" pitchFamily="34" charset="0"/>
              <a:cs typeface="Arial" pitchFamily="34" charset="0"/>
            </a:endParaRPr>
          </a:p>
        </p:txBody>
      </p:sp>
      <p:pic>
        <p:nvPicPr>
          <p:cNvPr id="4" name="Picture 2">
            <a:extLst>
              <a:ext uri="{FF2B5EF4-FFF2-40B4-BE49-F238E27FC236}">
                <a16:creationId xmlns:a16="http://schemas.microsoft.com/office/drawing/2014/main" id="{07C6DF24-51C2-5086-0D16-86C0ECB21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106" y="1958828"/>
            <a:ext cx="4080476" cy="294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a:extLst>
              <a:ext uri="{FF2B5EF4-FFF2-40B4-BE49-F238E27FC236}">
                <a16:creationId xmlns:a16="http://schemas.microsoft.com/office/drawing/2014/main" id="{8FDC13C7-1AA5-61BE-AA7D-9E4AD6C883EC}"/>
              </a:ext>
            </a:extLst>
          </p:cNvPr>
          <p:cNvSpPr txBox="1"/>
          <p:nvPr/>
        </p:nvSpPr>
        <p:spPr>
          <a:xfrm>
            <a:off x="638308" y="2063858"/>
            <a:ext cx="6539345" cy="369332"/>
          </a:xfrm>
          <a:prstGeom prst="rect">
            <a:avLst/>
          </a:prstGeom>
          <a:noFill/>
        </p:spPr>
        <p:txBody>
          <a:bodyPr wrap="square">
            <a:spAutoFit/>
          </a:bodyPr>
          <a:lstStyle/>
          <a:p>
            <a:r>
              <a:rPr lang="fr-FR" dirty="0"/>
              <a:t>Le secteur primaire joue un rôle économique et social important : </a:t>
            </a:r>
          </a:p>
        </p:txBody>
      </p:sp>
      <p:graphicFrame>
        <p:nvGraphicFramePr>
          <p:cNvPr id="12" name="Diagramme 11">
            <a:extLst>
              <a:ext uri="{FF2B5EF4-FFF2-40B4-BE49-F238E27FC236}">
                <a16:creationId xmlns:a16="http://schemas.microsoft.com/office/drawing/2014/main" id="{BB19F3E1-1E9A-F0D6-E808-C7A18529BEBB}"/>
              </a:ext>
            </a:extLst>
          </p:cNvPr>
          <p:cNvGraphicFramePr/>
          <p:nvPr>
            <p:extLst>
              <p:ext uri="{D42A27DB-BD31-4B8C-83A1-F6EECF244321}">
                <p14:modId xmlns:p14="http://schemas.microsoft.com/office/powerpoint/2010/main" val="4274866958"/>
              </p:ext>
            </p:extLst>
          </p:nvPr>
        </p:nvGraphicFramePr>
        <p:xfrm>
          <a:off x="812799" y="2779670"/>
          <a:ext cx="5994401" cy="121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entagone 6">
            <a:extLst>
              <a:ext uri="{FF2B5EF4-FFF2-40B4-BE49-F238E27FC236}">
                <a16:creationId xmlns:a16="http://schemas.microsoft.com/office/drawing/2014/main" id="{8E9B5141-35C4-310C-CDF7-E79A962CA7B1}"/>
              </a:ext>
            </a:extLst>
          </p:cNvPr>
          <p:cNvSpPr/>
          <p:nvPr/>
        </p:nvSpPr>
        <p:spPr>
          <a:xfrm>
            <a:off x="2015309" y="5261110"/>
            <a:ext cx="7636691" cy="89134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fr-FR" sz="1700" dirty="0">
                <a:solidFill>
                  <a:schemeClr val="tx2"/>
                </a:solidFill>
              </a:rPr>
              <a:t>Volonté des pouvoirs publics </a:t>
            </a:r>
            <a:endParaRPr lang="fr-FR" sz="1700" dirty="0" smtClean="0">
              <a:solidFill>
                <a:schemeClr val="tx2"/>
              </a:solidFill>
            </a:endParaRPr>
          </a:p>
          <a:p>
            <a:pPr marL="285750" indent="-285750" algn="just">
              <a:buFontTx/>
              <a:buChar char="-"/>
            </a:pPr>
            <a:r>
              <a:rPr lang="fr-FR" sz="1700" dirty="0" smtClean="0">
                <a:solidFill>
                  <a:schemeClr val="tx2"/>
                </a:solidFill>
              </a:rPr>
              <a:t>de </a:t>
            </a:r>
            <a:r>
              <a:rPr lang="fr-FR" sz="1700" dirty="0">
                <a:solidFill>
                  <a:schemeClr val="tx2"/>
                </a:solidFill>
              </a:rPr>
              <a:t>réduire la vulnérabilité de la production agricole face aux aléas </a:t>
            </a:r>
            <a:r>
              <a:rPr lang="fr-FR" sz="1700" dirty="0" smtClean="0">
                <a:solidFill>
                  <a:schemeClr val="tx2"/>
                </a:solidFill>
              </a:rPr>
              <a:t>climatiques,</a:t>
            </a:r>
          </a:p>
          <a:p>
            <a:pPr marL="285750" indent="-285750" algn="just">
              <a:buFontTx/>
              <a:buChar char="-"/>
            </a:pPr>
            <a:r>
              <a:rPr lang="fr-FR" sz="1700" dirty="0" smtClean="0">
                <a:solidFill>
                  <a:schemeClr val="tx2"/>
                </a:solidFill>
              </a:rPr>
              <a:t>de </a:t>
            </a:r>
            <a:r>
              <a:rPr lang="fr-FR" sz="1700" dirty="0">
                <a:solidFill>
                  <a:schemeClr val="tx2"/>
                </a:solidFill>
              </a:rPr>
              <a:t>sécuriser et promouvoir l’investissement agricole au Maroc. </a:t>
            </a:r>
          </a:p>
        </p:txBody>
      </p:sp>
      <p:sp>
        <p:nvSpPr>
          <p:cNvPr id="15" name="Flèche : angle droit 14">
            <a:extLst>
              <a:ext uri="{FF2B5EF4-FFF2-40B4-BE49-F238E27FC236}">
                <a16:creationId xmlns:a16="http://schemas.microsoft.com/office/drawing/2014/main" id="{F0B43549-8358-C695-6883-985B294D9EF7}"/>
              </a:ext>
            </a:extLst>
          </p:cNvPr>
          <p:cNvSpPr/>
          <p:nvPr/>
        </p:nvSpPr>
        <p:spPr>
          <a:xfrm rot="5400000">
            <a:off x="419451" y="4318860"/>
            <a:ext cx="1389353" cy="1506956"/>
          </a:xfrm>
          <a:prstGeom prst="bentUpArrow">
            <a:avLst>
              <a:gd name="adj1" fmla="val 7500"/>
              <a:gd name="adj2" fmla="val 10707"/>
              <a:gd name="adj3" fmla="val 25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0649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11</a:t>
            </a:fld>
            <a:endParaRPr lang="fr-FR" dirty="0"/>
          </a:p>
        </p:txBody>
      </p:sp>
      <p:sp>
        <p:nvSpPr>
          <p:cNvPr id="5" name="Rectangle 4"/>
          <p:cNvSpPr/>
          <p:nvPr/>
        </p:nvSpPr>
        <p:spPr>
          <a:xfrm>
            <a:off x="2998463"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Système initial de couverture agricole</a:t>
            </a:r>
          </a:p>
        </p:txBody>
      </p:sp>
      <p:sp>
        <p:nvSpPr>
          <p:cNvPr id="2" name="Espace réservé du contenu 2">
            <a:extLst>
              <a:ext uri="{FF2B5EF4-FFF2-40B4-BE49-F238E27FC236}">
                <a16:creationId xmlns:a16="http://schemas.microsoft.com/office/drawing/2014/main" id="{78DF1545-A196-F21E-C9C4-8A90B53AE5A3}"/>
              </a:ext>
            </a:extLst>
          </p:cNvPr>
          <p:cNvSpPr txBox="1">
            <a:spLocks/>
          </p:cNvSpPr>
          <p:nvPr/>
        </p:nvSpPr>
        <p:spPr bwMode="auto">
          <a:xfrm>
            <a:off x="386980" y="2043411"/>
            <a:ext cx="104749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fr-FR" altLang="fr-FR" sz="1800" dirty="0">
                <a:solidFill>
                  <a:schemeClr val="tx2">
                    <a:lumMod val="60000"/>
                    <a:lumOff val="40000"/>
                  </a:schemeClr>
                </a:solidFill>
                <a:latin typeface="Calibri" pitchFamily="34" charset="0"/>
              </a:rPr>
              <a:t>    </a:t>
            </a:r>
            <a:r>
              <a:rPr lang="fr-FR" altLang="fr-FR" sz="1800" b="1" dirty="0">
                <a:solidFill>
                  <a:schemeClr val="tx2">
                    <a:lumMod val="60000"/>
                    <a:lumOff val="40000"/>
                  </a:schemeClr>
                </a:solidFill>
                <a:latin typeface="Calibri" pitchFamily="34" charset="0"/>
              </a:rPr>
              <a:t>De 1999 à 2011:</a:t>
            </a:r>
            <a:r>
              <a:rPr lang="fr-FR" altLang="fr-FR" sz="1800" dirty="0">
                <a:solidFill>
                  <a:schemeClr val="tx2">
                    <a:lumMod val="60000"/>
                    <a:lumOff val="40000"/>
                  </a:schemeClr>
                </a:solidFill>
                <a:latin typeface="Calibri" pitchFamily="34" charset="0"/>
              </a:rPr>
              <a:t> </a:t>
            </a:r>
            <a:r>
              <a:rPr lang="fr-FR" altLang="fr-FR" sz="1800" dirty="0" smtClean="0">
                <a:latin typeface="Calibri" pitchFamily="34" charset="0"/>
              </a:rPr>
              <a:t>Système </a:t>
            </a:r>
            <a:r>
              <a:rPr lang="fr-FR" altLang="fr-FR" sz="1800" dirty="0">
                <a:latin typeface="Calibri" pitchFamily="34" charset="0"/>
              </a:rPr>
              <a:t>de garantie </a:t>
            </a:r>
            <a:r>
              <a:rPr lang="fr-FR" altLang="fr-FR" sz="1800" b="1" u="sng" dirty="0">
                <a:latin typeface="Calibri" pitchFamily="34" charset="0"/>
              </a:rPr>
              <a:t>contre la </a:t>
            </a:r>
            <a:r>
              <a:rPr lang="fr-FR" altLang="fr-FR" sz="1800" b="1" u="sng" dirty="0" smtClean="0">
                <a:latin typeface="Calibri" pitchFamily="34" charset="0"/>
              </a:rPr>
              <a:t>sécheresse</a:t>
            </a:r>
            <a:r>
              <a:rPr lang="fr-FR" altLang="fr-FR" sz="1800" dirty="0" smtClean="0">
                <a:latin typeface="Calibri" pitchFamily="34" charset="0"/>
              </a:rPr>
              <a:t>,  </a:t>
            </a:r>
            <a:r>
              <a:rPr lang="fr-FR" altLang="fr-FR" sz="1800" dirty="0">
                <a:latin typeface="Calibri" pitchFamily="34" charset="0"/>
              </a:rPr>
              <a:t>pris en charge par </a:t>
            </a:r>
            <a:r>
              <a:rPr lang="fr-FR" altLang="fr-FR" sz="1800" dirty="0" smtClean="0">
                <a:latin typeface="Calibri" pitchFamily="34" charset="0"/>
              </a:rPr>
              <a:t>l’État </a:t>
            </a:r>
            <a:r>
              <a:rPr lang="fr-FR" altLang="fr-FR" sz="1800" dirty="0">
                <a:latin typeface="Calibri" pitchFamily="34" charset="0"/>
              </a:rPr>
              <a:t>et géré par un assureur marocain.</a:t>
            </a:r>
          </a:p>
          <a:p>
            <a:pPr algn="just">
              <a:buFontTx/>
              <a:buNone/>
            </a:pPr>
            <a:endParaRPr lang="fr-FR" altLang="fr-FR" sz="1800" dirty="0">
              <a:latin typeface="Calibri" pitchFamily="34" charset="0"/>
            </a:endParaRPr>
          </a:p>
        </p:txBody>
      </p:sp>
      <p:graphicFrame>
        <p:nvGraphicFramePr>
          <p:cNvPr id="17" name="Diagramme 16">
            <a:extLst>
              <a:ext uri="{FF2B5EF4-FFF2-40B4-BE49-F238E27FC236}">
                <a16:creationId xmlns:a16="http://schemas.microsoft.com/office/drawing/2014/main" id="{74EA070E-C343-835B-B806-6A4AA3445CEE}"/>
              </a:ext>
            </a:extLst>
          </p:cNvPr>
          <p:cNvGraphicFramePr/>
          <p:nvPr>
            <p:extLst>
              <p:ext uri="{D42A27DB-BD31-4B8C-83A1-F6EECF244321}">
                <p14:modId xmlns:p14="http://schemas.microsoft.com/office/powerpoint/2010/main" val="3936251562"/>
              </p:ext>
            </p:extLst>
          </p:nvPr>
        </p:nvGraphicFramePr>
        <p:xfrm>
          <a:off x="1681540" y="2907011"/>
          <a:ext cx="7739549" cy="325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73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12</a:t>
            </a:fld>
            <a:endParaRPr lang="fr-FR" dirty="0"/>
          </a:p>
        </p:txBody>
      </p:sp>
      <p:sp>
        <p:nvSpPr>
          <p:cNvPr id="5" name="Rectangle 4"/>
          <p:cNvSpPr/>
          <p:nvPr/>
        </p:nvSpPr>
        <p:spPr>
          <a:xfrm>
            <a:off x="2998463"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Système initial de couverture agricole</a:t>
            </a:r>
          </a:p>
        </p:txBody>
      </p:sp>
      <p:sp>
        <p:nvSpPr>
          <p:cNvPr id="6" name="ZoneTexte 5">
            <a:extLst>
              <a:ext uri="{FF2B5EF4-FFF2-40B4-BE49-F238E27FC236}">
                <a16:creationId xmlns:a16="http://schemas.microsoft.com/office/drawing/2014/main" id="{5A7D8A9F-35D3-0A03-1374-190D061308AC}"/>
              </a:ext>
            </a:extLst>
          </p:cNvPr>
          <p:cNvSpPr txBox="1"/>
          <p:nvPr/>
        </p:nvSpPr>
        <p:spPr>
          <a:xfrm>
            <a:off x="535709" y="2184783"/>
            <a:ext cx="6096000" cy="369332"/>
          </a:xfrm>
          <a:prstGeom prst="rect">
            <a:avLst/>
          </a:prstGeom>
          <a:noFill/>
        </p:spPr>
        <p:txBody>
          <a:bodyPr wrap="square">
            <a:spAutoFit/>
          </a:bodyPr>
          <a:lstStyle/>
          <a:p>
            <a:r>
              <a:rPr lang="fr-FR" sz="1800" b="1" dirty="0">
                <a:solidFill>
                  <a:schemeClr val="tx2">
                    <a:lumMod val="75000"/>
                  </a:schemeClr>
                </a:solidFill>
              </a:rPr>
              <a:t>Principales limites du système de garantie</a:t>
            </a:r>
            <a:endParaRPr lang="fr-FR" dirty="0"/>
          </a:p>
        </p:txBody>
      </p:sp>
      <p:sp>
        <p:nvSpPr>
          <p:cNvPr id="9" name="ZoneTexte 8">
            <a:extLst>
              <a:ext uri="{FF2B5EF4-FFF2-40B4-BE49-F238E27FC236}">
                <a16:creationId xmlns:a16="http://schemas.microsoft.com/office/drawing/2014/main" id="{CB14EA15-7FE0-0707-0038-DE0F3BECB545}"/>
              </a:ext>
            </a:extLst>
          </p:cNvPr>
          <p:cNvSpPr txBox="1"/>
          <p:nvPr/>
        </p:nvSpPr>
        <p:spPr>
          <a:xfrm>
            <a:off x="1589227" y="2775688"/>
            <a:ext cx="9013546" cy="3384068"/>
          </a:xfrm>
          <a:prstGeom prst="rect">
            <a:avLst/>
          </a:prstGeom>
          <a:noFill/>
        </p:spPr>
        <p:txBody>
          <a:bodyPr wrap="square">
            <a:spAutoFit/>
          </a:bodyPr>
          <a:lstStyle/>
          <a:p>
            <a:pPr marL="342900" lvl="0" indent="-342900" rtl="0">
              <a:lnSpc>
                <a:spcPct val="115000"/>
              </a:lnSpc>
              <a:spcAft>
                <a:spcPts val="0"/>
              </a:spcAft>
              <a:buFont typeface="Wingdings"/>
              <a:buChar char=""/>
              <a:tabLst>
                <a:tab pos="4129088" algn="l"/>
              </a:tabLst>
            </a:pPr>
            <a:r>
              <a:rPr lang="fr-MA" sz="1700" b="0" dirty="0">
                <a:effectLst/>
              </a:rPr>
              <a:t>Ce n’est pas une assurance mais un programme de garantie supporté par </a:t>
            </a:r>
            <a:r>
              <a:rPr lang="fr-MA" sz="1700" b="0" dirty="0" smtClean="0">
                <a:effectLst/>
              </a:rPr>
              <a:t>l’État </a:t>
            </a:r>
            <a:r>
              <a:rPr lang="fr-MA" sz="1700" b="0" dirty="0">
                <a:effectLst/>
              </a:rPr>
              <a:t>:</a:t>
            </a:r>
            <a:r>
              <a:rPr lang="fr-MA" sz="1700" b="0" baseline="0" dirty="0">
                <a:effectLst/>
              </a:rPr>
              <a:t> </a:t>
            </a:r>
            <a:r>
              <a:rPr lang="fr-MA" sz="1700" b="0" dirty="0">
                <a:solidFill>
                  <a:srgbClr val="FF0000"/>
                </a:solidFill>
                <a:effectLst/>
              </a:rPr>
              <a:t>Risque financier supporté par </a:t>
            </a:r>
            <a:r>
              <a:rPr lang="fr-MA" sz="1700" b="0" dirty="0" smtClean="0">
                <a:solidFill>
                  <a:srgbClr val="FF0000"/>
                </a:solidFill>
                <a:effectLst/>
              </a:rPr>
              <a:t>l’État, </a:t>
            </a:r>
            <a:r>
              <a:rPr lang="fr-MA" sz="1700" b="0" dirty="0">
                <a:solidFill>
                  <a:srgbClr val="FF0000"/>
                </a:solidFill>
                <a:effectLst/>
              </a:rPr>
              <a:t>l’assureur n’étant qu’un simple canal de souscription </a:t>
            </a:r>
            <a:r>
              <a:rPr lang="fr-MA" sz="1700" b="0" dirty="0" smtClean="0">
                <a:solidFill>
                  <a:srgbClr val="FF0000"/>
                </a:solidFill>
                <a:effectLst/>
              </a:rPr>
              <a:t>moyennant </a:t>
            </a:r>
            <a:r>
              <a:rPr lang="fr-MA" sz="1700" b="0" dirty="0">
                <a:solidFill>
                  <a:srgbClr val="FF0000"/>
                </a:solidFill>
                <a:effectLst/>
              </a:rPr>
              <a:t>une commission de gestion.</a:t>
            </a:r>
            <a:endParaRPr lang="fr-FR" sz="1700" b="0" dirty="0">
              <a:effectLst/>
            </a:endParaRPr>
          </a:p>
          <a:p>
            <a:pPr marL="742950" lvl="1" indent="-285750">
              <a:lnSpc>
                <a:spcPct val="115000"/>
              </a:lnSpc>
              <a:spcAft>
                <a:spcPts val="0"/>
              </a:spcAft>
              <a:buFont typeface="Wingdings"/>
              <a:buChar char=""/>
              <a:tabLst>
                <a:tab pos="914400" algn="l"/>
              </a:tabLst>
            </a:pPr>
            <a:r>
              <a:rPr lang="fr-FR" sz="1700" b="0" dirty="0">
                <a:effectLst/>
              </a:rPr>
              <a:t>La subvention des primes (50%)</a:t>
            </a:r>
          </a:p>
          <a:p>
            <a:pPr marL="742950" lvl="1" indent="-285750">
              <a:lnSpc>
                <a:spcPct val="115000"/>
              </a:lnSpc>
              <a:spcAft>
                <a:spcPts val="0"/>
              </a:spcAft>
              <a:buFont typeface="Wingdings"/>
              <a:buChar char=""/>
              <a:tabLst>
                <a:tab pos="914400" algn="l"/>
              </a:tabLst>
            </a:pPr>
            <a:r>
              <a:rPr lang="fr-FR" sz="1700" b="0" dirty="0">
                <a:effectLst/>
              </a:rPr>
              <a:t>La prise en charge des indemnisations (à 100%)</a:t>
            </a:r>
          </a:p>
          <a:p>
            <a:pPr marL="342900" lvl="0" indent="-342900">
              <a:lnSpc>
                <a:spcPct val="115000"/>
              </a:lnSpc>
              <a:spcAft>
                <a:spcPts val="0"/>
              </a:spcAft>
              <a:buFont typeface="Wingdings"/>
              <a:buChar char=""/>
              <a:tabLst>
                <a:tab pos="457200" algn="l"/>
                <a:tab pos="639445" algn="l"/>
                <a:tab pos="739140" algn="l"/>
              </a:tabLst>
            </a:pPr>
            <a:r>
              <a:rPr lang="fr-FR" sz="1700" b="0" dirty="0">
                <a:effectLst/>
              </a:rPr>
              <a:t>L’objectif de couverture de 300.000 ha n’a jamais été atteint </a:t>
            </a:r>
            <a:r>
              <a:rPr lang="fr-FR" sz="1700" b="0" dirty="0" smtClean="0">
                <a:effectLst/>
              </a:rPr>
              <a:t>(≈ </a:t>
            </a:r>
            <a:r>
              <a:rPr lang="fr-FR" sz="1700" b="0" dirty="0">
                <a:effectLst/>
              </a:rPr>
              <a:t>100.000 ha/an).</a:t>
            </a:r>
          </a:p>
          <a:p>
            <a:pPr marL="342900" lvl="0" indent="-342900">
              <a:lnSpc>
                <a:spcPct val="115000"/>
              </a:lnSpc>
              <a:spcAft>
                <a:spcPts val="0"/>
              </a:spcAft>
              <a:buFont typeface="Wingdings"/>
              <a:buChar char=""/>
              <a:tabLst>
                <a:tab pos="457200" algn="l"/>
                <a:tab pos="639445" algn="l"/>
                <a:tab pos="739140" algn="l"/>
              </a:tabLst>
            </a:pPr>
            <a:r>
              <a:rPr lang="fr-FR" sz="1700" b="0" dirty="0">
                <a:effectLst/>
              </a:rPr>
              <a:t>Etendue de la couverture limitée</a:t>
            </a:r>
            <a:r>
              <a:rPr lang="fr-FR" sz="1700" b="0" baseline="0" dirty="0">
                <a:effectLst/>
              </a:rPr>
              <a:t> :</a:t>
            </a:r>
          </a:p>
          <a:p>
            <a:pPr marL="742950" lvl="1" indent="-285750">
              <a:lnSpc>
                <a:spcPct val="115000"/>
              </a:lnSpc>
              <a:spcAft>
                <a:spcPts val="0"/>
              </a:spcAft>
              <a:buFont typeface="Wingdings"/>
              <a:buChar char=""/>
              <a:tabLst>
                <a:tab pos="558800" algn="l"/>
                <a:tab pos="639445" algn="l"/>
                <a:tab pos="739140" algn="l"/>
              </a:tabLst>
            </a:pPr>
            <a:r>
              <a:rPr lang="fr-FR" sz="1700" b="0" dirty="0">
                <a:effectLst/>
              </a:rPr>
              <a:t>à la céréaliculture (Blé tendre, blé dur et orge)</a:t>
            </a:r>
          </a:p>
          <a:p>
            <a:pPr marL="742950" lvl="1" indent="-285750">
              <a:lnSpc>
                <a:spcPct val="115000"/>
              </a:lnSpc>
              <a:spcAft>
                <a:spcPts val="0"/>
              </a:spcAft>
              <a:buFont typeface="Wingdings"/>
              <a:buChar char=""/>
              <a:tabLst>
                <a:tab pos="558800" algn="l"/>
                <a:tab pos="639445" algn="l"/>
                <a:tab pos="739140" algn="l"/>
              </a:tabLst>
            </a:pPr>
            <a:r>
              <a:rPr lang="fr-FR" sz="1700" b="0" dirty="0">
                <a:effectLst/>
              </a:rPr>
              <a:t>à un seul risque : la </a:t>
            </a:r>
            <a:r>
              <a:rPr lang="fr-FR" sz="1700" b="0" dirty="0" smtClean="0">
                <a:effectLst/>
              </a:rPr>
              <a:t>sécheresse</a:t>
            </a:r>
            <a:endParaRPr lang="fr-FR" sz="1700" b="0" dirty="0">
              <a:effectLst/>
            </a:endParaRPr>
          </a:p>
          <a:p>
            <a:pPr marL="742950" lvl="1" indent="-285750">
              <a:lnSpc>
                <a:spcPct val="115000"/>
              </a:lnSpc>
              <a:spcAft>
                <a:spcPts val="0"/>
              </a:spcAft>
              <a:buFont typeface="Wingdings"/>
              <a:buChar char=""/>
              <a:tabLst>
                <a:tab pos="558800" algn="l"/>
                <a:tab pos="639445" algn="l"/>
                <a:tab pos="739140" algn="l"/>
              </a:tabLst>
            </a:pPr>
            <a:r>
              <a:rPr lang="fr-FR" sz="1700" b="0" dirty="0">
                <a:effectLst/>
              </a:rPr>
              <a:t>aux 18 provinces</a:t>
            </a:r>
            <a:r>
              <a:rPr lang="fr-FR" sz="1700" b="0" baseline="0" dirty="0">
                <a:effectLst/>
              </a:rPr>
              <a:t> du Royaume</a:t>
            </a:r>
          </a:p>
          <a:p>
            <a:pPr marL="342900" marR="0" lvl="0" indent="-342900" algn="l" defTabSz="914400" rtl="0" eaLnBrk="1" fontAlgn="auto" latinLnBrk="0" hangingPunct="1">
              <a:lnSpc>
                <a:spcPct val="115000"/>
              </a:lnSpc>
              <a:spcBef>
                <a:spcPts val="0"/>
              </a:spcBef>
              <a:spcAft>
                <a:spcPts val="0"/>
              </a:spcAft>
              <a:buClrTx/>
              <a:buSzTx/>
              <a:buFont typeface="Wingdings"/>
              <a:buChar char=""/>
              <a:tabLst>
                <a:tab pos="457200" algn="l"/>
                <a:tab pos="639445" algn="l"/>
                <a:tab pos="739140" algn="l"/>
              </a:tabLst>
              <a:defRPr/>
            </a:pPr>
            <a:r>
              <a:rPr lang="fr-FR" sz="1700" b="0" dirty="0">
                <a:solidFill>
                  <a:schemeClr val="tx1"/>
                </a:solidFill>
                <a:cs typeface="Calibri" pitchFamily="34" charset="0"/>
              </a:rPr>
              <a:t>Taux de fidélisation faible</a:t>
            </a:r>
          </a:p>
        </p:txBody>
      </p:sp>
    </p:spTree>
    <p:extLst>
      <p:ext uri="{BB962C8B-B14F-4D97-AF65-F5344CB8AC3E}">
        <p14:creationId xmlns:p14="http://schemas.microsoft.com/office/powerpoint/2010/main" val="312620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13</a:t>
            </a:fld>
            <a:endParaRPr lang="fr-FR" dirty="0"/>
          </a:p>
        </p:txBody>
      </p:sp>
      <p:sp>
        <p:nvSpPr>
          <p:cNvPr id="5" name="Rectangle 4"/>
          <p:cNvSpPr/>
          <p:nvPr/>
        </p:nvSpPr>
        <p:spPr>
          <a:xfrm>
            <a:off x="2998463"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Assurance multirisque climatique</a:t>
            </a:r>
          </a:p>
        </p:txBody>
      </p:sp>
      <p:sp>
        <p:nvSpPr>
          <p:cNvPr id="2" name="Text Box 9">
            <a:extLst>
              <a:ext uri="{FF2B5EF4-FFF2-40B4-BE49-F238E27FC236}">
                <a16:creationId xmlns:a16="http://schemas.microsoft.com/office/drawing/2014/main" id="{EC4A3AD1-09AE-C174-5359-1F1B13711E6A}"/>
              </a:ext>
            </a:extLst>
          </p:cNvPr>
          <p:cNvSpPr txBox="1">
            <a:spLocks noChangeArrowheads="1"/>
          </p:cNvSpPr>
          <p:nvPr/>
        </p:nvSpPr>
        <p:spPr bwMode="auto">
          <a:xfrm>
            <a:off x="8055293" y="1101754"/>
            <a:ext cx="3776490" cy="600164"/>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lIns="0" rIns="0" bIns="0" anchor="b">
            <a:spAutoFit/>
          </a:bodyPr>
          <a:lstStyle>
            <a:lvl1pPr>
              <a:defRPr sz="3200">
                <a:solidFill>
                  <a:schemeClr val="tx1"/>
                </a:solidFill>
                <a:latin typeface="Arial" charset="0"/>
              </a:defRPr>
            </a:lvl1pPr>
            <a:lvl2pPr marL="742950" indent="-285750">
              <a:defRPr sz="2700">
                <a:solidFill>
                  <a:schemeClr val="tx1"/>
                </a:solidFill>
                <a:latin typeface="Arial" charset="0"/>
              </a:defRPr>
            </a:lvl2pPr>
            <a:lvl3pPr marL="1143000" indent="-228600">
              <a:defRPr sz="24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defRPr sz="2000">
                <a:solidFill>
                  <a:schemeClr val="tx1"/>
                </a:solidFill>
                <a:latin typeface="Arial" charset="0"/>
              </a:defRPr>
            </a:lvl6pPr>
            <a:lvl7pPr marL="2971800" indent="-228600">
              <a:defRPr sz="2000">
                <a:solidFill>
                  <a:schemeClr val="tx1"/>
                </a:solidFill>
                <a:latin typeface="Arial" charset="0"/>
              </a:defRPr>
            </a:lvl7pPr>
            <a:lvl8pPr marL="3429000" indent="-228600">
              <a:defRPr sz="2000">
                <a:solidFill>
                  <a:schemeClr val="tx1"/>
                </a:solidFill>
                <a:latin typeface="Arial" charset="0"/>
              </a:defRPr>
            </a:lvl8pPr>
            <a:lvl9pPr marL="3886200" indent="-228600">
              <a:defRPr sz="2000">
                <a:solidFill>
                  <a:schemeClr val="tx1"/>
                </a:solidFill>
                <a:latin typeface="Arial" charset="0"/>
              </a:defRPr>
            </a:lvl9pPr>
          </a:lstStyle>
          <a:p>
            <a:pPr algn="ctr">
              <a:spcBef>
                <a:spcPct val="50000"/>
              </a:spcBef>
            </a:pPr>
            <a:r>
              <a:rPr lang="fr-FR" altLang="fr-FR" sz="1800" b="1" dirty="0">
                <a:solidFill>
                  <a:schemeClr val="bg1"/>
                </a:solidFill>
                <a:latin typeface="Calibri" pitchFamily="34" charset="0"/>
              </a:rPr>
              <a:t>A compter de la campagne agricole  2011-2012:</a:t>
            </a:r>
          </a:p>
        </p:txBody>
      </p:sp>
      <p:sp>
        <p:nvSpPr>
          <p:cNvPr id="7" name="ZoneTexte 6">
            <a:extLst>
              <a:ext uri="{FF2B5EF4-FFF2-40B4-BE49-F238E27FC236}">
                <a16:creationId xmlns:a16="http://schemas.microsoft.com/office/drawing/2014/main" id="{AB88AC1B-116E-CEC2-A864-100F83DE8ADC}"/>
              </a:ext>
            </a:extLst>
          </p:cNvPr>
          <p:cNvSpPr txBox="1"/>
          <p:nvPr/>
        </p:nvSpPr>
        <p:spPr>
          <a:xfrm>
            <a:off x="280526" y="2227052"/>
            <a:ext cx="3518884" cy="2739211"/>
          </a:xfrm>
          <a:prstGeom prst="rect">
            <a:avLst/>
          </a:prstGeom>
          <a:noFill/>
        </p:spPr>
        <p:txBody>
          <a:bodyPr wrap="square">
            <a:spAutoFit/>
          </a:bodyPr>
          <a:lstStyle/>
          <a:p>
            <a:pPr marL="285750" indent="-285750" defTabSz="908050">
              <a:buClr>
                <a:schemeClr val="tx1"/>
              </a:buClr>
              <a:buFont typeface="Wingdings" panose="05000000000000000000" pitchFamily="2" charset="2"/>
              <a:buChar char="v"/>
            </a:pPr>
            <a:endParaRPr lang="fr-FR" altLang="fr-FR" sz="1600" dirty="0">
              <a:solidFill>
                <a:schemeClr val="bg1"/>
              </a:solidFill>
              <a:latin typeface="Calibri" pitchFamily="34" charset="0"/>
            </a:endParaRPr>
          </a:p>
          <a:p>
            <a:pPr marL="285750" indent="-285750" algn="just" defTabSz="908050">
              <a:spcBef>
                <a:spcPct val="25000"/>
              </a:spcBef>
              <a:buClr>
                <a:schemeClr val="tx1"/>
              </a:buClr>
              <a:buFont typeface="Wingdings" panose="05000000000000000000" pitchFamily="2" charset="2"/>
              <a:buChar char="v"/>
            </a:pPr>
            <a:r>
              <a:rPr lang="fr-FR" altLang="fr-FR" sz="1600" dirty="0">
                <a:latin typeface="Calibri" pitchFamily="34" charset="0"/>
              </a:rPr>
              <a:t> Produit d’assurance « Multirisque climatique » souscrit par les agriculteurs auprès d’un assureur marocain ;</a:t>
            </a:r>
          </a:p>
          <a:p>
            <a:pPr marL="285750" indent="-285750" algn="just" defTabSz="908050">
              <a:spcBef>
                <a:spcPct val="25000"/>
              </a:spcBef>
              <a:buClr>
                <a:schemeClr val="tx1"/>
              </a:buClr>
              <a:buFont typeface="Wingdings" panose="05000000000000000000" pitchFamily="2" charset="2"/>
              <a:buChar char="v"/>
            </a:pPr>
            <a:endParaRPr lang="fr-FR" altLang="fr-FR" sz="1600" dirty="0">
              <a:latin typeface="Calibri" pitchFamily="34" charset="0"/>
            </a:endParaRPr>
          </a:p>
          <a:p>
            <a:pPr marL="285750" indent="-285750" algn="just" defTabSz="908050">
              <a:spcBef>
                <a:spcPct val="25000"/>
              </a:spcBef>
              <a:buClr>
                <a:schemeClr val="tx1"/>
              </a:buClr>
              <a:buFont typeface="Wingdings" panose="05000000000000000000" pitchFamily="2" charset="2"/>
              <a:buChar char="v"/>
            </a:pPr>
            <a:r>
              <a:rPr lang="fr-FR" altLang="fr-FR" sz="1600" dirty="0">
                <a:latin typeface="Calibri" pitchFamily="34" charset="0"/>
              </a:rPr>
              <a:t> Convention entre </a:t>
            </a:r>
            <a:r>
              <a:rPr lang="fr-FR" altLang="fr-FR" sz="1600" dirty="0" smtClean="0">
                <a:latin typeface="Calibri" pitchFamily="34" charset="0"/>
              </a:rPr>
              <a:t>l’État  </a:t>
            </a:r>
            <a:r>
              <a:rPr lang="fr-FR" altLang="fr-FR" sz="1600" dirty="0">
                <a:latin typeface="Calibri" pitchFamily="34" charset="0"/>
              </a:rPr>
              <a:t>et l’assureur concerné visant la mise en place d’un mécanisme de soutien à cette assurance.</a:t>
            </a:r>
          </a:p>
        </p:txBody>
      </p:sp>
      <p:graphicFrame>
        <p:nvGraphicFramePr>
          <p:cNvPr id="4" name="Tableau 3">
            <a:extLst>
              <a:ext uri="{FF2B5EF4-FFF2-40B4-BE49-F238E27FC236}">
                <a16:creationId xmlns:a16="http://schemas.microsoft.com/office/drawing/2014/main" id="{6856E37B-494C-7CD7-FD0B-4E29C150D675}"/>
              </a:ext>
            </a:extLst>
          </p:cNvPr>
          <p:cNvGraphicFramePr>
            <a:graphicFrameLocks noGrp="1"/>
          </p:cNvGraphicFramePr>
          <p:nvPr>
            <p:extLst>
              <p:ext uri="{D42A27DB-BD31-4B8C-83A1-F6EECF244321}">
                <p14:modId xmlns:p14="http://schemas.microsoft.com/office/powerpoint/2010/main" val="3387877987"/>
              </p:ext>
            </p:extLst>
          </p:nvPr>
        </p:nvGraphicFramePr>
        <p:xfrm>
          <a:off x="3903546" y="2099214"/>
          <a:ext cx="8007928" cy="4282115"/>
        </p:xfrm>
        <a:graphic>
          <a:graphicData uri="http://schemas.openxmlformats.org/drawingml/2006/table">
            <a:tbl>
              <a:tblPr>
                <a:tableStyleId>{7DF18680-E054-41AD-8BC1-D1AEF772440D}</a:tableStyleId>
              </a:tblPr>
              <a:tblGrid>
                <a:gridCol w="1704785">
                  <a:extLst>
                    <a:ext uri="{9D8B030D-6E8A-4147-A177-3AD203B41FA5}">
                      <a16:colId xmlns:a16="http://schemas.microsoft.com/office/drawing/2014/main" val="20000"/>
                    </a:ext>
                  </a:extLst>
                </a:gridCol>
                <a:gridCol w="6303143">
                  <a:extLst>
                    <a:ext uri="{9D8B030D-6E8A-4147-A177-3AD203B41FA5}">
                      <a16:colId xmlns:a16="http://schemas.microsoft.com/office/drawing/2014/main" val="20001"/>
                    </a:ext>
                  </a:extLst>
                </a:gridCol>
              </a:tblGrid>
              <a:tr h="361179">
                <a:tc>
                  <a:txBody>
                    <a:bodyPr/>
                    <a:lstStyle/>
                    <a:p>
                      <a:pPr marL="0" algn="ctr" rtl="1" eaLnBrk="1" fontAlgn="ctr" latinLnBrk="0" hangingPunct="1"/>
                      <a:r>
                        <a:rPr kumimoji="0" lang="fr-FR" sz="1500" b="1" u="none" strike="noStrike" kern="1200" dirty="0">
                          <a:solidFill>
                            <a:schemeClr val="bg1"/>
                          </a:solidFill>
                        </a:rPr>
                        <a:t>Risques couverts</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Sécheresse </a:t>
                      </a:r>
                      <a:r>
                        <a:rPr lang="fr-FR" sz="1400" b="1" dirty="0">
                          <a:solidFill>
                            <a:schemeClr val="accent1">
                              <a:lumMod val="75000"/>
                            </a:schemeClr>
                          </a:solidFill>
                        </a:rPr>
                        <a:t>+</a:t>
                      </a:r>
                      <a:r>
                        <a:rPr lang="fr-FR" sz="1400" dirty="0">
                          <a:solidFill>
                            <a:schemeClr val="tx2">
                              <a:lumMod val="60000"/>
                              <a:lumOff val="40000"/>
                            </a:schemeClr>
                          </a:solidFill>
                        </a:rPr>
                        <a:t> </a:t>
                      </a:r>
                      <a:r>
                        <a:rPr lang="fr-FR" sz="1400" dirty="0"/>
                        <a:t>Excès d’eau, Grêle</a:t>
                      </a:r>
                      <a:r>
                        <a:rPr lang="fr-FR" sz="1400" baseline="0" dirty="0"/>
                        <a:t>, Gel, Vents forts et vents de sable</a:t>
                      </a:r>
                      <a:endParaRPr lang="fr-FR" sz="1400" b="1" dirty="0">
                        <a:solidFill>
                          <a:schemeClr val="tx2">
                            <a:lumMod val="50000"/>
                          </a:schemeClr>
                        </a:solidFill>
                        <a:latin typeface="+mn-lt"/>
                      </a:endParaRPr>
                    </a:p>
                  </a:txBody>
                  <a:tcPr marL="91439" marR="91439" marT="60956" marB="60956"/>
                </a:tc>
                <a:extLst>
                  <a:ext uri="{0D108BD9-81ED-4DB2-BD59-A6C34878D82A}">
                    <a16:rowId xmlns:a16="http://schemas.microsoft.com/office/drawing/2014/main" val="10000"/>
                  </a:ext>
                </a:extLst>
              </a:tr>
              <a:tr h="361179">
                <a:tc>
                  <a:txBody>
                    <a:bodyPr/>
                    <a:lstStyle/>
                    <a:p>
                      <a:pPr marL="0" algn="ctr" rtl="1" eaLnBrk="1" fontAlgn="ctr" latinLnBrk="0" hangingPunct="1"/>
                      <a:r>
                        <a:rPr kumimoji="0" lang="fr-FR" sz="1500" b="1" u="none" strike="noStrike" kern="1200" dirty="0">
                          <a:solidFill>
                            <a:schemeClr val="bg1"/>
                          </a:solidFill>
                        </a:rPr>
                        <a:t>Surface assurée</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Objectif :</a:t>
                      </a:r>
                      <a:r>
                        <a:rPr lang="fr-FR" altLang="fr-FR" sz="1400" dirty="0">
                          <a:solidFill>
                            <a:schemeClr val="tx2">
                              <a:lumMod val="50000"/>
                            </a:schemeClr>
                          </a:solidFill>
                          <a:latin typeface="Calibri" pitchFamily="34" charset="0"/>
                        </a:rPr>
                        <a:t> couvrir 300.000 ha lors de la campagne agricole 2011-2012 et 1.000.000 ha à l’horizon de 2015</a:t>
                      </a:r>
                      <a:endParaRPr lang="fr-FR" sz="1400" b="1" dirty="0">
                        <a:solidFill>
                          <a:schemeClr val="tx2">
                            <a:lumMod val="50000"/>
                          </a:schemeClr>
                        </a:solidFill>
                        <a:latin typeface="+mn-lt"/>
                      </a:endParaRPr>
                    </a:p>
                  </a:txBody>
                  <a:tcPr marL="91439" marR="91439" marT="60956" marB="60956"/>
                </a:tc>
                <a:extLst>
                  <a:ext uri="{0D108BD9-81ED-4DB2-BD59-A6C34878D82A}">
                    <a16:rowId xmlns:a16="http://schemas.microsoft.com/office/drawing/2014/main" val="10001"/>
                  </a:ext>
                </a:extLst>
              </a:tr>
              <a:tr h="779430">
                <a:tc>
                  <a:txBody>
                    <a:bodyPr/>
                    <a:lstStyle/>
                    <a:p>
                      <a:pPr marL="0" algn="ctr" rtl="1" eaLnBrk="1" fontAlgn="ctr" latinLnBrk="0" hangingPunct="1"/>
                      <a:r>
                        <a:rPr kumimoji="0" lang="fr-FR" sz="1500" b="1" u="none" strike="noStrike" kern="1200" dirty="0">
                          <a:solidFill>
                            <a:schemeClr val="bg1"/>
                          </a:solidFill>
                        </a:rPr>
                        <a:t>Cultures assurées</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pPr>
                        <a:buFont typeface="Arial" pitchFamily="34" charset="0"/>
                        <a:buChar char="•"/>
                      </a:pPr>
                      <a:r>
                        <a:rPr lang="fr-FR" sz="1400" baseline="0" dirty="0"/>
                        <a:t>Céréales (blé dur, blé tendre, orge  et maïs), </a:t>
                      </a:r>
                    </a:p>
                    <a:p>
                      <a:pPr>
                        <a:buFont typeface="Arial" pitchFamily="34" charset="0"/>
                        <a:buChar char="•"/>
                      </a:pPr>
                      <a:r>
                        <a:rPr lang="fr-FR" sz="1400" baseline="0" dirty="0"/>
                        <a:t>Légumineuses alimentaires (fève, lentille, petit pois, </a:t>
                      </a:r>
                      <a:r>
                        <a:rPr lang="fr-FR" sz="1400" baseline="0" dirty="0" smtClean="0"/>
                        <a:t>pois-chiche </a:t>
                      </a:r>
                      <a:r>
                        <a:rPr lang="fr-FR" sz="1400" baseline="0" dirty="0"/>
                        <a:t>et haricot)</a:t>
                      </a:r>
                    </a:p>
                    <a:p>
                      <a:pPr>
                        <a:buFont typeface="Arial" pitchFamily="34" charset="0"/>
                        <a:buChar char="•"/>
                      </a:pPr>
                      <a:r>
                        <a:rPr lang="fr-MA" sz="1400" baseline="0" dirty="0"/>
                        <a:t>Oléagineuses (tournesol et colza) </a:t>
                      </a:r>
                      <a:endParaRPr lang="fr-FR" sz="1400" b="1" dirty="0">
                        <a:solidFill>
                          <a:schemeClr val="tx2">
                            <a:lumMod val="50000"/>
                          </a:schemeClr>
                        </a:solidFill>
                        <a:latin typeface="+mn-lt"/>
                      </a:endParaRPr>
                    </a:p>
                  </a:txBody>
                  <a:tcPr marL="91439" marR="91439" marT="60956" marB="60956"/>
                </a:tc>
                <a:extLst>
                  <a:ext uri="{0D108BD9-81ED-4DB2-BD59-A6C34878D82A}">
                    <a16:rowId xmlns:a16="http://schemas.microsoft.com/office/drawing/2014/main" val="10002"/>
                  </a:ext>
                </a:extLst>
              </a:tr>
              <a:tr h="1038410">
                <a:tc>
                  <a:txBody>
                    <a:bodyPr/>
                    <a:lstStyle/>
                    <a:p>
                      <a:pPr marL="0" algn="ctr" rtl="1" eaLnBrk="1" fontAlgn="ctr" latinLnBrk="0" hangingPunct="1"/>
                      <a:r>
                        <a:rPr kumimoji="0" lang="fr-FR" sz="1500" b="1" u="none" strike="noStrike" kern="1200" dirty="0">
                          <a:solidFill>
                            <a:schemeClr val="bg1"/>
                          </a:solidFill>
                        </a:rPr>
                        <a:t>Porteurs du risque</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pPr>
                        <a:lnSpc>
                          <a:spcPct val="100000"/>
                        </a:lnSpc>
                      </a:pPr>
                      <a:r>
                        <a:rPr lang="fr-FR" sz="1400" dirty="0"/>
                        <a:t>1 – Agriculteurs (souscription et paiement des cotisations)</a:t>
                      </a:r>
                      <a:endParaRPr lang="fr-FR" sz="1400" baseline="0" dirty="0"/>
                    </a:p>
                    <a:p>
                      <a:pPr>
                        <a:lnSpc>
                          <a:spcPct val="100000"/>
                        </a:lnSpc>
                      </a:pPr>
                      <a:r>
                        <a:rPr lang="fr-FR" sz="1400" baseline="0" dirty="0"/>
                        <a:t>2 – </a:t>
                      </a:r>
                      <a:r>
                        <a:rPr lang="fr-FR" sz="1400" dirty="0" smtClean="0"/>
                        <a:t>État</a:t>
                      </a:r>
                      <a:r>
                        <a:rPr lang="fr-FR" sz="1400" baseline="0" dirty="0" smtClean="0"/>
                        <a:t> </a:t>
                      </a:r>
                      <a:r>
                        <a:rPr lang="fr-FR" sz="1400" baseline="0" dirty="0"/>
                        <a:t>« </a:t>
                      </a:r>
                      <a:r>
                        <a:rPr lang="fr-FR" sz="1400" baseline="0" dirty="0">
                          <a:solidFill>
                            <a:srgbClr val="00B050"/>
                          </a:solidFill>
                        </a:rPr>
                        <a:t>contribue</a:t>
                      </a:r>
                      <a:r>
                        <a:rPr lang="fr-FR" sz="1400" baseline="0" dirty="0"/>
                        <a:t> » (subvention aux </a:t>
                      </a:r>
                      <a:r>
                        <a:rPr lang="fr-FR" sz="1400" dirty="0"/>
                        <a:t>cotisations</a:t>
                      </a:r>
                      <a:r>
                        <a:rPr lang="fr-FR" sz="1400" baseline="0" dirty="0"/>
                        <a:t> payées par les agriculteurs)</a:t>
                      </a:r>
                    </a:p>
                    <a:p>
                      <a:pPr>
                        <a:lnSpc>
                          <a:spcPct val="100000"/>
                        </a:lnSpc>
                      </a:pPr>
                      <a:r>
                        <a:rPr lang="fr-FR" sz="1400" dirty="0"/>
                        <a:t>3 – l’Assureur</a:t>
                      </a:r>
                      <a:r>
                        <a:rPr lang="fr-FR" sz="1400" baseline="0" dirty="0"/>
                        <a:t> « </a:t>
                      </a:r>
                      <a:r>
                        <a:rPr lang="fr-FR" sz="1400" baseline="0" dirty="0">
                          <a:solidFill>
                            <a:srgbClr val="00B050"/>
                          </a:solidFill>
                        </a:rPr>
                        <a:t>assure</a:t>
                      </a:r>
                      <a:r>
                        <a:rPr lang="fr-FR" sz="1400" baseline="0" dirty="0"/>
                        <a:t> »</a:t>
                      </a:r>
                      <a:r>
                        <a:rPr kumimoji="0" lang="fr-FR" sz="1400" u="none" strike="noStrike" kern="1200" cap="none" spc="0" normalizeH="0" baseline="0" noProof="0" dirty="0">
                          <a:ln>
                            <a:noFill/>
                          </a:ln>
                          <a:effectLst/>
                          <a:uLnTx/>
                          <a:uFillTx/>
                        </a:rPr>
                        <a:t> et gère le produit</a:t>
                      </a:r>
                    </a:p>
                    <a:p>
                      <a:pPr>
                        <a:lnSpc>
                          <a:spcPct val="100000"/>
                        </a:lnSpc>
                      </a:pPr>
                      <a:r>
                        <a:rPr lang="fr-FR" sz="1400" dirty="0"/>
                        <a:t>4 –</a:t>
                      </a:r>
                      <a:r>
                        <a:rPr lang="fr-FR" sz="1400" baseline="0" dirty="0"/>
                        <a:t> Réassureurs </a:t>
                      </a:r>
                      <a:endParaRPr kumimoji="0" lang="fr-FR" sz="14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marL="91439" marR="91439" marT="60956" marB="60956"/>
                </a:tc>
                <a:extLst>
                  <a:ext uri="{0D108BD9-81ED-4DB2-BD59-A6C34878D82A}">
                    <a16:rowId xmlns:a16="http://schemas.microsoft.com/office/drawing/2014/main" val="10003"/>
                  </a:ext>
                </a:extLst>
              </a:tr>
              <a:tr h="617183">
                <a:tc>
                  <a:txBody>
                    <a:bodyPr/>
                    <a:lstStyle/>
                    <a:p>
                      <a:pPr marL="0" algn="ctr" rtl="1" eaLnBrk="1" fontAlgn="ctr" latinLnBrk="0" hangingPunct="1"/>
                      <a:r>
                        <a:rPr kumimoji="0" lang="fr-FR" sz="1500" b="1" u="none" strike="noStrike" kern="1200" dirty="0">
                          <a:solidFill>
                            <a:schemeClr val="bg1"/>
                          </a:solidFill>
                        </a:rPr>
                        <a:t>Financement de </a:t>
                      </a:r>
                      <a:r>
                        <a:rPr kumimoji="0" lang="fr-FR" sz="1500" b="1" u="none" strike="noStrike" kern="1200" dirty="0" smtClean="0">
                          <a:solidFill>
                            <a:schemeClr val="bg1"/>
                          </a:solidFill>
                        </a:rPr>
                        <a:t>l’État </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r>
                        <a:rPr lang="fr-FR" sz="1400" dirty="0"/>
                        <a:t>- Subvention aux cotisations modulable </a:t>
                      </a:r>
                      <a:r>
                        <a:rPr lang="fr-FR" sz="1400" baseline="0" dirty="0"/>
                        <a:t>en fonction du montant du capital assuré et des clusters.</a:t>
                      </a:r>
                      <a:endParaRPr lang="fr-FR" sz="1400" kern="1200" baseline="0" dirty="0">
                        <a:solidFill>
                          <a:schemeClr val="dk1"/>
                        </a:solidFill>
                        <a:latin typeface="+mn-lt"/>
                        <a:ea typeface="+mn-ea"/>
                        <a:cs typeface="+mn-cs"/>
                      </a:endParaRPr>
                    </a:p>
                    <a:p>
                      <a:r>
                        <a:rPr lang="fr-FR" altLang="fr-FR" sz="1400" kern="1200" baseline="0" dirty="0">
                          <a:solidFill>
                            <a:schemeClr val="dk1"/>
                          </a:solidFill>
                          <a:latin typeface="+mn-lt"/>
                          <a:ea typeface="+mn-ea"/>
                          <a:cs typeface="+mn-cs"/>
                        </a:rPr>
                        <a:t>- Retour sur subvention : Une participation aux bénéfices est accordée à </a:t>
                      </a:r>
                      <a:r>
                        <a:rPr lang="fr-FR" altLang="fr-FR" sz="1400" kern="1200" baseline="0" dirty="0" smtClean="0">
                          <a:solidFill>
                            <a:schemeClr val="dk1"/>
                          </a:solidFill>
                          <a:latin typeface="+mn-lt"/>
                          <a:ea typeface="+mn-ea"/>
                          <a:cs typeface="+mn-cs"/>
                        </a:rPr>
                        <a:t>l’État </a:t>
                      </a:r>
                      <a:r>
                        <a:rPr lang="fr-FR" altLang="fr-FR" sz="1400" kern="1200" baseline="0" dirty="0">
                          <a:solidFill>
                            <a:schemeClr val="dk1"/>
                          </a:solidFill>
                          <a:latin typeface="+mn-lt"/>
                          <a:ea typeface="+mn-ea"/>
                          <a:cs typeface="+mn-cs"/>
                        </a:rPr>
                        <a:t>sur les résultats techniques</a:t>
                      </a:r>
                      <a:endParaRPr lang="fr-FR" sz="1400" kern="1200" baseline="0" dirty="0">
                        <a:solidFill>
                          <a:schemeClr val="dk1"/>
                        </a:solidFill>
                        <a:latin typeface="+mn-lt"/>
                        <a:ea typeface="+mn-ea"/>
                        <a:cs typeface="+mn-cs"/>
                      </a:endParaRPr>
                    </a:p>
                  </a:txBody>
                  <a:tcPr marL="91439" marR="91439" marT="60956" marB="60956"/>
                </a:tc>
                <a:extLst>
                  <a:ext uri="{0D108BD9-81ED-4DB2-BD59-A6C34878D82A}">
                    <a16:rowId xmlns:a16="http://schemas.microsoft.com/office/drawing/2014/main" val="10004"/>
                  </a:ext>
                </a:extLst>
              </a:tr>
              <a:tr h="403521">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r-FR" sz="1500" b="1" u="none" strike="noStrike" kern="1200" dirty="0">
                          <a:solidFill>
                            <a:schemeClr val="bg1"/>
                          </a:solidFill>
                        </a:rPr>
                        <a:t>Système d’indemnisation </a:t>
                      </a:r>
                      <a:endParaRPr kumimoji="0" lang="fr-FR" sz="1500" b="1" i="0" u="none" strike="noStrike" kern="1200" dirty="0">
                        <a:solidFill>
                          <a:schemeClr val="bg1"/>
                        </a:solidFill>
                        <a:latin typeface="+mn-lt"/>
                        <a:ea typeface="+mn-ea"/>
                        <a:cs typeface="+mn-cs"/>
                      </a:endParaRPr>
                    </a:p>
                  </a:txBody>
                  <a:tcPr marL="91439" marR="91439" marT="60956" marB="60956">
                    <a:solidFill>
                      <a:schemeClr val="tx2">
                        <a:lumMod val="60000"/>
                        <a:lumOff val="40000"/>
                      </a:schemeClr>
                    </a:solidFill>
                  </a:tcPr>
                </a:tc>
                <a:tc>
                  <a:txBody>
                    <a:bodyPr/>
                    <a:lstStyle/>
                    <a:p>
                      <a:r>
                        <a:rPr kumimoji="0" lang="fr-MA" sz="1400" b="1" kern="1200" dirty="0">
                          <a:solidFill>
                            <a:schemeClr val="accent1">
                              <a:lumMod val="50000"/>
                            </a:schemeClr>
                          </a:solidFill>
                        </a:rPr>
                        <a:t>- </a:t>
                      </a:r>
                      <a:r>
                        <a:rPr kumimoji="0" lang="fr-MA" sz="1400" b="1" kern="1200" dirty="0" smtClean="0">
                          <a:solidFill>
                            <a:schemeClr val="accent1">
                              <a:lumMod val="50000"/>
                            </a:schemeClr>
                          </a:solidFill>
                        </a:rPr>
                        <a:t>Indemnisation indicielle </a:t>
                      </a:r>
                      <a:r>
                        <a:rPr kumimoji="0" lang="fr-MA" sz="1400" b="1" kern="1200" dirty="0">
                          <a:solidFill>
                            <a:schemeClr val="accent1">
                              <a:lumMod val="50000"/>
                            </a:schemeClr>
                          </a:solidFill>
                        </a:rPr>
                        <a:t>basée sur le rendement</a:t>
                      </a:r>
                      <a:endParaRPr kumimoji="0" lang="fr-MA" sz="1400" b="1" kern="1200" baseline="0" dirty="0">
                        <a:solidFill>
                          <a:schemeClr val="accent1">
                            <a:lumMod val="50000"/>
                          </a:schemeClr>
                        </a:solidFill>
                      </a:endParaRPr>
                    </a:p>
                  </a:txBody>
                  <a:tcPr marL="91439" marR="91439" marT="60956" marB="6095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807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14</a:t>
            </a:fld>
            <a:endParaRPr lang="fr-FR" dirty="0"/>
          </a:p>
        </p:txBody>
      </p:sp>
      <p:sp>
        <p:nvSpPr>
          <p:cNvPr id="5" name="Rectangle 4"/>
          <p:cNvSpPr/>
          <p:nvPr/>
        </p:nvSpPr>
        <p:spPr>
          <a:xfrm>
            <a:off x="2998463"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Assurance multirisque climatique</a:t>
            </a:r>
          </a:p>
        </p:txBody>
      </p:sp>
      <p:graphicFrame>
        <p:nvGraphicFramePr>
          <p:cNvPr id="6" name="Diagramme 5">
            <a:extLst>
              <a:ext uri="{FF2B5EF4-FFF2-40B4-BE49-F238E27FC236}">
                <a16:creationId xmlns:a16="http://schemas.microsoft.com/office/drawing/2014/main" id="{5FDF0185-559D-5024-3452-E62396DF66E3}"/>
              </a:ext>
            </a:extLst>
          </p:cNvPr>
          <p:cNvGraphicFramePr/>
          <p:nvPr>
            <p:extLst>
              <p:ext uri="{D42A27DB-BD31-4B8C-83A1-F6EECF244321}">
                <p14:modId xmlns:p14="http://schemas.microsoft.com/office/powerpoint/2010/main" val="1464603867"/>
              </p:ext>
            </p:extLst>
          </p:nvPr>
        </p:nvGraphicFramePr>
        <p:xfrm>
          <a:off x="572654" y="2022763"/>
          <a:ext cx="8321965" cy="4226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a:extLst>
              <a:ext uri="{FF2B5EF4-FFF2-40B4-BE49-F238E27FC236}">
                <a16:creationId xmlns:a16="http://schemas.microsoft.com/office/drawing/2014/main" id="{A21D4218-FE72-C4DC-2734-8023CF799360}"/>
              </a:ext>
            </a:extLst>
          </p:cNvPr>
          <p:cNvSpPr txBox="1"/>
          <p:nvPr/>
        </p:nvSpPr>
        <p:spPr>
          <a:xfrm>
            <a:off x="8894619" y="2447490"/>
            <a:ext cx="3297381" cy="1459182"/>
          </a:xfrm>
          <a:prstGeom prst="rect">
            <a:avLst/>
          </a:prstGeom>
          <a:noFill/>
        </p:spPr>
        <p:txBody>
          <a:bodyPr wrap="square">
            <a:spAutoFit/>
          </a:bodyPr>
          <a:lstStyle/>
          <a:p>
            <a:pPr marL="180975" algn="just">
              <a:lnSpc>
                <a:spcPct val="115000"/>
              </a:lnSpc>
              <a:spcAft>
                <a:spcPts val="0"/>
              </a:spcAft>
            </a:pPr>
            <a:r>
              <a:rPr lang="fr-FR" sz="1300" b="0" dirty="0">
                <a:solidFill>
                  <a:schemeClr val="tx1"/>
                </a:solidFill>
                <a:effectLst/>
              </a:rPr>
              <a:t>Rendement réel déterminé à partir :</a:t>
            </a:r>
          </a:p>
          <a:p>
            <a:pPr marL="285750" indent="-285750">
              <a:lnSpc>
                <a:spcPct val="115000"/>
              </a:lnSpc>
              <a:buFont typeface="Arial" panose="020B0604020202020204" pitchFamily="34" charset="0"/>
              <a:buChar char="•"/>
            </a:pPr>
            <a:r>
              <a:rPr lang="fr-FR" sz="1300" b="0" dirty="0">
                <a:solidFill>
                  <a:schemeClr val="tx1"/>
                </a:solidFill>
                <a:effectLst/>
              </a:rPr>
              <a:t>d’un </a:t>
            </a:r>
            <a:r>
              <a:rPr lang="fr-FR" sz="1300" b="1" dirty="0">
                <a:solidFill>
                  <a:schemeClr val="tx1"/>
                </a:solidFill>
                <a:effectLst/>
              </a:rPr>
              <a:t>échantillon</a:t>
            </a:r>
            <a:r>
              <a:rPr lang="fr-FR" sz="1300" b="0" dirty="0">
                <a:solidFill>
                  <a:schemeClr val="tx1"/>
                </a:solidFill>
                <a:effectLst/>
              </a:rPr>
              <a:t> pour les zones défavorables, moyennement favorables et niv.1 des zones favorables</a:t>
            </a:r>
          </a:p>
          <a:p>
            <a:pPr marL="285750" indent="-285750">
              <a:lnSpc>
                <a:spcPct val="115000"/>
              </a:lnSpc>
              <a:buFont typeface="Arial" panose="020B0604020202020204" pitchFamily="34" charset="0"/>
              <a:buChar char="•"/>
            </a:pPr>
            <a:r>
              <a:rPr lang="fr-FR" sz="1300" b="0" dirty="0">
                <a:solidFill>
                  <a:schemeClr val="tx1"/>
                </a:solidFill>
                <a:effectLst/>
              </a:rPr>
              <a:t>d’expertises individuelles pour les autres niveaux de garantie. </a:t>
            </a:r>
          </a:p>
        </p:txBody>
      </p:sp>
      <p:sp>
        <p:nvSpPr>
          <p:cNvPr id="13" name="ZoneTexte 12">
            <a:extLst>
              <a:ext uri="{FF2B5EF4-FFF2-40B4-BE49-F238E27FC236}">
                <a16:creationId xmlns:a16="http://schemas.microsoft.com/office/drawing/2014/main" id="{94C80EE7-7AE0-56B8-B196-9EB362243A69}"/>
              </a:ext>
            </a:extLst>
          </p:cNvPr>
          <p:cNvSpPr txBox="1"/>
          <p:nvPr/>
        </p:nvSpPr>
        <p:spPr>
          <a:xfrm>
            <a:off x="9125528" y="1501206"/>
            <a:ext cx="2946400" cy="8210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tabLst>
                <a:tab pos="914400" algn="l"/>
              </a:tabLst>
            </a:pPr>
            <a:r>
              <a:rPr lang="fr-FR" sz="1400" dirty="0">
                <a:solidFill>
                  <a:schemeClr val="tx1"/>
                </a:solidFill>
                <a:effectLst/>
              </a:rPr>
              <a:t>Montant de l’indemnité =</a:t>
            </a:r>
            <a:r>
              <a:rPr lang="fr-FR" sz="1400" baseline="0" dirty="0">
                <a:solidFill>
                  <a:schemeClr val="tx1"/>
                </a:solidFill>
                <a:effectLst/>
              </a:rPr>
              <a:t> </a:t>
            </a:r>
            <a:r>
              <a:rPr lang="fr-FR" sz="1400" dirty="0">
                <a:solidFill>
                  <a:schemeClr val="tx1"/>
                </a:solidFill>
                <a:effectLst/>
              </a:rPr>
              <a:t>capital assuré * (1 – rendement réel /rendement de référence) </a:t>
            </a:r>
          </a:p>
        </p:txBody>
      </p:sp>
    </p:spTree>
    <p:extLst>
      <p:ext uri="{BB962C8B-B14F-4D97-AF65-F5344CB8AC3E}">
        <p14:creationId xmlns:p14="http://schemas.microsoft.com/office/powerpoint/2010/main" val="188007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1153027" y="203347"/>
            <a:ext cx="33361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F497D"/>
                </a:solidFill>
                <a:effectLst/>
                <a:uLnTx/>
                <a:uFillTx/>
                <a:latin typeface="Arial" pitchFamily="34" charset="0"/>
                <a:ea typeface="+mn-ea"/>
                <a:cs typeface="Arial" pitchFamily="34" charset="0"/>
              </a:rPr>
              <a:t>Plan de la présentation</a:t>
            </a: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627291066"/>
              </p:ext>
            </p:extLst>
          </p:nvPr>
        </p:nvGraphicFramePr>
        <p:xfrm>
          <a:off x="3094182" y="1099128"/>
          <a:ext cx="5883563" cy="554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31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16</a:t>
            </a:fld>
            <a:endParaRPr lang="fr-FR" dirty="0"/>
          </a:p>
        </p:txBody>
      </p:sp>
      <p:sp>
        <p:nvSpPr>
          <p:cNvPr id="5" name="Rectangle 4"/>
          <p:cNvSpPr/>
          <p:nvPr/>
        </p:nvSpPr>
        <p:spPr>
          <a:xfrm>
            <a:off x="1114128" y="136419"/>
            <a:ext cx="831830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Couverture des conséquences des </a:t>
            </a:r>
            <a:r>
              <a:rPr lang="fr-FR" sz="2200" dirty="0" smtClean="0">
                <a:solidFill>
                  <a:schemeClr val="tx2"/>
                </a:solidFill>
                <a:latin typeface="Arial" pitchFamily="34" charset="0"/>
                <a:cs typeface="Arial" pitchFamily="34" charset="0"/>
              </a:rPr>
              <a:t>évènements </a:t>
            </a:r>
            <a:r>
              <a:rPr lang="fr-FR" sz="2200" dirty="0">
                <a:solidFill>
                  <a:schemeClr val="tx2"/>
                </a:solidFill>
                <a:latin typeface="Arial" pitchFamily="34" charset="0"/>
                <a:cs typeface="Arial" pitchFamily="34" charset="0"/>
              </a:rPr>
              <a:t>catastrophiques </a:t>
            </a:r>
          </a:p>
        </p:txBody>
      </p:sp>
      <p:sp>
        <p:nvSpPr>
          <p:cNvPr id="4" name="ZoneTexte 3">
            <a:extLst>
              <a:ext uri="{FF2B5EF4-FFF2-40B4-BE49-F238E27FC236}">
                <a16:creationId xmlns:a16="http://schemas.microsoft.com/office/drawing/2014/main" id="{F20A5703-A7E7-97D7-1D6D-A6E1ABD703F5}"/>
              </a:ext>
            </a:extLst>
          </p:cNvPr>
          <p:cNvSpPr txBox="1"/>
          <p:nvPr/>
        </p:nvSpPr>
        <p:spPr>
          <a:xfrm>
            <a:off x="1311565" y="2467198"/>
            <a:ext cx="9148280" cy="2446824"/>
          </a:xfrm>
          <a:prstGeom prst="rect">
            <a:avLst/>
          </a:prstGeom>
          <a:noFill/>
        </p:spPr>
        <p:txBody>
          <a:bodyPr wrap="square">
            <a:spAutoFit/>
          </a:bodyPr>
          <a:lstStyle/>
          <a:p>
            <a:pPr algn="just"/>
            <a:r>
              <a:rPr lang="fr-FR" sz="1700" dirty="0"/>
              <a:t>Le régime de couverture des conséquences des </a:t>
            </a:r>
            <a:r>
              <a:rPr lang="fr-FR" sz="1700" dirty="0" smtClean="0"/>
              <a:t>évènements </a:t>
            </a:r>
            <a:r>
              <a:rPr lang="fr-FR" sz="1700" dirty="0"/>
              <a:t>catastrophiques a pour objet d’indemniser les victimes des dommages directs survenus au Maroc ayant pour origine déterminante l’action d’intensité anormale d’un agent naturel ou l’action violente de l’Homme.</a:t>
            </a:r>
          </a:p>
          <a:p>
            <a:pPr algn="just"/>
            <a:endParaRPr lang="fr-FR" sz="1700" dirty="0"/>
          </a:p>
          <a:p>
            <a:pPr algn="just"/>
            <a:endParaRPr lang="fr-FR" sz="1700" dirty="0"/>
          </a:p>
          <a:p>
            <a:pPr algn="just"/>
            <a:r>
              <a:rPr lang="fr-FR" sz="1700" dirty="0"/>
              <a:t>Ce régime mixte d'indemnisation combine à la fois </a:t>
            </a:r>
            <a:endParaRPr lang="fr-FR" sz="1700" dirty="0" smtClean="0"/>
          </a:p>
          <a:p>
            <a:pPr marL="285750" indent="-285750" algn="just">
              <a:buFontTx/>
              <a:buChar char="-"/>
            </a:pPr>
            <a:r>
              <a:rPr lang="fr-FR" sz="1700" dirty="0" smtClean="0"/>
              <a:t>un </a:t>
            </a:r>
            <a:r>
              <a:rPr lang="fr-FR" sz="1700" dirty="0"/>
              <a:t>système assurantiel au profit des personnes ayant souscrit un contrat </a:t>
            </a:r>
            <a:r>
              <a:rPr lang="fr-FR" sz="1700" dirty="0" smtClean="0"/>
              <a:t>d'assurance,</a:t>
            </a:r>
          </a:p>
          <a:p>
            <a:pPr marL="285750" indent="-285750" algn="just">
              <a:buFontTx/>
              <a:buChar char="-"/>
            </a:pPr>
            <a:r>
              <a:rPr lang="fr-FR" sz="1700" dirty="0" smtClean="0"/>
              <a:t>système </a:t>
            </a:r>
            <a:r>
              <a:rPr lang="fr-FR" sz="1700" dirty="0"/>
              <a:t>allocataire au profit des personnes physiques ne disposant pas de couverture, à travers le </a:t>
            </a:r>
            <a:r>
              <a:rPr lang="fr-FR" sz="1700" dirty="0" smtClean="0"/>
              <a:t>FSEC (Fonds de solidarité contre les évènements catastrophiques).</a:t>
            </a:r>
            <a:endParaRPr lang="fr-FR" sz="1700" dirty="0"/>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Pourquoi ce régime de couverture ?</a:t>
            </a:r>
            <a:endParaRPr lang="fr-FR" sz="1800" b="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4857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17</a:t>
            </a:fld>
            <a:endParaRPr lang="fr-FR" dirty="0"/>
          </a:p>
        </p:txBody>
      </p:sp>
      <p:sp>
        <p:nvSpPr>
          <p:cNvPr id="5" name="Rectangle 4"/>
          <p:cNvSpPr/>
          <p:nvPr/>
        </p:nvSpPr>
        <p:spPr>
          <a:xfrm>
            <a:off x="1114128" y="136419"/>
            <a:ext cx="831830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Couverture des conséquences des </a:t>
            </a:r>
            <a:r>
              <a:rPr lang="fr-FR" sz="2200" dirty="0" smtClean="0">
                <a:solidFill>
                  <a:schemeClr val="tx2"/>
                </a:solidFill>
                <a:latin typeface="Arial" pitchFamily="34" charset="0"/>
                <a:cs typeface="Arial" pitchFamily="34" charset="0"/>
              </a:rPr>
              <a:t>évènements </a:t>
            </a:r>
            <a:r>
              <a:rPr lang="fr-FR" sz="2200" dirty="0">
                <a:solidFill>
                  <a:schemeClr val="tx2"/>
                </a:solidFill>
                <a:latin typeface="Arial" pitchFamily="34" charset="0"/>
                <a:cs typeface="Arial" pitchFamily="34" charset="0"/>
              </a:rPr>
              <a:t>catastrophiques </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Evènement catastrophique</a:t>
            </a:r>
            <a:endParaRPr lang="fr-FR" sz="1800" b="1" dirty="0">
              <a:solidFill>
                <a:schemeClr val="tx2">
                  <a:lumMod val="60000"/>
                  <a:lumOff val="40000"/>
                </a:schemeClr>
              </a:solidFill>
              <a:latin typeface="Arial" pitchFamily="34" charset="0"/>
              <a:cs typeface="Arial" pitchFamily="34" charset="0"/>
            </a:endParaRPr>
          </a:p>
        </p:txBody>
      </p:sp>
      <p:sp>
        <p:nvSpPr>
          <p:cNvPr id="10" name="Rectangle 6">
            <a:extLst>
              <a:ext uri="{FF2B5EF4-FFF2-40B4-BE49-F238E27FC236}">
                <a16:creationId xmlns:a16="http://schemas.microsoft.com/office/drawing/2014/main" id="{2200B1F2-63D1-BF4A-947B-AB295A39325E}"/>
              </a:ext>
            </a:extLst>
          </p:cNvPr>
          <p:cNvSpPr>
            <a:spLocks noChangeArrowheads="1"/>
          </p:cNvSpPr>
          <p:nvPr/>
        </p:nvSpPr>
        <p:spPr bwMode="auto">
          <a:xfrm>
            <a:off x="1114128" y="2272839"/>
            <a:ext cx="8944272"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700" dirty="0"/>
              <a:t>Un </a:t>
            </a:r>
            <a:r>
              <a:rPr lang="fr-FR" altLang="fr-FR" sz="1700" dirty="0" smtClean="0"/>
              <a:t>évènement </a:t>
            </a:r>
            <a:r>
              <a:rPr lang="fr-FR" altLang="fr-FR" sz="1700" dirty="0"/>
              <a:t>catastrophique est tout </a:t>
            </a:r>
            <a:r>
              <a:rPr lang="fr-FR" altLang="fr-FR" sz="1700" dirty="0" smtClean="0"/>
              <a:t>évènement </a:t>
            </a:r>
            <a:r>
              <a:rPr lang="fr-FR" altLang="fr-FR" sz="1700" dirty="0"/>
              <a:t>générant des dommages directs, suite à : </a:t>
            </a:r>
          </a:p>
        </p:txBody>
      </p:sp>
      <p:graphicFrame>
        <p:nvGraphicFramePr>
          <p:cNvPr id="11" name="Diagramme 10">
            <a:extLst>
              <a:ext uri="{FF2B5EF4-FFF2-40B4-BE49-F238E27FC236}">
                <a16:creationId xmlns:a16="http://schemas.microsoft.com/office/drawing/2014/main" id="{C0B8BB4A-2970-7952-ADF4-A98D6332897A}"/>
              </a:ext>
            </a:extLst>
          </p:cNvPr>
          <p:cNvGraphicFramePr/>
          <p:nvPr>
            <p:extLst>
              <p:ext uri="{D42A27DB-BD31-4B8C-83A1-F6EECF244321}">
                <p14:modId xmlns:p14="http://schemas.microsoft.com/office/powerpoint/2010/main" val="1800627002"/>
              </p:ext>
            </p:extLst>
          </p:nvPr>
        </p:nvGraphicFramePr>
        <p:xfrm>
          <a:off x="439671" y="2892532"/>
          <a:ext cx="6315579" cy="159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1D8C00BF-317C-639C-A15E-E0364DCBD6EB}"/>
              </a:ext>
            </a:extLst>
          </p:cNvPr>
          <p:cNvSpPr txBox="1"/>
          <p:nvPr/>
        </p:nvSpPr>
        <p:spPr>
          <a:xfrm>
            <a:off x="439671" y="4610079"/>
            <a:ext cx="2773797" cy="1892826"/>
          </a:xfrm>
          <a:prstGeom prst="rect">
            <a:avLst/>
          </a:prstGeom>
          <a:noFill/>
        </p:spPr>
        <p:txBody>
          <a:bodyPr wrap="square">
            <a:spAutoFit/>
          </a:bodyPr>
          <a:lstStyle/>
          <a:p>
            <a:pPr marL="285750" indent="-285750">
              <a:buFont typeface="Wingdings" panose="05000000000000000000" pitchFamily="2" charset="2"/>
              <a:buChar char="§"/>
            </a:pPr>
            <a:r>
              <a:rPr lang="fr-FR" sz="1300" b="0" i="0" u="none" strike="noStrike" baseline="0" dirty="0">
                <a:solidFill>
                  <a:srgbClr val="000000"/>
                </a:solidFill>
                <a:latin typeface="Gotham Book"/>
              </a:rPr>
              <a:t>Inondations, ruissellement, débordement des cours d’eau, remontée de la nappe phréatique, rupture de barrages causée par un phénomène naturel, coulées de boue ;</a:t>
            </a:r>
          </a:p>
          <a:p>
            <a:pPr marL="285750" indent="-285750" algn="just">
              <a:buFont typeface="Wingdings" panose="05000000000000000000" pitchFamily="2" charset="2"/>
              <a:buChar char="§"/>
            </a:pPr>
            <a:r>
              <a:rPr lang="fr-FR" sz="1300" b="0" i="0" u="none" strike="noStrike" baseline="0" dirty="0">
                <a:solidFill>
                  <a:srgbClr val="000000"/>
                </a:solidFill>
                <a:latin typeface="Gotham Book"/>
              </a:rPr>
              <a:t>Tremblements de terre ; </a:t>
            </a:r>
          </a:p>
          <a:p>
            <a:pPr marL="285750" indent="-285750" algn="just">
              <a:buFont typeface="Wingdings" panose="05000000000000000000" pitchFamily="2" charset="2"/>
              <a:buChar char="§"/>
            </a:pPr>
            <a:r>
              <a:rPr lang="fr-FR" sz="1300" b="0" i="0" u="none" strike="noStrike" baseline="0" dirty="0">
                <a:solidFill>
                  <a:srgbClr val="000000"/>
                </a:solidFill>
                <a:latin typeface="Gotham Book"/>
              </a:rPr>
              <a:t>Tsunamis ;</a:t>
            </a:r>
            <a:endParaRPr lang="fr-FR" sz="1300" dirty="0"/>
          </a:p>
        </p:txBody>
      </p:sp>
      <p:sp>
        <p:nvSpPr>
          <p:cNvPr id="17" name="ZoneTexte 16">
            <a:extLst>
              <a:ext uri="{FF2B5EF4-FFF2-40B4-BE49-F238E27FC236}">
                <a16:creationId xmlns:a16="http://schemas.microsoft.com/office/drawing/2014/main" id="{4B7A53BC-59BA-7BC5-8775-60C4FBEF9FE1}"/>
              </a:ext>
            </a:extLst>
          </p:cNvPr>
          <p:cNvSpPr txBox="1"/>
          <p:nvPr/>
        </p:nvSpPr>
        <p:spPr>
          <a:xfrm>
            <a:off x="4086729" y="4910160"/>
            <a:ext cx="2668522" cy="1092607"/>
          </a:xfrm>
          <a:prstGeom prst="rect">
            <a:avLst/>
          </a:prstGeom>
          <a:noFill/>
        </p:spPr>
        <p:txBody>
          <a:bodyPr wrap="square">
            <a:spAutoFit/>
          </a:bodyPr>
          <a:lstStyle/>
          <a:p>
            <a:pPr marL="285750" indent="-285750" algn="just">
              <a:buFont typeface="Wingdings" panose="05000000000000000000" pitchFamily="2" charset="2"/>
              <a:buChar char="§"/>
            </a:pPr>
            <a:r>
              <a:rPr lang="fr-FR" sz="1300" b="0" i="0" u="none" strike="noStrike" baseline="0" dirty="0">
                <a:solidFill>
                  <a:srgbClr val="000000"/>
                </a:solidFill>
                <a:latin typeface="Gotham Book"/>
              </a:rPr>
              <a:t>Actes de terrorisme ;</a:t>
            </a:r>
          </a:p>
          <a:p>
            <a:pPr marL="285750" indent="-285750">
              <a:buFont typeface="Wingdings" panose="05000000000000000000" pitchFamily="2" charset="2"/>
              <a:buChar char="§"/>
            </a:pPr>
            <a:r>
              <a:rPr lang="fr-FR" sz="1300" dirty="0">
                <a:solidFill>
                  <a:srgbClr val="000000"/>
                </a:solidFill>
                <a:latin typeface="Gotham Book"/>
              </a:rPr>
              <a:t>É</a:t>
            </a:r>
            <a:r>
              <a:rPr lang="fr-FR" sz="1300" b="0" i="0" u="none" strike="noStrike" baseline="0" dirty="0" smtClean="0">
                <a:solidFill>
                  <a:srgbClr val="000000"/>
                </a:solidFill>
                <a:latin typeface="Gotham Book"/>
              </a:rPr>
              <a:t>meutes </a:t>
            </a:r>
            <a:r>
              <a:rPr lang="fr-FR" sz="1300" b="0" i="0" u="none" strike="noStrike" baseline="0" dirty="0">
                <a:solidFill>
                  <a:srgbClr val="000000"/>
                </a:solidFill>
                <a:latin typeface="Gotham Book"/>
              </a:rPr>
              <a:t>ou mouvements populaires lorsque les effets sont d’une intensité grave pour la collectivité.</a:t>
            </a:r>
            <a:endParaRPr lang="fr-FR" sz="1300" dirty="0"/>
          </a:p>
        </p:txBody>
      </p:sp>
      <p:sp>
        <p:nvSpPr>
          <p:cNvPr id="2" name="Zone de texte 4">
            <a:extLst>
              <a:ext uri="{FF2B5EF4-FFF2-40B4-BE49-F238E27FC236}">
                <a16:creationId xmlns:a16="http://schemas.microsoft.com/office/drawing/2014/main" id="{52101DFE-88D7-4708-1E1E-54F01536AAC2}"/>
              </a:ext>
            </a:extLst>
          </p:cNvPr>
          <p:cNvSpPr txBox="1"/>
          <p:nvPr/>
        </p:nvSpPr>
        <p:spPr>
          <a:xfrm>
            <a:off x="8469747" y="2832599"/>
            <a:ext cx="2773796" cy="192151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300" dirty="0">
                <a:effectLst/>
                <a:ea typeface="Calibri" panose="020F0502020204030204" pitchFamily="34" charset="0"/>
                <a:cs typeface="Arial" panose="020B0604020202020204" pitchFamily="34" charset="0"/>
              </a:rPr>
              <a:t>Pour qu’un </a:t>
            </a:r>
            <a:r>
              <a:rPr lang="fr-FR" sz="1300" dirty="0" smtClean="0">
                <a:effectLst/>
                <a:ea typeface="Calibri" panose="020F0502020204030204" pitchFamily="34" charset="0"/>
                <a:cs typeface="Arial" panose="020B0604020202020204" pitchFamily="34" charset="0"/>
              </a:rPr>
              <a:t>évènement </a:t>
            </a:r>
            <a:r>
              <a:rPr lang="fr-FR" sz="1300" dirty="0">
                <a:effectLst/>
                <a:ea typeface="Calibri" panose="020F0502020204030204" pitchFamily="34" charset="0"/>
                <a:cs typeface="Arial" panose="020B0604020202020204" pitchFamily="34" charset="0"/>
              </a:rPr>
              <a:t>soit considéré catastrophique, il doit faire l’objet d’un arrêté du Chef du Gouvernement le déclarant </a:t>
            </a:r>
            <a:r>
              <a:rPr lang="fr-FR" sz="1300" dirty="0" smtClean="0">
                <a:effectLst/>
                <a:ea typeface="Calibri" panose="020F0502020204030204" pitchFamily="34" charset="0"/>
                <a:cs typeface="Arial" panose="020B0604020202020204" pitchFamily="34" charset="0"/>
              </a:rPr>
              <a:t>tel </a:t>
            </a:r>
            <a:r>
              <a:rPr lang="fr-FR" sz="1300" dirty="0">
                <a:effectLst/>
                <a:ea typeface="Calibri" panose="020F0502020204030204" pitchFamily="34" charset="0"/>
                <a:cs typeface="Arial" panose="020B0604020202020204" pitchFamily="34" charset="0"/>
              </a:rPr>
              <a:t>dans un délai qui ne peut excéder trois mois à compter de la date de la survenance </a:t>
            </a:r>
            <a:r>
              <a:rPr lang="fr-FR" sz="1300" dirty="0" smtClean="0">
                <a:effectLst/>
                <a:ea typeface="Calibri" panose="020F0502020204030204" pitchFamily="34" charset="0"/>
                <a:cs typeface="Arial" panose="020B0604020202020204" pitchFamily="34" charset="0"/>
              </a:rPr>
              <a:t>dudit évènement.</a:t>
            </a:r>
            <a:endParaRPr lang="fr-FR" sz="1300" dirty="0">
              <a:effectLst/>
              <a:ea typeface="Calibri" panose="020F0502020204030204" pitchFamily="34" charset="0"/>
              <a:cs typeface="Arial" panose="020B0604020202020204" pitchFamily="34" charset="0"/>
            </a:endParaRPr>
          </a:p>
          <a:p>
            <a:pPr>
              <a:lnSpc>
                <a:spcPct val="115000"/>
              </a:lnSpc>
              <a:spcAft>
                <a:spcPts val="1000"/>
              </a:spcAft>
            </a:pPr>
            <a:r>
              <a:rPr lang="fr-FR" sz="1300" dirty="0">
                <a:effectLst/>
                <a:ea typeface="Calibri" panose="020F0502020204030204" pitchFamily="34" charset="0"/>
                <a:cs typeface="Arial" panose="020B0604020202020204" pitchFamily="34" charset="0"/>
              </a:rPr>
              <a:t> </a:t>
            </a:r>
          </a:p>
        </p:txBody>
      </p:sp>
      <p:graphicFrame>
        <p:nvGraphicFramePr>
          <p:cNvPr id="4" name="Diagramme 3">
            <a:extLst>
              <a:ext uri="{FF2B5EF4-FFF2-40B4-BE49-F238E27FC236}">
                <a16:creationId xmlns:a16="http://schemas.microsoft.com/office/drawing/2014/main" id="{92D9DEC3-9662-ECEA-1C0B-5339E1E8076C}"/>
              </a:ext>
            </a:extLst>
          </p:cNvPr>
          <p:cNvGraphicFramePr/>
          <p:nvPr>
            <p:extLst>
              <p:ext uri="{D42A27DB-BD31-4B8C-83A1-F6EECF244321}">
                <p14:modId xmlns:p14="http://schemas.microsoft.com/office/powerpoint/2010/main" val="2253569114"/>
              </p:ext>
            </p:extLst>
          </p:nvPr>
        </p:nvGraphicFramePr>
        <p:xfrm>
          <a:off x="7916615" y="4910160"/>
          <a:ext cx="3880059" cy="9952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8999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2143651168"/>
              </p:ext>
            </p:extLst>
          </p:nvPr>
        </p:nvGraphicFramePr>
        <p:xfrm>
          <a:off x="3131126" y="1246908"/>
          <a:ext cx="5634183" cy="539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65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19</a:t>
            </a:fld>
            <a:endParaRPr lang="fr-FR" dirty="0"/>
          </a:p>
        </p:txBody>
      </p:sp>
      <p:sp>
        <p:nvSpPr>
          <p:cNvPr id="5" name="Rectangle 4"/>
          <p:cNvSpPr/>
          <p:nvPr/>
        </p:nvSpPr>
        <p:spPr>
          <a:xfrm>
            <a:off x="4145192" y="136419"/>
            <a:ext cx="2256195"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Volet assurantiel</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Les contrats concernés par le volet assurantiel</a:t>
            </a:r>
            <a:endParaRPr lang="fr-FR" sz="1800" b="1" dirty="0">
              <a:solidFill>
                <a:schemeClr val="tx2">
                  <a:lumMod val="60000"/>
                  <a:lumOff val="40000"/>
                </a:schemeClr>
              </a:solidFill>
              <a:latin typeface="Arial" pitchFamily="34" charset="0"/>
              <a:cs typeface="Arial" pitchFamily="34" charset="0"/>
            </a:endParaRPr>
          </a:p>
        </p:txBody>
      </p:sp>
      <p:sp>
        <p:nvSpPr>
          <p:cNvPr id="10" name="Rectangle 6">
            <a:extLst>
              <a:ext uri="{FF2B5EF4-FFF2-40B4-BE49-F238E27FC236}">
                <a16:creationId xmlns:a16="http://schemas.microsoft.com/office/drawing/2014/main" id="{2200B1F2-63D1-BF4A-947B-AB295A39325E}"/>
              </a:ext>
            </a:extLst>
          </p:cNvPr>
          <p:cNvSpPr>
            <a:spLocks noChangeArrowheads="1"/>
          </p:cNvSpPr>
          <p:nvPr/>
        </p:nvSpPr>
        <p:spPr bwMode="auto">
          <a:xfrm>
            <a:off x="991172" y="1928521"/>
            <a:ext cx="100803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L’insertion de la garantie EVCAT est obligatoire pour tous les contrats concernés par la couverture contre les conséquences </a:t>
            </a:r>
            <a:r>
              <a:rPr lang="fr-FR" altLang="fr-FR" sz="1600" dirty="0" smtClean="0"/>
              <a:t>d’évènements </a:t>
            </a:r>
            <a:r>
              <a:rPr lang="fr-FR" altLang="fr-FR" sz="1600" dirty="0"/>
              <a:t>catastrophiques, souscrits ou renouvelés depuis l’entrée en vigueur de ce régime </a:t>
            </a:r>
            <a:r>
              <a:rPr lang="fr-FR" altLang="fr-FR" sz="1600" dirty="0" smtClean="0"/>
              <a:t>(1</a:t>
            </a:r>
            <a:r>
              <a:rPr lang="fr-FR" altLang="fr-FR" sz="1600" baseline="30000" dirty="0" smtClean="0"/>
              <a:t>er</a:t>
            </a:r>
            <a:r>
              <a:rPr lang="fr-FR" altLang="fr-FR" sz="1600" dirty="0" smtClean="0"/>
              <a:t> </a:t>
            </a:r>
            <a:r>
              <a:rPr lang="fr-FR" altLang="fr-FR" sz="1600" dirty="0"/>
              <a:t>janvier 2020).</a:t>
            </a:r>
          </a:p>
        </p:txBody>
      </p:sp>
      <p:graphicFrame>
        <p:nvGraphicFramePr>
          <p:cNvPr id="2" name="Diagramme 1">
            <a:extLst>
              <a:ext uri="{FF2B5EF4-FFF2-40B4-BE49-F238E27FC236}">
                <a16:creationId xmlns:a16="http://schemas.microsoft.com/office/drawing/2014/main" id="{7C51EA6E-FBB6-ECB4-0FD9-2E6FE41BB801}"/>
              </a:ext>
            </a:extLst>
          </p:cNvPr>
          <p:cNvGraphicFramePr/>
          <p:nvPr>
            <p:extLst>
              <p:ext uri="{D42A27DB-BD31-4B8C-83A1-F6EECF244321}">
                <p14:modId xmlns:p14="http://schemas.microsoft.com/office/powerpoint/2010/main" val="2480606214"/>
              </p:ext>
            </p:extLst>
          </p:nvPr>
        </p:nvGraphicFramePr>
        <p:xfrm>
          <a:off x="517002" y="2761068"/>
          <a:ext cx="5366096" cy="3576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au 3">
            <a:extLst>
              <a:ext uri="{FF2B5EF4-FFF2-40B4-BE49-F238E27FC236}">
                <a16:creationId xmlns:a16="http://schemas.microsoft.com/office/drawing/2014/main" id="{9D85B072-6F00-873F-E72E-4BB65397F7FC}"/>
              </a:ext>
            </a:extLst>
          </p:cNvPr>
          <p:cNvGraphicFramePr>
            <a:graphicFrameLocks noGrp="1"/>
          </p:cNvGraphicFramePr>
          <p:nvPr>
            <p:extLst>
              <p:ext uri="{D42A27DB-BD31-4B8C-83A1-F6EECF244321}">
                <p14:modId xmlns:p14="http://schemas.microsoft.com/office/powerpoint/2010/main" val="3184891422"/>
              </p:ext>
            </p:extLst>
          </p:nvPr>
        </p:nvGraphicFramePr>
        <p:xfrm>
          <a:off x="6539578" y="2959452"/>
          <a:ext cx="5135188" cy="3005695"/>
        </p:xfrm>
        <a:graphic>
          <a:graphicData uri="http://schemas.openxmlformats.org/drawingml/2006/table">
            <a:tbl>
              <a:tblPr firstRow="1" firstCol="1" bandRow="1">
                <a:tableStyleId>{5C22544A-7EE6-4342-B048-85BDC9FD1C3A}</a:tableStyleId>
              </a:tblPr>
              <a:tblGrid>
                <a:gridCol w="1288706">
                  <a:extLst>
                    <a:ext uri="{9D8B030D-6E8A-4147-A177-3AD203B41FA5}">
                      <a16:colId xmlns:a16="http://schemas.microsoft.com/office/drawing/2014/main" val="2222090415"/>
                    </a:ext>
                  </a:extLst>
                </a:gridCol>
                <a:gridCol w="3846482">
                  <a:extLst>
                    <a:ext uri="{9D8B030D-6E8A-4147-A177-3AD203B41FA5}">
                      <a16:colId xmlns:a16="http://schemas.microsoft.com/office/drawing/2014/main" val="2977979977"/>
                    </a:ext>
                  </a:extLst>
                </a:gridCol>
              </a:tblGrid>
              <a:tr h="184727">
                <a:tc gridSpan="2">
                  <a:txBody>
                    <a:bodyPr/>
                    <a:lstStyle/>
                    <a:p>
                      <a:pPr algn="ctr">
                        <a:lnSpc>
                          <a:spcPct val="115000"/>
                        </a:lnSpc>
                        <a:spcAft>
                          <a:spcPts val="1000"/>
                        </a:spcAft>
                        <a:tabLst>
                          <a:tab pos="1871345" algn="l"/>
                        </a:tabLst>
                      </a:pPr>
                      <a:r>
                        <a:rPr lang="en-US" sz="1500" noProof="0" dirty="0">
                          <a:solidFill>
                            <a:schemeClr val="bg1"/>
                          </a:solidFill>
                          <a:effectLst/>
                        </a:rPr>
                        <a:t>Prix de la </a:t>
                      </a:r>
                      <a:r>
                        <a:rPr lang="en-US" sz="1500" noProof="0" dirty="0" err="1">
                          <a:solidFill>
                            <a:schemeClr val="bg1"/>
                          </a:solidFill>
                          <a:effectLst/>
                        </a:rPr>
                        <a:t>garantie</a:t>
                      </a:r>
                      <a:endParaRPr lang="en-US" sz="1500" noProof="0" dirty="0">
                        <a:solidFill>
                          <a:schemeClr val="bg1"/>
                        </a:solidFill>
                        <a:effectLst/>
                      </a:endParaRPr>
                    </a:p>
                  </a:txBody>
                  <a:tcPr marL="68580" marR="68580" marT="0" marB="0"/>
                </a:tc>
                <a:tc hMerge="1">
                  <a:txBody>
                    <a:bodyPr/>
                    <a:lstStyle/>
                    <a:p>
                      <a:endParaRPr lang="fr-FR" dirty="0"/>
                    </a:p>
                  </a:txBody>
                  <a:tcPr/>
                </a:tc>
                <a:extLst>
                  <a:ext uri="{0D108BD9-81ED-4DB2-BD59-A6C34878D82A}">
                    <a16:rowId xmlns:a16="http://schemas.microsoft.com/office/drawing/2014/main" val="1778407153"/>
                  </a:ext>
                </a:extLst>
              </a:tr>
              <a:tr h="685388">
                <a:tc>
                  <a:txBody>
                    <a:bodyPr/>
                    <a:lstStyle/>
                    <a:p>
                      <a:pPr algn="ctr">
                        <a:lnSpc>
                          <a:spcPct val="115000"/>
                        </a:lnSpc>
                        <a:spcAft>
                          <a:spcPts val="1000"/>
                        </a:spcAft>
                        <a:tabLst>
                          <a:tab pos="1871345" algn="l"/>
                        </a:tabLst>
                      </a:pPr>
                      <a:r>
                        <a:rPr lang="fr-FR" sz="1300" b="1">
                          <a:solidFill>
                            <a:schemeClr val="bg1"/>
                          </a:solidFill>
                          <a:effectLst/>
                          <a:latin typeface="Calibri" panose="020F0502020204030204" pitchFamily="34" charset="0"/>
                          <a:ea typeface="Calibri" panose="020F0502020204030204" pitchFamily="34" charset="0"/>
                          <a:cs typeface="Arial" panose="020B0604020202020204" pitchFamily="34" charset="0"/>
                        </a:rPr>
                        <a:t>Assurances Dommages aux biens</a:t>
                      </a:r>
                      <a:endParaRPr lang="fr-FR" sz="13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tabLst>
                          <a:tab pos="1871345" algn="l"/>
                        </a:tabLst>
                      </a:pPr>
                      <a:r>
                        <a:rPr lang="fr-FR"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8% </a:t>
                      </a:r>
                      <a:r>
                        <a:rPr lang="fr-FR" sz="1200" dirty="0">
                          <a:effectLst/>
                          <a:latin typeface="Calibri" panose="020F0502020204030204" pitchFamily="34" charset="0"/>
                          <a:ea typeface="Calibri" panose="020F0502020204030204" pitchFamily="34" charset="0"/>
                          <a:cs typeface="Arial" panose="020B0604020202020204" pitchFamily="34" charset="0"/>
                        </a:rPr>
                        <a:t>de la prime </a:t>
                      </a:r>
                      <a:r>
                        <a:rPr lang="fr-FR" sz="1200" dirty="0" smtClean="0">
                          <a:effectLst/>
                          <a:latin typeface="Calibri" panose="020F0502020204030204" pitchFamily="34" charset="0"/>
                          <a:ea typeface="Calibri" panose="020F0502020204030204" pitchFamily="34" charset="0"/>
                          <a:cs typeface="Arial" panose="020B0604020202020204" pitchFamily="34" charset="0"/>
                        </a:rPr>
                        <a:t>du contrat </a:t>
                      </a:r>
                      <a:r>
                        <a:rPr lang="fr-FR" sz="1200" dirty="0">
                          <a:effectLst/>
                          <a:latin typeface="Calibri" panose="020F0502020204030204" pitchFamily="34" charset="0"/>
                          <a:ea typeface="Calibri" panose="020F0502020204030204" pitchFamily="34" charset="0"/>
                          <a:cs typeface="Arial" panose="020B0604020202020204" pitchFamily="34" charset="0"/>
                        </a:rPr>
                        <a:t>couvrant les dommages aux biens, avec un </a:t>
                      </a:r>
                      <a:r>
                        <a:rPr lang="fr-FR" sz="1200" dirty="0" smtClean="0">
                          <a:effectLst/>
                          <a:latin typeface="Calibri" panose="020F0502020204030204" pitchFamily="34" charset="0"/>
                          <a:ea typeface="Calibri" panose="020F0502020204030204" pitchFamily="34" charset="0"/>
                          <a:cs typeface="Arial" panose="020B0604020202020204" pitchFamily="34" charset="0"/>
                        </a:rPr>
                        <a:t>plafond de </a:t>
                      </a:r>
                      <a:r>
                        <a:rPr lang="fr-FR" sz="1200" dirty="0">
                          <a:effectLst/>
                          <a:latin typeface="Calibri" panose="020F0502020204030204" pitchFamily="34" charset="0"/>
                          <a:ea typeface="Calibri" panose="020F0502020204030204" pitchFamily="34" charset="0"/>
                          <a:cs typeface="Arial" panose="020B0604020202020204" pitchFamily="34" charset="0"/>
                        </a:rPr>
                        <a:t>100 000 dirhams ;</a:t>
                      </a:r>
                    </a:p>
                  </a:txBody>
                  <a:tcPr marL="68580" marR="68580" marT="0" marB="0">
                    <a:solidFill>
                      <a:schemeClr val="bg1"/>
                    </a:solidFill>
                  </a:tcPr>
                </a:tc>
                <a:extLst>
                  <a:ext uri="{0D108BD9-81ED-4DB2-BD59-A6C34878D82A}">
                    <a16:rowId xmlns:a16="http://schemas.microsoft.com/office/drawing/2014/main" val="1975634549"/>
                  </a:ext>
                </a:extLst>
              </a:tr>
              <a:tr h="500375">
                <a:tc rowSpan="2">
                  <a:txBody>
                    <a:bodyPr/>
                    <a:lstStyle/>
                    <a:p>
                      <a:pPr algn="ctr">
                        <a:lnSpc>
                          <a:spcPct val="115000"/>
                        </a:lnSpc>
                        <a:spcAft>
                          <a:spcPts val="1000"/>
                        </a:spcAft>
                        <a:tabLst>
                          <a:tab pos="1871345" algn="l"/>
                        </a:tabLst>
                      </a:pPr>
                      <a:r>
                        <a:rPr lang="fr-FR" sz="13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tabLst>
                          <a:tab pos="1871345" algn="l"/>
                        </a:tabLst>
                      </a:pPr>
                      <a:r>
                        <a:rPr lang="fr-FR" sz="13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tabLst>
                          <a:tab pos="1871345" algn="l"/>
                        </a:tabLst>
                      </a:pPr>
                      <a:r>
                        <a:rPr lang="fr-FR" sz="13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tabLst>
                          <a:tab pos="1871345" algn="l"/>
                        </a:tabLst>
                      </a:pPr>
                      <a:r>
                        <a:rPr lang="fr-FR" sz="13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RC automobile</a:t>
                      </a:r>
                      <a:endParaRPr lang="fr-FR"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tabLst>
                          <a:tab pos="1871345" algn="l"/>
                        </a:tabLst>
                      </a:pPr>
                      <a:r>
                        <a:rPr lang="fr-FR" sz="1200" b="1" dirty="0">
                          <a:effectLst/>
                          <a:latin typeface="Calibri" panose="020F0502020204030204" pitchFamily="34" charset="0"/>
                          <a:ea typeface="Calibri" panose="020F0502020204030204" pitchFamily="34" charset="0"/>
                          <a:cs typeface="Arial" panose="020B0604020202020204" pitchFamily="34" charset="0"/>
                        </a:rPr>
                        <a:t>Responsabilité civile :</a:t>
                      </a:r>
                      <a:r>
                        <a:rPr lang="fr-FR" sz="1200" dirty="0">
                          <a:effectLst/>
                          <a:latin typeface="Calibri" panose="020F0502020204030204" pitchFamily="34" charset="0"/>
                          <a:ea typeface="Calibri" panose="020F0502020204030204" pitchFamily="34" charset="0"/>
                          <a:cs typeface="Arial" panose="020B0604020202020204" pitchFamily="34" charset="0"/>
                        </a:rPr>
                        <a:t> </a:t>
                      </a:r>
                      <a:r>
                        <a:rPr lang="fr-FR"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2% </a:t>
                      </a:r>
                      <a:r>
                        <a:rPr lang="fr-FR" sz="1200" dirty="0">
                          <a:effectLst/>
                          <a:latin typeface="Calibri" panose="020F0502020204030204" pitchFamily="34" charset="0"/>
                          <a:ea typeface="Calibri" panose="020F0502020204030204" pitchFamily="34" charset="0"/>
                          <a:cs typeface="Arial" panose="020B0604020202020204" pitchFamily="34" charset="0"/>
                        </a:rPr>
                        <a:t>de la prime du contrat RC automobile lorsque le véhicule relève de l’usage Transport Public des Voyageurs et </a:t>
                      </a:r>
                      <a:r>
                        <a:rPr lang="fr-FR"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3.5% </a:t>
                      </a:r>
                      <a:r>
                        <a:rPr lang="fr-FR" sz="1200" dirty="0">
                          <a:effectLst/>
                          <a:latin typeface="Calibri" panose="020F0502020204030204" pitchFamily="34" charset="0"/>
                          <a:ea typeface="Calibri" panose="020F0502020204030204" pitchFamily="34" charset="0"/>
                          <a:cs typeface="Arial" panose="020B0604020202020204" pitchFamily="34" charset="0"/>
                        </a:rPr>
                        <a:t>de cette prime pour les autres usages.</a:t>
                      </a:r>
                    </a:p>
                  </a:txBody>
                  <a:tcPr marL="68580" marR="68580" marT="0" marB="0">
                    <a:solidFill>
                      <a:schemeClr val="bg1"/>
                    </a:solidFill>
                  </a:tcPr>
                </a:tc>
                <a:extLst>
                  <a:ext uri="{0D108BD9-81ED-4DB2-BD59-A6C34878D82A}">
                    <a16:rowId xmlns:a16="http://schemas.microsoft.com/office/drawing/2014/main" val="3866540767"/>
                  </a:ext>
                </a:extLst>
              </a:tr>
              <a:tr h="760493">
                <a:tc vMerge="1">
                  <a:txBody>
                    <a:bodyPr/>
                    <a:lstStyle/>
                    <a:p>
                      <a:endParaRPr lang="fr-FR" dirty="0"/>
                    </a:p>
                  </a:txBody>
                  <a:tcPr/>
                </a:tc>
                <a:tc>
                  <a:txBody>
                    <a:bodyPr/>
                    <a:lstStyle/>
                    <a:p>
                      <a:pPr algn="just">
                        <a:lnSpc>
                          <a:spcPct val="115000"/>
                        </a:lnSpc>
                        <a:spcAft>
                          <a:spcPts val="1000"/>
                        </a:spcAft>
                        <a:tabLst>
                          <a:tab pos="1871345" algn="l"/>
                        </a:tabLst>
                      </a:pPr>
                      <a:r>
                        <a:rPr lang="fr-FR" sz="1200" b="1" dirty="0">
                          <a:effectLst/>
                          <a:latin typeface="Calibri" panose="020F0502020204030204" pitchFamily="34" charset="0"/>
                          <a:ea typeface="Calibri" panose="020F0502020204030204" pitchFamily="34" charset="0"/>
                          <a:cs typeface="Arial" panose="020B0604020202020204" pitchFamily="34" charset="0"/>
                        </a:rPr>
                        <a:t>Garanties annexes automobile qui couvrent les dommages aux véhicules :</a:t>
                      </a:r>
                      <a:r>
                        <a:rPr lang="fr-FR" sz="1200" dirty="0">
                          <a:effectLst/>
                          <a:latin typeface="Calibri" panose="020F0502020204030204" pitchFamily="34" charset="0"/>
                          <a:ea typeface="Calibri" panose="020F0502020204030204" pitchFamily="34" charset="0"/>
                          <a:cs typeface="Arial" panose="020B0604020202020204" pitchFamily="34" charset="0"/>
                        </a:rPr>
                        <a:t> </a:t>
                      </a:r>
                      <a:r>
                        <a:rPr lang="fr-FR"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1.5% </a:t>
                      </a:r>
                      <a:r>
                        <a:rPr lang="fr-FR" sz="1200" dirty="0">
                          <a:effectLst/>
                          <a:latin typeface="Calibri" panose="020F0502020204030204" pitchFamily="34" charset="0"/>
                          <a:ea typeface="Calibri" panose="020F0502020204030204" pitchFamily="34" charset="0"/>
                          <a:cs typeface="Arial" panose="020B0604020202020204" pitchFamily="34" charset="0"/>
                        </a:rPr>
                        <a:t>de la prime relative aux garanties annexes du contrat d’assurance automobile.</a:t>
                      </a:r>
                    </a:p>
                  </a:txBody>
                  <a:tcPr marL="68580" marR="68580" marT="0" marB="0">
                    <a:solidFill>
                      <a:schemeClr val="bg1"/>
                    </a:solidFill>
                  </a:tcPr>
                </a:tc>
                <a:extLst>
                  <a:ext uri="{0D108BD9-81ED-4DB2-BD59-A6C34878D82A}">
                    <a16:rowId xmlns:a16="http://schemas.microsoft.com/office/drawing/2014/main" val="2427325283"/>
                  </a:ext>
                </a:extLst>
              </a:tr>
              <a:tr h="409552">
                <a:tc>
                  <a:txBody>
                    <a:bodyPr/>
                    <a:lstStyle/>
                    <a:p>
                      <a:pPr algn="ctr">
                        <a:lnSpc>
                          <a:spcPct val="115000"/>
                        </a:lnSpc>
                        <a:spcAft>
                          <a:spcPts val="1000"/>
                        </a:spcAft>
                        <a:tabLst>
                          <a:tab pos="1871345" algn="l"/>
                        </a:tabLst>
                      </a:pPr>
                      <a:r>
                        <a:rPr lang="fr-FR" sz="13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RC dommages corporels</a:t>
                      </a:r>
                      <a:endParaRPr lang="fr-FR" sz="13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tabLst>
                          <a:tab pos="1871345" algn="l"/>
                        </a:tabLst>
                      </a:pPr>
                      <a:r>
                        <a:rPr lang="fr-FR"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2% </a:t>
                      </a:r>
                      <a:r>
                        <a:rPr lang="fr-FR" sz="1200" dirty="0">
                          <a:effectLst/>
                          <a:latin typeface="Calibri" panose="020F0502020204030204" pitchFamily="34" charset="0"/>
                          <a:ea typeface="Calibri" panose="020F0502020204030204" pitchFamily="34" charset="0"/>
                          <a:cs typeface="Arial" panose="020B0604020202020204" pitchFamily="34" charset="0"/>
                        </a:rPr>
                        <a:t>de la prime </a:t>
                      </a:r>
                      <a:r>
                        <a:rPr lang="fr-FR" sz="1200" dirty="0" smtClean="0">
                          <a:effectLst/>
                          <a:latin typeface="Calibri" panose="020F0502020204030204" pitchFamily="34" charset="0"/>
                          <a:ea typeface="Calibri" panose="020F0502020204030204" pitchFamily="34" charset="0"/>
                          <a:cs typeface="Arial" panose="020B0604020202020204" pitchFamily="34" charset="0"/>
                        </a:rPr>
                        <a:t>du </a:t>
                      </a:r>
                      <a:r>
                        <a:rPr lang="fr-FR" sz="1200" dirty="0">
                          <a:effectLst/>
                          <a:latin typeface="Calibri" panose="020F0502020204030204" pitchFamily="34" charset="0"/>
                          <a:ea typeface="Calibri" panose="020F0502020204030204" pitchFamily="34" charset="0"/>
                          <a:cs typeface="Arial" panose="020B0604020202020204" pitchFamily="34" charset="0"/>
                        </a:rPr>
                        <a:t>contrat couvrant la responsabilité́ civile en raison des dommages corporels causés aux tiers</a:t>
                      </a:r>
                    </a:p>
                  </a:txBody>
                  <a:tcPr marL="68580" marR="68580" marT="0" marB="0">
                    <a:solidFill>
                      <a:schemeClr val="bg1"/>
                    </a:solidFill>
                  </a:tcPr>
                </a:tc>
                <a:extLst>
                  <a:ext uri="{0D108BD9-81ED-4DB2-BD59-A6C34878D82A}">
                    <a16:rowId xmlns:a16="http://schemas.microsoft.com/office/drawing/2014/main" val="3657464826"/>
                  </a:ext>
                </a:extLst>
              </a:tr>
            </a:tbl>
          </a:graphicData>
        </a:graphic>
      </p:graphicFrame>
    </p:spTree>
    <p:extLst>
      <p:ext uri="{BB962C8B-B14F-4D97-AF65-F5344CB8AC3E}">
        <p14:creationId xmlns:p14="http://schemas.microsoft.com/office/powerpoint/2010/main" val="229775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1153027" y="203347"/>
            <a:ext cx="33361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F497D"/>
                </a:solidFill>
                <a:effectLst/>
                <a:uLnTx/>
                <a:uFillTx/>
                <a:latin typeface="Arial" pitchFamily="34" charset="0"/>
                <a:ea typeface="+mn-ea"/>
                <a:cs typeface="Arial" pitchFamily="34" charset="0"/>
              </a:rPr>
              <a:t>Plan de la présentation</a:t>
            </a: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4039164378"/>
              </p:ext>
            </p:extLst>
          </p:nvPr>
        </p:nvGraphicFramePr>
        <p:xfrm>
          <a:off x="3094182" y="1099128"/>
          <a:ext cx="5883563" cy="554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64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20</a:t>
            </a:fld>
            <a:endParaRPr lang="fr-FR" dirty="0"/>
          </a:p>
        </p:txBody>
      </p:sp>
      <p:sp>
        <p:nvSpPr>
          <p:cNvPr id="5" name="Rectangle 4"/>
          <p:cNvSpPr/>
          <p:nvPr/>
        </p:nvSpPr>
        <p:spPr>
          <a:xfrm>
            <a:off x="4145210" y="136419"/>
            <a:ext cx="2256194"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Volet assurantiel</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482023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800" b="1" dirty="0">
                <a:solidFill>
                  <a:schemeClr val="tx2">
                    <a:lumMod val="60000"/>
                    <a:lumOff val="40000"/>
                  </a:schemeClr>
                </a:solidFill>
                <a:latin typeface="Arial" pitchFamily="34" charset="0"/>
                <a:cs typeface="Arial" pitchFamily="34" charset="0"/>
              </a:rPr>
              <a:t>Déclaration de sinistre</a:t>
            </a:r>
          </a:p>
        </p:txBody>
      </p:sp>
      <p:sp>
        <p:nvSpPr>
          <p:cNvPr id="6" name="ZoneTexte 5">
            <a:extLst>
              <a:ext uri="{FF2B5EF4-FFF2-40B4-BE49-F238E27FC236}">
                <a16:creationId xmlns:a16="http://schemas.microsoft.com/office/drawing/2014/main" id="{2D333657-E376-9D3A-5BDF-E61E432F1CD5}"/>
              </a:ext>
            </a:extLst>
          </p:cNvPr>
          <p:cNvSpPr txBox="1"/>
          <p:nvPr/>
        </p:nvSpPr>
        <p:spPr>
          <a:xfrm>
            <a:off x="648854" y="3225983"/>
            <a:ext cx="4984181" cy="2462213"/>
          </a:xfrm>
          <a:prstGeom prst="rect">
            <a:avLst/>
          </a:prstGeom>
          <a:noFill/>
        </p:spPr>
        <p:txBody>
          <a:bodyPr wrap="square">
            <a:spAutoFit/>
          </a:bodyPr>
          <a:lstStyle/>
          <a:p>
            <a:pPr algn="just"/>
            <a:endParaRPr lang="fr-FR" sz="1400" dirty="0"/>
          </a:p>
          <a:p>
            <a:pPr algn="just"/>
            <a:r>
              <a:rPr lang="fr-FR" sz="1400" dirty="0"/>
              <a:t>Cette notification peut se faire par voie écrite ou orale contre accusé de réception ou tout autre moyen prouvant la réception de la déclaration.</a:t>
            </a:r>
          </a:p>
          <a:p>
            <a:pPr algn="just"/>
            <a:endParaRPr lang="fr-FR" sz="1400" dirty="0"/>
          </a:p>
          <a:p>
            <a:pPr algn="just"/>
            <a:r>
              <a:rPr lang="fr-FR" sz="1400" dirty="0"/>
              <a:t>La victime devra ensuite  exprimer une demande d’indemnisation auprès de l’assureur selon le modèle annexé à l’arrêté du Ministre de l’Économie, des Finances et de la Réforme de l’Administration n° 2214-19 du 27 décembre 2019, </a:t>
            </a:r>
            <a:r>
              <a:rPr lang="fr-FR" sz="1400" dirty="0">
                <a:solidFill>
                  <a:schemeClr val="accent1"/>
                </a:solidFill>
              </a:rPr>
              <a:t>accompagnée des documents permettant à </a:t>
            </a:r>
            <a:r>
              <a:rPr lang="fr-FR" sz="1400" dirty="0" smtClean="0">
                <a:solidFill>
                  <a:schemeClr val="accent1"/>
                </a:solidFill>
              </a:rPr>
              <a:t>l’assureur d’identifier </a:t>
            </a:r>
            <a:r>
              <a:rPr lang="fr-FR" sz="1400" dirty="0">
                <a:solidFill>
                  <a:schemeClr val="accent1"/>
                </a:solidFill>
              </a:rPr>
              <a:t>les victimes, </a:t>
            </a:r>
            <a:r>
              <a:rPr lang="fr-FR" sz="1400" dirty="0" smtClean="0">
                <a:solidFill>
                  <a:schemeClr val="accent1"/>
                </a:solidFill>
              </a:rPr>
              <a:t>leurs </a:t>
            </a:r>
            <a:r>
              <a:rPr lang="fr-FR" sz="1400" dirty="0">
                <a:solidFill>
                  <a:schemeClr val="accent1"/>
                </a:solidFill>
              </a:rPr>
              <a:t>polices d’assurance et d’évaluer les indemnisations.</a:t>
            </a:r>
          </a:p>
        </p:txBody>
      </p:sp>
      <p:sp>
        <p:nvSpPr>
          <p:cNvPr id="12" name="ZoneTexte 11">
            <a:extLst>
              <a:ext uri="{FF2B5EF4-FFF2-40B4-BE49-F238E27FC236}">
                <a16:creationId xmlns:a16="http://schemas.microsoft.com/office/drawing/2014/main" id="{6C2FDC1A-942D-D70E-B3CB-F0C1980B71DD}"/>
              </a:ext>
            </a:extLst>
          </p:cNvPr>
          <p:cNvSpPr txBox="1"/>
          <p:nvPr/>
        </p:nvSpPr>
        <p:spPr>
          <a:xfrm>
            <a:off x="1682164" y="2182241"/>
            <a:ext cx="3674927" cy="784830"/>
          </a:xfrm>
          <a:prstGeom prst="rect">
            <a:avLst/>
          </a:prstGeom>
          <a:noFill/>
        </p:spPr>
        <p:txBody>
          <a:bodyPr wrap="square" rtlCol="0">
            <a:spAutoFit/>
          </a:bodyPr>
          <a:lstStyle/>
          <a:p>
            <a:r>
              <a:rPr lang="fr-FR" sz="1500" dirty="0"/>
              <a:t>L’assuré doit notifier son assureur au plus tard </a:t>
            </a:r>
            <a:r>
              <a:rPr lang="fr-FR" sz="1500" dirty="0">
                <a:solidFill>
                  <a:schemeClr val="accent1"/>
                </a:solidFill>
              </a:rPr>
              <a:t>20 jours après la survenance de l’évènement</a:t>
            </a:r>
            <a:endParaRPr lang="fr-FR" sz="1500" dirty="0"/>
          </a:p>
        </p:txBody>
      </p:sp>
      <p:sp>
        <p:nvSpPr>
          <p:cNvPr id="2" name="ZoneTexte 1">
            <a:extLst>
              <a:ext uri="{FF2B5EF4-FFF2-40B4-BE49-F238E27FC236}">
                <a16:creationId xmlns:a16="http://schemas.microsoft.com/office/drawing/2014/main" id="{EF1E43EA-ABB3-D297-4D30-3C805F5F5B4D}"/>
              </a:ext>
            </a:extLst>
          </p:cNvPr>
          <p:cNvSpPr txBox="1"/>
          <p:nvPr/>
        </p:nvSpPr>
        <p:spPr>
          <a:xfrm>
            <a:off x="6391562" y="1332586"/>
            <a:ext cx="5113900"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800" b="1" dirty="0">
                <a:solidFill>
                  <a:schemeClr val="tx2">
                    <a:lumMod val="60000"/>
                    <a:lumOff val="40000"/>
                  </a:schemeClr>
                </a:solidFill>
                <a:latin typeface="Arial" pitchFamily="34" charset="0"/>
                <a:cs typeface="Arial" pitchFamily="34" charset="0"/>
              </a:rPr>
              <a:t>Proposition d’indemnisation</a:t>
            </a:r>
          </a:p>
        </p:txBody>
      </p:sp>
      <p:pic>
        <p:nvPicPr>
          <p:cNvPr id="4" name="Graphique 3" descr="Chronomètre 75% avec un remplissage uni">
            <a:extLst>
              <a:ext uri="{FF2B5EF4-FFF2-40B4-BE49-F238E27FC236}">
                <a16:creationId xmlns:a16="http://schemas.microsoft.com/office/drawing/2014/main" id="{70FB989E-C779-65AD-3DB2-C05FD2DF6E3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91562" y="1992567"/>
            <a:ext cx="729672" cy="729672"/>
          </a:xfrm>
          <a:prstGeom prst="rect">
            <a:avLst/>
          </a:prstGeom>
        </p:spPr>
      </p:pic>
      <p:sp>
        <p:nvSpPr>
          <p:cNvPr id="7" name="ZoneTexte 6">
            <a:extLst>
              <a:ext uri="{FF2B5EF4-FFF2-40B4-BE49-F238E27FC236}">
                <a16:creationId xmlns:a16="http://schemas.microsoft.com/office/drawing/2014/main" id="{DD3E781F-8E06-2711-5F63-239301C119FD}"/>
              </a:ext>
            </a:extLst>
          </p:cNvPr>
          <p:cNvSpPr txBox="1"/>
          <p:nvPr/>
        </p:nvSpPr>
        <p:spPr>
          <a:xfrm>
            <a:off x="7223982" y="2074783"/>
            <a:ext cx="3998200" cy="784830"/>
          </a:xfrm>
          <a:prstGeom prst="rect">
            <a:avLst/>
          </a:prstGeom>
          <a:noFill/>
        </p:spPr>
        <p:txBody>
          <a:bodyPr wrap="square" rtlCol="0">
            <a:spAutoFit/>
          </a:bodyPr>
          <a:lstStyle/>
          <a:p>
            <a:pPr algn="just"/>
            <a:r>
              <a:rPr lang="fr-FR" sz="1500" dirty="0"/>
              <a:t>L’assureur doit notifier au demandeur </a:t>
            </a:r>
            <a:r>
              <a:rPr lang="fr-FR" sz="1500" dirty="0">
                <a:solidFill>
                  <a:schemeClr val="accent1"/>
                </a:solidFill>
              </a:rPr>
              <a:t>dans les 60 jours suivant la réception de la demande </a:t>
            </a:r>
            <a:r>
              <a:rPr lang="fr-FR" sz="1500" dirty="0"/>
              <a:t>d’indemnisation, le montant de l’indemnisation.</a:t>
            </a:r>
          </a:p>
        </p:txBody>
      </p:sp>
      <p:sp>
        <p:nvSpPr>
          <p:cNvPr id="9" name="ZoneTexte 8">
            <a:extLst>
              <a:ext uri="{FF2B5EF4-FFF2-40B4-BE49-F238E27FC236}">
                <a16:creationId xmlns:a16="http://schemas.microsoft.com/office/drawing/2014/main" id="{125A90B6-F628-9556-7EBC-CBF6AE4486EC}"/>
              </a:ext>
            </a:extLst>
          </p:cNvPr>
          <p:cNvSpPr txBox="1"/>
          <p:nvPr/>
        </p:nvSpPr>
        <p:spPr>
          <a:xfrm>
            <a:off x="6391562" y="3209975"/>
            <a:ext cx="4929176" cy="954107"/>
          </a:xfrm>
          <a:prstGeom prst="rect">
            <a:avLst/>
          </a:prstGeom>
          <a:noFill/>
        </p:spPr>
        <p:txBody>
          <a:bodyPr wrap="square">
            <a:spAutoFit/>
          </a:bodyPr>
          <a:lstStyle/>
          <a:p>
            <a:pPr algn="just"/>
            <a:r>
              <a:rPr lang="fr-FR" sz="1400" dirty="0"/>
              <a:t>Le délai de 60 jours commence à partir de la date de la déclaration de la survenance de </a:t>
            </a:r>
            <a:r>
              <a:rPr lang="fr-FR" sz="1400" dirty="0" smtClean="0"/>
              <a:t>l’évènement </a:t>
            </a:r>
            <a:r>
              <a:rPr lang="fr-FR" sz="1400" dirty="0"/>
              <a:t>catastrophique, même si la demande d’indemnisation est faite avant la déclaration.</a:t>
            </a:r>
          </a:p>
        </p:txBody>
      </p:sp>
      <p:pic>
        <p:nvPicPr>
          <p:cNvPr id="10" name="Graphique 9" descr="Chronomètre 75% avec un remplissage uni">
            <a:extLst>
              <a:ext uri="{FF2B5EF4-FFF2-40B4-BE49-F238E27FC236}">
                <a16:creationId xmlns:a16="http://schemas.microsoft.com/office/drawing/2014/main" id="{62C942F1-DDAB-C588-FA3A-582E76FA9DE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79881" y="4164082"/>
            <a:ext cx="729672" cy="729672"/>
          </a:xfrm>
          <a:prstGeom prst="rect">
            <a:avLst/>
          </a:prstGeom>
        </p:spPr>
      </p:pic>
      <p:sp>
        <p:nvSpPr>
          <p:cNvPr id="13" name="ZoneTexte 12">
            <a:extLst>
              <a:ext uri="{FF2B5EF4-FFF2-40B4-BE49-F238E27FC236}">
                <a16:creationId xmlns:a16="http://schemas.microsoft.com/office/drawing/2014/main" id="{8DC10E4D-4636-FE1A-7AF4-579F5C38C802}"/>
              </a:ext>
            </a:extLst>
          </p:cNvPr>
          <p:cNvSpPr txBox="1"/>
          <p:nvPr/>
        </p:nvSpPr>
        <p:spPr>
          <a:xfrm>
            <a:off x="7223982" y="4199543"/>
            <a:ext cx="4099800" cy="738664"/>
          </a:xfrm>
          <a:prstGeom prst="rect">
            <a:avLst/>
          </a:prstGeom>
          <a:noFill/>
        </p:spPr>
        <p:txBody>
          <a:bodyPr wrap="square" rtlCol="0">
            <a:spAutoFit/>
          </a:bodyPr>
          <a:lstStyle/>
          <a:p>
            <a:pPr algn="just"/>
            <a:r>
              <a:rPr lang="fr-FR" sz="1400" dirty="0"/>
              <a:t>Le demandeur doit faire </a:t>
            </a:r>
            <a:r>
              <a:rPr lang="fr-FR" sz="1400" dirty="0" smtClean="0"/>
              <a:t>connaitre </a:t>
            </a:r>
            <a:r>
              <a:rPr lang="fr-FR" sz="1400" dirty="0"/>
              <a:t>à l’assureur</a:t>
            </a:r>
            <a:r>
              <a:rPr lang="fr-FR" sz="1400" dirty="0">
                <a:solidFill>
                  <a:schemeClr val="accent1"/>
                </a:solidFill>
              </a:rPr>
              <a:t>, dans les 30 jours de la réception de la proposition d’indemnisation précitée, son accord ou son refus</a:t>
            </a:r>
          </a:p>
        </p:txBody>
      </p:sp>
      <p:pic>
        <p:nvPicPr>
          <p:cNvPr id="14" name="Graphique 13" descr="Chronomètre 75% avec un remplissage uni">
            <a:extLst>
              <a:ext uri="{FF2B5EF4-FFF2-40B4-BE49-F238E27FC236}">
                <a16:creationId xmlns:a16="http://schemas.microsoft.com/office/drawing/2014/main" id="{AE45EB52-98A8-AEA5-5721-F57C4F7D3BD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79880" y="5073319"/>
            <a:ext cx="729672" cy="729672"/>
          </a:xfrm>
          <a:prstGeom prst="rect">
            <a:avLst/>
          </a:prstGeom>
        </p:spPr>
      </p:pic>
      <p:sp>
        <p:nvSpPr>
          <p:cNvPr id="15" name="ZoneTexte 14">
            <a:extLst>
              <a:ext uri="{FF2B5EF4-FFF2-40B4-BE49-F238E27FC236}">
                <a16:creationId xmlns:a16="http://schemas.microsoft.com/office/drawing/2014/main" id="{819133B0-54E5-53C8-CF06-9772E5802C83}"/>
              </a:ext>
            </a:extLst>
          </p:cNvPr>
          <p:cNvSpPr txBox="1"/>
          <p:nvPr/>
        </p:nvSpPr>
        <p:spPr>
          <a:xfrm>
            <a:off x="7223981" y="5108780"/>
            <a:ext cx="4099801" cy="738664"/>
          </a:xfrm>
          <a:prstGeom prst="rect">
            <a:avLst/>
          </a:prstGeom>
          <a:noFill/>
        </p:spPr>
        <p:txBody>
          <a:bodyPr wrap="square" rtlCol="0">
            <a:spAutoFit/>
          </a:bodyPr>
          <a:lstStyle/>
          <a:p>
            <a:pPr algn="just"/>
            <a:r>
              <a:rPr lang="fr-FR" sz="1400" dirty="0"/>
              <a:t>En cas d’accord, l’assureur doit, </a:t>
            </a:r>
            <a:r>
              <a:rPr lang="fr-FR" sz="1400" dirty="0">
                <a:solidFill>
                  <a:schemeClr val="accent1"/>
                </a:solidFill>
              </a:rPr>
              <a:t>dans les 21 jours suivant la réception de la lettre du demandeur, lui verser l’indemnité </a:t>
            </a:r>
            <a:r>
              <a:rPr lang="fr-FR" sz="1400" dirty="0" smtClean="0">
                <a:solidFill>
                  <a:schemeClr val="accent1"/>
                </a:solidFill>
              </a:rPr>
              <a:t>(ou l’avance sur indemnité)</a:t>
            </a:r>
            <a:r>
              <a:rPr lang="fr-FR" sz="1400" dirty="0" smtClean="0"/>
              <a:t>.</a:t>
            </a:r>
            <a:endParaRPr lang="fr-FR" sz="1400" dirty="0">
              <a:solidFill>
                <a:schemeClr val="accent1"/>
              </a:solidFill>
            </a:endParaRPr>
          </a:p>
        </p:txBody>
      </p:sp>
      <p:pic>
        <p:nvPicPr>
          <p:cNvPr id="16" name="Graphique 15" descr="Chronomètre 75% avec un remplissage uni">
            <a:extLst>
              <a:ext uri="{FF2B5EF4-FFF2-40B4-BE49-F238E27FC236}">
                <a16:creationId xmlns:a16="http://schemas.microsoft.com/office/drawing/2014/main" id="{92E9C7F2-2B10-4E2E-AF82-0283E3374A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9292" y="2074783"/>
            <a:ext cx="729672" cy="729672"/>
          </a:xfrm>
          <a:prstGeom prst="rect">
            <a:avLst/>
          </a:prstGeom>
        </p:spPr>
      </p:pic>
    </p:spTree>
    <p:extLst>
      <p:ext uri="{BB962C8B-B14F-4D97-AF65-F5344CB8AC3E}">
        <p14:creationId xmlns:p14="http://schemas.microsoft.com/office/powerpoint/2010/main" val="190947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3111836571"/>
              </p:ext>
            </p:extLst>
          </p:nvPr>
        </p:nvGraphicFramePr>
        <p:xfrm>
          <a:off x="3131126" y="1246908"/>
          <a:ext cx="5634183" cy="539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12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22</a:t>
            </a:fld>
            <a:endParaRPr lang="fr-FR" dirty="0"/>
          </a:p>
        </p:txBody>
      </p:sp>
      <p:sp>
        <p:nvSpPr>
          <p:cNvPr id="5" name="Rectangle 4"/>
          <p:cNvSpPr/>
          <p:nvPr/>
        </p:nvSpPr>
        <p:spPr>
          <a:xfrm>
            <a:off x="1053754" y="206899"/>
            <a:ext cx="8162692" cy="430887"/>
          </a:xfrm>
          <a:prstGeom prst="rect">
            <a:avLst/>
          </a:prstGeom>
        </p:spPr>
        <p:txBody>
          <a:bodyPr wrap="square">
            <a:spAutoFit/>
          </a:bodyPr>
          <a:lstStyle/>
          <a:p>
            <a:pPr algn="ctr"/>
            <a:r>
              <a:rPr lang="fr-FR" sz="2200" dirty="0">
                <a:solidFill>
                  <a:schemeClr val="tx2"/>
                </a:solidFill>
                <a:latin typeface="Arial" pitchFamily="34" charset="0"/>
                <a:cs typeface="Arial" pitchFamily="34" charset="0"/>
              </a:rPr>
              <a:t>Volet </a:t>
            </a:r>
            <a:r>
              <a:rPr lang="fr-FR" sz="2200" dirty="0" smtClean="0">
                <a:solidFill>
                  <a:schemeClr val="tx2"/>
                </a:solidFill>
                <a:latin typeface="Arial" pitchFamily="34" charset="0"/>
                <a:cs typeface="Arial" pitchFamily="34" charset="0"/>
              </a:rPr>
              <a:t>allocataire: l’indemnisation par le FSEC</a:t>
            </a:r>
            <a:endParaRPr lang="fr-FR" sz="2200" dirty="0">
              <a:solidFill>
                <a:schemeClr val="tx2"/>
              </a:solidFill>
              <a:latin typeface="Arial" pitchFamily="34" charset="0"/>
              <a:cs typeface="Arial" pitchFamily="34" charset="0"/>
            </a:endParaRPr>
          </a:p>
        </p:txBody>
      </p:sp>
      <p:sp>
        <p:nvSpPr>
          <p:cNvPr id="11" name="ZoneTexte 10">
            <a:extLst>
              <a:ext uri="{FF2B5EF4-FFF2-40B4-BE49-F238E27FC236}">
                <a16:creationId xmlns:a16="http://schemas.microsoft.com/office/drawing/2014/main" id="{461F4D45-89B8-6CC1-9D8B-CC3168E43B16}"/>
              </a:ext>
            </a:extLst>
          </p:cNvPr>
          <p:cNvSpPr txBox="1"/>
          <p:nvPr/>
        </p:nvSpPr>
        <p:spPr>
          <a:xfrm>
            <a:off x="801648" y="1620132"/>
            <a:ext cx="5661891" cy="3539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700" b="1" dirty="0" err="1">
                <a:solidFill>
                  <a:schemeClr val="bg1"/>
                </a:solidFill>
                <a:latin typeface="Arial" pitchFamily="34" charset="0"/>
                <a:cs typeface="Arial" pitchFamily="34" charset="0"/>
              </a:rPr>
              <a:t>Personnes</a:t>
            </a:r>
            <a:r>
              <a:rPr lang="en-US" sz="1700" b="1" dirty="0">
                <a:solidFill>
                  <a:schemeClr val="bg1"/>
                </a:solidFill>
                <a:latin typeface="Arial" pitchFamily="34" charset="0"/>
                <a:cs typeface="Arial" pitchFamily="34" charset="0"/>
              </a:rPr>
              <a:t> </a:t>
            </a:r>
            <a:r>
              <a:rPr lang="en-US" sz="1700" b="1" dirty="0" err="1">
                <a:solidFill>
                  <a:schemeClr val="bg1"/>
                </a:solidFill>
                <a:latin typeface="Arial" pitchFamily="34" charset="0"/>
                <a:cs typeface="Arial" pitchFamily="34" charset="0"/>
              </a:rPr>
              <a:t>éligibles</a:t>
            </a:r>
            <a:endParaRPr lang="en-US" sz="1700" b="1" dirty="0">
              <a:solidFill>
                <a:schemeClr val="bg1"/>
              </a:solidFill>
              <a:latin typeface="Arial" pitchFamily="34" charset="0"/>
              <a:cs typeface="Arial" pitchFamily="34" charset="0"/>
            </a:endParaRPr>
          </a:p>
        </p:txBody>
      </p:sp>
      <p:sp>
        <p:nvSpPr>
          <p:cNvPr id="17" name="ZoneTexte 16">
            <a:extLst>
              <a:ext uri="{FF2B5EF4-FFF2-40B4-BE49-F238E27FC236}">
                <a16:creationId xmlns:a16="http://schemas.microsoft.com/office/drawing/2014/main" id="{86A8B102-96A3-2A8B-CA1E-F52B5F2D54DC}"/>
              </a:ext>
            </a:extLst>
          </p:cNvPr>
          <p:cNvSpPr txBox="1"/>
          <p:nvPr/>
        </p:nvSpPr>
        <p:spPr>
          <a:xfrm>
            <a:off x="1428143" y="2265042"/>
            <a:ext cx="9116293" cy="615553"/>
          </a:xfrm>
          <a:prstGeom prst="rect">
            <a:avLst/>
          </a:prstGeom>
          <a:noFill/>
        </p:spPr>
        <p:txBody>
          <a:bodyPr wrap="square">
            <a:spAutoFit/>
          </a:bodyPr>
          <a:lstStyle/>
          <a:p>
            <a:pPr algn="just"/>
            <a:r>
              <a:rPr lang="fr-FR" sz="1700" dirty="0"/>
              <a:t>Les victimes d’un évènement </a:t>
            </a:r>
            <a:r>
              <a:rPr lang="fr-FR" sz="1700" dirty="0" smtClean="0"/>
              <a:t>catastrophique, par ailleurs </a:t>
            </a:r>
            <a:r>
              <a:rPr lang="fr-FR" sz="1700" dirty="0"/>
              <a:t>non ou insuffisamment </a:t>
            </a:r>
            <a:r>
              <a:rPr lang="fr-FR" sz="1700" dirty="0" smtClean="0"/>
              <a:t>assurées:</a:t>
            </a:r>
            <a:endParaRPr lang="fr-FR" sz="1700" dirty="0"/>
          </a:p>
          <a:p>
            <a:pPr algn="just"/>
            <a:endParaRPr lang="fr-FR" sz="1700" dirty="0"/>
          </a:p>
        </p:txBody>
      </p:sp>
      <p:graphicFrame>
        <p:nvGraphicFramePr>
          <p:cNvPr id="18" name="Diagramme 17">
            <a:extLst>
              <a:ext uri="{FF2B5EF4-FFF2-40B4-BE49-F238E27FC236}">
                <a16:creationId xmlns:a16="http://schemas.microsoft.com/office/drawing/2014/main" id="{6130F490-4F79-129F-FF36-F17F8FD279FB}"/>
              </a:ext>
            </a:extLst>
          </p:cNvPr>
          <p:cNvGraphicFramePr/>
          <p:nvPr>
            <p:extLst>
              <p:ext uri="{D42A27DB-BD31-4B8C-83A1-F6EECF244321}">
                <p14:modId xmlns:p14="http://schemas.microsoft.com/office/powerpoint/2010/main" val="1259538449"/>
              </p:ext>
            </p:extLst>
          </p:nvPr>
        </p:nvGraphicFramePr>
        <p:xfrm>
          <a:off x="2636979" y="2819040"/>
          <a:ext cx="7070439" cy="30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87209" y="1022507"/>
            <a:ext cx="8162692" cy="338554"/>
          </a:xfrm>
          <a:prstGeom prst="rect">
            <a:avLst/>
          </a:prstGeom>
        </p:spPr>
        <p:txBody>
          <a:bodyPr wrap="square">
            <a:spAutoFit/>
          </a:bodyPr>
          <a:lstStyle/>
          <a:p>
            <a:pPr algn="ctr"/>
            <a:r>
              <a:rPr lang="fr-FR" sz="1600" dirty="0" smtClean="0">
                <a:solidFill>
                  <a:schemeClr val="tx2"/>
                </a:solidFill>
                <a:latin typeface="Arial" pitchFamily="34" charset="0"/>
                <a:cs typeface="Arial" pitchFamily="34" charset="0"/>
              </a:rPr>
              <a:t>FSEC: Fonds de solidarité contre les évènements catastrophiques</a:t>
            </a:r>
            <a:endParaRPr lang="fr-FR"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12363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23</a:t>
            </a:fld>
            <a:endParaRPr lang="fr-FR" dirty="0"/>
          </a:p>
        </p:txBody>
      </p:sp>
      <p:sp>
        <p:nvSpPr>
          <p:cNvPr id="11" name="ZoneTexte 10">
            <a:extLst>
              <a:ext uri="{FF2B5EF4-FFF2-40B4-BE49-F238E27FC236}">
                <a16:creationId xmlns:a16="http://schemas.microsoft.com/office/drawing/2014/main" id="{461F4D45-89B8-6CC1-9D8B-CC3168E43B16}"/>
              </a:ext>
            </a:extLst>
          </p:cNvPr>
          <p:cNvSpPr txBox="1"/>
          <p:nvPr/>
        </p:nvSpPr>
        <p:spPr>
          <a:xfrm>
            <a:off x="812799" y="1332586"/>
            <a:ext cx="5661891" cy="3539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700" b="1" dirty="0" err="1">
                <a:solidFill>
                  <a:schemeClr val="bg1"/>
                </a:solidFill>
                <a:latin typeface="Arial" pitchFamily="34" charset="0"/>
                <a:cs typeface="Arial" pitchFamily="34" charset="0"/>
              </a:rPr>
              <a:t>Dommages</a:t>
            </a:r>
            <a:r>
              <a:rPr lang="en-US" sz="1700" b="1" dirty="0">
                <a:solidFill>
                  <a:schemeClr val="bg1"/>
                </a:solidFill>
                <a:latin typeface="Arial" pitchFamily="34" charset="0"/>
                <a:cs typeface="Arial" pitchFamily="34" charset="0"/>
              </a:rPr>
              <a:t> </a:t>
            </a:r>
            <a:r>
              <a:rPr lang="en-US" sz="1700" b="1" dirty="0" err="1">
                <a:solidFill>
                  <a:schemeClr val="bg1"/>
                </a:solidFill>
                <a:latin typeface="Arial" pitchFamily="34" charset="0"/>
                <a:cs typeface="Arial" pitchFamily="34" charset="0"/>
              </a:rPr>
              <a:t>indemnisables</a:t>
            </a:r>
            <a:endParaRPr lang="en-US" sz="1700" b="1" dirty="0">
              <a:solidFill>
                <a:schemeClr val="bg1"/>
              </a:solidFill>
              <a:latin typeface="Arial" pitchFamily="34" charset="0"/>
              <a:cs typeface="Arial" pitchFamily="34" charset="0"/>
            </a:endParaRPr>
          </a:p>
        </p:txBody>
      </p:sp>
      <p:graphicFrame>
        <p:nvGraphicFramePr>
          <p:cNvPr id="19" name="Diagramme 18">
            <a:extLst>
              <a:ext uri="{FF2B5EF4-FFF2-40B4-BE49-F238E27FC236}">
                <a16:creationId xmlns:a16="http://schemas.microsoft.com/office/drawing/2014/main" id="{9C9380F5-E202-803D-4F55-AF6B288B3CF4}"/>
              </a:ext>
            </a:extLst>
          </p:cNvPr>
          <p:cNvGraphicFramePr/>
          <p:nvPr>
            <p:extLst>
              <p:ext uri="{D42A27DB-BD31-4B8C-83A1-F6EECF244321}">
                <p14:modId xmlns:p14="http://schemas.microsoft.com/office/powerpoint/2010/main" val="2122513522"/>
              </p:ext>
            </p:extLst>
          </p:nvPr>
        </p:nvGraphicFramePr>
        <p:xfrm>
          <a:off x="812799" y="2004291"/>
          <a:ext cx="10169237" cy="420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e 19">
            <a:extLst>
              <a:ext uri="{FF2B5EF4-FFF2-40B4-BE49-F238E27FC236}">
                <a16:creationId xmlns:a16="http://schemas.microsoft.com/office/drawing/2014/main" id="{F25A227D-220B-FB30-7464-4F287C474932}"/>
              </a:ext>
            </a:extLst>
          </p:cNvPr>
          <p:cNvGrpSpPr/>
          <p:nvPr/>
        </p:nvGrpSpPr>
        <p:grpSpPr>
          <a:xfrm>
            <a:off x="11065165" y="3292763"/>
            <a:ext cx="932873" cy="2502344"/>
            <a:chOff x="7896591" y="2691892"/>
            <a:chExt cx="2225855" cy="1515456"/>
          </a:xfrm>
          <a:solidFill>
            <a:schemeClr val="accent3">
              <a:lumMod val="20000"/>
              <a:lumOff val="80000"/>
            </a:schemeClr>
          </a:solidFill>
        </p:grpSpPr>
        <p:sp>
          <p:nvSpPr>
            <p:cNvPr id="21" name="Rectangle : coins arrondis 20">
              <a:extLst>
                <a:ext uri="{FF2B5EF4-FFF2-40B4-BE49-F238E27FC236}">
                  <a16:creationId xmlns:a16="http://schemas.microsoft.com/office/drawing/2014/main" id="{0915A155-2E4E-2C93-DB79-8E4101AF68EB}"/>
                </a:ext>
              </a:extLst>
            </p:cNvPr>
            <p:cNvSpPr/>
            <p:nvPr/>
          </p:nvSpPr>
          <p:spPr>
            <a:xfrm>
              <a:off x="7896591" y="2691892"/>
              <a:ext cx="2225855" cy="1515456"/>
            </a:xfrm>
            <a:prstGeom prst="roundRect">
              <a:avLst>
                <a:gd name="adj" fmla="val 10000"/>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fr-FR"/>
            </a:p>
          </p:txBody>
        </p:sp>
        <p:sp>
          <p:nvSpPr>
            <p:cNvPr id="22" name="Rectangle : coins arrondis 4">
              <a:extLst>
                <a:ext uri="{FF2B5EF4-FFF2-40B4-BE49-F238E27FC236}">
                  <a16:creationId xmlns:a16="http://schemas.microsoft.com/office/drawing/2014/main" id="{8B7B77C6-9726-A542-BE7E-E6A96BBB44ED}"/>
                </a:ext>
              </a:extLst>
            </p:cNvPr>
            <p:cNvSpPr txBox="1"/>
            <p:nvPr/>
          </p:nvSpPr>
          <p:spPr>
            <a:xfrm>
              <a:off x="7940977" y="2736278"/>
              <a:ext cx="2137083" cy="14266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000" b="0" kern="1200" dirty="0">
                  <a:solidFill>
                    <a:schemeClr val="tx1"/>
                  </a:solidFill>
                </a:rPr>
                <a:t>L’indemnité pour privation de jouissance de la résidence principale est fixée à 3 fois la valeur locative mensuelle déterminée par le comité d’expertise</a:t>
              </a:r>
              <a:endParaRPr lang="fr-FR" sz="1000" b="1" kern="1200" dirty="0">
                <a:solidFill>
                  <a:schemeClr val="tx1"/>
                </a:solidFill>
              </a:endParaRPr>
            </a:p>
          </p:txBody>
        </p:sp>
      </p:grpSp>
      <p:sp>
        <p:nvSpPr>
          <p:cNvPr id="9" name="Rectangle 8"/>
          <p:cNvSpPr/>
          <p:nvPr/>
        </p:nvSpPr>
        <p:spPr>
          <a:xfrm>
            <a:off x="1053754" y="206899"/>
            <a:ext cx="8162692" cy="430887"/>
          </a:xfrm>
          <a:prstGeom prst="rect">
            <a:avLst/>
          </a:prstGeom>
        </p:spPr>
        <p:txBody>
          <a:bodyPr wrap="square">
            <a:spAutoFit/>
          </a:bodyPr>
          <a:lstStyle/>
          <a:p>
            <a:pPr algn="ctr"/>
            <a:r>
              <a:rPr lang="fr-FR" sz="2200" dirty="0">
                <a:solidFill>
                  <a:schemeClr val="tx2"/>
                </a:solidFill>
                <a:latin typeface="Arial" pitchFamily="34" charset="0"/>
                <a:cs typeface="Arial" pitchFamily="34" charset="0"/>
              </a:rPr>
              <a:t>Volet </a:t>
            </a:r>
            <a:r>
              <a:rPr lang="fr-FR" sz="2200" dirty="0" smtClean="0">
                <a:solidFill>
                  <a:schemeClr val="tx2"/>
                </a:solidFill>
                <a:latin typeface="Arial" pitchFamily="34" charset="0"/>
                <a:cs typeface="Arial" pitchFamily="34" charset="0"/>
              </a:rPr>
              <a:t>allocataire: l’indemnisation par le FSEC</a:t>
            </a:r>
            <a:endParaRPr lang="fr-FR" sz="22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12541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24</a:t>
            </a:fld>
            <a:endParaRPr lang="fr-FR" dirty="0"/>
          </a:p>
        </p:txBody>
      </p:sp>
      <p:sp>
        <p:nvSpPr>
          <p:cNvPr id="11" name="ZoneTexte 10">
            <a:extLst>
              <a:ext uri="{FF2B5EF4-FFF2-40B4-BE49-F238E27FC236}">
                <a16:creationId xmlns:a16="http://schemas.microsoft.com/office/drawing/2014/main" id="{461F4D45-89B8-6CC1-9D8B-CC3168E43B16}"/>
              </a:ext>
            </a:extLst>
          </p:cNvPr>
          <p:cNvSpPr txBox="1"/>
          <p:nvPr/>
        </p:nvSpPr>
        <p:spPr>
          <a:xfrm>
            <a:off x="812799" y="1332586"/>
            <a:ext cx="5661891" cy="3539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700" b="1" dirty="0" err="1">
                <a:solidFill>
                  <a:schemeClr val="bg1"/>
                </a:solidFill>
                <a:latin typeface="Arial" pitchFamily="34" charset="0"/>
                <a:cs typeface="Arial" pitchFamily="34" charset="0"/>
              </a:rPr>
              <a:t>Demande</a:t>
            </a:r>
            <a:r>
              <a:rPr lang="en-US" sz="1700" b="1" dirty="0">
                <a:solidFill>
                  <a:schemeClr val="bg1"/>
                </a:solidFill>
                <a:latin typeface="Arial" pitchFamily="34" charset="0"/>
                <a:cs typeface="Arial" pitchFamily="34" charset="0"/>
              </a:rPr>
              <a:t> </a:t>
            </a:r>
            <a:r>
              <a:rPr lang="en-US" sz="1700" b="1" dirty="0" err="1">
                <a:solidFill>
                  <a:schemeClr val="bg1"/>
                </a:solidFill>
                <a:latin typeface="Arial" pitchFamily="34" charset="0"/>
                <a:cs typeface="Arial" pitchFamily="34" charset="0"/>
              </a:rPr>
              <a:t>d’indemnisation</a:t>
            </a:r>
            <a:endParaRPr lang="en-US" sz="1700" b="1" dirty="0">
              <a:solidFill>
                <a:schemeClr val="bg1"/>
              </a:solidFill>
              <a:latin typeface="Arial" pitchFamily="34" charset="0"/>
              <a:cs typeface="Arial" pitchFamily="34" charset="0"/>
            </a:endParaRPr>
          </a:p>
        </p:txBody>
      </p:sp>
      <p:graphicFrame>
        <p:nvGraphicFramePr>
          <p:cNvPr id="7" name="Diagramme 6">
            <a:extLst>
              <a:ext uri="{FF2B5EF4-FFF2-40B4-BE49-F238E27FC236}">
                <a16:creationId xmlns:a16="http://schemas.microsoft.com/office/drawing/2014/main" id="{FD027B5D-8015-6B2D-0913-1F6B9ED792F5}"/>
              </a:ext>
            </a:extLst>
          </p:cNvPr>
          <p:cNvGraphicFramePr/>
          <p:nvPr>
            <p:extLst>
              <p:ext uri="{D42A27DB-BD31-4B8C-83A1-F6EECF244321}">
                <p14:modId xmlns:p14="http://schemas.microsoft.com/office/powerpoint/2010/main" val="3911038690"/>
              </p:ext>
            </p:extLst>
          </p:nvPr>
        </p:nvGraphicFramePr>
        <p:xfrm>
          <a:off x="2082221" y="2126141"/>
          <a:ext cx="8105488" cy="411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53754" y="206899"/>
            <a:ext cx="8162692" cy="430887"/>
          </a:xfrm>
          <a:prstGeom prst="rect">
            <a:avLst/>
          </a:prstGeom>
        </p:spPr>
        <p:txBody>
          <a:bodyPr wrap="square">
            <a:spAutoFit/>
          </a:bodyPr>
          <a:lstStyle/>
          <a:p>
            <a:pPr algn="ctr"/>
            <a:r>
              <a:rPr lang="fr-FR" sz="2200" dirty="0">
                <a:solidFill>
                  <a:schemeClr val="tx2"/>
                </a:solidFill>
                <a:latin typeface="Arial" pitchFamily="34" charset="0"/>
                <a:cs typeface="Arial" pitchFamily="34" charset="0"/>
              </a:rPr>
              <a:t>Volet </a:t>
            </a:r>
            <a:r>
              <a:rPr lang="fr-FR" sz="2200" dirty="0" smtClean="0">
                <a:solidFill>
                  <a:schemeClr val="tx2"/>
                </a:solidFill>
                <a:latin typeface="Arial" pitchFamily="34" charset="0"/>
                <a:cs typeface="Arial" pitchFamily="34" charset="0"/>
              </a:rPr>
              <a:t>allocataire: l’indemnisation par le FSEC</a:t>
            </a:r>
            <a:endParaRPr lang="fr-FR" sz="22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4310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1414328603"/>
              </p:ext>
            </p:extLst>
          </p:nvPr>
        </p:nvGraphicFramePr>
        <p:xfrm>
          <a:off x="3131126" y="1246908"/>
          <a:ext cx="5634183" cy="539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4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4</a:t>
            </a:fld>
            <a:endParaRPr lang="fr-FR" dirty="0"/>
          </a:p>
        </p:txBody>
      </p:sp>
      <p:sp>
        <p:nvSpPr>
          <p:cNvPr id="5" name="Rectangle 4"/>
          <p:cNvSpPr/>
          <p:nvPr/>
        </p:nvSpPr>
        <p:spPr>
          <a:xfrm>
            <a:off x="807954" y="136419"/>
            <a:ext cx="8930650"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Changements </a:t>
            </a:r>
            <a:r>
              <a:rPr lang="fr-FR" sz="2200" dirty="0" smtClean="0">
                <a:solidFill>
                  <a:schemeClr val="tx2"/>
                </a:solidFill>
                <a:latin typeface="Arial" pitchFamily="34" charset="0"/>
                <a:cs typeface="Arial" pitchFamily="34" charset="0"/>
              </a:rPr>
              <a:t>climatiques, </a:t>
            </a:r>
            <a:r>
              <a:rPr lang="fr-FR" sz="2200" dirty="0">
                <a:solidFill>
                  <a:schemeClr val="tx2"/>
                </a:solidFill>
                <a:latin typeface="Arial" pitchFamily="34" charset="0"/>
                <a:cs typeface="Arial" pitchFamily="34" charset="0"/>
              </a:rPr>
              <a:t>et nécessité de </a:t>
            </a:r>
            <a:r>
              <a:rPr lang="fr-FR" sz="2200" dirty="0" smtClean="0">
                <a:solidFill>
                  <a:schemeClr val="tx2"/>
                </a:solidFill>
                <a:latin typeface="Arial" pitchFamily="34" charset="0"/>
                <a:cs typeface="Arial" pitchFamily="34" charset="0"/>
              </a:rPr>
              <a:t>développer une </a:t>
            </a:r>
            <a:r>
              <a:rPr lang="fr-FR" sz="2200" dirty="0">
                <a:solidFill>
                  <a:schemeClr val="tx2"/>
                </a:solidFill>
                <a:latin typeface="Arial" pitchFamily="34" charset="0"/>
                <a:cs typeface="Arial" pitchFamily="34" charset="0"/>
              </a:rPr>
              <a:t>couverture</a:t>
            </a:r>
          </a:p>
        </p:txBody>
      </p:sp>
      <p:sp>
        <p:nvSpPr>
          <p:cNvPr id="4" name="ZoneTexte 3">
            <a:extLst>
              <a:ext uri="{FF2B5EF4-FFF2-40B4-BE49-F238E27FC236}">
                <a16:creationId xmlns:a16="http://schemas.microsoft.com/office/drawing/2014/main" id="{F20A5703-A7E7-97D7-1D6D-A6E1ABD703F5}"/>
              </a:ext>
            </a:extLst>
          </p:cNvPr>
          <p:cNvSpPr txBox="1"/>
          <p:nvPr/>
        </p:nvSpPr>
        <p:spPr>
          <a:xfrm>
            <a:off x="1311564" y="2467198"/>
            <a:ext cx="9735127" cy="1661993"/>
          </a:xfrm>
          <a:prstGeom prst="rect">
            <a:avLst/>
          </a:prstGeom>
          <a:noFill/>
        </p:spPr>
        <p:txBody>
          <a:bodyPr wrap="square">
            <a:spAutoFit/>
          </a:bodyPr>
          <a:lstStyle/>
          <a:p>
            <a:pPr algn="just"/>
            <a:r>
              <a:rPr lang="fr-FR" sz="1700" dirty="0"/>
              <a:t>Le monde moderne est influencé par plusieurs mégatendances, notamment le changement climatique, l’accélération technologique, l’évolution démographique et les perturbations que connait l’économie à un niveau macroéconomique, sans oublier les perturbations politiques.</a:t>
            </a:r>
          </a:p>
          <a:p>
            <a:pPr algn="just"/>
            <a:endParaRPr lang="fr-FR" sz="1700" dirty="0"/>
          </a:p>
          <a:p>
            <a:pPr algn="just"/>
            <a:r>
              <a:rPr lang="fr-FR" sz="1700" dirty="0"/>
              <a:t>Le changement climatique influence la productivité économique, </a:t>
            </a:r>
            <a:r>
              <a:rPr lang="fr-FR" sz="1700" dirty="0" smtClean="0"/>
              <a:t>cause des </a:t>
            </a:r>
            <a:r>
              <a:rPr lang="fr-FR" sz="1700" dirty="0"/>
              <a:t>pertes économiques et affecte la santé et le bien-être des êtres humains à travers  le monde entier.</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Le monde face à un changement de paradigme</a:t>
            </a:r>
            <a:endParaRPr lang="fr-FR" sz="1800" b="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94310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5</a:t>
            </a:fld>
            <a:endParaRPr lang="fr-FR" dirty="0"/>
          </a:p>
        </p:txBody>
      </p:sp>
      <p:sp>
        <p:nvSpPr>
          <p:cNvPr id="5" name="Rectangle 4"/>
          <p:cNvSpPr/>
          <p:nvPr/>
        </p:nvSpPr>
        <p:spPr>
          <a:xfrm>
            <a:off x="807954" y="136419"/>
            <a:ext cx="8930650"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Changements climatiques, et nécessité de développer une couverture</a:t>
            </a:r>
            <a:endParaRPr lang="fr-FR" sz="2200" dirty="0">
              <a:solidFill>
                <a:schemeClr val="tx2"/>
              </a:solidFill>
              <a:latin typeface="Arial" pitchFamily="34" charset="0"/>
              <a:cs typeface="Arial" pitchFamily="34" charset="0"/>
            </a:endParaRPr>
          </a:p>
        </p:txBody>
      </p:sp>
      <p:sp>
        <p:nvSpPr>
          <p:cNvPr id="4" name="ZoneTexte 3">
            <a:extLst>
              <a:ext uri="{FF2B5EF4-FFF2-40B4-BE49-F238E27FC236}">
                <a16:creationId xmlns:a16="http://schemas.microsoft.com/office/drawing/2014/main" id="{F20A5703-A7E7-97D7-1D6D-A6E1ABD703F5}"/>
              </a:ext>
            </a:extLst>
          </p:cNvPr>
          <p:cNvSpPr txBox="1"/>
          <p:nvPr/>
        </p:nvSpPr>
        <p:spPr>
          <a:xfrm>
            <a:off x="1131454" y="1921164"/>
            <a:ext cx="9929091" cy="3801041"/>
          </a:xfrm>
          <a:prstGeom prst="rect">
            <a:avLst/>
          </a:prstGeom>
          <a:noFill/>
        </p:spPr>
        <p:txBody>
          <a:bodyPr wrap="square">
            <a:spAutoFit/>
          </a:bodyPr>
          <a:lstStyle/>
          <a:p>
            <a:pPr algn="just"/>
            <a:r>
              <a:rPr lang="fr-FR" sz="1600" dirty="0"/>
              <a:t>Le changement climatique influence les organisations, les personnes et l’environnement: </a:t>
            </a:r>
          </a:p>
          <a:p>
            <a:pPr algn="just"/>
            <a:endParaRPr lang="fr-FR" sz="1600" dirty="0"/>
          </a:p>
          <a:p>
            <a:pPr marL="342900" indent="-342900" algn="just">
              <a:buFont typeface="+mj-lt"/>
              <a:buAutoNum type="arabicPeriod"/>
            </a:pPr>
            <a:r>
              <a:rPr lang="fr-FR" sz="1600" dirty="0"/>
              <a:t>La fréquence des catastrophes naturelles entre 2010 et 2022 était de 28 % supérieure à la décennie précédente.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r>
              <a:rPr lang="fr-FR" sz="1600" dirty="0"/>
              <a:t>Les  études indiquent que le changement climatique est également lié à la perte de biodiversité, avec environ un million d’espèces animales et végétales actuellement menacées d’extinction, ce qui </a:t>
            </a:r>
            <a:r>
              <a:rPr lang="fr-FR" sz="1600" dirty="0" smtClean="0"/>
              <a:t>entraine </a:t>
            </a:r>
            <a:r>
              <a:rPr lang="fr-FR" sz="1600" dirty="0"/>
              <a:t>la détérioration de la résilience des écosystèmes et pose un risque pour l’eau propre, les sites de loisirs, la production d’oxygène, la croissance des plantes médicinales et la production alimentaire</a:t>
            </a:r>
            <a:r>
              <a:rPr lang="fr-FR" sz="1700" dirty="0"/>
              <a:t>.</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Le changement climatique</a:t>
            </a:r>
            <a:endParaRPr lang="fr-FR" sz="1800" b="1" dirty="0">
              <a:solidFill>
                <a:schemeClr val="tx2">
                  <a:lumMod val="60000"/>
                  <a:lumOff val="40000"/>
                </a:schemeClr>
              </a:solidFill>
              <a:latin typeface="Arial" pitchFamily="34" charset="0"/>
              <a:cs typeface="Arial" pitchFamily="34" charset="0"/>
            </a:endParaRPr>
          </a:p>
        </p:txBody>
      </p:sp>
      <p:sp>
        <p:nvSpPr>
          <p:cNvPr id="6" name="ZoneTexte 5">
            <a:extLst>
              <a:ext uri="{FF2B5EF4-FFF2-40B4-BE49-F238E27FC236}">
                <a16:creationId xmlns:a16="http://schemas.microsoft.com/office/drawing/2014/main" id="{34179634-DF70-3EA3-BD3C-5C23278BAEC2}"/>
              </a:ext>
            </a:extLst>
          </p:cNvPr>
          <p:cNvSpPr txBox="1"/>
          <p:nvPr/>
        </p:nvSpPr>
        <p:spPr>
          <a:xfrm>
            <a:off x="8525164" y="5734998"/>
            <a:ext cx="3569018"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200" b="1" i="0" u="none" strike="noStrike" baseline="0" dirty="0">
                <a:solidFill>
                  <a:schemeClr val="bg1"/>
                </a:solidFill>
                <a:latin typeface="Arial" panose="020B0604020202020204" pitchFamily="34" charset="0"/>
              </a:rPr>
              <a:t>GFIA- Global protection gaps and recommendations for bridging them down</a:t>
            </a:r>
            <a:endParaRPr lang="en-US" sz="1200" b="0" i="0" u="none" strike="noStrike" baseline="0" dirty="0">
              <a:solidFill>
                <a:schemeClr val="bg1"/>
              </a:solidFill>
              <a:latin typeface="Arial" panose="020B0604020202020204" pitchFamily="34" charset="0"/>
            </a:endParaRPr>
          </a:p>
          <a:p>
            <a:r>
              <a:rPr lang="fr-FR" sz="1200" b="0" i="0" u="none" strike="noStrike" baseline="0" dirty="0">
                <a:solidFill>
                  <a:schemeClr val="bg1"/>
                </a:solidFill>
                <a:latin typeface="Arial" panose="020B0604020202020204" pitchFamily="34" charset="0"/>
              </a:rPr>
              <a:t>March 2023</a:t>
            </a:r>
            <a:endParaRPr lang="fr-FR" sz="1200" dirty="0">
              <a:solidFill>
                <a:schemeClr val="bg1"/>
              </a:solidFill>
            </a:endParaRPr>
          </a:p>
        </p:txBody>
      </p:sp>
      <p:graphicFrame>
        <p:nvGraphicFramePr>
          <p:cNvPr id="7" name="Diagramme 6">
            <a:extLst>
              <a:ext uri="{FF2B5EF4-FFF2-40B4-BE49-F238E27FC236}">
                <a16:creationId xmlns:a16="http://schemas.microsoft.com/office/drawing/2014/main" id="{6A33F34C-FB3E-1EF3-A76C-6B7243D4FD1B}"/>
              </a:ext>
            </a:extLst>
          </p:cNvPr>
          <p:cNvGraphicFramePr/>
          <p:nvPr>
            <p:extLst>
              <p:ext uri="{D42A27DB-BD31-4B8C-83A1-F6EECF244321}">
                <p14:modId xmlns:p14="http://schemas.microsoft.com/office/powerpoint/2010/main" val="247673568"/>
              </p:ext>
            </p:extLst>
          </p:nvPr>
        </p:nvGraphicFramePr>
        <p:xfrm>
          <a:off x="2260447" y="2564040"/>
          <a:ext cx="7671103" cy="2482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36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6</a:t>
            </a:fld>
            <a:endParaRPr lang="fr-FR" dirty="0"/>
          </a:p>
        </p:txBody>
      </p:sp>
      <p:sp>
        <p:nvSpPr>
          <p:cNvPr id="5" name="Rectangle 4"/>
          <p:cNvSpPr/>
          <p:nvPr/>
        </p:nvSpPr>
        <p:spPr>
          <a:xfrm>
            <a:off x="807954" y="136419"/>
            <a:ext cx="8930650"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Changements climatiques, et nécessité de développer une couverture</a:t>
            </a:r>
            <a:endParaRPr lang="fr-FR" sz="2200" dirty="0">
              <a:solidFill>
                <a:schemeClr val="tx2"/>
              </a:solidFill>
              <a:latin typeface="Arial" pitchFamily="34" charset="0"/>
              <a:cs typeface="Arial" pitchFamily="34" charset="0"/>
            </a:endParaRPr>
          </a:p>
        </p:txBody>
      </p:sp>
      <p:sp>
        <p:nvSpPr>
          <p:cNvPr id="4" name="ZoneTexte 3">
            <a:extLst>
              <a:ext uri="{FF2B5EF4-FFF2-40B4-BE49-F238E27FC236}">
                <a16:creationId xmlns:a16="http://schemas.microsoft.com/office/drawing/2014/main" id="{F20A5703-A7E7-97D7-1D6D-A6E1ABD703F5}"/>
              </a:ext>
            </a:extLst>
          </p:cNvPr>
          <p:cNvSpPr txBox="1"/>
          <p:nvPr/>
        </p:nvSpPr>
        <p:spPr>
          <a:xfrm>
            <a:off x="1131454" y="1921164"/>
            <a:ext cx="9929091" cy="3062377"/>
          </a:xfrm>
          <a:prstGeom prst="rect">
            <a:avLst/>
          </a:prstGeom>
          <a:noFill/>
        </p:spPr>
        <p:txBody>
          <a:bodyPr wrap="square">
            <a:spAutoFit/>
          </a:bodyPr>
          <a:lstStyle/>
          <a:p>
            <a:pPr marL="342900" indent="-342900" algn="just">
              <a:buFont typeface="+mj-lt"/>
              <a:buAutoNum type="arabicPeriod" startAt="2"/>
            </a:pPr>
            <a:r>
              <a:rPr lang="fr-FR" sz="1600" dirty="0"/>
              <a:t>L’</a:t>
            </a:r>
            <a:r>
              <a:rPr lang="fr-FR" sz="1600" dirty="0" err="1"/>
              <a:t>inhabitabilité</a:t>
            </a:r>
            <a:r>
              <a:rPr lang="fr-FR" sz="1600" dirty="0"/>
              <a:t> croissante de certaines régions, causée par des catastrophes naturelles plus fréquentes, provoquera de nouvelles crises de réfugiés. </a:t>
            </a:r>
          </a:p>
          <a:p>
            <a:pPr marL="342900" indent="-342900" algn="just">
              <a:buFont typeface="+mj-lt"/>
              <a:buAutoNum type="arabicPeriod" startAt="2"/>
            </a:pPr>
            <a:endParaRPr lang="fr-FR" sz="1600" dirty="0"/>
          </a:p>
          <a:p>
            <a:pPr marL="342900" indent="-342900" algn="just">
              <a:buFont typeface="+mj-lt"/>
              <a:buAutoNum type="arabicPeriod" startAt="2"/>
            </a:pPr>
            <a:endParaRPr lang="fr-FR" sz="1600" dirty="0"/>
          </a:p>
          <a:p>
            <a:pPr marL="342900" indent="-342900" algn="just">
              <a:buFont typeface="+mj-lt"/>
              <a:buAutoNum type="arabicPeriod" startAt="2"/>
            </a:pPr>
            <a:endParaRPr lang="fr-FR" sz="1600" dirty="0"/>
          </a:p>
          <a:p>
            <a:pPr marL="342900" indent="-342900" algn="just">
              <a:buFont typeface="+mj-lt"/>
              <a:buAutoNum type="arabicPeriod" startAt="2"/>
            </a:pPr>
            <a:endParaRPr lang="fr-FR" sz="1600" dirty="0"/>
          </a:p>
          <a:p>
            <a:pPr marL="342900" indent="-342900" algn="just">
              <a:buFont typeface="+mj-lt"/>
              <a:buAutoNum type="arabicPeriod" startAt="2"/>
            </a:pPr>
            <a:endParaRPr lang="fr-FR" sz="1600" dirty="0"/>
          </a:p>
          <a:p>
            <a:pPr marL="342900" indent="-342900" algn="just">
              <a:buFont typeface="+mj-lt"/>
              <a:buAutoNum type="arabicPeriod" startAt="2"/>
            </a:pPr>
            <a:endParaRPr lang="fr-FR" sz="1600" dirty="0"/>
          </a:p>
          <a:p>
            <a:pPr marL="342900" indent="-342900" algn="just">
              <a:buFont typeface="+mj-lt"/>
              <a:buAutoNum type="arabicPeriod" startAt="2"/>
            </a:pPr>
            <a:r>
              <a:rPr lang="fr-FR" sz="1600" dirty="0"/>
              <a:t>L’impact économique mondial du changement climatique est dramatique. Le Forum économique mondial a estimé en 2022 que le changement climatique engendrera des </a:t>
            </a:r>
            <a:r>
              <a:rPr lang="fr-FR" sz="1600" dirty="0" smtClean="0"/>
              <a:t>couts </a:t>
            </a:r>
            <a:r>
              <a:rPr lang="fr-FR" sz="1600" dirty="0"/>
              <a:t>équivalents à 4-18% du PIB mondial d’ici 2050 si aucune mesure n’est prise. </a:t>
            </a:r>
          </a:p>
          <a:p>
            <a:pPr marL="342900" indent="-342900" algn="just">
              <a:buFont typeface="+mj-lt"/>
              <a:buAutoNum type="arabicPeriod" startAt="2"/>
            </a:pPr>
            <a:endParaRPr lang="fr-FR" sz="1700" dirty="0"/>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Le changement climatique</a:t>
            </a:r>
            <a:endParaRPr lang="fr-FR" sz="1800" b="1" dirty="0">
              <a:solidFill>
                <a:schemeClr val="tx2">
                  <a:lumMod val="60000"/>
                  <a:lumOff val="40000"/>
                </a:schemeClr>
              </a:solidFill>
              <a:latin typeface="Arial" pitchFamily="34" charset="0"/>
              <a:cs typeface="Arial" pitchFamily="34" charset="0"/>
            </a:endParaRPr>
          </a:p>
        </p:txBody>
      </p:sp>
      <p:sp>
        <p:nvSpPr>
          <p:cNvPr id="6" name="ZoneTexte 5">
            <a:extLst>
              <a:ext uri="{FF2B5EF4-FFF2-40B4-BE49-F238E27FC236}">
                <a16:creationId xmlns:a16="http://schemas.microsoft.com/office/drawing/2014/main" id="{34179634-DF70-3EA3-BD3C-5C23278BAEC2}"/>
              </a:ext>
            </a:extLst>
          </p:cNvPr>
          <p:cNvSpPr txBox="1"/>
          <p:nvPr/>
        </p:nvSpPr>
        <p:spPr>
          <a:xfrm>
            <a:off x="8525164" y="5734998"/>
            <a:ext cx="3569018"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200" b="1" i="0" u="none" strike="noStrike" baseline="0" dirty="0">
                <a:solidFill>
                  <a:schemeClr val="bg1"/>
                </a:solidFill>
                <a:latin typeface="Arial" panose="020B0604020202020204" pitchFamily="34" charset="0"/>
              </a:rPr>
              <a:t>GFIA- Global protection gaps and recommendations for bridging them</a:t>
            </a:r>
            <a:endParaRPr lang="en-US" sz="1200" b="0" i="0" u="none" strike="noStrike" baseline="0" dirty="0">
              <a:solidFill>
                <a:schemeClr val="bg1"/>
              </a:solidFill>
              <a:latin typeface="Arial" panose="020B0604020202020204" pitchFamily="34" charset="0"/>
            </a:endParaRPr>
          </a:p>
          <a:p>
            <a:r>
              <a:rPr lang="fr-FR" sz="1200" b="0" i="0" u="none" strike="noStrike" baseline="0" dirty="0">
                <a:solidFill>
                  <a:schemeClr val="bg1"/>
                </a:solidFill>
                <a:latin typeface="Arial" panose="020B0604020202020204" pitchFamily="34" charset="0"/>
              </a:rPr>
              <a:t>March 2023</a:t>
            </a:r>
            <a:endParaRPr lang="fr-FR" sz="1200" dirty="0">
              <a:solidFill>
                <a:schemeClr val="bg1"/>
              </a:solidFill>
            </a:endParaRPr>
          </a:p>
        </p:txBody>
      </p:sp>
      <p:graphicFrame>
        <p:nvGraphicFramePr>
          <p:cNvPr id="2" name="Diagramme 1">
            <a:extLst>
              <a:ext uri="{FF2B5EF4-FFF2-40B4-BE49-F238E27FC236}">
                <a16:creationId xmlns:a16="http://schemas.microsoft.com/office/drawing/2014/main" id="{5169CB34-57DA-CA52-A18D-5037054A4DF4}"/>
              </a:ext>
            </a:extLst>
          </p:cNvPr>
          <p:cNvGraphicFramePr/>
          <p:nvPr>
            <p:extLst>
              <p:ext uri="{D42A27DB-BD31-4B8C-83A1-F6EECF244321}">
                <p14:modId xmlns:p14="http://schemas.microsoft.com/office/powerpoint/2010/main" val="1982086147"/>
              </p:ext>
            </p:extLst>
          </p:nvPr>
        </p:nvGraphicFramePr>
        <p:xfrm>
          <a:off x="3727420" y="2598732"/>
          <a:ext cx="4463080" cy="107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a:extLst>
              <a:ext uri="{FF2B5EF4-FFF2-40B4-BE49-F238E27FC236}">
                <a16:creationId xmlns:a16="http://schemas.microsoft.com/office/drawing/2014/main" id="{00D14C25-DE81-4F20-9FD4-3B2BE3C60806}"/>
              </a:ext>
            </a:extLst>
          </p:cNvPr>
          <p:cNvGraphicFramePr/>
          <p:nvPr>
            <p:extLst>
              <p:ext uri="{D42A27DB-BD31-4B8C-83A1-F6EECF244321}">
                <p14:modId xmlns:p14="http://schemas.microsoft.com/office/powerpoint/2010/main" val="2879712477"/>
              </p:ext>
            </p:extLst>
          </p:nvPr>
        </p:nvGraphicFramePr>
        <p:xfrm>
          <a:off x="3226194" y="4708331"/>
          <a:ext cx="5298970" cy="12675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740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7</a:t>
            </a:fld>
            <a:endParaRPr lang="fr-FR" dirty="0"/>
          </a:p>
        </p:txBody>
      </p:sp>
      <p:sp>
        <p:nvSpPr>
          <p:cNvPr id="5" name="Rectangle 4"/>
          <p:cNvSpPr/>
          <p:nvPr/>
        </p:nvSpPr>
        <p:spPr>
          <a:xfrm>
            <a:off x="807954" y="136419"/>
            <a:ext cx="8930650"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Changements climatiques, et nécessité de développer une couverture</a:t>
            </a:r>
            <a:endParaRPr lang="fr-FR" sz="2200" dirty="0">
              <a:solidFill>
                <a:schemeClr val="tx2"/>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Sécheresse et vagues de chaleur</a:t>
            </a:r>
            <a:endParaRPr lang="fr-FR" sz="1800" b="1" dirty="0">
              <a:solidFill>
                <a:schemeClr val="tx2">
                  <a:lumMod val="60000"/>
                  <a:lumOff val="40000"/>
                </a:schemeClr>
              </a:solidFill>
              <a:latin typeface="Arial" pitchFamily="34" charset="0"/>
              <a:cs typeface="Arial" pitchFamily="34" charset="0"/>
            </a:endParaRPr>
          </a:p>
        </p:txBody>
      </p:sp>
      <p:sp>
        <p:nvSpPr>
          <p:cNvPr id="6" name="ZoneTexte 5">
            <a:extLst>
              <a:ext uri="{FF2B5EF4-FFF2-40B4-BE49-F238E27FC236}">
                <a16:creationId xmlns:a16="http://schemas.microsoft.com/office/drawing/2014/main" id="{9A1A64E4-3CF9-F234-2DB3-9F8E77FA928D}"/>
              </a:ext>
            </a:extLst>
          </p:cNvPr>
          <p:cNvSpPr txBox="1"/>
          <p:nvPr/>
        </p:nvSpPr>
        <p:spPr>
          <a:xfrm>
            <a:off x="600364" y="2019082"/>
            <a:ext cx="10778837" cy="1323439"/>
          </a:xfrm>
          <a:prstGeom prst="rect">
            <a:avLst/>
          </a:prstGeom>
          <a:noFill/>
        </p:spPr>
        <p:txBody>
          <a:bodyPr wrap="square">
            <a:spAutoFit/>
          </a:bodyPr>
          <a:lstStyle/>
          <a:p>
            <a:pPr algn="just"/>
            <a:r>
              <a:rPr lang="fr-FR" sz="1600" dirty="0"/>
              <a:t>La variabilité des conditions météorologiques et les conditions anormales de circulation atmosphérique ont provoqué de graves sécheresses et des vagues de chaleur dans le monde entier qui ont eu une incidence sur le rendement des cultures dans de nombreuses régions, ce qui a aggravé les pressions de l’inflation alimentaire mondiale et augmenté les pertes agricoles.</a:t>
            </a:r>
          </a:p>
          <a:p>
            <a:pPr algn="just"/>
            <a:endParaRPr lang="fr-FR" sz="1600" dirty="0"/>
          </a:p>
          <a:p>
            <a:pPr algn="just"/>
            <a:endParaRPr lang="fr-FR" sz="1600" dirty="0"/>
          </a:p>
        </p:txBody>
      </p:sp>
      <p:graphicFrame>
        <p:nvGraphicFramePr>
          <p:cNvPr id="7" name="Diagramme 6">
            <a:extLst>
              <a:ext uri="{FF2B5EF4-FFF2-40B4-BE49-F238E27FC236}">
                <a16:creationId xmlns:a16="http://schemas.microsoft.com/office/drawing/2014/main" id="{900503AC-ABA8-84A4-1DF2-33F0943BD001}"/>
              </a:ext>
            </a:extLst>
          </p:cNvPr>
          <p:cNvGraphicFramePr/>
          <p:nvPr>
            <p:extLst>
              <p:ext uri="{D42A27DB-BD31-4B8C-83A1-F6EECF244321}">
                <p14:modId xmlns:p14="http://schemas.microsoft.com/office/powerpoint/2010/main" val="3918311537"/>
              </p:ext>
            </p:extLst>
          </p:nvPr>
        </p:nvGraphicFramePr>
        <p:xfrm>
          <a:off x="444696" y="2839659"/>
          <a:ext cx="11302608" cy="218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A3C039BD-7D69-9B97-6759-97826E995496}"/>
              </a:ext>
            </a:extLst>
          </p:cNvPr>
          <p:cNvSpPr txBox="1"/>
          <p:nvPr/>
        </p:nvSpPr>
        <p:spPr>
          <a:xfrm>
            <a:off x="375034" y="5279386"/>
            <a:ext cx="2525184" cy="1015663"/>
          </a:xfrm>
          <a:prstGeom prst="rect">
            <a:avLst/>
          </a:prstGeom>
          <a:noFill/>
        </p:spPr>
        <p:txBody>
          <a:bodyPr wrap="square">
            <a:spAutoFit/>
          </a:bodyPr>
          <a:lstStyle/>
          <a:p>
            <a:r>
              <a:rPr lang="fr-FR" sz="1500" b="1" dirty="0"/>
              <a:t>Pertes de récoltes assurées dues à la sécheresse sur certains marchés, en milliards USD</a:t>
            </a:r>
          </a:p>
        </p:txBody>
      </p:sp>
      <p:graphicFrame>
        <p:nvGraphicFramePr>
          <p:cNvPr id="12" name="Tableau 11">
            <a:extLst>
              <a:ext uri="{FF2B5EF4-FFF2-40B4-BE49-F238E27FC236}">
                <a16:creationId xmlns:a16="http://schemas.microsoft.com/office/drawing/2014/main" id="{CDFD1FE4-63EB-F50E-302D-D0C121E5B682}"/>
              </a:ext>
            </a:extLst>
          </p:cNvPr>
          <p:cNvGraphicFramePr>
            <a:graphicFrameLocks noGrp="1"/>
          </p:cNvGraphicFramePr>
          <p:nvPr>
            <p:extLst>
              <p:ext uri="{D42A27DB-BD31-4B8C-83A1-F6EECF244321}">
                <p14:modId xmlns:p14="http://schemas.microsoft.com/office/powerpoint/2010/main" val="1344474065"/>
              </p:ext>
            </p:extLst>
          </p:nvPr>
        </p:nvGraphicFramePr>
        <p:xfrm>
          <a:off x="3056665" y="5125069"/>
          <a:ext cx="4295480" cy="1448060"/>
        </p:xfrm>
        <a:graphic>
          <a:graphicData uri="http://schemas.openxmlformats.org/drawingml/2006/table">
            <a:tbl>
              <a:tblPr firstRow="1" bandRow="1">
                <a:tableStyleId>{69012ECD-51FC-41F1-AA8D-1B2483CD663E}</a:tableStyleId>
              </a:tblPr>
              <a:tblGrid>
                <a:gridCol w="1226136">
                  <a:extLst>
                    <a:ext uri="{9D8B030D-6E8A-4147-A177-3AD203B41FA5}">
                      <a16:colId xmlns:a16="http://schemas.microsoft.com/office/drawing/2014/main" val="2175601626"/>
                    </a:ext>
                  </a:extLst>
                </a:gridCol>
                <a:gridCol w="1637518">
                  <a:extLst>
                    <a:ext uri="{9D8B030D-6E8A-4147-A177-3AD203B41FA5}">
                      <a16:colId xmlns:a16="http://schemas.microsoft.com/office/drawing/2014/main" val="3552685957"/>
                    </a:ext>
                  </a:extLst>
                </a:gridCol>
                <a:gridCol w="1431826">
                  <a:extLst>
                    <a:ext uri="{9D8B030D-6E8A-4147-A177-3AD203B41FA5}">
                      <a16:colId xmlns:a16="http://schemas.microsoft.com/office/drawing/2014/main" val="2155634932"/>
                    </a:ext>
                  </a:extLst>
                </a:gridCol>
              </a:tblGrid>
              <a:tr h="177729">
                <a:tc>
                  <a:txBody>
                    <a:bodyPr/>
                    <a:lstStyle/>
                    <a:p>
                      <a:r>
                        <a:rPr lang="fr-FR" sz="1300" b="1" u="none" strike="noStrike" kern="1200" baseline="0" dirty="0">
                          <a:solidFill>
                            <a:schemeClr val="bg1"/>
                          </a:solidFill>
                        </a:rPr>
                        <a:t>Pays</a:t>
                      </a:r>
                      <a:endParaRPr lang="fr-FR" sz="1300" b="1" dirty="0"/>
                    </a:p>
                  </a:txBody>
                  <a:tcPr/>
                </a:tc>
                <a:tc>
                  <a:txBody>
                    <a:bodyPr/>
                    <a:lstStyle/>
                    <a:p>
                      <a:r>
                        <a:rPr lang="en-US" sz="1300" b="1" u="none" strike="noStrike" kern="1200" baseline="0" dirty="0" err="1">
                          <a:solidFill>
                            <a:schemeClr val="bg1"/>
                          </a:solidFill>
                        </a:rPr>
                        <a:t>Pertes</a:t>
                      </a:r>
                      <a:r>
                        <a:rPr lang="en-US" sz="1300" b="1" u="none" strike="noStrike" kern="1200" baseline="0" dirty="0">
                          <a:solidFill>
                            <a:schemeClr val="bg1"/>
                          </a:solidFill>
                        </a:rPr>
                        <a:t> </a:t>
                      </a:r>
                      <a:r>
                        <a:rPr lang="en-US" sz="1300" b="1" u="none" strike="noStrike" kern="1200" baseline="0" dirty="0" err="1">
                          <a:solidFill>
                            <a:schemeClr val="bg1"/>
                          </a:solidFill>
                        </a:rPr>
                        <a:t>économiques</a:t>
                      </a:r>
                      <a:endParaRPr lang="fr-FR" sz="13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u="none" strike="noStrike" kern="1200" baseline="0" dirty="0" err="1">
                          <a:solidFill>
                            <a:schemeClr val="bg1"/>
                          </a:solidFill>
                        </a:rPr>
                        <a:t>Pertes</a:t>
                      </a:r>
                      <a:r>
                        <a:rPr lang="en-US" sz="1300" b="1" u="none" strike="noStrike" kern="1200" baseline="0" dirty="0">
                          <a:solidFill>
                            <a:schemeClr val="bg1"/>
                          </a:solidFill>
                        </a:rPr>
                        <a:t> </a:t>
                      </a:r>
                      <a:r>
                        <a:rPr lang="en-US" sz="1300" b="1" u="none" strike="noStrike" kern="1200" baseline="0" dirty="0" err="1">
                          <a:solidFill>
                            <a:schemeClr val="bg1"/>
                          </a:solidFill>
                        </a:rPr>
                        <a:t>assurées</a:t>
                      </a:r>
                      <a:endParaRPr lang="en-US" sz="1300" b="1" u="none" strike="noStrike" kern="1200" baseline="0" dirty="0">
                        <a:solidFill>
                          <a:schemeClr val="bg1"/>
                        </a:solidFill>
                      </a:endParaRPr>
                    </a:p>
                  </a:txBody>
                  <a:tcPr/>
                </a:tc>
                <a:extLst>
                  <a:ext uri="{0D108BD9-81ED-4DB2-BD59-A6C34878D82A}">
                    <a16:rowId xmlns:a16="http://schemas.microsoft.com/office/drawing/2014/main" val="1229023915"/>
                  </a:ext>
                </a:extLst>
              </a:tr>
              <a:tr h="289625">
                <a:tc>
                  <a:txBody>
                    <a:bodyPr/>
                    <a:lstStyle/>
                    <a:p>
                      <a:r>
                        <a:rPr lang="fr-FR" sz="1300" dirty="0"/>
                        <a:t>Brésil</a:t>
                      </a:r>
                    </a:p>
                  </a:txBody>
                  <a:tcPr/>
                </a:tc>
                <a:tc>
                  <a:txBody>
                    <a:bodyPr/>
                    <a:lstStyle/>
                    <a:p>
                      <a:pPr algn="ctr"/>
                      <a:r>
                        <a:rPr lang="fr-FR" sz="1300" dirty="0"/>
                        <a:t>13</a:t>
                      </a:r>
                    </a:p>
                  </a:txBody>
                  <a:tcPr/>
                </a:tc>
                <a:tc>
                  <a:txBody>
                    <a:bodyPr/>
                    <a:lstStyle/>
                    <a:p>
                      <a:pPr algn="ctr"/>
                      <a:r>
                        <a:rPr lang="fr-FR" sz="1300" dirty="0"/>
                        <a:t>1</a:t>
                      </a:r>
                    </a:p>
                  </a:txBody>
                  <a:tcPr/>
                </a:tc>
                <a:extLst>
                  <a:ext uri="{0D108BD9-81ED-4DB2-BD59-A6C34878D82A}">
                    <a16:rowId xmlns:a16="http://schemas.microsoft.com/office/drawing/2014/main" val="1488536099"/>
                  </a:ext>
                </a:extLst>
              </a:tr>
              <a:tr h="289625">
                <a:tc>
                  <a:txBody>
                    <a:bodyPr/>
                    <a:lstStyle/>
                    <a:p>
                      <a:r>
                        <a:rPr lang="fr-FR" sz="1300" dirty="0"/>
                        <a:t>Europe</a:t>
                      </a:r>
                    </a:p>
                  </a:txBody>
                  <a:tcPr/>
                </a:tc>
                <a:tc>
                  <a:txBody>
                    <a:bodyPr/>
                    <a:lstStyle/>
                    <a:p>
                      <a:pPr algn="ctr"/>
                      <a:r>
                        <a:rPr lang="fr-FR" sz="1300" dirty="0"/>
                        <a:t>6,2</a:t>
                      </a:r>
                    </a:p>
                  </a:txBody>
                  <a:tcPr/>
                </a:tc>
                <a:tc>
                  <a:txBody>
                    <a:bodyPr/>
                    <a:lstStyle/>
                    <a:p>
                      <a:pPr algn="ctr"/>
                      <a:r>
                        <a:rPr lang="fr-FR" sz="1300" dirty="0"/>
                        <a:t>0,6</a:t>
                      </a:r>
                    </a:p>
                  </a:txBody>
                  <a:tcPr/>
                </a:tc>
                <a:extLst>
                  <a:ext uri="{0D108BD9-81ED-4DB2-BD59-A6C34878D82A}">
                    <a16:rowId xmlns:a16="http://schemas.microsoft.com/office/drawing/2014/main" val="165825664"/>
                  </a:ext>
                </a:extLst>
              </a:tr>
              <a:tr h="289625">
                <a:tc>
                  <a:txBody>
                    <a:bodyPr/>
                    <a:lstStyle/>
                    <a:p>
                      <a:r>
                        <a:rPr lang="fr-FR" sz="1300" dirty="0"/>
                        <a:t>Chine</a:t>
                      </a:r>
                    </a:p>
                  </a:txBody>
                  <a:tcPr/>
                </a:tc>
                <a:tc>
                  <a:txBody>
                    <a:bodyPr/>
                    <a:lstStyle/>
                    <a:p>
                      <a:pPr algn="ctr"/>
                      <a:r>
                        <a:rPr lang="fr-FR" sz="1300" dirty="0"/>
                        <a:t>4,7</a:t>
                      </a:r>
                    </a:p>
                  </a:txBody>
                  <a:tcPr/>
                </a:tc>
                <a:tc>
                  <a:txBody>
                    <a:bodyPr/>
                    <a:lstStyle/>
                    <a:p>
                      <a:pPr algn="ctr"/>
                      <a:r>
                        <a:rPr lang="fr-FR" sz="1300" dirty="0"/>
                        <a:t>0,8</a:t>
                      </a:r>
                    </a:p>
                  </a:txBody>
                  <a:tcPr/>
                </a:tc>
                <a:extLst>
                  <a:ext uri="{0D108BD9-81ED-4DB2-BD59-A6C34878D82A}">
                    <a16:rowId xmlns:a16="http://schemas.microsoft.com/office/drawing/2014/main" val="50641312"/>
                  </a:ext>
                </a:extLst>
              </a:tr>
              <a:tr h="289625">
                <a:tc>
                  <a:txBody>
                    <a:bodyPr/>
                    <a:lstStyle/>
                    <a:p>
                      <a:r>
                        <a:rPr lang="fr-FR" sz="1300" dirty="0"/>
                        <a:t>Maroc</a:t>
                      </a:r>
                    </a:p>
                  </a:txBody>
                  <a:tcPr/>
                </a:tc>
                <a:tc>
                  <a:txBody>
                    <a:bodyPr/>
                    <a:lstStyle/>
                    <a:p>
                      <a:pPr algn="ctr"/>
                      <a:r>
                        <a:rPr lang="fr-FR" sz="1300" dirty="0"/>
                        <a:t>0,25</a:t>
                      </a:r>
                    </a:p>
                  </a:txBody>
                  <a:tcPr/>
                </a:tc>
                <a:tc>
                  <a:txBody>
                    <a:bodyPr/>
                    <a:lstStyle/>
                    <a:p>
                      <a:pPr algn="ctr"/>
                      <a:r>
                        <a:rPr lang="fr-FR" sz="1300" dirty="0"/>
                        <a:t>0,04</a:t>
                      </a:r>
                    </a:p>
                  </a:txBody>
                  <a:tcPr/>
                </a:tc>
                <a:extLst>
                  <a:ext uri="{0D108BD9-81ED-4DB2-BD59-A6C34878D82A}">
                    <a16:rowId xmlns:a16="http://schemas.microsoft.com/office/drawing/2014/main" val="285470191"/>
                  </a:ext>
                </a:extLst>
              </a:tr>
            </a:tbl>
          </a:graphicData>
        </a:graphic>
      </p:graphicFrame>
      <p:sp>
        <p:nvSpPr>
          <p:cNvPr id="14" name="ZoneTexte 13">
            <a:extLst>
              <a:ext uri="{FF2B5EF4-FFF2-40B4-BE49-F238E27FC236}">
                <a16:creationId xmlns:a16="http://schemas.microsoft.com/office/drawing/2014/main" id="{5F33212C-E77C-CBDC-9B3A-A421D4E580FD}"/>
              </a:ext>
            </a:extLst>
          </p:cNvPr>
          <p:cNvSpPr txBox="1"/>
          <p:nvPr/>
        </p:nvSpPr>
        <p:spPr>
          <a:xfrm>
            <a:off x="9033162" y="5724562"/>
            <a:ext cx="2978052"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l"/>
            <a:r>
              <a:rPr lang="fr-FR" sz="1200" b="1" dirty="0" err="1">
                <a:solidFill>
                  <a:schemeClr val="bg1"/>
                </a:solidFill>
                <a:latin typeface="Arial" panose="020B0604020202020204" pitchFamily="34" charset="0"/>
              </a:rPr>
              <a:t>Swiss</a:t>
            </a:r>
            <a:r>
              <a:rPr lang="fr-FR" sz="1200" b="1" dirty="0">
                <a:solidFill>
                  <a:schemeClr val="bg1"/>
                </a:solidFill>
                <a:latin typeface="Arial" panose="020B0604020202020204" pitchFamily="34" charset="0"/>
              </a:rPr>
              <a:t> Re Institute-Natural catastrophes and inflation in 2022:</a:t>
            </a:r>
          </a:p>
          <a:p>
            <a:pPr algn="l"/>
            <a:r>
              <a:rPr lang="fr-FR" sz="1200" b="1" dirty="0">
                <a:solidFill>
                  <a:schemeClr val="bg1"/>
                </a:solidFill>
                <a:latin typeface="Arial" panose="020B0604020202020204" pitchFamily="34" charset="0"/>
              </a:rPr>
              <a:t>a </a:t>
            </a:r>
            <a:r>
              <a:rPr lang="fr-FR" sz="1200" b="1" dirty="0" err="1">
                <a:solidFill>
                  <a:schemeClr val="bg1"/>
                </a:solidFill>
                <a:latin typeface="Arial" panose="020B0604020202020204" pitchFamily="34" charset="0"/>
              </a:rPr>
              <a:t>perfect</a:t>
            </a:r>
            <a:r>
              <a:rPr lang="fr-FR" sz="1200" b="1" dirty="0">
                <a:solidFill>
                  <a:schemeClr val="bg1"/>
                </a:solidFill>
                <a:latin typeface="Arial" panose="020B0604020202020204" pitchFamily="34" charset="0"/>
              </a:rPr>
              <a:t> </a:t>
            </a:r>
            <a:r>
              <a:rPr lang="fr-FR" sz="1200" b="1" dirty="0" err="1">
                <a:solidFill>
                  <a:schemeClr val="bg1"/>
                </a:solidFill>
                <a:latin typeface="Arial" panose="020B0604020202020204" pitchFamily="34" charset="0"/>
              </a:rPr>
              <a:t>storm</a:t>
            </a:r>
            <a:endParaRPr lang="fr-FR" sz="1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53518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0AE34-8A1B-49F4-B0F3-9810283306D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1153027" y="203347"/>
            <a:ext cx="33361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F497D"/>
                </a:solidFill>
                <a:effectLst/>
                <a:uLnTx/>
                <a:uFillTx/>
                <a:latin typeface="Arial" pitchFamily="34" charset="0"/>
                <a:ea typeface="+mn-ea"/>
                <a:cs typeface="Arial" pitchFamily="34" charset="0"/>
              </a:rPr>
              <a:t>Plan de la présentation</a:t>
            </a:r>
          </a:p>
        </p:txBody>
      </p:sp>
      <p:graphicFrame>
        <p:nvGraphicFramePr>
          <p:cNvPr id="6" name="Diagramme 5">
            <a:extLst>
              <a:ext uri="{FF2B5EF4-FFF2-40B4-BE49-F238E27FC236}">
                <a16:creationId xmlns:a16="http://schemas.microsoft.com/office/drawing/2014/main" id="{FFBA4847-A2FE-69E0-903A-3D9A29A1AB71}"/>
              </a:ext>
            </a:extLst>
          </p:cNvPr>
          <p:cNvGraphicFramePr/>
          <p:nvPr>
            <p:extLst>
              <p:ext uri="{D42A27DB-BD31-4B8C-83A1-F6EECF244321}">
                <p14:modId xmlns:p14="http://schemas.microsoft.com/office/powerpoint/2010/main" val="1394744785"/>
              </p:ext>
            </p:extLst>
          </p:nvPr>
        </p:nvGraphicFramePr>
        <p:xfrm>
          <a:off x="3094182" y="1099128"/>
          <a:ext cx="5883563" cy="554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37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7328" y="6381329"/>
            <a:ext cx="2133600" cy="365125"/>
          </a:xfrm>
        </p:spPr>
        <p:txBody>
          <a:bodyPr/>
          <a:lstStyle/>
          <a:p>
            <a:pPr>
              <a:defRPr/>
            </a:pPr>
            <a:fld id="{B860AE34-8A1B-49F4-B0F3-9810283306D7}" type="slidenum">
              <a:rPr lang="fr-FR" smtClean="0"/>
              <a:pPr>
                <a:defRPr/>
              </a:pPr>
              <a:t>9</a:t>
            </a:fld>
            <a:endParaRPr lang="fr-FR" dirty="0"/>
          </a:p>
        </p:txBody>
      </p:sp>
      <p:sp>
        <p:nvSpPr>
          <p:cNvPr id="5" name="Rectangle 4"/>
          <p:cNvSpPr/>
          <p:nvPr/>
        </p:nvSpPr>
        <p:spPr>
          <a:xfrm>
            <a:off x="2998465" y="136419"/>
            <a:ext cx="4549643" cy="430887"/>
          </a:xfrm>
          <a:prstGeom prst="rect">
            <a:avLst/>
          </a:prstGeom>
        </p:spPr>
        <p:txBody>
          <a:bodyPr wrap="none">
            <a:spAutoFit/>
          </a:bodyPr>
          <a:lstStyle/>
          <a:p>
            <a:pPr algn="ctr"/>
            <a:r>
              <a:rPr lang="fr-FR" sz="2200" dirty="0">
                <a:solidFill>
                  <a:schemeClr val="tx2"/>
                </a:solidFill>
                <a:latin typeface="Arial" pitchFamily="34" charset="0"/>
                <a:cs typeface="Arial" pitchFamily="34" charset="0"/>
              </a:rPr>
              <a:t>Maroc et changements climatiques</a:t>
            </a:r>
          </a:p>
        </p:txBody>
      </p:sp>
      <p:sp>
        <p:nvSpPr>
          <p:cNvPr id="8" name="ZoneTexte 7">
            <a:extLst>
              <a:ext uri="{FF2B5EF4-FFF2-40B4-BE49-F238E27FC236}">
                <a16:creationId xmlns:a16="http://schemas.microsoft.com/office/drawing/2014/main" id="{B36C220F-46EC-87F2-7C66-0265C9392246}"/>
              </a:ext>
            </a:extLst>
          </p:cNvPr>
          <p:cNvSpPr txBox="1"/>
          <p:nvPr/>
        </p:nvSpPr>
        <p:spPr>
          <a:xfrm>
            <a:off x="812799" y="1332586"/>
            <a:ext cx="6539346" cy="369332"/>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tx2">
                    <a:lumMod val="60000"/>
                    <a:lumOff val="40000"/>
                  </a:schemeClr>
                </a:solidFill>
                <a:latin typeface="Arial" pitchFamily="34" charset="0"/>
                <a:cs typeface="Arial" pitchFamily="34" charset="0"/>
              </a:rPr>
              <a:t>Contexte marocain</a:t>
            </a:r>
            <a:endParaRPr lang="fr-FR" sz="1800" b="1" dirty="0">
              <a:solidFill>
                <a:schemeClr val="tx2">
                  <a:lumMod val="60000"/>
                  <a:lumOff val="40000"/>
                </a:schemeClr>
              </a:solidFill>
              <a:latin typeface="Arial" pitchFamily="34" charset="0"/>
              <a:cs typeface="Arial" pitchFamily="34" charset="0"/>
            </a:endParaRPr>
          </a:p>
        </p:txBody>
      </p:sp>
      <p:pic>
        <p:nvPicPr>
          <p:cNvPr id="2" name="Picture 5" descr="C:\Users\said.ouardi\Desktop\2015629114213418580_19.jpg">
            <a:extLst>
              <a:ext uri="{FF2B5EF4-FFF2-40B4-BE49-F238E27FC236}">
                <a16:creationId xmlns:a16="http://schemas.microsoft.com/office/drawing/2014/main" id="{FC379898-E99E-741C-8C75-DB2F7AFBF7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t="6499" r="15754" b="5889"/>
          <a:stretch/>
        </p:blipFill>
        <p:spPr bwMode="auto">
          <a:xfrm>
            <a:off x="1521171" y="2799068"/>
            <a:ext cx="4574829" cy="31314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9602BE92-54BB-A692-F11A-C3C3D4716A39}"/>
              </a:ext>
            </a:extLst>
          </p:cNvPr>
          <p:cNvSpPr txBox="1"/>
          <p:nvPr/>
        </p:nvSpPr>
        <p:spPr>
          <a:xfrm>
            <a:off x="1584313" y="1937515"/>
            <a:ext cx="6096000" cy="646331"/>
          </a:xfrm>
          <a:prstGeom prst="rect">
            <a:avLst/>
          </a:prstGeom>
          <a:noFill/>
        </p:spPr>
        <p:txBody>
          <a:bodyPr wrap="square">
            <a:spAutoFit/>
          </a:bodyPr>
          <a:lstStyle/>
          <a:p>
            <a:pPr algn="just"/>
            <a:r>
              <a:rPr lang="fr-FR" dirty="0"/>
              <a:t>De par sa position géographique, le Maroc est confronté aux risques des aléas climatiques, notamment la sécheresse.</a:t>
            </a:r>
          </a:p>
        </p:txBody>
      </p:sp>
      <p:sp>
        <p:nvSpPr>
          <p:cNvPr id="18" name="ZoneTexte 17">
            <a:extLst>
              <a:ext uri="{FF2B5EF4-FFF2-40B4-BE49-F238E27FC236}">
                <a16:creationId xmlns:a16="http://schemas.microsoft.com/office/drawing/2014/main" id="{4A9CA1EF-7BB1-77F1-6BFF-7C2020004A4A}"/>
              </a:ext>
            </a:extLst>
          </p:cNvPr>
          <p:cNvSpPr txBox="1"/>
          <p:nvPr/>
        </p:nvSpPr>
        <p:spPr>
          <a:xfrm>
            <a:off x="7013229" y="3429000"/>
            <a:ext cx="2946400"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dirty="0"/>
              <a:t>Impact négatif sur le revenu des agriculteurs : handicap pour leur investissement.</a:t>
            </a:r>
          </a:p>
        </p:txBody>
      </p:sp>
    </p:spTree>
    <p:extLst>
      <p:ext uri="{BB962C8B-B14F-4D97-AF65-F5344CB8AC3E}">
        <p14:creationId xmlns:p14="http://schemas.microsoft.com/office/powerpoint/2010/main" val="3388869248"/>
      </p:ext>
    </p:extLst>
  </p:cSld>
  <p:clrMapOvr>
    <a:masterClrMapping/>
  </p:clrMapOvr>
</p:sld>
</file>

<file path=ppt/theme/theme1.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77369DA5CE2409BEFF273F5B8EEEB" ma:contentTypeVersion="7" ma:contentTypeDescription="Create a new document." ma:contentTypeScope="" ma:versionID="2261cf85c40773bc6842e98e8233f140">
  <xsd:schema xmlns:xsd="http://www.w3.org/2001/XMLSchema" xmlns:xs="http://www.w3.org/2001/XMLSchema" xmlns:p="http://schemas.microsoft.com/office/2006/metadata/properties" xmlns:ns3="90eac0c0-227f-4ff3-ad34-4eff5bbecb70" xmlns:ns4="cc04a476-179d-4fc4-b9f8-427ba20c315e" targetNamespace="http://schemas.microsoft.com/office/2006/metadata/properties" ma:root="true" ma:fieldsID="45d1055192bcc8a9b7029c8ee30de613" ns3:_="" ns4:_="">
    <xsd:import namespace="90eac0c0-227f-4ff3-ad34-4eff5bbecb70"/>
    <xsd:import namespace="cc04a476-179d-4fc4-b9f8-427ba20c31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ac0c0-227f-4ff3-ad34-4eff5bbec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04a476-179d-4fc4-b9f8-427ba20c31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0eac0c0-227f-4ff3-ad34-4eff5bbecb70" xsi:nil="true"/>
  </documentManagement>
</p:properties>
</file>

<file path=customXml/itemProps1.xml><?xml version="1.0" encoding="utf-8"?>
<ds:datastoreItem xmlns:ds="http://schemas.openxmlformats.org/officeDocument/2006/customXml" ds:itemID="{0ECE77F6-2928-45B9-A300-9B4984D1D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ac0c0-227f-4ff3-ad34-4eff5bbecb70"/>
    <ds:schemaRef ds:uri="cc04a476-179d-4fc4-b9f8-427ba20c3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CD792A-4DF4-46CE-974B-BEFD3C61CE46}">
  <ds:schemaRefs>
    <ds:schemaRef ds:uri="http://schemas.microsoft.com/sharepoint/v3/contenttype/forms"/>
  </ds:schemaRefs>
</ds:datastoreItem>
</file>

<file path=customXml/itemProps3.xml><?xml version="1.0" encoding="utf-8"?>
<ds:datastoreItem xmlns:ds="http://schemas.openxmlformats.org/officeDocument/2006/customXml" ds:itemID="{9F64DE29-030C-46BA-9DA3-FC25701F63A2}">
  <ds:schemaRefs>
    <ds:schemaRef ds:uri="http://purl.org/dc/terms/"/>
    <ds:schemaRef ds:uri="cc04a476-179d-4fc4-b9f8-427ba20c315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0eac0c0-227f-4ff3-ad34-4eff5bbecb70"/>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2204</TotalTime>
  <Words>2941</Words>
  <Application>Microsoft Office PowerPoint</Application>
  <PresentationFormat>Grand écran</PresentationFormat>
  <Paragraphs>272</Paragraphs>
  <Slides>24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Gotham Bold</vt:lpstr>
      <vt:lpstr>Gotham Book</vt:lpstr>
      <vt:lpstr>Symbol</vt:lpstr>
      <vt:lpstr>Times New Roman</vt:lpstr>
      <vt:lpstr>Wingdings</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LINA</dc:creator>
  <cp:lastModifiedBy>TEMPE François (SGACPR DAI)</cp:lastModifiedBy>
  <cp:revision>22</cp:revision>
  <cp:lastPrinted>2023-11-13T15:47:43Z</cp:lastPrinted>
  <dcterms:created xsi:type="dcterms:W3CDTF">2023-04-11T09:47:00Z</dcterms:created>
  <dcterms:modified xsi:type="dcterms:W3CDTF">2023-11-13T20:13:31Z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0x010100C2C77369DA5CE2409BEFF273F5B8EEEB</vt:lpwstr>
  </property>
</Properties>
</file>