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6"/>
  </p:notesMasterIdLst>
  <p:handoutMasterIdLst>
    <p:handoutMasterId r:id="rId27"/>
  </p:handoutMasterIdLst>
  <p:sldIdLst>
    <p:sldId id="256" r:id="rId2"/>
    <p:sldId id="273" r:id="rId3"/>
    <p:sldId id="280" r:id="rId4"/>
    <p:sldId id="297" r:id="rId5"/>
    <p:sldId id="296" r:id="rId6"/>
    <p:sldId id="299" r:id="rId7"/>
    <p:sldId id="300" r:id="rId8"/>
    <p:sldId id="294" r:id="rId9"/>
    <p:sldId id="298" r:id="rId10"/>
    <p:sldId id="292" r:id="rId11"/>
    <p:sldId id="290" r:id="rId12"/>
    <p:sldId id="291" r:id="rId13"/>
    <p:sldId id="281" r:id="rId14"/>
    <p:sldId id="286" r:id="rId15"/>
    <p:sldId id="287" r:id="rId16"/>
    <p:sldId id="282" r:id="rId17"/>
    <p:sldId id="274" r:id="rId18"/>
    <p:sldId id="285" r:id="rId19"/>
    <p:sldId id="275" r:id="rId20"/>
    <p:sldId id="276" r:id="rId21"/>
    <p:sldId id="277" r:id="rId22"/>
    <p:sldId id="278" r:id="rId23"/>
    <p:sldId id="289" r:id="rId24"/>
    <p:sldId id="272" r:id="rId25"/>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7C80"/>
    <a:srgbClr val="354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72981" autoAdjust="0"/>
  </p:normalViewPr>
  <p:slideViewPr>
    <p:cSldViewPr>
      <p:cViewPr varScale="1">
        <p:scale>
          <a:sx n="75" d="100"/>
          <a:sy n="75" d="100"/>
        </p:scale>
        <p:origin x="1314" y="78"/>
      </p:cViewPr>
      <p:guideLst>
        <p:guide orient="horz" pos="2160"/>
        <p:guide pos="2880"/>
      </p:guideLst>
    </p:cSldViewPr>
  </p:slideViewPr>
  <p:outlineViewPr>
    <p:cViewPr>
      <p:scale>
        <a:sx n="33" d="100"/>
        <a:sy n="33" d="100"/>
      </p:scale>
      <p:origin x="42" y="72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Feuil1!$A$24</c:f>
              <c:strCache>
                <c:ptCount val="1"/>
                <c:pt idx="0">
                  <c:v>clients</c:v>
                </c:pt>
              </c:strCache>
            </c:strRef>
          </c:tx>
          <c:spPr>
            <a:solidFill>
              <a:schemeClr val="bg2">
                <a:lumMod val="5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Feuil1!$B$23:$F$23</c:f>
              <c:strCache>
                <c:ptCount val="5"/>
                <c:pt idx="0">
                  <c:v>Banque</c:v>
                </c:pt>
                <c:pt idx="1">
                  <c:v>Assurances</c:v>
                </c:pt>
                <c:pt idx="2">
                  <c:v>IMF</c:v>
                </c:pt>
                <c:pt idx="3">
                  <c:v>Poste</c:v>
                </c:pt>
                <c:pt idx="4">
                  <c:v>Etablissement de paiement et assimilé</c:v>
                </c:pt>
              </c:strCache>
            </c:strRef>
          </c:cat>
          <c:val>
            <c:numRef>
              <c:f>Feuil1!$B$24:$F$24</c:f>
              <c:numCache>
                <c:formatCode>0%</c:formatCode>
                <c:ptCount val="5"/>
                <c:pt idx="0">
                  <c:v>0.21</c:v>
                </c:pt>
                <c:pt idx="1">
                  <c:v>0.03</c:v>
                </c:pt>
                <c:pt idx="2">
                  <c:v>0.1</c:v>
                </c:pt>
                <c:pt idx="3">
                  <c:v>0.36</c:v>
                </c:pt>
                <c:pt idx="4">
                  <c:v>0.02</c:v>
                </c:pt>
              </c:numCache>
            </c:numRef>
          </c:val>
          <c:extLst>
            <c:ext xmlns:c16="http://schemas.microsoft.com/office/drawing/2014/chart" uri="{C3380CC4-5D6E-409C-BE32-E72D297353CC}">
              <c16:uniqueId val="{00000000-12FB-4993-9CEB-4611CB830331}"/>
            </c:ext>
          </c:extLst>
        </c:ser>
        <c:ser>
          <c:idx val="1"/>
          <c:order val="1"/>
          <c:tx>
            <c:strRef>
              <c:f>Feuil1!$A$25</c:f>
              <c:strCache>
                <c:ptCount val="1"/>
                <c:pt idx="0">
                  <c:v>Non clients</c:v>
                </c:pt>
              </c:strCache>
            </c:strRef>
          </c:tx>
          <c:spPr>
            <a:solidFill>
              <a:schemeClr val="bg1">
                <a:lumMod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Feuil1!$B$23:$F$23</c:f>
              <c:strCache>
                <c:ptCount val="5"/>
                <c:pt idx="0">
                  <c:v>Banque</c:v>
                </c:pt>
                <c:pt idx="1">
                  <c:v>Assurances</c:v>
                </c:pt>
                <c:pt idx="2">
                  <c:v>IMF</c:v>
                </c:pt>
                <c:pt idx="3">
                  <c:v>Poste</c:v>
                </c:pt>
                <c:pt idx="4">
                  <c:v>Etablissement de paiement et assimilé</c:v>
                </c:pt>
              </c:strCache>
            </c:strRef>
          </c:cat>
          <c:val>
            <c:numRef>
              <c:f>Feuil1!$B$25:$F$25</c:f>
              <c:numCache>
                <c:formatCode>0%</c:formatCode>
                <c:ptCount val="5"/>
                <c:pt idx="0">
                  <c:v>0.79</c:v>
                </c:pt>
                <c:pt idx="1">
                  <c:v>0.97</c:v>
                </c:pt>
                <c:pt idx="2">
                  <c:v>0.9</c:v>
                </c:pt>
                <c:pt idx="3">
                  <c:v>0.64</c:v>
                </c:pt>
                <c:pt idx="4">
                  <c:v>0.98</c:v>
                </c:pt>
              </c:numCache>
            </c:numRef>
          </c:val>
          <c:extLst>
            <c:ext xmlns:c16="http://schemas.microsoft.com/office/drawing/2014/chart" uri="{C3380CC4-5D6E-409C-BE32-E72D297353CC}">
              <c16:uniqueId val="{00000001-12FB-4993-9CEB-4611CB830331}"/>
            </c:ext>
          </c:extLst>
        </c:ser>
        <c:dLbls>
          <c:showLegendKey val="0"/>
          <c:showVal val="0"/>
          <c:showCatName val="0"/>
          <c:showSerName val="0"/>
          <c:showPercent val="0"/>
          <c:showBubbleSize val="0"/>
        </c:dLbls>
        <c:gapWidth val="150"/>
        <c:shape val="box"/>
        <c:axId val="174664672"/>
        <c:axId val="110875168"/>
        <c:axId val="230879400"/>
      </c:bar3DChart>
      <c:catAx>
        <c:axId val="1746646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r-FR"/>
          </a:p>
        </c:txPr>
        <c:crossAx val="110875168"/>
        <c:crosses val="autoZero"/>
        <c:auto val="1"/>
        <c:lblAlgn val="ctr"/>
        <c:lblOffset val="100"/>
        <c:noMultiLvlLbl val="0"/>
      </c:catAx>
      <c:valAx>
        <c:axId val="110875168"/>
        <c:scaling>
          <c:orientation val="minMax"/>
        </c:scaling>
        <c:delete val="1"/>
        <c:axPos val="l"/>
        <c:numFmt formatCode="0%" sourceLinked="1"/>
        <c:majorTickMark val="none"/>
        <c:minorTickMark val="none"/>
        <c:tickLblPos val="nextTo"/>
        <c:crossAx val="174664672"/>
        <c:crosses val="autoZero"/>
        <c:crossBetween val="between"/>
      </c:valAx>
      <c:serAx>
        <c:axId val="230879400"/>
        <c:scaling>
          <c:orientation val="minMax"/>
        </c:scaling>
        <c:delete val="1"/>
        <c:axPos val="b"/>
        <c:majorTickMark val="none"/>
        <c:minorTickMark val="none"/>
        <c:tickLblPos val="nextTo"/>
        <c:crossAx val="110875168"/>
        <c:crosses val="autoZero"/>
      </c:serAx>
      <c:spPr>
        <a:noFill/>
        <a:ln>
          <a:noFill/>
        </a:ln>
        <a:effectLst/>
      </c:spPr>
    </c:plotArea>
    <c:legend>
      <c:legendPos val="b"/>
      <c:layout>
        <c:manualLayout>
          <c:xMode val="edge"/>
          <c:yMode val="edge"/>
          <c:x val="0.33134558550934196"/>
          <c:y val="0.899131222147181"/>
          <c:w val="0.33431648707235495"/>
          <c:h val="8.191362470040534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r>
              <a:rPr lang="fr-FR" sz="1600" b="1" dirty="0">
                <a:solidFill>
                  <a:srgbClr val="FF0000"/>
                </a:solidFill>
              </a:rPr>
              <a:t>par niveau d'éducation</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endParaRPr lang="fr-FR"/>
        </a:p>
      </c:txPr>
    </c:title>
    <c:autoTitleDeleted val="0"/>
    <c:plotArea>
      <c:layout>
        <c:manualLayout>
          <c:layoutTarget val="inner"/>
          <c:xMode val="edge"/>
          <c:yMode val="edge"/>
          <c:x val="3.911111111111111E-2"/>
          <c:y val="0.25549019607843138"/>
          <c:w val="0.92177777777777781"/>
          <c:h val="0.60595903453244815"/>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Feuil1!$B$10:$B$11</c:f>
              <c:strCache>
                <c:ptCount val="2"/>
                <c:pt idx="0">
                  <c:v>Faible </c:v>
                </c:pt>
                <c:pt idx="1">
                  <c:v>Elevé</c:v>
                </c:pt>
              </c:strCache>
            </c:strRef>
          </c:cat>
          <c:val>
            <c:numRef>
              <c:f>Feuil1!$C$10:$C$11</c:f>
              <c:numCache>
                <c:formatCode>0%</c:formatCode>
                <c:ptCount val="2"/>
                <c:pt idx="0">
                  <c:v>0.45</c:v>
                </c:pt>
                <c:pt idx="1">
                  <c:v>0.7</c:v>
                </c:pt>
              </c:numCache>
            </c:numRef>
          </c:val>
          <c:extLst>
            <c:ext xmlns:c16="http://schemas.microsoft.com/office/drawing/2014/chart" uri="{C3380CC4-5D6E-409C-BE32-E72D297353CC}">
              <c16:uniqueId val="{00000000-2EAD-4688-A7DD-264C6DF42895}"/>
            </c:ext>
          </c:extLst>
        </c:ser>
        <c:dLbls>
          <c:showLegendKey val="0"/>
          <c:showVal val="0"/>
          <c:showCatName val="0"/>
          <c:showSerName val="0"/>
          <c:showPercent val="0"/>
          <c:showBubbleSize val="0"/>
        </c:dLbls>
        <c:gapWidth val="219"/>
        <c:overlap val="-27"/>
        <c:axId val="176077992"/>
        <c:axId val="176180184"/>
      </c:barChart>
      <c:catAx>
        <c:axId val="176077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176180184"/>
        <c:crosses val="autoZero"/>
        <c:auto val="1"/>
        <c:lblAlgn val="ctr"/>
        <c:lblOffset val="100"/>
        <c:noMultiLvlLbl val="0"/>
      </c:catAx>
      <c:valAx>
        <c:axId val="176180184"/>
        <c:scaling>
          <c:orientation val="minMax"/>
        </c:scaling>
        <c:delete val="1"/>
        <c:axPos val="l"/>
        <c:numFmt formatCode="0%" sourceLinked="1"/>
        <c:majorTickMark val="none"/>
        <c:minorTickMark val="none"/>
        <c:tickLblPos val="nextTo"/>
        <c:crossAx val="176077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r>
              <a:rPr lang="fr-FR" sz="1600" b="1" dirty="0">
                <a:solidFill>
                  <a:srgbClr val="FF0000"/>
                </a:solidFill>
              </a:rPr>
              <a:t>par genre</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4"/>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A4-4109-B179-7AD46927D4B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A4-4109-B179-7AD46927D4B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Feuil1!$B$5:$B$6</c:f>
              <c:strCache>
                <c:ptCount val="2"/>
                <c:pt idx="0">
                  <c:v>Hommes</c:v>
                </c:pt>
                <c:pt idx="1">
                  <c:v>Femmes</c:v>
                </c:pt>
              </c:strCache>
            </c:strRef>
          </c:cat>
          <c:val>
            <c:numRef>
              <c:f>Feuil1!$C$5:$C$6</c:f>
              <c:numCache>
                <c:formatCode>0%</c:formatCode>
                <c:ptCount val="2"/>
                <c:pt idx="0">
                  <c:v>0.63</c:v>
                </c:pt>
                <c:pt idx="1">
                  <c:v>0.45</c:v>
                </c:pt>
              </c:numCache>
            </c:numRef>
          </c:val>
          <c:extLst>
            <c:ext xmlns:c16="http://schemas.microsoft.com/office/drawing/2014/chart" uri="{C3380CC4-5D6E-409C-BE32-E72D297353CC}">
              <c16:uniqueId val="{00000002-9BA4-4109-B179-7AD46927D4B3}"/>
            </c:ext>
          </c:extLst>
        </c:ser>
        <c:dLbls>
          <c:showLegendKey val="0"/>
          <c:showVal val="0"/>
          <c:showCatName val="0"/>
          <c:showSerName val="0"/>
          <c:showPercent val="0"/>
          <c:showBubbleSize val="0"/>
        </c:dLbls>
        <c:gapWidth val="219"/>
        <c:overlap val="-27"/>
        <c:axId val="395823128"/>
        <c:axId val="395823520"/>
      </c:barChart>
      <c:catAx>
        <c:axId val="39582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395823520"/>
        <c:crosses val="autoZero"/>
        <c:auto val="1"/>
        <c:lblAlgn val="ctr"/>
        <c:lblOffset val="100"/>
        <c:noMultiLvlLbl val="0"/>
      </c:catAx>
      <c:valAx>
        <c:axId val="395823520"/>
        <c:scaling>
          <c:orientation val="minMax"/>
        </c:scaling>
        <c:delete val="1"/>
        <c:axPos val="l"/>
        <c:numFmt formatCode="0%" sourceLinked="1"/>
        <c:majorTickMark val="none"/>
        <c:minorTickMark val="none"/>
        <c:tickLblPos val="nextTo"/>
        <c:crossAx val="395823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r>
              <a:rPr lang="fr-FR" sz="1600" b="1" dirty="0">
                <a:solidFill>
                  <a:srgbClr val="FF0000"/>
                </a:solidFill>
              </a:rPr>
              <a:t>par niveau de revenu</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FF0000"/>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6"/>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86-4F4B-88F4-6EF8362FD8F7}"/>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86-4F4B-88F4-6EF8362FD8F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Feuil1!$B$15:$B$16</c:f>
              <c:strCache>
                <c:ptCount val="2"/>
                <c:pt idx="0">
                  <c:v>Faible </c:v>
                </c:pt>
                <c:pt idx="1">
                  <c:v>Elevé</c:v>
                </c:pt>
              </c:strCache>
            </c:strRef>
          </c:cat>
          <c:val>
            <c:numRef>
              <c:f>Feuil1!$C$15:$C$16</c:f>
              <c:numCache>
                <c:formatCode>0%</c:formatCode>
                <c:ptCount val="2"/>
                <c:pt idx="0">
                  <c:v>0.47</c:v>
                </c:pt>
                <c:pt idx="1">
                  <c:v>0.7</c:v>
                </c:pt>
              </c:numCache>
            </c:numRef>
          </c:val>
          <c:extLst>
            <c:ext xmlns:c16="http://schemas.microsoft.com/office/drawing/2014/chart" uri="{C3380CC4-5D6E-409C-BE32-E72D297353CC}">
              <c16:uniqueId val="{00000002-2986-4F4B-88F4-6EF8362FD8F7}"/>
            </c:ext>
          </c:extLst>
        </c:ser>
        <c:dLbls>
          <c:showLegendKey val="0"/>
          <c:showVal val="0"/>
          <c:showCatName val="0"/>
          <c:showSerName val="0"/>
          <c:showPercent val="0"/>
          <c:showBubbleSize val="0"/>
        </c:dLbls>
        <c:gapWidth val="219"/>
        <c:overlap val="-27"/>
        <c:axId val="395823912"/>
        <c:axId val="395824696"/>
      </c:barChart>
      <c:catAx>
        <c:axId val="395823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395824696"/>
        <c:crosses val="autoZero"/>
        <c:auto val="1"/>
        <c:lblAlgn val="ctr"/>
        <c:lblOffset val="100"/>
        <c:noMultiLvlLbl val="0"/>
      </c:catAx>
      <c:valAx>
        <c:axId val="395824696"/>
        <c:scaling>
          <c:orientation val="minMax"/>
        </c:scaling>
        <c:delete val="1"/>
        <c:axPos val="l"/>
        <c:numFmt formatCode="0%" sourceLinked="1"/>
        <c:majorTickMark val="none"/>
        <c:minorTickMark val="none"/>
        <c:tickLblPos val="nextTo"/>
        <c:crossAx val="395823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Feuil1!$B$4:$B$9</c:f>
              <c:strCache>
                <c:ptCount val="6"/>
                <c:pt idx="0">
                  <c:v>je ne trouve pas d'utilité</c:v>
                </c:pt>
                <c:pt idx="1">
                  <c:v>je ne comprend pas comment fonctionne ce service (trop complexe)</c:v>
                </c:pt>
                <c:pt idx="2">
                  <c:v>je n'ai pas confiance aux institutions financières formelles</c:v>
                </c:pt>
                <c:pt idx="3">
                  <c:v>je ne possède pas tous les documents administratifs nécesaires</c:v>
                </c:pt>
                <c:pt idx="4">
                  <c:v>pour des raisons religieuses</c:v>
                </c:pt>
                <c:pt idx="5">
                  <c:v>c'est trop cher</c:v>
                </c:pt>
              </c:strCache>
            </c:strRef>
          </c:cat>
          <c:val>
            <c:numRef>
              <c:f>Feuil1!$C$4:$C$9</c:f>
              <c:numCache>
                <c:formatCode>0%</c:formatCode>
                <c:ptCount val="6"/>
                <c:pt idx="0">
                  <c:v>0.81</c:v>
                </c:pt>
                <c:pt idx="1">
                  <c:v>0.11</c:v>
                </c:pt>
                <c:pt idx="2">
                  <c:v>0.03</c:v>
                </c:pt>
                <c:pt idx="3">
                  <c:v>0.02</c:v>
                </c:pt>
                <c:pt idx="4">
                  <c:v>0.02</c:v>
                </c:pt>
                <c:pt idx="5">
                  <c:v>0.01</c:v>
                </c:pt>
              </c:numCache>
            </c:numRef>
          </c:val>
          <c:extLst>
            <c:ext xmlns:c16="http://schemas.microsoft.com/office/drawing/2014/chart" uri="{C3380CC4-5D6E-409C-BE32-E72D297353CC}">
              <c16:uniqueId val="{00000000-4E58-4588-BE0A-CD4512C352B8}"/>
            </c:ext>
          </c:extLst>
        </c:ser>
        <c:dLbls>
          <c:showLegendKey val="0"/>
          <c:showVal val="0"/>
          <c:showCatName val="0"/>
          <c:showSerName val="0"/>
          <c:showPercent val="0"/>
          <c:showBubbleSize val="0"/>
        </c:dLbls>
        <c:gapWidth val="219"/>
        <c:overlap val="-27"/>
        <c:axId val="395825088"/>
        <c:axId val="395829792"/>
      </c:barChart>
      <c:catAx>
        <c:axId val="395825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r-FR"/>
          </a:p>
        </c:txPr>
        <c:crossAx val="395829792"/>
        <c:crosses val="autoZero"/>
        <c:auto val="1"/>
        <c:lblAlgn val="ctr"/>
        <c:lblOffset val="100"/>
        <c:noMultiLvlLbl val="0"/>
      </c:catAx>
      <c:valAx>
        <c:axId val="395829792"/>
        <c:scaling>
          <c:orientation val="minMax"/>
        </c:scaling>
        <c:delete val="1"/>
        <c:axPos val="l"/>
        <c:numFmt formatCode="0%" sourceLinked="1"/>
        <c:majorTickMark val="none"/>
        <c:minorTickMark val="none"/>
        <c:tickLblPos val="nextTo"/>
        <c:crossAx val="395825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0.77422</cdr:x>
      <cdr:y>0.91002</cdr:y>
    </cdr:from>
    <cdr:to>
      <cdr:x>1</cdr:x>
      <cdr:y>1</cdr:y>
    </cdr:to>
    <cdr:sp macro="" textlink="">
      <cdr:nvSpPr>
        <cdr:cNvPr id="2" name="Rectangle 1"/>
        <cdr:cNvSpPr/>
      </cdr:nvSpPr>
      <cdr:spPr>
        <a:xfrm xmlns:a="http://schemas.openxmlformats.org/drawingml/2006/main">
          <a:off x="6625129" y="6449196"/>
          <a:ext cx="1853391" cy="369332"/>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fr-FR" dirty="0">
              <a:solidFill>
                <a:srgbClr val="C00000"/>
              </a:solidFill>
              <a:latin typeface="Berlin Sans FB Demi" panose="020E0802020502020306" pitchFamily="34" charset="0"/>
            </a:rPr>
            <a:t>étude </a:t>
          </a:r>
          <a:r>
            <a:rPr lang="fr-FR" dirty="0" err="1">
              <a:solidFill>
                <a:srgbClr val="C00000"/>
              </a:solidFill>
              <a:latin typeface="Berlin Sans FB Demi" panose="020E0802020502020306" pitchFamily="34" charset="0"/>
            </a:rPr>
            <a:t>Altai</a:t>
          </a:r>
          <a:r>
            <a:rPr lang="fr-FR" dirty="0">
              <a:solidFill>
                <a:srgbClr val="C00000"/>
              </a:solidFill>
              <a:latin typeface="Berlin Sans FB Demi" panose="020E0802020502020306" pitchFamily="34" charset="0"/>
            </a:rPr>
            <a:t> 2021</a:t>
          </a:r>
          <a:endParaRPr lang="fr-FR"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C95C6C1-1F8D-40EA-BD5A-EC9A7E2567A9}" type="datetimeFigureOut">
              <a:rPr lang="fr-FR" smtClean="0"/>
              <a:pPr/>
              <a:t>21/08/2023</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5B7F09A6-71C1-420B-8DD8-08EAA376B7F6}" type="slidenum">
              <a:rPr lang="fr-FR" smtClean="0"/>
              <a:pPr/>
              <a:t>‹N°›</a:t>
            </a:fld>
            <a:endParaRPr lang="fr-FR"/>
          </a:p>
        </p:txBody>
      </p:sp>
    </p:spTree>
    <p:extLst>
      <p:ext uri="{BB962C8B-B14F-4D97-AF65-F5344CB8AC3E}">
        <p14:creationId xmlns:p14="http://schemas.microsoft.com/office/powerpoint/2010/main" val="4162436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246A25E-6EF1-4C96-AE2D-B76F4CEA2E2A}" type="datetimeFigureOut">
              <a:rPr lang="fr-FR" smtClean="0"/>
              <a:pPr/>
              <a:t>21/08/2023</a:t>
            </a:fld>
            <a:endParaRPr lang="fr-FR" dirty="0"/>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0F8FA35-896E-4F54-8659-0B0429435FA2}" type="slidenum">
              <a:rPr lang="fr-FR" smtClean="0"/>
              <a:pPr/>
              <a:t>‹N°›</a:t>
            </a:fld>
            <a:endParaRPr lang="fr-FR" dirty="0"/>
          </a:p>
        </p:txBody>
      </p:sp>
    </p:spTree>
    <p:extLst>
      <p:ext uri="{BB962C8B-B14F-4D97-AF65-F5344CB8AC3E}">
        <p14:creationId xmlns:p14="http://schemas.microsoft.com/office/powerpoint/2010/main" val="398833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1</a:t>
            </a:fld>
            <a:endParaRPr lang="fr-FR"/>
          </a:p>
        </p:txBody>
      </p:sp>
    </p:spTree>
    <p:extLst>
      <p:ext uri="{BB962C8B-B14F-4D97-AF65-F5344CB8AC3E}">
        <p14:creationId xmlns:p14="http://schemas.microsoft.com/office/powerpoint/2010/main" val="2332488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ln/>
        </p:spPr>
      </p:sp>
      <p:sp>
        <p:nvSpPr>
          <p:cNvPr id="2867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smtClean="0">
              <a:latin typeface="Arial" panose="020B0604020202020204" pitchFamily="34" charset="0"/>
              <a:cs typeface="Arial" panose="020B0604020202020204" pitchFamily="34" charset="0"/>
            </a:endParaRPr>
          </a:p>
        </p:txBody>
      </p:sp>
      <p:sp>
        <p:nvSpPr>
          <p:cNvPr id="2867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6BDF58-C664-43F2-A5A5-45DAFFA5DF60}" type="slidenum">
              <a:rPr lang="fr-FR" smtClean="0"/>
              <a:pPr/>
              <a:t>15</a:t>
            </a:fld>
            <a:endParaRPr lang="fr-FR" smtClean="0"/>
          </a:p>
        </p:txBody>
      </p:sp>
    </p:spTree>
    <p:extLst>
      <p:ext uri="{BB962C8B-B14F-4D97-AF65-F5344CB8AC3E}">
        <p14:creationId xmlns:p14="http://schemas.microsoft.com/office/powerpoint/2010/main" val="780600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a:ln/>
        </p:spPr>
      </p:sp>
      <p:sp>
        <p:nvSpPr>
          <p:cNvPr id="1024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024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A19296-1BFF-4E89-A21B-3911497F7FEE}" type="slidenum">
              <a:rPr lang="fr-FR" altLang="fr-FR" smtClean="0"/>
              <a:pPr/>
              <a:t>17</a:t>
            </a:fld>
            <a:endParaRPr lang="fr-FR" altLang="fr-FR" smtClean="0"/>
          </a:p>
        </p:txBody>
      </p:sp>
    </p:spTree>
    <p:extLst>
      <p:ext uri="{BB962C8B-B14F-4D97-AF65-F5344CB8AC3E}">
        <p14:creationId xmlns:p14="http://schemas.microsoft.com/office/powerpoint/2010/main" val="1897694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image des diapositives 1"/>
          <p:cNvSpPr>
            <a:spLocks noGrp="1" noRot="1" noChangeAspect="1" noTextEdit="1"/>
          </p:cNvSpPr>
          <p:nvPr>
            <p:ph type="sldImg"/>
          </p:nvPr>
        </p:nvSpPr>
        <p:spPr>
          <a:ln/>
        </p:spPr>
      </p:sp>
      <p:sp>
        <p:nvSpPr>
          <p:cNvPr id="81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819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C8D111-6F95-4F86-A138-3A35CF56B47E}" type="slidenum">
              <a:rPr lang="fr-FR" altLang="fr-FR" smtClean="0"/>
              <a:pPr/>
              <a:t>18</a:t>
            </a:fld>
            <a:endParaRPr lang="fr-FR" altLang="fr-FR" smtClean="0"/>
          </a:p>
        </p:txBody>
      </p:sp>
    </p:spTree>
    <p:extLst>
      <p:ext uri="{BB962C8B-B14F-4D97-AF65-F5344CB8AC3E}">
        <p14:creationId xmlns:p14="http://schemas.microsoft.com/office/powerpoint/2010/main" val="2586223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a:ln/>
        </p:spPr>
      </p:sp>
      <p:sp>
        <p:nvSpPr>
          <p:cNvPr id="1229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229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1F3AA00-0B85-4279-9089-45095C4FEC12}" type="slidenum">
              <a:rPr lang="fr-FR" altLang="fr-FR" smtClean="0"/>
              <a:pPr/>
              <a:t>19</a:t>
            </a:fld>
            <a:endParaRPr lang="fr-FR" altLang="fr-FR" smtClean="0"/>
          </a:p>
        </p:txBody>
      </p:sp>
    </p:spTree>
    <p:extLst>
      <p:ext uri="{BB962C8B-B14F-4D97-AF65-F5344CB8AC3E}">
        <p14:creationId xmlns:p14="http://schemas.microsoft.com/office/powerpoint/2010/main" val="1679971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a:ln/>
        </p:spPr>
      </p:sp>
      <p:sp>
        <p:nvSpPr>
          <p:cNvPr id="143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434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288AFC-361E-4202-8891-DAA8800BDE38}" type="slidenum">
              <a:rPr lang="fr-FR" altLang="fr-FR" smtClean="0"/>
              <a:pPr/>
              <a:t>20</a:t>
            </a:fld>
            <a:endParaRPr lang="fr-FR" altLang="fr-FR" smtClean="0"/>
          </a:p>
        </p:txBody>
      </p:sp>
    </p:spTree>
    <p:extLst>
      <p:ext uri="{BB962C8B-B14F-4D97-AF65-F5344CB8AC3E}">
        <p14:creationId xmlns:p14="http://schemas.microsoft.com/office/powerpoint/2010/main" val="3401742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a:ln/>
        </p:spPr>
      </p:sp>
      <p:sp>
        <p:nvSpPr>
          <p:cNvPr id="163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638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8734B8-3168-4A33-8EFE-690C671DCF7C}" type="slidenum">
              <a:rPr lang="fr-FR" altLang="fr-FR" smtClean="0"/>
              <a:pPr/>
              <a:t>21</a:t>
            </a:fld>
            <a:endParaRPr lang="fr-FR" altLang="fr-FR" smtClean="0"/>
          </a:p>
        </p:txBody>
      </p:sp>
    </p:spTree>
    <p:extLst>
      <p:ext uri="{BB962C8B-B14F-4D97-AF65-F5344CB8AC3E}">
        <p14:creationId xmlns:p14="http://schemas.microsoft.com/office/powerpoint/2010/main" val="216405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a:ln/>
        </p:spPr>
      </p:sp>
      <p:sp>
        <p:nvSpPr>
          <p:cNvPr id="1843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843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008224-D0FC-4742-BF10-11634AA40D19}" type="slidenum">
              <a:rPr lang="fr-FR" altLang="fr-FR" smtClean="0"/>
              <a:pPr/>
              <a:t>22</a:t>
            </a:fld>
            <a:endParaRPr lang="fr-FR" altLang="fr-FR" smtClean="0"/>
          </a:p>
        </p:txBody>
      </p:sp>
    </p:spTree>
    <p:extLst>
      <p:ext uri="{BB962C8B-B14F-4D97-AF65-F5344CB8AC3E}">
        <p14:creationId xmlns:p14="http://schemas.microsoft.com/office/powerpoint/2010/main" val="1045808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a:ln/>
        </p:spPr>
      </p:sp>
      <p:sp>
        <p:nvSpPr>
          <p:cNvPr id="1843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altLang="fr-FR" smtClean="0">
              <a:latin typeface="Arial" panose="020B0604020202020204" pitchFamily="34" charset="0"/>
              <a:cs typeface="Arial" panose="020B0604020202020204" pitchFamily="34" charset="0"/>
            </a:endParaRPr>
          </a:p>
        </p:txBody>
      </p:sp>
      <p:sp>
        <p:nvSpPr>
          <p:cNvPr id="1843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008224-D0FC-4742-BF10-11634AA40D19}" type="slidenum">
              <a:rPr lang="fr-FR" altLang="fr-FR" smtClean="0"/>
              <a:pPr/>
              <a:t>23</a:t>
            </a:fld>
            <a:endParaRPr lang="fr-FR" altLang="fr-FR" smtClean="0"/>
          </a:p>
        </p:txBody>
      </p:sp>
    </p:spTree>
    <p:extLst>
      <p:ext uri="{BB962C8B-B14F-4D97-AF65-F5344CB8AC3E}">
        <p14:creationId xmlns:p14="http://schemas.microsoft.com/office/powerpoint/2010/main" val="17105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4</a:t>
            </a:fld>
            <a:endParaRPr lang="fr-FR" dirty="0"/>
          </a:p>
        </p:txBody>
      </p:sp>
    </p:spTree>
    <p:extLst>
      <p:ext uri="{BB962C8B-B14F-4D97-AF65-F5344CB8AC3E}">
        <p14:creationId xmlns:p14="http://schemas.microsoft.com/office/powerpoint/2010/main" val="2392648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TN"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6</a:t>
            </a:fld>
            <a:endParaRPr lang="fr-FR" dirty="0"/>
          </a:p>
        </p:txBody>
      </p:sp>
    </p:spTree>
    <p:extLst>
      <p:ext uri="{BB962C8B-B14F-4D97-AF65-F5344CB8AC3E}">
        <p14:creationId xmlns:p14="http://schemas.microsoft.com/office/powerpoint/2010/main" val="1290661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usage </a:t>
            </a:r>
            <a:r>
              <a:rPr lang="fr-FR" b="1" dirty="0" smtClean="0"/>
              <a:t>basiques</a:t>
            </a:r>
            <a:r>
              <a:rPr lang="fr-FR" dirty="0" smtClean="0"/>
              <a:t> des services financiers, typiquement 2 produits (principalement un compte de dépôt ou une assurance obligatoire). Ce sont, de manière disproportionnée, des femmes, avec un niveau de scolarisation limité à la base, en début de carrière, gagnant un revenu faible à moyen (moins de 1 000 dinars par mois) et généralement pas en mesure de constituer une épargne.</a:t>
            </a:r>
          </a:p>
          <a:p>
            <a:r>
              <a:rPr lang="fr-FR" b="1" dirty="0" smtClean="0"/>
              <a:t>Moyen</a:t>
            </a:r>
            <a:r>
              <a:rPr lang="fr-FR" dirty="0" smtClean="0"/>
              <a:t> : accès à 1 ou 2 produits par catégorie (comptes, moyens de paiements, assurance), dont la moitié a un accès au crédit. Ce groupe est principalement composé d’employés vivant en milieu urbain, en milieu de carrière et de retraités (hommes), avec une formation de niveau secondaire à universitaire qui gagnent un revenu mensuel moyen compris entre 1 000 et 1 999 dinars.</a:t>
            </a:r>
          </a:p>
          <a:p>
            <a:r>
              <a:rPr lang="fr-FR" b="1" dirty="0" smtClean="0"/>
              <a:t>Élevé</a:t>
            </a:r>
            <a:r>
              <a:rPr lang="fr-FR" dirty="0" smtClean="0"/>
              <a:t> :15 pour cent (1,3 million) ont généralement plusieurs comptes, un accès au crédit, 3 moyens de paiement en moyenne et 2 produits d’assurance. Cette catégorie est principalement composée d’hommes vivant en zones urbaines, d’employés en milieu de carrière et de retraités ayant fait des études supérieures et gagnant un revenu mensuel moyen entre 2 000 et 2 999 dinars.</a:t>
            </a:r>
          </a:p>
          <a:p>
            <a:r>
              <a:rPr lang="fr-FR" b="1" dirty="0" smtClean="0"/>
              <a:t>Étendu</a:t>
            </a:r>
            <a:r>
              <a:rPr lang="fr-FR" dirty="0" smtClean="0"/>
              <a:t> : 1 pour cent (0,1 million), cette catégorie est limitée à un groupe minoritaire qui a </a:t>
            </a:r>
            <a:r>
              <a:rPr lang="fr-FR" b="1" dirty="0" smtClean="0"/>
              <a:t>accès et utilise tous les types de produits</a:t>
            </a:r>
            <a:r>
              <a:rPr lang="fr-FR" dirty="0" smtClean="0"/>
              <a:t>, y compris les services financiers digitaux. Ce groupe minoritaire est principalement composé de personnes à revenu élevé dépassant les 3 000 dinars par mois, de sexe masculin, vivant dans les zones urbaines, ayant un niveau d’éducation et une situation professionnelle très avancés.</a:t>
            </a:r>
            <a:endParaRPr lang="ar-TN"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8</a:t>
            </a:fld>
            <a:endParaRPr lang="fr-FR" dirty="0"/>
          </a:p>
        </p:txBody>
      </p:sp>
    </p:spTree>
    <p:extLst>
      <p:ext uri="{BB962C8B-B14F-4D97-AF65-F5344CB8AC3E}">
        <p14:creationId xmlns:p14="http://schemas.microsoft.com/office/powerpoint/2010/main" val="250057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TN"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9</a:t>
            </a:fld>
            <a:endParaRPr lang="fr-FR" dirty="0"/>
          </a:p>
        </p:txBody>
      </p:sp>
    </p:spTree>
    <p:extLst>
      <p:ext uri="{BB962C8B-B14F-4D97-AF65-F5344CB8AC3E}">
        <p14:creationId xmlns:p14="http://schemas.microsoft.com/office/powerpoint/2010/main" val="221160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TN" dirty="0"/>
          </a:p>
        </p:txBody>
      </p:sp>
      <p:sp>
        <p:nvSpPr>
          <p:cNvPr id="4" name="Espace réservé du numéro de diapositive 3"/>
          <p:cNvSpPr>
            <a:spLocks noGrp="1"/>
          </p:cNvSpPr>
          <p:nvPr>
            <p:ph type="sldNum" sz="quarter" idx="10"/>
          </p:nvPr>
        </p:nvSpPr>
        <p:spPr/>
        <p:txBody>
          <a:bodyPr/>
          <a:lstStyle/>
          <a:p>
            <a:fld id="{00F8FA35-896E-4F54-8659-0B0429435FA2}" type="slidenum">
              <a:rPr lang="fr-FR" smtClean="0"/>
              <a:pPr/>
              <a:t>10</a:t>
            </a:fld>
            <a:endParaRPr lang="fr-FR" dirty="0"/>
          </a:p>
        </p:txBody>
      </p:sp>
    </p:spTree>
    <p:extLst>
      <p:ext uri="{BB962C8B-B14F-4D97-AF65-F5344CB8AC3E}">
        <p14:creationId xmlns:p14="http://schemas.microsoft.com/office/powerpoint/2010/main" val="685834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a:ln/>
        </p:spPr>
      </p:sp>
      <p:sp>
        <p:nvSpPr>
          <p:cNvPr id="1229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dirty="0" smtClean="0">
              <a:latin typeface="Arial" panose="020B0604020202020204" pitchFamily="34" charset="0"/>
              <a:cs typeface="Arial" panose="020B0604020202020204" pitchFamily="34" charset="0"/>
            </a:endParaRPr>
          </a:p>
        </p:txBody>
      </p:sp>
      <p:sp>
        <p:nvSpPr>
          <p:cNvPr id="1229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629B37-DB38-48A7-B570-AA66FEECA6EB}" type="slidenum">
              <a:rPr lang="fr-FR" smtClean="0"/>
              <a:pPr/>
              <a:t>11</a:t>
            </a:fld>
            <a:endParaRPr lang="fr-FR" smtClean="0"/>
          </a:p>
        </p:txBody>
      </p:sp>
    </p:spTree>
    <p:extLst>
      <p:ext uri="{BB962C8B-B14F-4D97-AF65-F5344CB8AC3E}">
        <p14:creationId xmlns:p14="http://schemas.microsoft.com/office/powerpoint/2010/main" val="2437688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a:ln/>
        </p:spPr>
      </p:sp>
      <p:sp>
        <p:nvSpPr>
          <p:cNvPr id="143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smtClean="0">
              <a:latin typeface="Arial" panose="020B0604020202020204" pitchFamily="34" charset="0"/>
              <a:cs typeface="Arial" panose="020B0604020202020204" pitchFamily="34" charset="0"/>
            </a:endParaRPr>
          </a:p>
        </p:txBody>
      </p:sp>
      <p:sp>
        <p:nvSpPr>
          <p:cNvPr id="1434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D5A55C-0263-406B-9CEB-BD026472CF71}" type="slidenum">
              <a:rPr lang="fr-FR" smtClean="0"/>
              <a:pPr/>
              <a:t>12</a:t>
            </a:fld>
            <a:endParaRPr lang="fr-FR" smtClean="0"/>
          </a:p>
        </p:txBody>
      </p:sp>
    </p:spTree>
    <p:extLst>
      <p:ext uri="{BB962C8B-B14F-4D97-AF65-F5344CB8AC3E}">
        <p14:creationId xmlns:p14="http://schemas.microsoft.com/office/powerpoint/2010/main" val="2682545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a:ln/>
        </p:spPr>
      </p:sp>
      <p:sp>
        <p:nvSpPr>
          <p:cNvPr id="2662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TN" dirty="0" smtClean="0">
              <a:latin typeface="Arial" panose="020B0604020202020204" pitchFamily="34" charset="0"/>
              <a:cs typeface="Arial" panose="020B0604020202020204" pitchFamily="34" charset="0"/>
            </a:endParaRPr>
          </a:p>
        </p:txBody>
      </p:sp>
      <p:sp>
        <p:nvSpPr>
          <p:cNvPr id="2662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3AEA99-B981-44AA-BE75-04050BEEF7B4}" type="slidenum">
              <a:rPr lang="fr-FR" smtClean="0"/>
              <a:pPr/>
              <a:t>14</a:t>
            </a:fld>
            <a:endParaRPr lang="fr-FR" smtClean="0"/>
          </a:p>
        </p:txBody>
      </p:sp>
    </p:spTree>
    <p:extLst>
      <p:ext uri="{BB962C8B-B14F-4D97-AF65-F5344CB8AC3E}">
        <p14:creationId xmlns:p14="http://schemas.microsoft.com/office/powerpoint/2010/main" val="164119469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fr-FR" smtClean="0"/>
              <a:t>Modifiez le style du titre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22E042A-8F11-4F29-A5D1-5D7D261CEC96}" type="datetime1">
              <a:rPr lang="fr-FR" smtClean="0"/>
              <a:t>21/08/2023</a:t>
            </a:fld>
            <a:endParaRPr lang="fr-FR" dirty="0"/>
          </a:p>
        </p:txBody>
      </p:sp>
      <p:sp>
        <p:nvSpPr>
          <p:cNvPr id="5" name="Footer Placeholder 4"/>
          <p:cNvSpPr>
            <a:spLocks noGrp="1"/>
          </p:cNvSpPr>
          <p:nvPr>
            <p:ph type="ftr" sz="quarter" idx="11"/>
          </p:nvPr>
        </p:nvSpPr>
        <p:spPr>
          <a:xfrm>
            <a:off x="812805" y="6272785"/>
            <a:ext cx="4745736" cy="365125"/>
          </a:xfrm>
        </p:spPr>
        <p:txBody>
          <a:bodyPr/>
          <a:lstStyle/>
          <a:p>
            <a:endParaRPr lang="fr-FR"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3867776333"/>
      </p:ext>
    </p:extLst>
  </p:cSld>
  <p:clrMapOvr>
    <a:masterClrMapping/>
  </p:clrMapOvr>
  <p:transition spd="med">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3FA9F9-A60E-4019-8F8D-6F53A6204AF4}" type="datetime1">
              <a:rPr lang="fr-FR" smtClean="0"/>
              <a:t>21/08/2023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974577977"/>
      </p:ext>
    </p:extLst>
  </p:cSld>
  <p:clrMapOvr>
    <a:masterClrMapping/>
  </p:clrMapOvr>
  <p:transition spd="med">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F270473-3916-40AD-A14F-6DE45AC881A2}" type="datetime1">
              <a:rPr lang="fr-FR" smtClean="0"/>
              <a:t>21/08/2023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2595475412"/>
      </p:ext>
    </p:extLst>
  </p:cSld>
  <p:clrMapOvr>
    <a:masterClrMapping/>
  </p:clrMapOvr>
  <p:transition spd="med">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E42EC37-BACF-4106-AF78-A4F17F25042B}" type="datetime1">
              <a:rPr lang="fr-FR" smtClean="0"/>
              <a:t>21/08/2023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022515561"/>
      </p:ext>
    </p:extLst>
  </p:cSld>
  <p:clrMapOvr>
    <a:masterClrMapping/>
  </p:clrMapOvr>
  <p:transition spd="med">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fr-FR" smtClean="0"/>
              <a:t>Modifiez le style du titre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D89DD514-5E38-4C48-985E-0EB3F322029A}" type="datetime1">
              <a:rPr lang="fr-FR" smtClean="0"/>
              <a:t>21/08/2023</a:t>
            </a:fld>
            <a:endParaRPr lang="fr-FR"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fr-FR"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333107952"/>
      </p:ext>
    </p:extLst>
  </p:cSld>
  <p:clrMapOvr>
    <a:masterClrMapping/>
  </p:clrMapOvr>
  <p:transition spd="med">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F4A1741-396B-4AEB-90DC-2C3EBD34A42D}" type="datetime1">
              <a:rPr lang="fr-FR" smtClean="0"/>
              <a:t>21/08/2023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805154351"/>
      </p:ext>
    </p:extLst>
  </p:cSld>
  <p:clrMapOvr>
    <a:masterClrMapping/>
  </p:clrMapOvr>
  <p:transition spd="med">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8A567E1-0394-4A1E-AE82-0C5342F74FEE}" type="datetime1">
              <a:rPr lang="fr-FR" smtClean="0"/>
              <a:t>21/08/2023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375914415"/>
      </p:ext>
    </p:extLst>
  </p:cSld>
  <p:clrMapOvr>
    <a:masterClrMapping/>
  </p:clrMapOvr>
  <p:transition spd="med">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91E9B276-7196-4814-AE23-F2B462A2B9FC}" type="datetime1">
              <a:rPr lang="fr-FR" smtClean="0"/>
              <a:t>21/08/2023</a:t>
            </a:fld>
            <a:endParaRPr lang="fr-FR"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fr-FR" dirty="0"/>
          </a:p>
        </p:txBody>
      </p:sp>
      <p:sp>
        <p:nvSpPr>
          <p:cNvPr id="5" name="Slide Number Placeholder 4"/>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197766963"/>
      </p:ext>
    </p:extLst>
  </p:cSld>
  <p:clrMapOvr>
    <a:masterClrMapping/>
  </p:clrMapOvr>
  <p:transition spd="med">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1C327-9F32-4332-BE17-7AB1E1F78B22}" type="datetime1">
              <a:rPr lang="fr-FR" smtClean="0"/>
              <a:t>21/08/2023</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2476091518"/>
      </p:ext>
    </p:extLst>
  </p:cSld>
  <p:clrMapOvr>
    <a:masterClrMapping/>
  </p:clrMapOvr>
  <p:transition spd="med">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smtClean="0"/>
              <a:t>Modifiez le style du titre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F13CE84A-19BA-465E-8EA7-3670356C2B0E}" type="datetime1">
              <a:rPr lang="fr-FR" smtClean="0"/>
              <a:t>21/08/2023</a:t>
            </a:fld>
            <a:endParaRPr lang="fr-FR" dirty="0"/>
          </a:p>
        </p:txBody>
      </p:sp>
      <p:sp>
        <p:nvSpPr>
          <p:cNvPr id="10" name="Footer Placeholder 9"/>
          <p:cNvSpPr>
            <a:spLocks noGrp="1"/>
          </p:cNvSpPr>
          <p:nvPr>
            <p:ph type="ftr" sz="quarter" idx="11"/>
          </p:nvPr>
        </p:nvSpPr>
        <p:spPr/>
        <p:txBody>
          <a:bodyPr/>
          <a:lstStyle/>
          <a:p>
            <a:endParaRPr lang="fr-FR" dirty="0"/>
          </a:p>
        </p:txBody>
      </p:sp>
      <p:sp>
        <p:nvSpPr>
          <p:cNvPr id="11" name="Slide Number Placeholder 10"/>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3900142741"/>
      </p:ext>
    </p:extLst>
  </p:cSld>
  <p:clrMapOvr>
    <a:masterClrMapping/>
  </p:clrMapOvr>
  <p:transition spd="med">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3C26FE7-A3A8-41D9-BFBF-EBB1D759A486}" type="datetime1">
              <a:rPr lang="fr-FR" smtClean="0"/>
              <a:t>21/08/2023</a:t>
            </a:fld>
            <a:endParaRPr lang="fr-FR" dirty="0"/>
          </a:p>
        </p:txBody>
      </p:sp>
      <p:sp>
        <p:nvSpPr>
          <p:cNvPr id="10" name="Slide Number Placeholder 9"/>
          <p:cNvSpPr>
            <a:spLocks noGrp="1"/>
          </p:cNvSpPr>
          <p:nvPr>
            <p:ph type="sldNum" sz="quarter" idx="12"/>
          </p:nvPr>
        </p:nvSpPr>
        <p:spPr/>
        <p:txBody>
          <a:body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2324225531"/>
      </p:ext>
    </p:extLst>
  </p:cSld>
  <p:clrMapOvr>
    <a:masterClrMapping/>
  </p:clrMapOvr>
  <p:transition spd="med">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041D58C-D8A8-4A6B-A0FF-4378C57FE39A}" type="datetime1">
              <a:rPr lang="fr-FR" smtClean="0"/>
              <a:t>21/08/2023</a:t>
            </a:fld>
            <a:endParaRPr lang="fr-FR"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fr-FR"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838DA38-6265-48B6-A644-4BA1999685E6}" type="slidenum">
              <a:rPr lang="fr-FR" smtClean="0"/>
              <a:pPr/>
              <a:t>‹N°›</a:t>
            </a:fld>
            <a:endParaRPr lang="fr-FR" dirty="0"/>
          </a:p>
        </p:txBody>
      </p:sp>
    </p:spTree>
    <p:extLst>
      <p:ext uri="{BB962C8B-B14F-4D97-AF65-F5344CB8AC3E}">
        <p14:creationId xmlns:p14="http://schemas.microsoft.com/office/powerpoint/2010/main" val="14859673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push/>
  </p:transition>
  <p:timing>
    <p:tnLst>
      <p:par>
        <p:cTn id="1" dur="indefinite" restart="never" nodeType="tmRoot"/>
      </p:par>
    </p:tnLst>
  </p:timing>
  <p:hf sldNum="0" hdr="0" ftr="0" dt="0"/>
  <p:txStyles>
    <p:titleStyle>
      <a:lvl1pPr algn="l" defTabSz="914400" rtl="1"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395536" y="914400"/>
            <a:ext cx="8496944" cy="3018656"/>
          </a:xfrm>
        </p:spPr>
        <p:txBody>
          <a:bodyPr/>
          <a:lstStyle/>
          <a:p>
            <a:pPr algn="ctr" rtl="0"/>
            <a:r>
              <a:rPr lang="fr-FR" sz="3600" b="1" dirty="0">
                <a:solidFill>
                  <a:srgbClr val="C00000"/>
                </a:solidFill>
                <a:latin typeface="Calibri" panose="020F0502020204030204" pitchFamily="34" charset="0"/>
              </a:rPr>
              <a:t/>
            </a:r>
            <a:br>
              <a:rPr lang="fr-FR" sz="3600" b="1" dirty="0">
                <a:solidFill>
                  <a:srgbClr val="C00000"/>
                </a:solidFill>
                <a:latin typeface="Calibri" panose="020F0502020204030204" pitchFamily="34" charset="0"/>
              </a:rPr>
            </a:br>
            <a:r>
              <a:rPr lang="fr-FR" sz="3600" b="1" dirty="0" smtClean="0">
                <a:solidFill>
                  <a:srgbClr val="C00000"/>
                </a:solidFill>
                <a:latin typeface="Calibri" panose="020F0502020204030204" pitchFamily="34" charset="0"/>
              </a:rPr>
              <a:t>l’assurance inclusive en Tunisie:</a:t>
            </a:r>
            <a:br>
              <a:rPr lang="fr-FR" sz="3600" b="1" dirty="0" smtClean="0">
                <a:solidFill>
                  <a:srgbClr val="C00000"/>
                </a:solidFill>
                <a:latin typeface="Calibri" panose="020F0502020204030204" pitchFamily="34" charset="0"/>
              </a:rPr>
            </a:br>
            <a:r>
              <a:rPr lang="fr-FR" sz="3600" b="1" dirty="0" smtClean="0">
                <a:solidFill>
                  <a:srgbClr val="C00000"/>
                </a:solidFill>
                <a:latin typeface="Calibri" panose="020F0502020204030204" pitchFamily="34" charset="0"/>
              </a:rPr>
              <a:t>Nouvelle </a:t>
            </a:r>
            <a:r>
              <a:rPr lang="fr-FR" sz="3600" b="1" dirty="0">
                <a:solidFill>
                  <a:srgbClr val="C00000"/>
                </a:solidFill>
                <a:latin typeface="Calibri" panose="020F0502020204030204" pitchFamily="34" charset="0"/>
              </a:rPr>
              <a:t>approche pour une </a:t>
            </a:r>
            <a:r>
              <a:rPr lang="fr-FR" sz="3600" b="1" dirty="0" smtClean="0">
                <a:solidFill>
                  <a:srgbClr val="C00000"/>
                </a:solidFill>
                <a:latin typeface="Calibri" panose="020F0502020204030204" pitchFamily="34" charset="0"/>
              </a:rPr>
              <a:t/>
            </a:r>
            <a:br>
              <a:rPr lang="fr-FR" sz="3600" b="1" dirty="0" smtClean="0">
                <a:solidFill>
                  <a:srgbClr val="C00000"/>
                </a:solidFill>
                <a:latin typeface="Calibri" panose="020F0502020204030204" pitchFamily="34" charset="0"/>
              </a:rPr>
            </a:br>
            <a:r>
              <a:rPr lang="fr-FR" sz="3600" b="1" dirty="0" smtClean="0">
                <a:solidFill>
                  <a:srgbClr val="C00000"/>
                </a:solidFill>
                <a:latin typeface="Calibri" panose="020F0502020204030204" pitchFamily="34" charset="0"/>
              </a:rPr>
              <a:t>meilleure</a:t>
            </a:r>
            <a:r>
              <a:rPr lang="fr-FR" sz="3600" b="1" dirty="0">
                <a:solidFill>
                  <a:srgbClr val="C00000"/>
                </a:solidFill>
                <a:latin typeface="Calibri" panose="020F0502020204030204" pitchFamily="34" charset="0"/>
              </a:rPr>
              <a:t> </a:t>
            </a:r>
            <a:r>
              <a:rPr lang="fr-FR" sz="3600" b="1" dirty="0" smtClean="0">
                <a:solidFill>
                  <a:srgbClr val="C00000"/>
                </a:solidFill>
                <a:latin typeface="Calibri" panose="020F0502020204030204" pitchFamily="34" charset="0"/>
              </a:rPr>
              <a:t>pénétration </a:t>
            </a:r>
            <a:r>
              <a:rPr lang="fr-FR" sz="3600" b="1" dirty="0">
                <a:solidFill>
                  <a:srgbClr val="C00000"/>
                </a:solidFill>
                <a:latin typeface="Calibri" panose="020F0502020204030204" pitchFamily="34" charset="0"/>
              </a:rPr>
              <a:t>économique</a:t>
            </a:r>
          </a:p>
        </p:txBody>
      </p:sp>
      <p:sp>
        <p:nvSpPr>
          <p:cNvPr id="9" name="Rectangle 8"/>
          <p:cNvSpPr/>
          <p:nvPr/>
        </p:nvSpPr>
        <p:spPr>
          <a:xfrm>
            <a:off x="2915816" y="5242173"/>
            <a:ext cx="5513836" cy="1615827"/>
          </a:xfrm>
          <a:prstGeom prst="rect">
            <a:avLst/>
          </a:prstGeom>
        </p:spPr>
        <p:txBody>
          <a:bodyPr wrap="square">
            <a:spAutoFit/>
          </a:bodyPr>
          <a:lstStyle/>
          <a:p>
            <a:pPr algn="r">
              <a:spcBef>
                <a:spcPct val="50000"/>
              </a:spcBef>
            </a:pPr>
            <a:r>
              <a:rPr lang="fr-FR" b="1" dirty="0" smtClean="0">
                <a:solidFill>
                  <a:schemeClr val="accent2">
                    <a:lumMod val="50000"/>
                  </a:schemeClr>
                </a:solidFill>
              </a:rPr>
              <a:t>Mme Jouda KHEMIRI</a:t>
            </a:r>
          </a:p>
          <a:p>
            <a:pPr algn="r">
              <a:spcBef>
                <a:spcPct val="50000"/>
              </a:spcBef>
            </a:pPr>
            <a:r>
              <a:rPr lang="fr-FR" b="1" dirty="0" smtClean="0">
                <a:solidFill>
                  <a:schemeClr val="accent2">
                    <a:lumMod val="50000"/>
                  </a:schemeClr>
                </a:solidFill>
              </a:rPr>
              <a:t>Mme Kaouthar TRIGUI</a:t>
            </a:r>
          </a:p>
          <a:p>
            <a:pPr algn="r">
              <a:spcBef>
                <a:spcPct val="50000"/>
              </a:spcBef>
            </a:pPr>
            <a:r>
              <a:rPr lang="fr-FR" b="1" dirty="0" smtClean="0">
                <a:solidFill>
                  <a:schemeClr val="accent2">
                    <a:lumMod val="50000"/>
                  </a:schemeClr>
                </a:solidFill>
              </a:rPr>
              <a:t>GCAF- Juin  2023</a:t>
            </a:r>
          </a:p>
          <a:p>
            <a:pPr algn="r">
              <a:spcBef>
                <a:spcPct val="50000"/>
              </a:spcBef>
            </a:pPr>
            <a:endParaRPr lang="fr-FR" b="1" dirty="0">
              <a:solidFill>
                <a:srgbClr val="FF0000"/>
              </a:solidFill>
            </a:endParaRPr>
          </a:p>
        </p:txBody>
      </p:sp>
      <p:pic>
        <p:nvPicPr>
          <p:cNvPr id="7"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95536" y="1844824"/>
            <a:ext cx="8496943" cy="1326517"/>
          </a:xfrm>
          <a:prstGeom prst="rect">
            <a:avLst/>
          </a:prstGeom>
        </p:spPr>
        <p:txBody>
          <a:bodyPr wrap="square">
            <a:spAutoFit/>
          </a:bodyPr>
          <a:lstStyle/>
          <a:p>
            <a:pPr marL="0" indent="0" algn="l" rtl="0">
              <a:buClr>
                <a:schemeClr val="bg1">
                  <a:lumMod val="50000"/>
                </a:schemeClr>
              </a:buClr>
              <a:buNone/>
            </a:pPr>
            <a:r>
              <a:rPr lang="fr-FR" sz="2800" b="1" dirty="0" smtClean="0">
                <a:solidFill>
                  <a:srgbClr val="354DFD"/>
                </a:solidFill>
              </a:rPr>
              <a:t>Étude 2022 de l’IFC </a:t>
            </a:r>
            <a:r>
              <a:rPr lang="fr-FR" sz="2200" dirty="0" smtClean="0">
                <a:solidFill>
                  <a:srgbClr val="354DFD"/>
                </a:solidFill>
              </a:rPr>
              <a:t>(International Finance Corporation)</a:t>
            </a:r>
            <a:r>
              <a:rPr lang="fr-FR" sz="2200" b="1" dirty="0" smtClean="0">
                <a:solidFill>
                  <a:srgbClr val="354DFD"/>
                </a:solidFill>
              </a:rPr>
              <a:t> </a:t>
            </a:r>
            <a:r>
              <a:rPr lang="fr-FR" sz="2800" b="1" dirty="0" smtClean="0">
                <a:solidFill>
                  <a:srgbClr val="354DFD"/>
                </a:solidFill>
              </a:rPr>
              <a:t>sur l’inclusion financière en Tunisie:</a:t>
            </a:r>
          </a:p>
          <a:p>
            <a:pPr marL="0" indent="0" algn="l" rtl="0">
              <a:buClr>
                <a:schemeClr val="bg1">
                  <a:lumMod val="50000"/>
                </a:schemeClr>
              </a:buClr>
              <a:buNone/>
            </a:pPr>
            <a:r>
              <a:rPr lang="fr-FR" sz="2200" dirty="0" smtClean="0">
                <a:solidFill>
                  <a:srgbClr val="FF9900"/>
                </a:solidFill>
              </a:rPr>
              <a:t>disponible sur le site du GCAF juste après cette présentation</a:t>
            </a:r>
            <a:endParaRPr lang="fr-FR" sz="2200" dirty="0">
              <a:solidFill>
                <a:srgbClr val="FF9900"/>
              </a:solidFill>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943706665"/>
      </p:ext>
    </p:extLst>
  </p:cSld>
  <p:clrMapOvr>
    <a:masterClrMapping/>
  </p:clrMapOvr>
  <p:transition spd="med">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8"/>
          <p:cNvSpPr txBox="1">
            <a:spLocks noChangeArrowheads="1"/>
          </p:cNvSpPr>
          <p:nvPr/>
        </p:nvSpPr>
        <p:spPr bwMode="auto">
          <a:xfrm>
            <a:off x="179512" y="1361191"/>
            <a:ext cx="8749480" cy="483209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marL="985838" indent="-985838" eaLnBrk="1" hangingPunct="1">
              <a:defRPr/>
            </a:pPr>
            <a:r>
              <a:rPr lang="fr-FR" sz="2200" b="1" dirty="0" smtClean="0">
                <a:solidFill>
                  <a:srgbClr val="FF0000"/>
                </a:solidFill>
                <a:latin typeface="Calibri" pitchFamily="34" charset="0"/>
              </a:rPr>
              <a:t>Mai </a:t>
            </a:r>
            <a:r>
              <a:rPr lang="fr-FR" sz="2200" b="1" dirty="0">
                <a:solidFill>
                  <a:srgbClr val="FF0000"/>
                </a:solidFill>
                <a:latin typeface="Calibri" pitchFamily="34" charset="0"/>
              </a:rPr>
              <a:t>2016 </a:t>
            </a:r>
            <a:r>
              <a:rPr lang="fr-FR" sz="2200" dirty="0">
                <a:solidFill>
                  <a:srgbClr val="0070C0"/>
                </a:solidFill>
              </a:rPr>
              <a:t> </a:t>
            </a:r>
            <a:r>
              <a:rPr lang="fr-FR" sz="2200" dirty="0" smtClean="0">
                <a:solidFill>
                  <a:srgbClr val="0070C0"/>
                </a:solidFill>
              </a:rPr>
              <a:t>  </a:t>
            </a:r>
            <a:r>
              <a:rPr lang="fr-FR" sz="2000" dirty="0" smtClean="0">
                <a:solidFill>
                  <a:srgbClr val="354DFD"/>
                </a:solidFill>
              </a:rPr>
              <a:t>Formulation </a:t>
            </a:r>
            <a:r>
              <a:rPr lang="fr-FR" sz="2000" dirty="0">
                <a:solidFill>
                  <a:srgbClr val="354DFD"/>
                </a:solidFill>
              </a:rPr>
              <a:t>de la </a:t>
            </a:r>
            <a:r>
              <a:rPr lang="fr-FR" sz="2000" dirty="0" smtClean="0">
                <a:solidFill>
                  <a:srgbClr val="354DFD"/>
                </a:solidFill>
              </a:rPr>
              <a:t>SNIF basée </a:t>
            </a:r>
            <a:r>
              <a:rPr lang="fr-FR" sz="2000" dirty="0">
                <a:solidFill>
                  <a:srgbClr val="354DFD"/>
                </a:solidFill>
              </a:rPr>
              <a:t>sur 06 axes:</a:t>
            </a:r>
          </a:p>
          <a:p>
            <a:pPr marL="1690688" indent="-342900" eaLnBrk="1" hangingPunct="1">
              <a:buFont typeface="Wingdings" panose="05000000000000000000" pitchFamily="2" charset="2"/>
              <a:buChar char="Ø"/>
              <a:defRPr/>
            </a:pPr>
            <a:r>
              <a:rPr lang="fr-FR" sz="2000" i="1" dirty="0" err="1" smtClean="0">
                <a:solidFill>
                  <a:srgbClr val="354DFD"/>
                </a:solidFill>
              </a:rPr>
              <a:t>microassurance</a:t>
            </a:r>
            <a:endParaRPr lang="en-US" sz="2000" i="1" dirty="0">
              <a:solidFill>
                <a:srgbClr val="354DFD"/>
              </a:solidFill>
            </a:endParaRPr>
          </a:p>
          <a:p>
            <a:pPr marL="1690688" indent="-342900" eaLnBrk="1" hangingPunct="1">
              <a:buFont typeface="Wingdings" panose="05000000000000000000" pitchFamily="2" charset="2"/>
              <a:buChar char="Ø"/>
              <a:defRPr/>
            </a:pPr>
            <a:r>
              <a:rPr lang="fr-FR" sz="2000" i="1" dirty="0" smtClean="0">
                <a:solidFill>
                  <a:srgbClr val="354DFD"/>
                </a:solidFill>
              </a:rPr>
              <a:t>refinancement </a:t>
            </a:r>
            <a:r>
              <a:rPr lang="fr-FR" sz="2000" i="1" dirty="0">
                <a:solidFill>
                  <a:srgbClr val="354DFD"/>
                </a:solidFill>
              </a:rPr>
              <a:t>des IMF</a:t>
            </a:r>
            <a:endParaRPr lang="en-US" sz="2000" i="1" dirty="0">
              <a:solidFill>
                <a:srgbClr val="354DFD"/>
              </a:solidFill>
            </a:endParaRPr>
          </a:p>
          <a:p>
            <a:pPr marL="1690688" indent="-342900" eaLnBrk="1" hangingPunct="1">
              <a:buFont typeface="Wingdings" panose="05000000000000000000" pitchFamily="2" charset="2"/>
              <a:buChar char="Ø"/>
              <a:defRPr/>
            </a:pPr>
            <a:r>
              <a:rPr lang="fr-FR" sz="2000" i="1" dirty="0" smtClean="0">
                <a:solidFill>
                  <a:srgbClr val="354DFD"/>
                </a:solidFill>
              </a:rPr>
              <a:t>éducation </a:t>
            </a:r>
            <a:r>
              <a:rPr lang="fr-FR" sz="2000" i="1" dirty="0">
                <a:solidFill>
                  <a:srgbClr val="354DFD"/>
                </a:solidFill>
              </a:rPr>
              <a:t>financière</a:t>
            </a:r>
          </a:p>
          <a:p>
            <a:pPr marL="1690688" indent="-342900" eaLnBrk="1" hangingPunct="1">
              <a:buFont typeface="Wingdings" panose="05000000000000000000" pitchFamily="2" charset="2"/>
              <a:buChar char="Ø"/>
              <a:defRPr/>
            </a:pPr>
            <a:r>
              <a:rPr lang="fr-FR" sz="2000" i="1" dirty="0">
                <a:solidFill>
                  <a:srgbClr val="354DFD"/>
                </a:solidFill>
              </a:rPr>
              <a:t>f</a:t>
            </a:r>
            <a:r>
              <a:rPr lang="fr-FR" sz="2000" i="1" dirty="0" smtClean="0">
                <a:solidFill>
                  <a:srgbClr val="354DFD"/>
                </a:solidFill>
              </a:rPr>
              <a:t>inance </a:t>
            </a:r>
            <a:r>
              <a:rPr lang="fr-FR" sz="2000" i="1" dirty="0">
                <a:solidFill>
                  <a:srgbClr val="354DFD"/>
                </a:solidFill>
              </a:rPr>
              <a:t>digitale</a:t>
            </a:r>
            <a:endParaRPr lang="en-US" sz="2000" i="1" dirty="0">
              <a:solidFill>
                <a:srgbClr val="354DFD"/>
              </a:solidFill>
            </a:endParaRPr>
          </a:p>
          <a:p>
            <a:pPr marL="1690688" indent="-342900" eaLnBrk="1" hangingPunct="1">
              <a:buFont typeface="Wingdings" panose="05000000000000000000" pitchFamily="2" charset="2"/>
              <a:buChar char="Ø"/>
              <a:defRPr/>
            </a:pPr>
            <a:r>
              <a:rPr lang="fr-FR" sz="2000" i="1" dirty="0">
                <a:solidFill>
                  <a:srgbClr val="354DFD"/>
                </a:solidFill>
              </a:rPr>
              <a:t>é</a:t>
            </a:r>
            <a:r>
              <a:rPr lang="fr-FR" sz="2000" i="1" dirty="0" smtClean="0">
                <a:solidFill>
                  <a:srgbClr val="354DFD"/>
                </a:solidFill>
              </a:rPr>
              <a:t>tude </a:t>
            </a:r>
            <a:r>
              <a:rPr lang="fr-FR" sz="2000" i="1" dirty="0">
                <a:solidFill>
                  <a:srgbClr val="354DFD"/>
                </a:solidFill>
              </a:rPr>
              <a:t>d’impact socio économique</a:t>
            </a:r>
            <a:endParaRPr lang="ar-TN" sz="2000" i="1" dirty="0">
              <a:solidFill>
                <a:srgbClr val="354DFD"/>
              </a:solidFill>
            </a:endParaRPr>
          </a:p>
          <a:p>
            <a:pPr marL="1690688" indent="-342900" eaLnBrk="1" hangingPunct="1">
              <a:buFont typeface="Wingdings" panose="05000000000000000000" pitchFamily="2" charset="2"/>
              <a:buChar char="Ø"/>
              <a:defRPr/>
            </a:pPr>
            <a:r>
              <a:rPr lang="fr-FR" sz="2000" i="1" dirty="0">
                <a:solidFill>
                  <a:srgbClr val="354DFD"/>
                </a:solidFill>
              </a:rPr>
              <a:t>é</a:t>
            </a:r>
            <a:r>
              <a:rPr lang="fr-FR" sz="2000" i="1" dirty="0" smtClean="0">
                <a:solidFill>
                  <a:srgbClr val="354DFD"/>
                </a:solidFill>
              </a:rPr>
              <a:t>conomie </a:t>
            </a:r>
            <a:r>
              <a:rPr lang="fr-FR" sz="2000" i="1" dirty="0">
                <a:solidFill>
                  <a:srgbClr val="354DFD"/>
                </a:solidFill>
              </a:rPr>
              <a:t>sociale et solidaire</a:t>
            </a:r>
          </a:p>
          <a:p>
            <a:pPr marL="1708150" indent="-1708150">
              <a:defRPr/>
            </a:pPr>
            <a:r>
              <a:rPr lang="fr-FR" sz="2200" b="1" dirty="0" smtClean="0">
                <a:solidFill>
                  <a:srgbClr val="FF0000"/>
                </a:solidFill>
                <a:latin typeface="Calibri" pitchFamily="34" charset="0"/>
              </a:rPr>
              <a:t>Décembre 2016: </a:t>
            </a:r>
            <a:r>
              <a:rPr lang="fr-FR" sz="2000" dirty="0" smtClean="0">
                <a:solidFill>
                  <a:srgbClr val="354DFD"/>
                </a:solidFill>
              </a:rPr>
              <a:t>Création </a:t>
            </a:r>
            <a:r>
              <a:rPr lang="fr-FR" sz="2000" dirty="0">
                <a:solidFill>
                  <a:srgbClr val="354DFD"/>
                </a:solidFill>
              </a:rPr>
              <a:t>comités techniques pour la concrétisation de </a:t>
            </a:r>
            <a:r>
              <a:rPr lang="fr-FR" sz="2000" dirty="0" smtClean="0">
                <a:solidFill>
                  <a:srgbClr val="354DFD"/>
                </a:solidFill>
              </a:rPr>
              <a:t>chaque axe </a:t>
            </a:r>
            <a:r>
              <a:rPr lang="fr-FR" sz="2000" dirty="0">
                <a:solidFill>
                  <a:srgbClr val="354DFD"/>
                </a:solidFill>
              </a:rPr>
              <a:t>de la SNIF avec participation du CGA dans les différents comités et groupes de travail</a:t>
            </a:r>
          </a:p>
          <a:p>
            <a:pPr>
              <a:defRPr/>
            </a:pPr>
            <a:r>
              <a:rPr lang="fr-FR" sz="2200" b="1" dirty="0" smtClean="0">
                <a:solidFill>
                  <a:srgbClr val="FF0000"/>
                </a:solidFill>
                <a:latin typeface="Calibri" pitchFamily="34" charset="0"/>
              </a:rPr>
              <a:t>2018  :               </a:t>
            </a:r>
            <a:r>
              <a:rPr lang="fr-FR" sz="2000" dirty="0" smtClean="0">
                <a:solidFill>
                  <a:srgbClr val="354DFD"/>
                </a:solidFill>
              </a:rPr>
              <a:t>Approbation </a:t>
            </a:r>
            <a:r>
              <a:rPr lang="fr-FR" sz="2000" dirty="0">
                <a:solidFill>
                  <a:srgbClr val="354DFD"/>
                </a:solidFill>
              </a:rPr>
              <a:t>de la SNIF par le gouvernement </a:t>
            </a:r>
          </a:p>
          <a:p>
            <a:pPr marL="806450" indent="-806450" eaLnBrk="1" hangingPunct="1">
              <a:defRPr/>
            </a:pPr>
            <a:r>
              <a:rPr lang="fr-FR" sz="2200" b="1" kern="1800" dirty="0" smtClean="0">
                <a:solidFill>
                  <a:srgbClr val="FF0000"/>
                </a:solidFill>
                <a:latin typeface="Calibri" pitchFamily="34" charset="0"/>
              </a:rPr>
              <a:t>2022 :</a:t>
            </a:r>
            <a:r>
              <a:rPr lang="fr-FR" sz="2200" b="1" kern="1800" dirty="0" smtClean="0">
                <a:solidFill>
                  <a:srgbClr val="0070C0"/>
                </a:solidFill>
                <a:latin typeface="Calibri" pitchFamily="34" charset="0"/>
              </a:rPr>
              <a:t>          </a:t>
            </a:r>
            <a:r>
              <a:rPr lang="fr-FR" sz="2000" dirty="0" smtClean="0">
                <a:solidFill>
                  <a:srgbClr val="354DFD"/>
                </a:solidFill>
              </a:rPr>
              <a:t>l’inclusion </a:t>
            </a:r>
            <a:r>
              <a:rPr lang="fr-FR" sz="2000" dirty="0">
                <a:solidFill>
                  <a:srgbClr val="354DFD"/>
                </a:solidFill>
              </a:rPr>
              <a:t>financière retenue comme l’une des actions de relance de l’économie dans le programme d’activité gouvernemental et dans les plans de développement nationaux</a:t>
            </a:r>
          </a:p>
          <a:p>
            <a:pPr marL="806450" indent="-806450" algn="just" eaLnBrk="1" hangingPunct="1">
              <a:defRPr/>
            </a:pPr>
            <a:r>
              <a:rPr lang="fr-FR" sz="2200" b="1" kern="1800" dirty="0">
                <a:solidFill>
                  <a:srgbClr val="FF0000"/>
                </a:solidFill>
                <a:latin typeface="Calibri" pitchFamily="34" charset="0"/>
              </a:rPr>
              <a:t>2023</a:t>
            </a:r>
            <a:r>
              <a:rPr lang="fr-FR" sz="2000" b="1" dirty="0" smtClean="0">
                <a:solidFill>
                  <a:srgbClr val="FF0000"/>
                </a:solidFill>
              </a:rPr>
              <a:t>  </a:t>
            </a:r>
            <a:r>
              <a:rPr lang="fr-FR" sz="2200" b="1" dirty="0">
                <a:solidFill>
                  <a:srgbClr val="FF0000"/>
                </a:solidFill>
                <a:latin typeface="Calibri" pitchFamily="34" charset="0"/>
              </a:rPr>
              <a:t>: Transmission du projet de Loi à l’approbation du CIM</a:t>
            </a:r>
            <a:endParaRPr lang="ar-TN" sz="2200" b="1" dirty="0">
              <a:solidFill>
                <a:srgbClr val="FF0000"/>
              </a:solidFill>
              <a:latin typeface="Calibri" pitchFamily="34" charset="0"/>
            </a:endParaRPr>
          </a:p>
        </p:txBody>
      </p:sp>
      <p:sp>
        <p:nvSpPr>
          <p:cNvPr id="3" name="Rectangle 2"/>
          <p:cNvSpPr/>
          <p:nvPr/>
        </p:nvSpPr>
        <p:spPr>
          <a:xfrm>
            <a:off x="251521" y="888365"/>
            <a:ext cx="8496944" cy="461665"/>
          </a:xfrm>
          <a:prstGeom prst="rect">
            <a:avLst/>
          </a:prstGeom>
        </p:spPr>
        <p:txBody>
          <a:bodyPr wrap="square">
            <a:spAutoFit/>
          </a:bodyPr>
          <a:lstStyle/>
          <a:p>
            <a:pPr algn="ctr">
              <a:buClr>
                <a:schemeClr val="accent1">
                  <a:lumMod val="75000"/>
                </a:schemeClr>
              </a:buClr>
            </a:pPr>
            <a:r>
              <a:rPr lang="fr-FR" sz="2400" dirty="0">
                <a:solidFill>
                  <a:srgbClr val="C00000"/>
                </a:solidFill>
                <a:latin typeface="Arial Black" pitchFamily="34" charset="0"/>
              </a:rPr>
              <a:t>Genèse de la </a:t>
            </a:r>
            <a:r>
              <a:rPr lang="fr-FR" sz="2400" dirty="0" smtClean="0">
                <a:solidFill>
                  <a:srgbClr val="C00000"/>
                </a:solidFill>
                <a:latin typeface="Arial Black" pitchFamily="34" charset="0"/>
              </a:rPr>
              <a:t>SNIF en Tunisie</a:t>
            </a:r>
            <a:endParaRPr lang="fr-FR" sz="2400" dirty="0">
              <a:solidFill>
                <a:srgbClr val="C00000"/>
              </a:solidFill>
              <a:latin typeface="Arial Black" pitchFamily="34" charset="0"/>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059331424"/>
      </p:ext>
    </p:extLst>
  </p:cSld>
  <p:clrMapOvr>
    <a:masterClrMapping/>
  </p:clrMapOvr>
  <p:transition spd="med">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8"/>
          <p:cNvSpPr txBox="1">
            <a:spLocks noChangeArrowheads="1"/>
          </p:cNvSpPr>
          <p:nvPr/>
        </p:nvSpPr>
        <p:spPr bwMode="auto">
          <a:xfrm>
            <a:off x="179512" y="2348880"/>
            <a:ext cx="8712968" cy="4031873"/>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marL="457200" indent="-457200" eaLnBrk="1" hangingPunct="1">
              <a:buFont typeface="Wingdings" panose="05000000000000000000" pitchFamily="2" charset="2"/>
              <a:buChar char="Ø"/>
              <a:defRPr/>
            </a:pPr>
            <a:r>
              <a:rPr lang="fr-FR" sz="3200" b="1" dirty="0" smtClean="0">
                <a:solidFill>
                  <a:srgbClr val="354DFD"/>
                </a:solidFill>
                <a:latin typeface="Calibri" pitchFamily="34" charset="0"/>
              </a:rPr>
              <a:t>proximité </a:t>
            </a:r>
            <a:r>
              <a:rPr lang="fr-FR" sz="3200" b="1" dirty="0">
                <a:solidFill>
                  <a:srgbClr val="354DFD"/>
                </a:solidFill>
                <a:latin typeface="Calibri" pitchFamily="34" charset="0"/>
              </a:rPr>
              <a:t>des services </a:t>
            </a:r>
            <a:endParaRPr lang="fr-FR" sz="3200" b="1" dirty="0" smtClean="0">
              <a:solidFill>
                <a:srgbClr val="354DFD"/>
              </a:solidFill>
              <a:latin typeface="Calibri" pitchFamily="34" charset="0"/>
            </a:endParaRPr>
          </a:p>
          <a:p>
            <a:pPr marL="457200" indent="-457200" eaLnBrk="1" hangingPunct="1">
              <a:buFont typeface="Wingdings" panose="05000000000000000000" pitchFamily="2" charset="2"/>
              <a:buChar char="Ø"/>
              <a:defRPr/>
            </a:pPr>
            <a:r>
              <a:rPr lang="fr-FR" sz="3200" b="1" dirty="0" smtClean="0">
                <a:solidFill>
                  <a:srgbClr val="354DFD"/>
                </a:solidFill>
                <a:latin typeface="Calibri" pitchFamily="34" charset="0"/>
              </a:rPr>
              <a:t>renforcement </a:t>
            </a:r>
            <a:r>
              <a:rPr lang="fr-FR" sz="3200" b="1" dirty="0">
                <a:solidFill>
                  <a:srgbClr val="354DFD"/>
                </a:solidFill>
                <a:latin typeface="Calibri" pitchFamily="34" charset="0"/>
              </a:rPr>
              <a:t>des autorités de </a:t>
            </a:r>
            <a:r>
              <a:rPr lang="fr-FR" sz="3200" b="1" dirty="0" smtClean="0">
                <a:solidFill>
                  <a:srgbClr val="354DFD"/>
                </a:solidFill>
                <a:latin typeface="Calibri" pitchFamily="34" charset="0"/>
              </a:rPr>
              <a:t>contrôle</a:t>
            </a:r>
          </a:p>
          <a:p>
            <a:pPr marL="457200" indent="-457200">
              <a:buFont typeface="Wingdings" panose="05000000000000000000" pitchFamily="2" charset="2"/>
              <a:buChar char="Ø"/>
              <a:defRPr/>
            </a:pPr>
            <a:r>
              <a:rPr lang="fr-FR" sz="3200" b="1" dirty="0">
                <a:solidFill>
                  <a:srgbClr val="354DFD"/>
                </a:solidFill>
                <a:latin typeface="Calibri" pitchFamily="34" charset="0"/>
              </a:rPr>
              <a:t>r</a:t>
            </a:r>
            <a:r>
              <a:rPr lang="fr-FR" sz="3200" b="1" dirty="0" smtClean="0">
                <a:solidFill>
                  <a:srgbClr val="354DFD"/>
                </a:solidFill>
                <a:latin typeface="Calibri" pitchFamily="34" charset="0"/>
              </a:rPr>
              <a:t>enforcement de la protection </a:t>
            </a:r>
            <a:r>
              <a:rPr lang="fr-FR" sz="3200" b="1" dirty="0">
                <a:solidFill>
                  <a:srgbClr val="354DFD"/>
                </a:solidFill>
                <a:latin typeface="Calibri" pitchFamily="34" charset="0"/>
              </a:rPr>
              <a:t>des consommateurs des institutions financières inclusives </a:t>
            </a:r>
          </a:p>
          <a:p>
            <a:pPr marL="457200" indent="-457200">
              <a:buFont typeface="Wingdings" panose="05000000000000000000" pitchFamily="2" charset="2"/>
              <a:buChar char="Ø"/>
              <a:defRPr/>
            </a:pPr>
            <a:r>
              <a:rPr lang="fr-FR" sz="3200" b="1" dirty="0">
                <a:solidFill>
                  <a:srgbClr val="354DFD"/>
                </a:solidFill>
                <a:latin typeface="Calibri" pitchFamily="34" charset="0"/>
              </a:rPr>
              <a:t>éducation </a:t>
            </a:r>
            <a:r>
              <a:rPr lang="fr-FR" sz="3200" b="1" dirty="0" smtClean="0">
                <a:solidFill>
                  <a:srgbClr val="354DFD"/>
                </a:solidFill>
                <a:latin typeface="Calibri" pitchFamily="34" charset="0"/>
              </a:rPr>
              <a:t>financière</a:t>
            </a:r>
          </a:p>
          <a:p>
            <a:pPr marL="457200" indent="-457200">
              <a:buFont typeface="Wingdings" panose="05000000000000000000" pitchFamily="2" charset="2"/>
              <a:buChar char="Ø"/>
              <a:defRPr/>
            </a:pPr>
            <a:r>
              <a:rPr lang="fr-FR" sz="3200" b="1" dirty="0">
                <a:solidFill>
                  <a:srgbClr val="354DFD"/>
                </a:solidFill>
                <a:latin typeface="Calibri" pitchFamily="34" charset="0"/>
              </a:rPr>
              <a:t>g</a:t>
            </a:r>
            <a:r>
              <a:rPr lang="fr-FR" sz="3200" b="1" dirty="0" smtClean="0">
                <a:solidFill>
                  <a:srgbClr val="354DFD"/>
                </a:solidFill>
                <a:latin typeface="Calibri" pitchFamily="34" charset="0"/>
              </a:rPr>
              <a:t>ouvernance de la SNIF </a:t>
            </a:r>
          </a:p>
          <a:p>
            <a:pPr eaLnBrk="1" hangingPunct="1">
              <a:defRPr/>
            </a:pPr>
            <a:endParaRPr lang="fr-FR" sz="3200" b="1" dirty="0">
              <a:solidFill>
                <a:schemeClr val="tx2">
                  <a:lumMod val="60000"/>
                  <a:lumOff val="40000"/>
                </a:schemeClr>
              </a:solidFill>
              <a:latin typeface="Calibri" pitchFamily="34" charset="0"/>
            </a:endParaRPr>
          </a:p>
        </p:txBody>
      </p:sp>
      <p:sp>
        <p:nvSpPr>
          <p:cNvPr id="13316" name="Rectangle 7"/>
          <p:cNvSpPr>
            <a:spLocks noChangeArrowheads="1"/>
          </p:cNvSpPr>
          <p:nvPr/>
        </p:nvSpPr>
        <p:spPr bwMode="auto">
          <a:xfrm>
            <a:off x="-468560" y="1156452"/>
            <a:ext cx="95050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defRPr/>
            </a:pPr>
            <a:r>
              <a:rPr lang="fr-FR" sz="3200" b="1" dirty="0" smtClean="0">
                <a:solidFill>
                  <a:srgbClr val="C00000"/>
                </a:solidFill>
                <a:latin typeface="Calibri" panose="020F0502020204030204" pitchFamily="34" charset="0"/>
              </a:rPr>
              <a:t>Les piliers de l’inclusion assurancielle </a:t>
            </a:r>
          </a:p>
          <a:p>
            <a:pPr algn="ctr">
              <a:spcBef>
                <a:spcPct val="0"/>
              </a:spcBef>
              <a:buClrTx/>
              <a:buSzTx/>
              <a:buFontTx/>
              <a:buNone/>
              <a:defRPr/>
            </a:pPr>
            <a:r>
              <a:rPr lang="fr-FR" sz="3200" b="1" dirty="0">
                <a:solidFill>
                  <a:srgbClr val="C00000"/>
                </a:solidFill>
                <a:latin typeface="Calibri" panose="020F0502020204030204" pitchFamily="34" charset="0"/>
              </a:rPr>
              <a:t>a</a:t>
            </a:r>
            <a:r>
              <a:rPr lang="fr-FR" sz="3200" b="1" dirty="0" smtClean="0">
                <a:solidFill>
                  <a:srgbClr val="C00000"/>
                </a:solidFill>
                <a:latin typeface="Calibri" panose="020F0502020204030204" pitchFamily="34" charset="0"/>
              </a:rPr>
              <a:t>u niveau de la SNIF</a:t>
            </a: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60389046"/>
      </p:ext>
    </p:extLst>
  </p:cSld>
  <p:clrMapOvr>
    <a:masterClrMapping/>
  </p:clrMapOvr>
  <p:transition spd="med">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323528" y="1484784"/>
            <a:ext cx="8352928" cy="3978784"/>
          </a:xfrm>
        </p:spPr>
        <p:txBody>
          <a:bodyPr>
            <a:noAutofit/>
          </a:bodyPr>
          <a:lstStyle/>
          <a:p>
            <a:pPr marL="571500" indent="-571500" algn="l" rtl="0">
              <a:buClr>
                <a:schemeClr val="bg1">
                  <a:lumMod val="50000"/>
                </a:schemeClr>
              </a:buClr>
              <a:buFont typeface="+mj-lt"/>
              <a:buAutoNum type="romanUcPeriod"/>
            </a:pPr>
            <a:endParaRPr lang="fr-FR" sz="2800" dirty="0" smtClean="0">
              <a:solidFill>
                <a:srgbClr val="FF0000"/>
              </a:solidFill>
            </a:endParaRPr>
          </a:p>
          <a:p>
            <a:pPr marL="571500" indent="-571500" algn="l" rtl="0">
              <a:lnSpc>
                <a:spcPct val="100000"/>
              </a:lnSpc>
              <a:buClr>
                <a:schemeClr val="accent1">
                  <a:lumMod val="75000"/>
                </a:schemeClr>
              </a:buClr>
              <a:buFont typeface="+mj-lt"/>
              <a:buAutoNum type="romanUcPeriod"/>
            </a:pPr>
            <a:r>
              <a:rPr lang="fr-FR" sz="2800" dirty="0">
                <a:solidFill>
                  <a:srgbClr val="FF7C80"/>
                </a:solidFill>
                <a:latin typeface="Arial Black" pitchFamily="34" charset="0"/>
              </a:rPr>
              <a:t>Indicateurs d’inclusion financière en Tunisie</a:t>
            </a:r>
          </a:p>
          <a:p>
            <a:pPr marL="571500" indent="-571500" algn="l" rtl="0">
              <a:lnSpc>
                <a:spcPct val="100000"/>
              </a:lnSpc>
              <a:buClr>
                <a:schemeClr val="accent1">
                  <a:lumMod val="75000"/>
                </a:schemeClr>
              </a:buClr>
              <a:buFont typeface="+mj-lt"/>
              <a:buAutoNum type="romanUcPeriod"/>
            </a:pPr>
            <a:r>
              <a:rPr lang="fr-FR" sz="2800" dirty="0">
                <a:solidFill>
                  <a:srgbClr val="FF0000"/>
                </a:solidFill>
                <a:latin typeface="Arial Black" pitchFamily="34" charset="0"/>
              </a:rPr>
              <a:t>L’assurance inclusive: état</a:t>
            </a:r>
            <a:r>
              <a:rPr lang="fr-FR" sz="2800" dirty="0">
                <a:solidFill>
                  <a:srgbClr val="FF7C80"/>
                </a:solidFill>
                <a:latin typeface="Arial Black" pitchFamily="34" charset="0"/>
              </a:rPr>
              <a:t> </a:t>
            </a:r>
            <a:r>
              <a:rPr lang="fr-FR" sz="2800" dirty="0" smtClean="0">
                <a:solidFill>
                  <a:srgbClr val="FF0000"/>
                </a:solidFill>
                <a:latin typeface="Arial Black" pitchFamily="34" charset="0"/>
              </a:rPr>
              <a:t>actuel</a:t>
            </a:r>
            <a:endParaRPr lang="fr-FR" sz="2800" dirty="0">
              <a:solidFill>
                <a:srgbClr val="FF0000"/>
              </a:solidFill>
              <a:latin typeface="Arial Black" pitchFamily="34" charset="0"/>
            </a:endParaRPr>
          </a:p>
          <a:p>
            <a:pPr marL="571500" indent="-571500" algn="l" rtl="0">
              <a:lnSpc>
                <a:spcPct val="100000"/>
              </a:lnSpc>
              <a:buClr>
                <a:schemeClr val="accent1">
                  <a:lumMod val="75000"/>
                </a:schemeClr>
              </a:buClr>
              <a:buFont typeface="+mj-lt"/>
              <a:buAutoNum type="romanUcPeriod"/>
            </a:pPr>
            <a:r>
              <a:rPr lang="fr-FR" sz="2800" dirty="0">
                <a:solidFill>
                  <a:srgbClr val="FF7C80"/>
                </a:solidFill>
                <a:latin typeface="Arial Black" pitchFamily="34" charset="0"/>
              </a:rPr>
              <a:t>L</a:t>
            </a:r>
            <a:r>
              <a:rPr lang="fr-FR" sz="2800" dirty="0" smtClean="0">
                <a:solidFill>
                  <a:srgbClr val="FF7C80"/>
                </a:solidFill>
                <a:latin typeface="Arial Black" pitchFamily="34" charset="0"/>
              </a:rPr>
              <a:t>’assurance inclusive: projet de dispositions en cours </a:t>
            </a:r>
          </a:p>
          <a:p>
            <a:pPr marL="571500" indent="-571500" algn="l" rtl="0">
              <a:buClr>
                <a:schemeClr val="bg1">
                  <a:lumMod val="50000"/>
                </a:schemeClr>
              </a:buClr>
              <a:buNone/>
            </a:pPr>
            <a:endParaRPr lang="fr-FR" sz="2800" dirty="0">
              <a:solidFill>
                <a:srgbClr val="FF0000"/>
              </a:solidFill>
            </a:endParaRPr>
          </a:p>
        </p:txBody>
      </p:sp>
      <p:pic>
        <p:nvPicPr>
          <p:cNvPr id="4" name="Picture 8" descr="C:\Users\jouda.khemiri\Desktop\index.png"/>
          <p:cNvPicPr>
            <a:picLocks noChangeAspect="1" noChangeArrowheads="1"/>
          </p:cNvPicPr>
          <p:nvPr/>
        </p:nvPicPr>
        <p:blipFill>
          <a:blip r:embed="rId2"/>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460571255"/>
      </p:ext>
    </p:extLst>
  </p:cSld>
  <p:clrMapOvr>
    <a:masterClrMapping/>
  </p:clrMapOvr>
  <p:transition spd="med">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ZoneTexte 8"/>
          <p:cNvSpPr txBox="1">
            <a:spLocks noChangeArrowheads="1"/>
          </p:cNvSpPr>
          <p:nvPr/>
        </p:nvSpPr>
        <p:spPr bwMode="auto">
          <a:xfrm>
            <a:off x="179512" y="1602452"/>
            <a:ext cx="8856984"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endParaRPr lang="fr-FR" sz="100" b="1" dirty="0" smtClean="0">
              <a:solidFill>
                <a:schemeClr val="accent1"/>
              </a:solidFill>
              <a:latin typeface="Calibri" panose="020F0502020204030204" pitchFamily="34" charset="0"/>
            </a:endParaRPr>
          </a:p>
          <a:p>
            <a:pPr marL="342900" indent="-342900" algn="just" eaLnBrk="1" hangingPunct="1">
              <a:buFont typeface="+mj-lt"/>
              <a:buAutoNum type="arabicPeriod"/>
              <a:defRPr/>
            </a:pPr>
            <a:r>
              <a:rPr lang="fr-FR" sz="2400" b="1" dirty="0" smtClean="0">
                <a:solidFill>
                  <a:srgbClr val="FF0000"/>
                </a:solidFill>
                <a:latin typeface="Calibri" panose="020F0502020204030204" pitchFamily="34" charset="0"/>
              </a:rPr>
              <a:t>  Extension de la liste des intermédiaires aux Institutions de Micro-Finances IMF</a:t>
            </a:r>
          </a:p>
          <a:p>
            <a:pPr algn="just" eaLnBrk="1" hangingPunct="1">
              <a:defRPr/>
            </a:pPr>
            <a:r>
              <a:rPr lang="fr-FR" sz="300" b="1" dirty="0" smtClean="0">
                <a:solidFill>
                  <a:srgbClr val="FF0000"/>
                </a:solidFill>
                <a:latin typeface="Calibri" panose="020F0502020204030204" pitchFamily="34" charset="0"/>
              </a:rPr>
              <a:t>-</a:t>
            </a:r>
          </a:p>
          <a:p>
            <a:pPr algn="just" eaLnBrk="1" hangingPunct="1">
              <a:defRPr/>
            </a:pPr>
            <a:r>
              <a:rPr lang="fr-FR" sz="2400" dirty="0" smtClean="0">
                <a:solidFill>
                  <a:srgbClr val="354DFD"/>
                </a:solidFill>
                <a:latin typeface="Calibri" panose="020F0502020204030204" pitchFamily="34" charset="0"/>
              </a:rPr>
              <a:t>       </a:t>
            </a:r>
            <a:r>
              <a:rPr lang="fr-FR" sz="2400" dirty="0" err="1" smtClean="0">
                <a:solidFill>
                  <a:srgbClr val="354DFD"/>
                </a:solidFill>
                <a:latin typeface="Calibri" panose="020F0502020204030204" pitchFamily="34" charset="0"/>
              </a:rPr>
              <a:t>Modif</a:t>
            </a:r>
            <a:r>
              <a:rPr lang="fr-FR" sz="2400" dirty="0" smtClean="0">
                <a:solidFill>
                  <a:srgbClr val="354DFD"/>
                </a:solidFill>
                <a:latin typeface="Calibri" panose="020F0502020204030204" pitchFamily="34" charset="0"/>
              </a:rPr>
              <a:t>° code </a:t>
            </a:r>
            <a:r>
              <a:rPr lang="fr-FR" sz="2400" dirty="0" err="1" smtClean="0">
                <a:solidFill>
                  <a:srgbClr val="354DFD"/>
                </a:solidFill>
                <a:latin typeface="Calibri" panose="020F0502020204030204" pitchFamily="34" charset="0"/>
              </a:rPr>
              <a:t>ass</a:t>
            </a:r>
            <a:r>
              <a:rPr lang="fr-FR" sz="2400" dirty="0" smtClean="0">
                <a:solidFill>
                  <a:srgbClr val="354DFD"/>
                </a:solidFill>
                <a:latin typeface="Calibri" panose="020F0502020204030204" pitchFamily="34" charset="0"/>
              </a:rPr>
              <a:t>. par </a:t>
            </a:r>
            <a:r>
              <a:rPr lang="fr-FR" sz="2400" dirty="0">
                <a:solidFill>
                  <a:srgbClr val="354DFD"/>
                </a:solidFill>
                <a:latin typeface="Calibri" panose="020F0502020204030204" pitchFamily="34" charset="0"/>
              </a:rPr>
              <a:t>D</a:t>
            </a:r>
            <a:r>
              <a:rPr lang="fr-FR" sz="2400" dirty="0" smtClean="0">
                <a:solidFill>
                  <a:srgbClr val="354DFD"/>
                </a:solidFill>
                <a:latin typeface="Calibri" panose="020F0502020204030204" pitchFamily="34" charset="0"/>
              </a:rPr>
              <a:t>écret-loi n°2011-117 du </a:t>
            </a:r>
            <a:r>
              <a:rPr lang="fr-FR" sz="2400" dirty="0">
                <a:solidFill>
                  <a:srgbClr val="354DFD"/>
                </a:solidFill>
                <a:latin typeface="Calibri" panose="020F0502020204030204" pitchFamily="34" charset="0"/>
              </a:rPr>
              <a:t>05/11/2011</a:t>
            </a:r>
            <a:r>
              <a:rPr lang="fr-FR" sz="2400" b="1" dirty="0" smtClean="0">
                <a:solidFill>
                  <a:srgbClr val="354DFD"/>
                </a:solidFill>
                <a:latin typeface="Calibri" panose="020F0502020204030204" pitchFamily="34" charset="0"/>
              </a:rPr>
              <a:t> ;</a:t>
            </a:r>
          </a:p>
          <a:p>
            <a:pPr marL="457200" indent="-457200" algn="just">
              <a:buClr>
                <a:srgbClr val="FF0000"/>
              </a:buClr>
              <a:buFont typeface="+mj-lt"/>
              <a:buAutoNum type="arabicPeriod" startAt="2"/>
              <a:defRPr/>
            </a:pPr>
            <a:r>
              <a:rPr lang="fr-FR" sz="2400" b="1" dirty="0" smtClean="0">
                <a:solidFill>
                  <a:srgbClr val="FF0000"/>
                </a:solidFill>
                <a:latin typeface="Calibri" panose="020F0502020204030204" pitchFamily="34" charset="0"/>
              </a:rPr>
              <a:t>Approbation par </a:t>
            </a:r>
            <a:r>
              <a:rPr lang="fr-FR" sz="2400" b="1" dirty="0" err="1" smtClean="0">
                <a:solidFill>
                  <a:srgbClr val="FF0000"/>
                </a:solidFill>
                <a:latin typeface="Calibri" panose="020F0502020204030204" pitchFamily="34" charset="0"/>
              </a:rPr>
              <a:t>Min.Fin</a:t>
            </a:r>
            <a:r>
              <a:rPr lang="fr-FR" sz="2400" b="1" dirty="0" smtClean="0">
                <a:solidFill>
                  <a:srgbClr val="FF0000"/>
                </a:solidFill>
                <a:latin typeface="Calibri" panose="020F0502020204030204" pitchFamily="34" charset="0"/>
              </a:rPr>
              <a:t> </a:t>
            </a:r>
            <a:r>
              <a:rPr lang="fr-FR" sz="2400" b="1" dirty="0" smtClean="0">
                <a:solidFill>
                  <a:srgbClr val="354DFD"/>
                </a:solidFill>
                <a:latin typeface="Calibri" panose="020F0502020204030204" pitchFamily="34" charset="0"/>
              </a:rPr>
              <a:t>Convention cadre de distribution des produits d’assurance via les bureaux des </a:t>
            </a:r>
            <a:r>
              <a:rPr lang="fr-FR" sz="2400" b="1" dirty="0" err="1" smtClean="0">
                <a:solidFill>
                  <a:srgbClr val="354DFD"/>
                </a:solidFill>
                <a:latin typeface="Calibri" panose="020F0502020204030204" pitchFamily="34" charset="0"/>
              </a:rPr>
              <a:t>IMFs</a:t>
            </a:r>
            <a:r>
              <a:rPr lang="fr-FR" sz="2400" b="1" dirty="0" smtClean="0">
                <a:solidFill>
                  <a:srgbClr val="354DFD"/>
                </a:solidFill>
                <a:latin typeface="Calibri" panose="020F0502020204030204" pitchFamily="34" charset="0"/>
              </a:rPr>
              <a:t> </a:t>
            </a:r>
            <a:r>
              <a:rPr lang="fr-FR" sz="2400" dirty="0" smtClean="0">
                <a:solidFill>
                  <a:srgbClr val="354DFD"/>
                </a:solidFill>
                <a:latin typeface="Calibri" panose="020F0502020204030204" pitchFamily="34" charset="0"/>
              </a:rPr>
              <a:t>entre FTUSA et  </a:t>
            </a:r>
            <a:r>
              <a:rPr lang="fr-FR" sz="2400" dirty="0">
                <a:solidFill>
                  <a:srgbClr val="354DFD"/>
                </a:solidFill>
                <a:latin typeface="Calibri" panose="020F0502020204030204" pitchFamily="34" charset="0"/>
              </a:rPr>
              <a:t>F</a:t>
            </a:r>
            <a:r>
              <a:rPr lang="fr-FR" sz="2400" dirty="0" smtClean="0">
                <a:solidFill>
                  <a:srgbClr val="354DFD"/>
                </a:solidFill>
                <a:latin typeface="Calibri" panose="020F0502020204030204" pitchFamily="34" charset="0"/>
              </a:rPr>
              <a:t>édération des IMF </a:t>
            </a:r>
            <a:r>
              <a:rPr lang="fr-FR" sz="2400" dirty="0">
                <a:solidFill>
                  <a:srgbClr val="354DFD"/>
                </a:solidFill>
                <a:latin typeface="Calibri" panose="020F0502020204030204" pitchFamily="34" charset="0"/>
              </a:rPr>
              <a:t>signée le </a:t>
            </a:r>
            <a:r>
              <a:rPr lang="fr-FR" sz="2400" b="1" dirty="0" smtClean="0">
                <a:solidFill>
                  <a:srgbClr val="354DFD"/>
                </a:solidFill>
                <a:latin typeface="Calibri" panose="020F0502020204030204" pitchFamily="34" charset="0"/>
              </a:rPr>
              <a:t>17 /02/2020</a:t>
            </a:r>
            <a:r>
              <a:rPr lang="fr-FR" sz="2400" dirty="0" smtClean="0">
                <a:solidFill>
                  <a:srgbClr val="354DFD"/>
                </a:solidFill>
                <a:latin typeface="Calibri" panose="020F0502020204030204" pitchFamily="34" charset="0"/>
              </a:rPr>
              <a:t>.</a:t>
            </a:r>
          </a:p>
          <a:p>
            <a:pPr algn="just" eaLnBrk="1" hangingPunct="1">
              <a:defRPr/>
            </a:pPr>
            <a:endParaRPr lang="fr-FR" sz="1000" dirty="0" smtClean="0">
              <a:solidFill>
                <a:schemeClr val="accent1"/>
              </a:solidFill>
              <a:latin typeface="Calibri" panose="020F0502020204030204" pitchFamily="34" charset="0"/>
            </a:endParaRPr>
          </a:p>
          <a:p>
            <a:pPr marL="457200" indent="-457200" eaLnBrk="1" hangingPunct="1">
              <a:buClr>
                <a:srgbClr val="FF0000"/>
              </a:buClr>
              <a:buFont typeface="+mj-lt"/>
              <a:buAutoNum type="arabicPeriod" startAt="3"/>
              <a:defRPr/>
            </a:pPr>
            <a:r>
              <a:rPr lang="fr-FR" sz="2400" b="1" dirty="0" smtClean="0">
                <a:solidFill>
                  <a:srgbClr val="FF0000"/>
                </a:solidFill>
                <a:latin typeface="Calibri" panose="020F0502020204030204" pitchFamily="34" charset="0"/>
              </a:rPr>
              <a:t>Promulgation </a:t>
            </a:r>
            <a:r>
              <a:rPr lang="fr-FR" sz="2400" b="1" dirty="0">
                <a:solidFill>
                  <a:srgbClr val="FF0000"/>
                </a:solidFill>
                <a:latin typeface="Calibri" panose="020F0502020204030204" pitchFamily="34" charset="0"/>
              </a:rPr>
              <a:t>A</a:t>
            </a:r>
            <a:r>
              <a:rPr lang="fr-FR" sz="2400" b="1" dirty="0" smtClean="0">
                <a:solidFill>
                  <a:srgbClr val="FF0000"/>
                </a:solidFill>
                <a:latin typeface="Calibri" panose="020F0502020204030204" pitchFamily="34" charset="0"/>
              </a:rPr>
              <a:t>rrêté </a:t>
            </a:r>
            <a:r>
              <a:rPr lang="fr-FR" sz="2400" b="1" dirty="0" smtClean="0">
                <a:solidFill>
                  <a:srgbClr val="354DFD"/>
                </a:solidFill>
                <a:latin typeface="Calibri" panose="020F0502020204030204" pitchFamily="34" charset="0"/>
              </a:rPr>
              <a:t>fixant la liste des branches d’assurance que les IMF peuvent distribuer en 2021: </a:t>
            </a:r>
            <a:endParaRPr lang="fr-FR" sz="2400" dirty="0">
              <a:solidFill>
                <a:srgbClr val="354DFD"/>
              </a:solidFill>
              <a:latin typeface="Calibri" panose="020F0502020204030204" pitchFamily="34" charset="0"/>
            </a:endParaRP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incendie et éléments naturels</a:t>
            </a: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risques agricoles </a:t>
            </a: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autres dommages aux biens</a:t>
            </a: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assistance</a:t>
            </a: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vie et la capitalisation </a:t>
            </a:r>
            <a:endParaRPr lang="fr-FR" sz="2200" dirty="0">
              <a:solidFill>
                <a:srgbClr val="354DFD"/>
              </a:solidFill>
              <a:latin typeface="Calibri" panose="020F0502020204030204" pitchFamily="34" charset="0"/>
            </a:endParaRPr>
          </a:p>
          <a:p>
            <a:pPr marL="1524000" indent="-342900" eaLnBrk="1" hangingPunct="1">
              <a:buFont typeface="Wingdings" panose="05000000000000000000" pitchFamily="2" charset="2"/>
              <a:buChar char="ü"/>
              <a:defRPr/>
            </a:pPr>
            <a:r>
              <a:rPr lang="fr-FR" sz="2200" dirty="0" smtClean="0">
                <a:solidFill>
                  <a:srgbClr val="354DFD"/>
                </a:solidFill>
                <a:latin typeface="Calibri" panose="020F0502020204030204" pitchFamily="34" charset="0"/>
              </a:rPr>
              <a:t>accidents corporels (arrêté MF du </a:t>
            </a:r>
            <a:r>
              <a:rPr lang="fr-FR" sz="2200" b="1" dirty="0" smtClean="0">
                <a:solidFill>
                  <a:srgbClr val="354DFD"/>
                </a:solidFill>
                <a:latin typeface="Calibri" panose="020F0502020204030204" pitchFamily="34" charset="0"/>
              </a:rPr>
              <a:t>04/05/2021</a:t>
            </a:r>
            <a:r>
              <a:rPr lang="fr-FR" sz="2200" dirty="0" smtClean="0">
                <a:solidFill>
                  <a:srgbClr val="354DFD"/>
                </a:solidFill>
                <a:latin typeface="Calibri" panose="020F0502020204030204" pitchFamily="34" charset="0"/>
              </a:rPr>
              <a:t>)</a:t>
            </a:r>
          </a:p>
        </p:txBody>
      </p:sp>
      <p:sp>
        <p:nvSpPr>
          <p:cNvPr id="5" name="Rectangle 7"/>
          <p:cNvSpPr>
            <a:spLocks noChangeArrowheads="1"/>
          </p:cNvSpPr>
          <p:nvPr/>
        </p:nvSpPr>
        <p:spPr bwMode="auto">
          <a:xfrm>
            <a:off x="323528" y="1052736"/>
            <a:ext cx="849694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fr-FR" sz="2600" b="1" dirty="0" smtClean="0">
                <a:solidFill>
                  <a:srgbClr val="C00000"/>
                </a:solidFill>
                <a:latin typeface="Calibri" panose="020F0502020204030204" pitchFamily="34" charset="0"/>
              </a:rPr>
              <a:t>Mesures déjà prises pour favoriser l’inclusion financière:</a:t>
            </a:r>
          </a:p>
        </p:txBody>
      </p:sp>
      <p:pic>
        <p:nvPicPr>
          <p:cNvPr id="6"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091514744"/>
      </p:ext>
    </p:extLst>
  </p:cSld>
  <p:clrMapOvr>
    <a:masterClrMapping/>
  </p:clrMapOvr>
  <p:transition spd="med">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oneTexte 8"/>
          <p:cNvSpPr txBox="1">
            <a:spLocks noChangeArrowheads="1"/>
          </p:cNvSpPr>
          <p:nvPr/>
        </p:nvSpPr>
        <p:spPr bwMode="auto">
          <a:xfrm>
            <a:off x="179512" y="1556792"/>
            <a:ext cx="8712967"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ClrTx/>
              <a:buSzTx/>
              <a:buFontTx/>
              <a:buNone/>
              <a:defRPr/>
            </a:pPr>
            <a:endParaRPr lang="fr-FR" sz="100" b="1" dirty="0" smtClean="0">
              <a:solidFill>
                <a:schemeClr val="accent1"/>
              </a:solidFill>
              <a:latin typeface="Calibri" panose="020F0502020204030204" pitchFamily="34" charset="0"/>
            </a:endParaRPr>
          </a:p>
          <a:p>
            <a:pPr algn="just" eaLnBrk="1" hangingPunct="1">
              <a:spcBef>
                <a:spcPct val="0"/>
              </a:spcBef>
              <a:buClrTx/>
              <a:buSzTx/>
              <a:buFontTx/>
              <a:buNone/>
              <a:defRPr/>
            </a:pPr>
            <a:r>
              <a:rPr lang="fr-FR" b="1" dirty="0" smtClean="0">
                <a:solidFill>
                  <a:srgbClr val="354DFD"/>
                </a:solidFill>
                <a:latin typeface="Calibri" panose="020F0502020204030204" pitchFamily="34" charset="0"/>
              </a:rPr>
              <a:t>4.</a:t>
            </a:r>
            <a:r>
              <a:rPr lang="fr-FR" dirty="0">
                <a:solidFill>
                  <a:schemeClr val="accent1"/>
                </a:solidFill>
                <a:latin typeface="Calibri" panose="020F0502020204030204" pitchFamily="34" charset="0"/>
              </a:rPr>
              <a:t> </a:t>
            </a:r>
            <a:r>
              <a:rPr lang="fr-FR" b="1" dirty="0" smtClean="0">
                <a:solidFill>
                  <a:srgbClr val="354DFD"/>
                </a:solidFill>
                <a:latin typeface="Calibri" panose="020F0502020204030204" pitchFamily="34" charset="0"/>
              </a:rPr>
              <a:t>Création d’une DG dédiée à la </a:t>
            </a:r>
            <a:r>
              <a:rPr lang="fr-FR" b="1" dirty="0" smtClean="0">
                <a:solidFill>
                  <a:srgbClr val="FF0000"/>
                </a:solidFill>
                <a:latin typeface="Calibri" panose="020F0502020204030204" pitchFamily="34" charset="0"/>
              </a:rPr>
              <a:t>protection du consommateur </a:t>
            </a:r>
            <a:r>
              <a:rPr lang="fr-FR" b="1" dirty="0" smtClean="0">
                <a:solidFill>
                  <a:srgbClr val="354DFD"/>
                </a:solidFill>
                <a:latin typeface="Calibri" panose="020F0502020204030204" pitchFamily="34" charset="0"/>
              </a:rPr>
              <a:t>au sein du CGA </a:t>
            </a:r>
            <a:r>
              <a:rPr lang="fr-FR" dirty="0" smtClean="0">
                <a:solidFill>
                  <a:srgbClr val="354DFD"/>
                </a:solidFill>
                <a:latin typeface="Calibri" panose="020F0502020204030204" pitchFamily="34" charset="0"/>
              </a:rPr>
              <a:t>(</a:t>
            </a:r>
            <a:r>
              <a:rPr lang="fr-FR" dirty="0" err="1" smtClean="0">
                <a:solidFill>
                  <a:srgbClr val="354DFD"/>
                </a:solidFill>
                <a:latin typeface="Calibri" panose="020F0502020204030204" pitchFamily="34" charset="0"/>
              </a:rPr>
              <a:t>Modif</a:t>
            </a:r>
            <a:r>
              <a:rPr lang="fr-FR" dirty="0" smtClean="0">
                <a:solidFill>
                  <a:srgbClr val="354DFD"/>
                </a:solidFill>
                <a:latin typeface="Calibri" panose="020F0502020204030204" pitchFamily="34" charset="0"/>
              </a:rPr>
              <a:t>° </a:t>
            </a:r>
            <a:r>
              <a:rPr lang="fr-FR" dirty="0">
                <a:solidFill>
                  <a:srgbClr val="354DFD"/>
                </a:solidFill>
                <a:latin typeface="Calibri" panose="020F0502020204030204" pitchFamily="34" charset="0"/>
              </a:rPr>
              <a:t>O</a:t>
            </a:r>
            <a:r>
              <a:rPr lang="fr-FR" dirty="0" smtClean="0">
                <a:solidFill>
                  <a:srgbClr val="354DFD"/>
                </a:solidFill>
                <a:latin typeface="Calibri" panose="020F0502020204030204" pitchFamily="34" charset="0"/>
              </a:rPr>
              <a:t>rganigramme du CGA le </a:t>
            </a:r>
            <a:r>
              <a:rPr lang="fr-FR" b="1" dirty="0" smtClean="0">
                <a:solidFill>
                  <a:srgbClr val="354DFD"/>
                </a:solidFill>
                <a:latin typeface="Calibri" panose="020F0502020204030204" pitchFamily="34" charset="0"/>
              </a:rPr>
              <a:t>25/06/2021</a:t>
            </a:r>
            <a:r>
              <a:rPr lang="fr-FR" dirty="0" smtClean="0">
                <a:solidFill>
                  <a:srgbClr val="354DFD"/>
                </a:solidFill>
                <a:latin typeface="Calibri" panose="020F0502020204030204" pitchFamily="34" charset="0"/>
              </a:rPr>
              <a:t>)</a:t>
            </a:r>
          </a:p>
          <a:p>
            <a:pPr algn="just" eaLnBrk="1" hangingPunct="1">
              <a:spcBef>
                <a:spcPct val="0"/>
              </a:spcBef>
              <a:buClrTx/>
              <a:buSzTx/>
              <a:buFontTx/>
              <a:buNone/>
              <a:defRPr/>
            </a:pPr>
            <a:endParaRPr lang="fr-FR" sz="800" dirty="0" smtClean="0">
              <a:solidFill>
                <a:schemeClr val="accent1"/>
              </a:solidFill>
              <a:latin typeface="Calibri" panose="020F0502020204030204" pitchFamily="34" charset="0"/>
            </a:endParaRPr>
          </a:p>
          <a:p>
            <a:pPr algn="just">
              <a:spcBef>
                <a:spcPct val="0"/>
              </a:spcBef>
              <a:buClrTx/>
              <a:buSzTx/>
              <a:buNone/>
              <a:defRPr/>
            </a:pPr>
            <a:r>
              <a:rPr lang="fr-FR" b="1" dirty="0" smtClean="0">
                <a:solidFill>
                  <a:srgbClr val="354DFD"/>
                </a:solidFill>
                <a:latin typeface="Calibri" panose="020F0502020204030204" pitchFamily="34" charset="0"/>
              </a:rPr>
              <a:t>5.</a:t>
            </a:r>
            <a:r>
              <a:rPr lang="fr-FR" b="1" dirty="0">
                <a:solidFill>
                  <a:schemeClr val="accent1"/>
                </a:solidFill>
                <a:latin typeface="Calibri" panose="020F0502020204030204" pitchFamily="34" charset="0"/>
              </a:rPr>
              <a:t> </a:t>
            </a:r>
            <a:r>
              <a:rPr lang="fr-FR" b="1" dirty="0" smtClean="0">
                <a:solidFill>
                  <a:srgbClr val="354DFD"/>
                </a:solidFill>
                <a:latin typeface="Calibri" panose="020F0502020204030204" pitchFamily="34" charset="0"/>
              </a:rPr>
              <a:t>Signature </a:t>
            </a:r>
            <a:r>
              <a:rPr lang="fr-FR" dirty="0">
                <a:solidFill>
                  <a:srgbClr val="354DFD"/>
                </a:solidFill>
                <a:latin typeface="Calibri" panose="020F0502020204030204" pitchFamily="34" charset="0"/>
              </a:rPr>
              <a:t>en date du </a:t>
            </a:r>
            <a:r>
              <a:rPr lang="fr-FR" b="1" dirty="0" smtClean="0">
                <a:solidFill>
                  <a:srgbClr val="354DFD"/>
                </a:solidFill>
                <a:latin typeface="Calibri" panose="020F0502020204030204" pitchFamily="34" charset="0"/>
              </a:rPr>
              <a:t>03/02/2022 </a:t>
            </a:r>
            <a:r>
              <a:rPr lang="fr-FR" b="1" dirty="0" smtClean="0">
                <a:solidFill>
                  <a:srgbClr val="FF0000"/>
                </a:solidFill>
                <a:latin typeface="Calibri" panose="020F0502020204030204" pitchFamily="34" charset="0"/>
              </a:rPr>
              <a:t>Convention de coopération et d’échange de données entre CGA et ACM (Autorité de Contrôle de la Micro-Finance) </a:t>
            </a:r>
            <a:r>
              <a:rPr lang="fr-FR" b="1" dirty="0" smtClean="0">
                <a:solidFill>
                  <a:schemeClr val="accent1"/>
                </a:solidFill>
                <a:latin typeface="Calibri" panose="020F0502020204030204" pitchFamily="34" charset="0"/>
              </a:rPr>
              <a:t>:</a:t>
            </a:r>
            <a:endParaRPr lang="fr-FR" sz="1050" b="1" dirty="0" smtClean="0">
              <a:solidFill>
                <a:schemeClr val="accent1"/>
              </a:solidFill>
              <a:latin typeface="Calibri" panose="020F0502020204030204" pitchFamily="34" charset="0"/>
            </a:endParaRPr>
          </a:p>
          <a:p>
            <a:pPr algn="just" eaLnBrk="1" hangingPunct="1">
              <a:spcBef>
                <a:spcPct val="0"/>
              </a:spcBef>
              <a:buClrTx/>
              <a:buSzTx/>
              <a:buFontTx/>
              <a:buNone/>
              <a:defRPr/>
            </a:pPr>
            <a:r>
              <a:rPr lang="fr-FR" b="1" dirty="0" smtClean="0">
                <a:solidFill>
                  <a:srgbClr val="354DFD"/>
                </a:solidFill>
                <a:latin typeface="Calibri" panose="020F0502020204030204" pitchFamily="34" charset="0"/>
              </a:rPr>
              <a:t>6.</a:t>
            </a:r>
            <a:r>
              <a:rPr lang="fr-FR" b="1" dirty="0" smtClean="0">
                <a:solidFill>
                  <a:schemeClr val="accent1"/>
                </a:solidFill>
                <a:latin typeface="Calibri" panose="020F0502020204030204" pitchFamily="34" charset="0"/>
              </a:rPr>
              <a:t>  </a:t>
            </a:r>
            <a:r>
              <a:rPr lang="fr-FR" b="1" dirty="0" smtClean="0">
                <a:solidFill>
                  <a:srgbClr val="354DFD"/>
                </a:solidFill>
                <a:latin typeface="Calibri" panose="020F0502020204030204" pitchFamily="34" charset="0"/>
              </a:rPr>
              <a:t>Participation du CGA dans la conception des axes du </a:t>
            </a:r>
            <a:r>
              <a:rPr lang="fr-FR" b="1" dirty="0" smtClean="0">
                <a:solidFill>
                  <a:srgbClr val="FF0000"/>
                </a:solidFill>
                <a:latin typeface="Calibri" panose="020F0502020204030204" pitchFamily="34" charset="0"/>
              </a:rPr>
              <a:t>plan national de l’éducation financière PNIF</a:t>
            </a:r>
          </a:p>
          <a:p>
            <a:pPr eaLnBrk="1" hangingPunct="1">
              <a:spcBef>
                <a:spcPct val="0"/>
              </a:spcBef>
              <a:buClrTx/>
              <a:buSzTx/>
              <a:buFontTx/>
              <a:buNone/>
              <a:defRPr/>
            </a:pPr>
            <a:endParaRPr lang="fr-FR" sz="900" b="1" dirty="0" smtClean="0">
              <a:solidFill>
                <a:srgbClr val="FF0000"/>
              </a:solidFill>
              <a:latin typeface="Calibri" panose="020F0502020204030204" pitchFamily="34" charset="0"/>
            </a:endParaRPr>
          </a:p>
          <a:p>
            <a:pPr algn="just" eaLnBrk="1" hangingPunct="1">
              <a:spcBef>
                <a:spcPct val="0"/>
              </a:spcBef>
              <a:buClrTx/>
              <a:buSzTx/>
              <a:buFontTx/>
              <a:buNone/>
              <a:defRPr/>
            </a:pPr>
            <a:r>
              <a:rPr lang="fr-FR" b="1" dirty="0">
                <a:solidFill>
                  <a:srgbClr val="354DFD"/>
                </a:solidFill>
                <a:latin typeface="Calibri" panose="020F0502020204030204" pitchFamily="34" charset="0"/>
              </a:rPr>
              <a:t>7. </a:t>
            </a:r>
            <a:r>
              <a:rPr lang="fr-FR" b="1" dirty="0" smtClean="0">
                <a:solidFill>
                  <a:srgbClr val="354DFD"/>
                </a:solidFill>
                <a:latin typeface="Calibri" panose="020F0502020204030204" pitchFamily="34" charset="0"/>
              </a:rPr>
              <a:t>  Présence </a:t>
            </a:r>
            <a:r>
              <a:rPr lang="fr-FR" b="1" dirty="0">
                <a:solidFill>
                  <a:srgbClr val="354DFD"/>
                </a:solidFill>
                <a:latin typeface="Calibri" panose="020F0502020204030204" pitchFamily="34" charset="0"/>
              </a:rPr>
              <a:t>du CGA dans le conseil d’administration </a:t>
            </a:r>
            <a:r>
              <a:rPr lang="fr-FR" b="1" dirty="0" smtClean="0">
                <a:solidFill>
                  <a:srgbClr val="354DFD"/>
                </a:solidFill>
                <a:latin typeface="Calibri" panose="020F0502020204030204" pitchFamily="34" charset="0"/>
              </a:rPr>
              <a:t>et le conseil scientifique de l’OIF (observatoire de l’inclusion financière) </a:t>
            </a:r>
          </a:p>
        </p:txBody>
      </p:sp>
      <p:sp>
        <p:nvSpPr>
          <p:cNvPr id="25605" name="Rectangle 7"/>
          <p:cNvSpPr>
            <a:spLocks noChangeArrowheads="1"/>
          </p:cNvSpPr>
          <p:nvPr/>
        </p:nvSpPr>
        <p:spPr bwMode="auto">
          <a:xfrm>
            <a:off x="251521" y="1135402"/>
            <a:ext cx="83529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fr-FR" sz="2600" b="1" dirty="0" smtClean="0">
                <a:solidFill>
                  <a:srgbClr val="C00000"/>
                </a:solidFill>
                <a:latin typeface="Calibri" panose="020F0502020204030204" pitchFamily="34" charset="0"/>
              </a:rPr>
              <a:t>Mesures déjà prises pour favoriser l’inclusion financière:</a:t>
            </a: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3808093170"/>
      </p:ext>
    </p:extLst>
  </p:cSld>
  <p:clrMapOvr>
    <a:masterClrMapping/>
  </p:clrMapOvr>
  <p:transition spd="med">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dirty="0" smtClean="0">
                <a:solidFill>
                  <a:schemeClr val="bg1"/>
                </a:solidFill>
              </a:rPr>
              <a:t>Plan</a:t>
            </a:r>
            <a:endParaRPr lang="fr-FR" sz="4800" dirty="0">
              <a:solidFill>
                <a:schemeClr val="bg1"/>
              </a:solidFill>
            </a:endParaRPr>
          </a:p>
        </p:txBody>
      </p:sp>
      <p:sp>
        <p:nvSpPr>
          <p:cNvPr id="3" name="Espace réservé du contenu 2"/>
          <p:cNvSpPr>
            <a:spLocks noGrp="1"/>
          </p:cNvSpPr>
          <p:nvPr>
            <p:ph idx="1"/>
          </p:nvPr>
        </p:nvSpPr>
        <p:spPr>
          <a:xfrm>
            <a:off x="395536" y="1412776"/>
            <a:ext cx="8352928" cy="4050792"/>
          </a:xfrm>
        </p:spPr>
        <p:txBody>
          <a:bodyPr>
            <a:normAutofit/>
          </a:bodyPr>
          <a:lstStyle/>
          <a:p>
            <a:pPr marL="571500" indent="-571500" algn="l" rtl="0">
              <a:lnSpc>
                <a:spcPct val="100000"/>
              </a:lnSpc>
              <a:buClr>
                <a:schemeClr val="bg1">
                  <a:lumMod val="50000"/>
                </a:schemeClr>
              </a:buClr>
              <a:buFont typeface="+mj-lt"/>
              <a:buAutoNum type="romanUcPeriod"/>
            </a:pPr>
            <a:endParaRPr lang="fr-FR" sz="700" dirty="0" smtClean="0">
              <a:solidFill>
                <a:srgbClr val="FF0000"/>
              </a:solidFill>
            </a:endParaRPr>
          </a:p>
          <a:p>
            <a:pPr marL="571500" indent="-571500" algn="l" rtl="0">
              <a:lnSpc>
                <a:spcPct val="100000"/>
              </a:lnSpc>
              <a:buClr>
                <a:schemeClr val="accent1">
                  <a:lumMod val="75000"/>
                </a:schemeClr>
              </a:buClr>
              <a:buFont typeface="+mj-lt"/>
              <a:buAutoNum type="romanUcPeriod"/>
            </a:pPr>
            <a:r>
              <a:rPr lang="fr-FR" sz="3200" dirty="0">
                <a:solidFill>
                  <a:srgbClr val="FF7C80"/>
                </a:solidFill>
                <a:latin typeface="Arial Black" pitchFamily="34" charset="0"/>
              </a:rPr>
              <a:t>Indicateurs d’inclusion financière en Tunisie</a:t>
            </a:r>
          </a:p>
          <a:p>
            <a:pPr marL="571500" indent="-571500" algn="l" rtl="0">
              <a:lnSpc>
                <a:spcPct val="100000"/>
              </a:lnSpc>
              <a:buClr>
                <a:schemeClr val="accent1">
                  <a:lumMod val="75000"/>
                </a:schemeClr>
              </a:buClr>
              <a:buFont typeface="+mj-lt"/>
              <a:buAutoNum type="romanUcPeriod"/>
            </a:pPr>
            <a:r>
              <a:rPr lang="fr-FR" sz="3200" dirty="0" smtClean="0">
                <a:solidFill>
                  <a:srgbClr val="FF7C80"/>
                </a:solidFill>
                <a:latin typeface="Arial Black" pitchFamily="34" charset="0"/>
              </a:rPr>
              <a:t>L’assurance inclusive: état actuel</a:t>
            </a:r>
          </a:p>
          <a:p>
            <a:pPr marL="571500" indent="-571500" algn="l" rtl="0">
              <a:lnSpc>
                <a:spcPct val="100000"/>
              </a:lnSpc>
              <a:buClr>
                <a:schemeClr val="accent1">
                  <a:lumMod val="75000"/>
                </a:schemeClr>
              </a:buClr>
              <a:buFont typeface="+mj-lt"/>
              <a:buAutoNum type="romanUcPeriod"/>
            </a:pPr>
            <a:r>
              <a:rPr lang="fr-FR" sz="3200" dirty="0">
                <a:solidFill>
                  <a:srgbClr val="FF0000"/>
                </a:solidFill>
                <a:latin typeface="Arial Black" pitchFamily="34" charset="0"/>
              </a:rPr>
              <a:t>L</a:t>
            </a:r>
            <a:r>
              <a:rPr lang="fr-FR" sz="3200" dirty="0" smtClean="0">
                <a:solidFill>
                  <a:srgbClr val="FF0000"/>
                </a:solidFill>
                <a:latin typeface="Arial Black" pitchFamily="34" charset="0"/>
              </a:rPr>
              <a:t>’assurance inclusive: projet de dispositions en cours </a:t>
            </a:r>
          </a:p>
          <a:p>
            <a:pPr marL="571500" indent="-571500" algn="l" rtl="0">
              <a:lnSpc>
                <a:spcPct val="100000"/>
              </a:lnSpc>
              <a:buClr>
                <a:schemeClr val="bg1">
                  <a:lumMod val="50000"/>
                </a:schemeClr>
              </a:buClr>
              <a:buNone/>
            </a:pPr>
            <a:endParaRPr lang="fr-FR" sz="3200" dirty="0">
              <a:solidFill>
                <a:srgbClr val="FF0000"/>
              </a:solidFill>
            </a:endParaRPr>
          </a:p>
        </p:txBody>
      </p:sp>
      <p:pic>
        <p:nvPicPr>
          <p:cNvPr id="5" name="Picture 8" descr="C:\Users\jouda.khemiri\Desktop\index.png"/>
          <p:cNvPicPr>
            <a:picLocks noChangeAspect="1" noChangeArrowheads="1"/>
          </p:cNvPicPr>
          <p:nvPr/>
        </p:nvPicPr>
        <p:blipFill>
          <a:blip r:embed="rId2"/>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3376733917"/>
      </p:ext>
    </p:extLst>
  </p:cSld>
  <p:clrMapOvr>
    <a:masterClrMapping/>
  </p:clrMapOvr>
  <p:transition spd="med">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ChangeArrowheads="1"/>
          </p:cNvSpPr>
          <p:nvPr/>
        </p:nvSpPr>
        <p:spPr bwMode="auto">
          <a:xfrm>
            <a:off x="251520" y="836712"/>
            <a:ext cx="771328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r-FR" sz="3600" b="1" dirty="0" smtClean="0">
                <a:solidFill>
                  <a:srgbClr val="C00000"/>
                </a:solidFill>
                <a:latin typeface="Calibri" panose="020F0502020204030204" pitchFamily="34" charset="0"/>
              </a:rPr>
              <a:t>Assurance inclusive: </a:t>
            </a:r>
          </a:p>
          <a:p>
            <a:pPr algn="ctr" eaLnBrk="1" hangingPunct="1">
              <a:spcBef>
                <a:spcPct val="0"/>
              </a:spcBef>
              <a:buClrTx/>
              <a:buSzTx/>
              <a:buFontTx/>
              <a:buNone/>
            </a:pPr>
            <a:r>
              <a:rPr lang="fr-FR" sz="3600" b="1" dirty="0" smtClean="0">
                <a:solidFill>
                  <a:srgbClr val="C00000"/>
                </a:solidFill>
                <a:latin typeface="Calibri" panose="020F0502020204030204" pitchFamily="34" charset="0"/>
              </a:rPr>
              <a:t>projets de textes initiés par le CGA</a:t>
            </a:r>
            <a:endParaRPr lang="fr-FR" sz="3600" b="1" dirty="0">
              <a:solidFill>
                <a:srgbClr val="C00000"/>
              </a:solidFill>
              <a:latin typeface="Calibri" panose="020F0502020204030204" pitchFamily="34" charset="0"/>
            </a:endParaRPr>
          </a:p>
        </p:txBody>
      </p:sp>
      <p:sp>
        <p:nvSpPr>
          <p:cNvPr id="8" name="Espace réservé du contenu 2"/>
          <p:cNvSpPr txBox="1">
            <a:spLocks/>
          </p:cNvSpPr>
          <p:nvPr/>
        </p:nvSpPr>
        <p:spPr>
          <a:xfrm>
            <a:off x="107504" y="2132856"/>
            <a:ext cx="8928992" cy="4567808"/>
          </a:xfrm>
          <a:prstGeom prst="rect">
            <a:avLst/>
          </a:prstGeom>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algn="just">
              <a:buClrTx/>
              <a:buFont typeface="Wingdings" panose="05000000000000000000" pitchFamily="2" charset="2"/>
              <a:buChar char="Ø"/>
              <a:defRPr/>
            </a:pPr>
            <a:r>
              <a:rPr lang="fr-FR" sz="3400" dirty="0" smtClean="0">
                <a:solidFill>
                  <a:srgbClr val="354DFD"/>
                </a:solidFill>
              </a:rPr>
              <a:t>Des dispositions abrogeant et complétant certains articles du code des assurances en vigueur, au niveau de la loi SNIF pour favoriser l’inclusion;</a:t>
            </a:r>
          </a:p>
          <a:p>
            <a:pPr algn="just">
              <a:buClrTx/>
              <a:buSzPct val="100000"/>
              <a:buFont typeface="Wingdings" panose="05000000000000000000" pitchFamily="2" charset="2"/>
              <a:buChar char="Ø"/>
              <a:defRPr/>
            </a:pPr>
            <a:r>
              <a:rPr lang="fr-FR" sz="3400" kern="0" dirty="0" smtClean="0">
                <a:solidFill>
                  <a:srgbClr val="354DFD"/>
                </a:solidFill>
              </a:rPr>
              <a:t>D’autres dispositions d’appui et complémentaires prévues au niveau du projet de révision du Code des Assurances.</a:t>
            </a:r>
            <a:endParaRPr lang="fr-FR" sz="3400" i="1" strike="sngStrike" kern="0" dirty="0">
              <a:solidFill>
                <a:srgbClr val="354DFD"/>
              </a:solidFill>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406163849"/>
      </p:ext>
    </p:extLst>
  </p:cSld>
  <p:clrMapOvr>
    <a:masterClrMapping/>
  </p:clrMapOvr>
  <p:transition spd="med">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8"/>
          <p:cNvSpPr txBox="1">
            <a:spLocks noChangeArrowheads="1"/>
          </p:cNvSpPr>
          <p:nvPr/>
        </p:nvSpPr>
        <p:spPr bwMode="auto">
          <a:xfrm>
            <a:off x="153734" y="2340793"/>
            <a:ext cx="8810754" cy="4322722"/>
          </a:xfrm>
          <a:prstGeom prst="rect">
            <a:avLst/>
          </a:prstGeom>
          <a:noFill/>
          <a:ln w="9525">
            <a:noFill/>
            <a:miter lim="800000"/>
            <a:headEnd/>
            <a:tailEnd/>
          </a:ln>
        </p:spPr>
        <p:txBody>
          <a:bodyPr wrap="square">
            <a:spAutoFit/>
          </a:bodyPr>
          <a:lstStyle/>
          <a:p>
            <a:pPr marL="457200" indent="-457200" algn="just" eaLnBrk="1" hangingPunct="1">
              <a:lnSpc>
                <a:spcPct val="115000"/>
              </a:lnSpc>
              <a:spcAft>
                <a:spcPts val="320"/>
              </a:spcAft>
              <a:buClr>
                <a:srgbClr val="FF0000"/>
              </a:buClr>
              <a:buFont typeface="Wingdings" panose="05000000000000000000" pitchFamily="2" charset="2"/>
              <a:buChar char="v"/>
              <a:defRPr/>
            </a:pPr>
            <a:r>
              <a:rPr lang="fr-FR" sz="2800" b="1" dirty="0" smtClean="0">
                <a:solidFill>
                  <a:srgbClr val="354DFD"/>
                </a:solidFill>
                <a:latin typeface="Calibri" pitchFamily="34" charset="0"/>
              </a:rPr>
              <a:t>Pas </a:t>
            </a:r>
            <a:r>
              <a:rPr lang="fr-FR" sz="2800" b="1" dirty="0">
                <a:solidFill>
                  <a:srgbClr val="354DFD"/>
                </a:solidFill>
                <a:latin typeface="Calibri" pitchFamily="34" charset="0"/>
              </a:rPr>
              <a:t>de reconnaissance </a:t>
            </a:r>
            <a:endParaRPr lang="fr-FR" sz="2800" b="1" dirty="0" smtClean="0">
              <a:solidFill>
                <a:srgbClr val="354DFD"/>
              </a:solidFill>
              <a:latin typeface="Calibri" pitchFamily="34" charset="0"/>
            </a:endParaRPr>
          </a:p>
          <a:p>
            <a:pPr marL="1701800" indent="-457200" algn="just" eaLnBrk="1" hangingPunct="1">
              <a:lnSpc>
                <a:spcPct val="115000"/>
              </a:lnSpc>
              <a:spcAft>
                <a:spcPts val="320"/>
              </a:spcAft>
              <a:buClr>
                <a:srgbClr val="FF0000"/>
              </a:buClr>
              <a:buFont typeface="Wingdings" panose="05000000000000000000" pitchFamily="2" charset="2"/>
              <a:buChar char="Ø"/>
              <a:defRPr/>
            </a:pPr>
            <a:r>
              <a:rPr lang="fr-FR" sz="2800" dirty="0" smtClean="0">
                <a:solidFill>
                  <a:srgbClr val="354DFD"/>
                </a:solidFill>
                <a:latin typeface="Calibri" pitchFamily="34" charset="0"/>
              </a:rPr>
              <a:t>de la Micro Assurance « MA » comme </a:t>
            </a:r>
            <a:r>
              <a:rPr lang="fr-FR" sz="2800" dirty="0">
                <a:solidFill>
                  <a:srgbClr val="354DFD"/>
                </a:solidFill>
                <a:latin typeface="Calibri" pitchFamily="34" charset="0"/>
              </a:rPr>
              <a:t>branche d’activité identifiée comme telle </a:t>
            </a:r>
          </a:p>
          <a:p>
            <a:pPr marL="1701800" indent="-457200" algn="just" eaLnBrk="1" hangingPunct="1">
              <a:lnSpc>
                <a:spcPct val="115000"/>
              </a:lnSpc>
              <a:spcAft>
                <a:spcPts val="320"/>
              </a:spcAft>
              <a:buClr>
                <a:srgbClr val="FF0000"/>
              </a:buClr>
              <a:buFont typeface="Wingdings" panose="05000000000000000000" pitchFamily="2" charset="2"/>
              <a:buChar char="Ø"/>
              <a:defRPr/>
            </a:pPr>
            <a:endParaRPr lang="fr-FR" sz="100" strike="sngStrike" dirty="0">
              <a:solidFill>
                <a:srgbClr val="354DFD"/>
              </a:solidFill>
              <a:latin typeface="Calibri" pitchFamily="34" charset="0"/>
            </a:endParaRPr>
          </a:p>
          <a:p>
            <a:pPr marL="1701800" indent="-457200" algn="just" eaLnBrk="1" hangingPunct="1">
              <a:lnSpc>
                <a:spcPct val="115000"/>
              </a:lnSpc>
              <a:spcAft>
                <a:spcPts val="320"/>
              </a:spcAft>
              <a:buClr>
                <a:srgbClr val="FF0000"/>
              </a:buClr>
              <a:buFont typeface="Wingdings" panose="05000000000000000000" pitchFamily="2" charset="2"/>
              <a:buChar char="Ø"/>
              <a:defRPr/>
            </a:pPr>
            <a:r>
              <a:rPr lang="fr-FR" sz="2800" dirty="0" smtClean="0">
                <a:solidFill>
                  <a:srgbClr val="354DFD"/>
                </a:solidFill>
                <a:latin typeface="Calibri" pitchFamily="34" charset="0"/>
              </a:rPr>
              <a:t>des </a:t>
            </a:r>
            <a:r>
              <a:rPr lang="fr-FR" sz="2800" dirty="0">
                <a:solidFill>
                  <a:srgbClr val="354DFD"/>
                </a:solidFill>
                <a:latin typeface="Calibri" pitchFamily="34" charset="0"/>
              </a:rPr>
              <a:t>garanties de MA </a:t>
            </a:r>
            <a:r>
              <a:rPr lang="fr-FR" sz="2800" dirty="0" smtClean="0">
                <a:solidFill>
                  <a:srgbClr val="354DFD"/>
                </a:solidFill>
                <a:latin typeface="Calibri" pitchFamily="34" charset="0"/>
              </a:rPr>
              <a:t>comme </a:t>
            </a:r>
            <a:r>
              <a:rPr lang="fr-FR" sz="2800" dirty="0">
                <a:solidFill>
                  <a:srgbClr val="354DFD"/>
                </a:solidFill>
                <a:latin typeface="Calibri" pitchFamily="34" charset="0"/>
              </a:rPr>
              <a:t>des garanties spécifiques </a:t>
            </a:r>
          </a:p>
          <a:p>
            <a:pPr marL="1701800" indent="-457200" algn="just" eaLnBrk="1" hangingPunct="1">
              <a:lnSpc>
                <a:spcPct val="115000"/>
              </a:lnSpc>
              <a:spcAft>
                <a:spcPts val="320"/>
              </a:spcAft>
              <a:buClr>
                <a:srgbClr val="FF0000"/>
              </a:buClr>
              <a:buFont typeface="Wingdings" panose="05000000000000000000" pitchFamily="2" charset="2"/>
              <a:buChar char="Ø"/>
              <a:defRPr/>
            </a:pPr>
            <a:endParaRPr lang="fr-FR" sz="100" strike="sngStrike" dirty="0">
              <a:solidFill>
                <a:srgbClr val="354DFD"/>
              </a:solidFill>
              <a:latin typeface="Calibri" pitchFamily="34" charset="0"/>
              <a:sym typeface="Wingdings" pitchFamily="2" charset="2"/>
            </a:endParaRPr>
          </a:p>
          <a:p>
            <a:pPr marL="1701800" indent="-457200" algn="just">
              <a:lnSpc>
                <a:spcPct val="115000"/>
              </a:lnSpc>
              <a:spcAft>
                <a:spcPts val="320"/>
              </a:spcAft>
              <a:buClr>
                <a:srgbClr val="FF0000"/>
              </a:buClr>
              <a:buFont typeface="Wingdings" panose="05000000000000000000" pitchFamily="2" charset="2"/>
              <a:buChar char="Ø"/>
              <a:defRPr/>
            </a:pPr>
            <a:r>
              <a:rPr lang="fr-FR" sz="2800" dirty="0">
                <a:solidFill>
                  <a:srgbClr val="354DFD"/>
                </a:solidFill>
                <a:latin typeface="Calibri" pitchFamily="34" charset="0"/>
              </a:rPr>
              <a:t>d</a:t>
            </a:r>
            <a:r>
              <a:rPr lang="fr-FR" sz="2800" dirty="0" smtClean="0">
                <a:solidFill>
                  <a:srgbClr val="354DFD"/>
                </a:solidFill>
                <a:latin typeface="Calibri" pitchFamily="34" charset="0"/>
              </a:rPr>
              <a:t>u </a:t>
            </a:r>
            <a:r>
              <a:rPr lang="fr-FR" sz="2800" dirty="0">
                <a:solidFill>
                  <a:srgbClr val="354DFD"/>
                </a:solidFill>
                <a:latin typeface="Calibri" pitchFamily="34" charset="0"/>
              </a:rPr>
              <a:t>terme MA </a:t>
            </a:r>
            <a:r>
              <a:rPr lang="fr-FR" sz="2800" dirty="0" smtClean="0">
                <a:solidFill>
                  <a:srgbClr val="354DFD"/>
                </a:solidFill>
                <a:latin typeface="Calibri" pitchFamily="34" charset="0"/>
              </a:rPr>
              <a:t>dans le </a:t>
            </a:r>
            <a:r>
              <a:rPr lang="fr-FR" sz="2800" dirty="0">
                <a:solidFill>
                  <a:srgbClr val="354DFD"/>
                </a:solidFill>
                <a:latin typeface="Calibri" pitchFamily="34" charset="0"/>
              </a:rPr>
              <a:t>Code des assurances</a:t>
            </a:r>
          </a:p>
          <a:p>
            <a:pPr marL="457200" indent="-457200" algn="just" eaLnBrk="1" hangingPunct="1">
              <a:lnSpc>
                <a:spcPct val="115000"/>
              </a:lnSpc>
              <a:spcAft>
                <a:spcPts val="320"/>
              </a:spcAft>
              <a:buClr>
                <a:srgbClr val="FF0000"/>
              </a:buClr>
              <a:buFont typeface="Wingdings" panose="05000000000000000000" pitchFamily="2" charset="2"/>
              <a:buChar char="v"/>
              <a:defRPr/>
            </a:pPr>
            <a:r>
              <a:rPr lang="fr-FR" sz="2800" b="1" dirty="0" smtClean="0">
                <a:solidFill>
                  <a:srgbClr val="354DFD"/>
                </a:solidFill>
                <a:latin typeface="Calibri" pitchFamily="34" charset="0"/>
              </a:rPr>
              <a:t>Pas de spécialisation </a:t>
            </a:r>
            <a:r>
              <a:rPr lang="fr-FR" sz="2800" dirty="0" smtClean="0">
                <a:solidFill>
                  <a:srgbClr val="354DFD"/>
                </a:solidFill>
                <a:latin typeface="Calibri" pitchFamily="34" charset="0"/>
              </a:rPr>
              <a:t>pour l’intermédiation des produits inclusifs, (IMF/Poste/……)</a:t>
            </a:r>
          </a:p>
        </p:txBody>
      </p:sp>
      <p:sp>
        <p:nvSpPr>
          <p:cNvPr id="7173" name="Rectangle 7"/>
          <p:cNvSpPr>
            <a:spLocks noChangeArrowheads="1"/>
          </p:cNvSpPr>
          <p:nvPr/>
        </p:nvSpPr>
        <p:spPr bwMode="auto">
          <a:xfrm>
            <a:off x="120783" y="1153782"/>
            <a:ext cx="83529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r-FR" altLang="fr-FR" sz="3200" b="1" dirty="0" smtClean="0">
                <a:solidFill>
                  <a:srgbClr val="C00000"/>
                </a:solidFill>
                <a:latin typeface="Calibri" panose="020F0502020204030204" pitchFamily="34" charset="0"/>
              </a:rPr>
              <a:t>Assurance inclusive</a:t>
            </a:r>
            <a:r>
              <a:rPr lang="fr-FR" altLang="fr-FR" sz="3200" b="1" dirty="0">
                <a:solidFill>
                  <a:srgbClr val="C00000"/>
                </a:solidFill>
                <a:latin typeface="Calibri" panose="020F0502020204030204" pitchFamily="34" charset="0"/>
              </a:rPr>
              <a:t>/</a:t>
            </a:r>
            <a:r>
              <a:rPr lang="fr-FR" altLang="fr-FR" sz="3200" b="1" dirty="0" smtClean="0">
                <a:solidFill>
                  <a:srgbClr val="C00000"/>
                </a:solidFill>
                <a:latin typeface="Calibri" panose="020F0502020204030204" pitchFamily="34" charset="0"/>
              </a:rPr>
              <a:t>Principes adoptés </a:t>
            </a:r>
          </a:p>
          <a:p>
            <a:pPr algn="ctr" eaLnBrk="1" hangingPunct="1">
              <a:spcBef>
                <a:spcPct val="0"/>
              </a:spcBef>
              <a:buClrTx/>
              <a:buSzTx/>
              <a:buFontTx/>
              <a:buNone/>
            </a:pPr>
            <a:r>
              <a:rPr lang="fr-FR" altLang="fr-FR" b="1" dirty="0" smtClean="0">
                <a:solidFill>
                  <a:srgbClr val="C00000"/>
                </a:solidFill>
                <a:latin typeface="Calibri" panose="020F0502020204030204" pitchFamily="34" charset="0"/>
              </a:rPr>
              <a:t>(projet de loi sur l’inclusion financière)</a:t>
            </a:r>
            <a:endParaRPr lang="fr-FR" altLang="fr-FR" b="1" dirty="0">
              <a:solidFill>
                <a:srgbClr val="C00000"/>
              </a:solidFill>
              <a:latin typeface="Calibri" panose="020F0502020204030204" pitchFamily="34" charset="0"/>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30906718"/>
      </p:ext>
    </p:extLst>
  </p:cSld>
  <p:clrMapOvr>
    <a:masterClrMapping/>
  </p:clrMapOvr>
  <p:transition spd="med">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107504" y="2276872"/>
            <a:ext cx="8928992" cy="3600400"/>
          </a:xfrm>
          <a:prstGeom prst="rect">
            <a:avLst/>
          </a:prstGeom>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algn="just">
              <a:buClr>
                <a:srgbClr val="FF0000"/>
              </a:buClr>
              <a:buFont typeface="Wingdings" panose="05000000000000000000" pitchFamily="2" charset="2"/>
              <a:buChar char="q"/>
              <a:defRPr/>
            </a:pPr>
            <a:r>
              <a:rPr lang="fr-FR" sz="3200" dirty="0" smtClean="0">
                <a:solidFill>
                  <a:srgbClr val="354DFD"/>
                </a:solidFill>
              </a:rPr>
              <a:t>Introduction de la notion d’assurance agricole indicielle et </a:t>
            </a:r>
            <a:r>
              <a:rPr lang="fr-FR" sz="3200" dirty="0">
                <a:solidFill>
                  <a:srgbClr val="354DFD"/>
                </a:solidFill>
              </a:rPr>
              <a:t>mise en place d’un cadre spécifique y afférent;</a:t>
            </a:r>
          </a:p>
          <a:p>
            <a:pPr algn="just">
              <a:buClr>
                <a:srgbClr val="FF0000"/>
              </a:buClr>
              <a:buFont typeface="Wingdings" panose="05000000000000000000" pitchFamily="2" charset="2"/>
              <a:buChar char="q"/>
              <a:defRPr/>
            </a:pPr>
            <a:r>
              <a:rPr lang="fr-FR" sz="3200" dirty="0">
                <a:solidFill>
                  <a:srgbClr val="354DFD"/>
                </a:solidFill>
              </a:rPr>
              <a:t>Extension de la </a:t>
            </a:r>
            <a:r>
              <a:rPr lang="fr-FR" sz="3200" dirty="0">
                <a:solidFill>
                  <a:srgbClr val="FF0000"/>
                </a:solidFill>
              </a:rPr>
              <a:t>définition des risques </a:t>
            </a:r>
            <a:r>
              <a:rPr lang="fr-FR" sz="3200" dirty="0" smtClean="0">
                <a:solidFill>
                  <a:srgbClr val="FF0000"/>
                </a:solidFill>
              </a:rPr>
              <a:t>agricoles dans une optique inclusive à l’activité </a:t>
            </a:r>
            <a:r>
              <a:rPr lang="fr-FR" sz="3200" dirty="0">
                <a:solidFill>
                  <a:srgbClr val="354DFD"/>
                </a:solidFill>
              </a:rPr>
              <a:t>pour englober les risques liés à l’intégrité physique de </a:t>
            </a:r>
            <a:r>
              <a:rPr lang="fr-FR" sz="3200" dirty="0" smtClean="0">
                <a:solidFill>
                  <a:srgbClr val="354DFD"/>
                </a:solidFill>
              </a:rPr>
              <a:t>l’agriculteur, de sa famille </a:t>
            </a:r>
            <a:r>
              <a:rPr lang="fr-FR" sz="3200" dirty="0">
                <a:solidFill>
                  <a:srgbClr val="354DFD"/>
                </a:solidFill>
              </a:rPr>
              <a:t>et de ses employeurs</a:t>
            </a:r>
          </a:p>
          <a:p>
            <a:pPr marL="0" indent="0" algn="just">
              <a:buClr>
                <a:schemeClr val="accent1">
                  <a:lumMod val="75000"/>
                </a:schemeClr>
              </a:buClr>
              <a:buFont typeface="Wingdings" panose="05000000000000000000" pitchFamily="2" charset="2"/>
              <a:buNone/>
              <a:defRPr/>
            </a:pPr>
            <a:endParaRPr lang="fr-FR" sz="3600" kern="0" dirty="0" smtClean="0">
              <a:solidFill>
                <a:schemeClr val="bg2"/>
              </a:solidFill>
            </a:endParaRPr>
          </a:p>
        </p:txBody>
      </p:sp>
      <p:sp>
        <p:nvSpPr>
          <p:cNvPr id="11268" name="Rectangle 7"/>
          <p:cNvSpPr>
            <a:spLocks noChangeArrowheads="1"/>
          </p:cNvSpPr>
          <p:nvPr/>
        </p:nvSpPr>
        <p:spPr bwMode="auto">
          <a:xfrm>
            <a:off x="233324" y="1252808"/>
            <a:ext cx="8784976" cy="692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15000"/>
              </a:lnSpc>
              <a:spcBef>
                <a:spcPct val="0"/>
              </a:spcBef>
              <a:buClrTx/>
              <a:buSzTx/>
              <a:buFontTx/>
              <a:buNone/>
            </a:pPr>
            <a:r>
              <a:rPr lang="fr-FR" sz="3600" b="1" dirty="0">
                <a:solidFill>
                  <a:srgbClr val="C00000"/>
                </a:solidFill>
                <a:latin typeface="Calibri" panose="020F0502020204030204" pitchFamily="34" charset="0"/>
              </a:rPr>
              <a:t>Nouvelle vision </a:t>
            </a:r>
            <a:r>
              <a:rPr lang="fr-FR" sz="3600" b="1" dirty="0" smtClean="0">
                <a:solidFill>
                  <a:srgbClr val="C00000"/>
                </a:solidFill>
                <a:latin typeface="Calibri" panose="020F0502020204030204" pitchFamily="34" charset="0"/>
              </a:rPr>
              <a:t>pour l’assurance </a:t>
            </a:r>
            <a:r>
              <a:rPr lang="fr-FR" sz="3600" b="1" dirty="0">
                <a:solidFill>
                  <a:srgbClr val="C00000"/>
                </a:solidFill>
                <a:latin typeface="Calibri" panose="020F0502020204030204" pitchFamily="34" charset="0"/>
              </a:rPr>
              <a:t>agricole</a:t>
            </a: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058533571"/>
      </p:ext>
    </p:extLst>
  </p:cSld>
  <p:clrMapOvr>
    <a:masterClrMapping/>
  </p:clrMapOvr>
  <p:transition spd="med">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dirty="0" smtClean="0">
                <a:solidFill>
                  <a:schemeClr val="bg1"/>
                </a:solidFill>
              </a:rPr>
              <a:t>Plan</a:t>
            </a:r>
            <a:endParaRPr lang="fr-FR" sz="4800" dirty="0">
              <a:solidFill>
                <a:schemeClr val="bg1"/>
              </a:solidFill>
            </a:endParaRPr>
          </a:p>
        </p:txBody>
      </p:sp>
      <p:sp>
        <p:nvSpPr>
          <p:cNvPr id="7" name="Espace réservé du contenu 2"/>
          <p:cNvSpPr>
            <a:spLocks noGrp="1"/>
          </p:cNvSpPr>
          <p:nvPr>
            <p:ph idx="1"/>
          </p:nvPr>
        </p:nvSpPr>
        <p:spPr>
          <a:xfrm>
            <a:off x="395536" y="1052736"/>
            <a:ext cx="8352928" cy="4410832"/>
          </a:xfrm>
        </p:spPr>
        <p:txBody>
          <a:bodyPr>
            <a:noAutofit/>
          </a:bodyPr>
          <a:lstStyle/>
          <a:p>
            <a:pPr marL="571500" indent="-571500" algn="l" rtl="0">
              <a:buClr>
                <a:schemeClr val="bg1">
                  <a:lumMod val="50000"/>
                </a:schemeClr>
              </a:buClr>
              <a:buFont typeface="+mj-lt"/>
              <a:buAutoNum type="romanUcPeriod"/>
            </a:pPr>
            <a:endParaRPr lang="fr-FR" sz="2800" dirty="0" smtClean="0">
              <a:solidFill>
                <a:srgbClr val="FF0000"/>
              </a:solidFill>
            </a:endParaRPr>
          </a:p>
          <a:p>
            <a:pPr marL="571500" indent="-571500" algn="l" rtl="0">
              <a:lnSpc>
                <a:spcPct val="100000"/>
              </a:lnSpc>
              <a:buClr>
                <a:schemeClr val="accent1">
                  <a:lumMod val="75000"/>
                </a:schemeClr>
              </a:buClr>
              <a:buFont typeface="+mj-lt"/>
              <a:buAutoNum type="romanUcPeriod"/>
            </a:pPr>
            <a:r>
              <a:rPr lang="fr-FR" sz="3200" dirty="0" smtClean="0">
                <a:solidFill>
                  <a:srgbClr val="FF0000"/>
                </a:solidFill>
                <a:latin typeface="Arial Black" pitchFamily="34" charset="0"/>
              </a:rPr>
              <a:t>Etat des lieux de l’inclusion </a:t>
            </a:r>
            <a:r>
              <a:rPr lang="fr-FR" sz="3200" dirty="0">
                <a:solidFill>
                  <a:srgbClr val="FF0000"/>
                </a:solidFill>
                <a:latin typeface="Arial Black" pitchFamily="34" charset="0"/>
              </a:rPr>
              <a:t>financière en Tunisie</a:t>
            </a:r>
          </a:p>
          <a:p>
            <a:pPr marL="571500" indent="-571500" algn="l" rtl="0">
              <a:lnSpc>
                <a:spcPct val="100000"/>
              </a:lnSpc>
              <a:buClr>
                <a:schemeClr val="accent1">
                  <a:lumMod val="75000"/>
                </a:schemeClr>
              </a:buClr>
              <a:buFont typeface="+mj-lt"/>
              <a:buAutoNum type="romanUcPeriod"/>
            </a:pPr>
            <a:r>
              <a:rPr lang="fr-FR" sz="3200" dirty="0">
                <a:solidFill>
                  <a:srgbClr val="FF0000"/>
                </a:solidFill>
                <a:latin typeface="Arial Black" pitchFamily="34" charset="0"/>
              </a:rPr>
              <a:t>L’assurance inclusive: état actuel</a:t>
            </a:r>
          </a:p>
          <a:p>
            <a:pPr marL="571500" indent="-571500" algn="l" rtl="0">
              <a:lnSpc>
                <a:spcPct val="100000"/>
              </a:lnSpc>
              <a:buClr>
                <a:schemeClr val="accent1">
                  <a:lumMod val="75000"/>
                </a:schemeClr>
              </a:buClr>
              <a:buFont typeface="+mj-lt"/>
              <a:buAutoNum type="romanUcPeriod"/>
            </a:pPr>
            <a:r>
              <a:rPr lang="fr-FR" sz="3200" dirty="0">
                <a:solidFill>
                  <a:srgbClr val="FF0000"/>
                </a:solidFill>
                <a:latin typeface="Arial Black" pitchFamily="34" charset="0"/>
              </a:rPr>
              <a:t>L</a:t>
            </a:r>
            <a:r>
              <a:rPr lang="fr-FR" sz="3200" dirty="0" smtClean="0">
                <a:solidFill>
                  <a:srgbClr val="FF0000"/>
                </a:solidFill>
                <a:latin typeface="Arial Black" pitchFamily="34" charset="0"/>
              </a:rPr>
              <a:t>’assurance inclusive: projet de dispositions en cours </a:t>
            </a:r>
          </a:p>
          <a:p>
            <a:pPr marL="571500" indent="-571500" algn="l" rtl="0">
              <a:buClr>
                <a:schemeClr val="bg1">
                  <a:lumMod val="50000"/>
                </a:schemeClr>
              </a:buClr>
              <a:buNone/>
            </a:pPr>
            <a:endParaRPr lang="fr-FR" sz="2800" dirty="0">
              <a:solidFill>
                <a:srgbClr val="FF0000"/>
              </a:solidFill>
            </a:endParaRPr>
          </a:p>
        </p:txBody>
      </p:sp>
      <p:pic>
        <p:nvPicPr>
          <p:cNvPr id="5" name="Picture 8" descr="C:\Users\jouda.khemiri\Desktop\index.png"/>
          <p:cNvPicPr>
            <a:picLocks noChangeAspect="1" noChangeArrowheads="1"/>
          </p:cNvPicPr>
          <p:nvPr/>
        </p:nvPicPr>
        <p:blipFill>
          <a:blip r:embed="rId2"/>
          <a:srcRect/>
          <a:stretch>
            <a:fillRect/>
          </a:stretch>
        </p:blipFill>
        <p:spPr bwMode="auto">
          <a:xfrm>
            <a:off x="2411760" y="0"/>
            <a:ext cx="3785644" cy="914400"/>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
          <p:cNvSpPr>
            <a:spLocks noChangeArrowheads="1"/>
          </p:cNvSpPr>
          <p:nvPr/>
        </p:nvSpPr>
        <p:spPr bwMode="auto">
          <a:xfrm>
            <a:off x="-252536" y="982434"/>
            <a:ext cx="9217025" cy="72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15000"/>
              </a:lnSpc>
              <a:spcBef>
                <a:spcPct val="0"/>
              </a:spcBef>
              <a:buClrTx/>
              <a:buSzTx/>
              <a:buFontTx/>
              <a:buNone/>
            </a:pPr>
            <a:r>
              <a:rPr lang="fr-FR" sz="3600" b="1" dirty="0">
                <a:solidFill>
                  <a:srgbClr val="C00000"/>
                </a:solidFill>
                <a:latin typeface="Calibri" panose="020F0502020204030204" pitchFamily="34" charset="0"/>
              </a:rPr>
              <a:t>Proximité des services </a:t>
            </a:r>
            <a:r>
              <a:rPr lang="fr-FR" sz="3600" b="1" dirty="0" smtClean="0">
                <a:solidFill>
                  <a:srgbClr val="C00000"/>
                </a:solidFill>
                <a:latin typeface="Calibri" panose="020F0502020204030204" pitchFamily="34" charset="0"/>
              </a:rPr>
              <a:t>assuranciels </a:t>
            </a:r>
            <a:endParaRPr lang="fr-FR" sz="3600" b="1" dirty="0">
              <a:solidFill>
                <a:srgbClr val="C00000"/>
              </a:solidFill>
              <a:latin typeface="Calibri" panose="020F0502020204030204" pitchFamily="34" charset="0"/>
            </a:endParaRPr>
          </a:p>
        </p:txBody>
      </p:sp>
      <p:sp>
        <p:nvSpPr>
          <p:cNvPr id="8" name="Espace réservé du contenu 2"/>
          <p:cNvSpPr txBox="1">
            <a:spLocks/>
          </p:cNvSpPr>
          <p:nvPr/>
        </p:nvSpPr>
        <p:spPr>
          <a:xfrm>
            <a:off x="107504" y="1699230"/>
            <a:ext cx="9036496" cy="4785410"/>
          </a:xfrm>
          <a:prstGeom prst="rect">
            <a:avLst/>
          </a:prstGeom>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algn="just">
              <a:buClr>
                <a:srgbClr val="FF0000"/>
              </a:buClr>
              <a:buFont typeface="Wingdings" panose="05000000000000000000" pitchFamily="2" charset="2"/>
              <a:buChar char="v"/>
              <a:defRPr/>
            </a:pPr>
            <a:r>
              <a:rPr lang="fr-FR" sz="3000" dirty="0" smtClean="0">
                <a:solidFill>
                  <a:srgbClr val="354DFD"/>
                </a:solidFill>
              </a:rPr>
              <a:t>Extension</a:t>
            </a:r>
            <a:r>
              <a:rPr lang="fr-FR" sz="3000" dirty="0" smtClean="0">
                <a:solidFill>
                  <a:srgbClr val="0070C0"/>
                </a:solidFill>
              </a:rPr>
              <a:t> </a:t>
            </a:r>
            <a:r>
              <a:rPr lang="fr-FR" sz="3000" dirty="0" smtClean="0">
                <a:solidFill>
                  <a:srgbClr val="FF0000"/>
                </a:solidFill>
              </a:rPr>
              <a:t>de la liste des intermédiaires</a:t>
            </a:r>
            <a:r>
              <a:rPr lang="fr-FR" sz="3000" dirty="0">
                <a:solidFill>
                  <a:srgbClr val="FF0000"/>
                </a:solidFill>
              </a:rPr>
              <a:t> </a:t>
            </a:r>
            <a:r>
              <a:rPr lang="fr-FR" sz="3000" dirty="0" smtClean="0">
                <a:solidFill>
                  <a:srgbClr val="354DFD"/>
                </a:solidFill>
              </a:rPr>
              <a:t>aux:</a:t>
            </a:r>
          </a:p>
          <a:p>
            <a:pPr lvl="1">
              <a:buClrTx/>
              <a:buFont typeface="Wingdings" panose="05000000000000000000" pitchFamily="2" charset="2"/>
              <a:buChar char="Ø"/>
              <a:defRPr/>
            </a:pPr>
            <a:r>
              <a:rPr lang="fr-FR" sz="3000" dirty="0" smtClean="0">
                <a:solidFill>
                  <a:srgbClr val="FF0000"/>
                </a:solidFill>
              </a:rPr>
              <a:t>opérateurs </a:t>
            </a:r>
            <a:r>
              <a:rPr lang="fr-FR" sz="3000" dirty="0">
                <a:solidFill>
                  <a:srgbClr val="FF0000"/>
                </a:solidFill>
              </a:rPr>
              <a:t>de réseau </a:t>
            </a:r>
            <a:r>
              <a:rPr lang="fr-FR" sz="3000" dirty="0">
                <a:solidFill>
                  <a:srgbClr val="354DFD"/>
                </a:solidFill>
              </a:rPr>
              <a:t>public de communication de téléphonie mobile</a:t>
            </a:r>
          </a:p>
          <a:p>
            <a:pPr lvl="1">
              <a:buClr>
                <a:srgbClr val="FF0000"/>
              </a:buClr>
              <a:buFont typeface="Wingdings" panose="05000000000000000000" pitchFamily="2" charset="2"/>
              <a:buChar char="Ø"/>
              <a:defRPr/>
            </a:pPr>
            <a:r>
              <a:rPr lang="fr-FR" sz="3000" dirty="0">
                <a:solidFill>
                  <a:srgbClr val="354DFD"/>
                </a:solidFill>
              </a:rPr>
              <a:t>Les institutions financières non bancaires </a:t>
            </a:r>
            <a:r>
              <a:rPr lang="fr-FR" sz="3000" dirty="0" smtClean="0">
                <a:solidFill>
                  <a:srgbClr val="354DFD"/>
                </a:solidFill>
              </a:rPr>
              <a:t>        </a:t>
            </a:r>
            <a:r>
              <a:rPr lang="fr-FR" sz="3000" dirty="0" smtClean="0">
                <a:solidFill>
                  <a:srgbClr val="0070C0"/>
                </a:solidFill>
              </a:rPr>
              <a:t>( </a:t>
            </a:r>
            <a:r>
              <a:rPr lang="fr-FR" sz="3000" dirty="0">
                <a:solidFill>
                  <a:srgbClr val="FF0000"/>
                </a:solidFill>
              </a:rPr>
              <a:t>leasing</a:t>
            </a:r>
            <a:r>
              <a:rPr lang="fr-FR" sz="3000" dirty="0">
                <a:solidFill>
                  <a:srgbClr val="354DFD"/>
                </a:solidFill>
              </a:rPr>
              <a:t>,</a:t>
            </a:r>
            <a:r>
              <a:rPr lang="fr-FR" sz="3000" dirty="0">
                <a:solidFill>
                  <a:srgbClr val="0070C0"/>
                </a:solidFill>
              </a:rPr>
              <a:t> </a:t>
            </a:r>
            <a:r>
              <a:rPr lang="fr-FR" sz="3000" dirty="0">
                <a:solidFill>
                  <a:srgbClr val="FF0000"/>
                </a:solidFill>
              </a:rPr>
              <a:t>opérateurs de </a:t>
            </a:r>
            <a:r>
              <a:rPr lang="fr-FR" sz="3000" dirty="0" smtClean="0">
                <a:solidFill>
                  <a:srgbClr val="FF0000"/>
                </a:solidFill>
              </a:rPr>
              <a:t>paiement</a:t>
            </a:r>
            <a:r>
              <a:rPr lang="fr-FR" sz="3000" dirty="0" smtClean="0">
                <a:solidFill>
                  <a:srgbClr val="354DFD"/>
                </a:solidFill>
              </a:rPr>
              <a:t>, …)</a:t>
            </a:r>
            <a:endParaRPr lang="fr-FR" sz="3000" dirty="0">
              <a:solidFill>
                <a:srgbClr val="354DFD"/>
              </a:solidFill>
            </a:endParaRPr>
          </a:p>
          <a:p>
            <a:pPr lvl="1" algn="just">
              <a:buClr>
                <a:srgbClr val="FF0000"/>
              </a:buClr>
              <a:buFont typeface="Wingdings" panose="05000000000000000000" pitchFamily="2" charset="2"/>
              <a:buChar char="Ø"/>
              <a:defRPr/>
            </a:pPr>
            <a:r>
              <a:rPr lang="fr-FR" sz="3000" dirty="0" smtClean="0">
                <a:solidFill>
                  <a:srgbClr val="0070C0"/>
                </a:solidFill>
              </a:rPr>
              <a:t> </a:t>
            </a:r>
            <a:r>
              <a:rPr lang="fr-FR" sz="3000" dirty="0">
                <a:solidFill>
                  <a:srgbClr val="FF0000"/>
                </a:solidFill>
              </a:rPr>
              <a:t>intermédiaires en </a:t>
            </a:r>
            <a:r>
              <a:rPr lang="fr-FR" sz="3000" dirty="0" smtClean="0">
                <a:solidFill>
                  <a:srgbClr val="FF0000"/>
                </a:solidFill>
              </a:rPr>
              <a:t>bourse </a:t>
            </a:r>
          </a:p>
          <a:p>
            <a:pPr>
              <a:buClr>
                <a:srgbClr val="FF0000"/>
              </a:buClr>
              <a:buFont typeface="Wingdings" panose="05000000000000000000" pitchFamily="2" charset="2"/>
              <a:buChar char="v"/>
              <a:defRPr/>
            </a:pPr>
            <a:r>
              <a:rPr lang="fr-FR" altLang="fr-FR" sz="3000" dirty="0">
                <a:solidFill>
                  <a:srgbClr val="354DFD"/>
                </a:solidFill>
              </a:rPr>
              <a:t>Renforcement des dispositions liées à l’intermédiation en assurance et </a:t>
            </a:r>
            <a:r>
              <a:rPr lang="fr-FR" altLang="fr-FR" sz="3000" dirty="0" smtClean="0">
                <a:solidFill>
                  <a:srgbClr val="FF0000"/>
                </a:solidFill>
              </a:rPr>
              <a:t>à l’obligation </a:t>
            </a:r>
            <a:r>
              <a:rPr lang="fr-FR" altLang="fr-FR" sz="3000" dirty="0">
                <a:solidFill>
                  <a:srgbClr val="FF0000"/>
                </a:solidFill>
              </a:rPr>
              <a:t>de conseil envers les assurés</a:t>
            </a:r>
            <a:r>
              <a:rPr lang="fr-FR" altLang="fr-FR" sz="3000" dirty="0" smtClean="0">
                <a:solidFill>
                  <a:srgbClr val="FF0000"/>
                </a:solidFill>
              </a:rPr>
              <a:t>;</a:t>
            </a:r>
            <a:endParaRPr lang="fr-FR" altLang="fr-FR" sz="3000" dirty="0">
              <a:solidFill>
                <a:srgbClr val="FF0000"/>
              </a:solidFill>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394900032"/>
      </p:ext>
    </p:extLst>
  </p:cSld>
  <p:clrMapOvr>
    <a:masterClrMapping/>
  </p:clrMapOvr>
  <p:transition spd="med">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0" y="1772816"/>
            <a:ext cx="8929687" cy="4464496"/>
          </a:xfrm>
          <a:prstGeom prst="rect">
            <a:avLst/>
          </a:prstGeom>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marL="625475" algn="just">
              <a:buClr>
                <a:srgbClr val="FF0000"/>
              </a:buClr>
              <a:buFont typeface="Wingdings" panose="05000000000000000000" pitchFamily="2" charset="2"/>
              <a:buChar char="q"/>
              <a:defRPr/>
            </a:pPr>
            <a:r>
              <a:rPr lang="fr-FR" sz="2200" dirty="0">
                <a:solidFill>
                  <a:srgbClr val="354DFD"/>
                </a:solidFill>
                <a:sym typeface="Wingdings" pitchFamily="2" charset="2"/>
              </a:rPr>
              <a:t>Renforcement de la transparence des contrats </a:t>
            </a:r>
            <a:r>
              <a:rPr lang="fr-FR" sz="2200" dirty="0" smtClean="0">
                <a:solidFill>
                  <a:srgbClr val="354DFD"/>
                </a:solidFill>
                <a:sym typeface="Wingdings" pitchFamily="2" charset="2"/>
              </a:rPr>
              <a:t>d’assurance</a:t>
            </a:r>
            <a:endParaRPr lang="fr-FR" sz="2200" dirty="0">
              <a:solidFill>
                <a:srgbClr val="354DFD"/>
              </a:solidFill>
              <a:sym typeface="Wingdings" pitchFamily="2" charset="2"/>
            </a:endParaRPr>
          </a:p>
          <a:p>
            <a:pPr marL="625475" algn="just">
              <a:buClr>
                <a:srgbClr val="FF0000"/>
              </a:buClr>
              <a:buFont typeface="Wingdings" panose="05000000000000000000" pitchFamily="2" charset="2"/>
              <a:buChar char="q"/>
              <a:defRPr/>
            </a:pPr>
            <a:r>
              <a:rPr lang="fr-FR" sz="2200" dirty="0">
                <a:solidFill>
                  <a:srgbClr val="354DFD"/>
                </a:solidFill>
                <a:sym typeface="Wingdings" pitchFamily="2" charset="2"/>
              </a:rPr>
              <a:t>Renforcement des droits des assurés et des souscripteurs des contrats en </a:t>
            </a:r>
            <a:r>
              <a:rPr lang="fr-FR" sz="2200" dirty="0" smtClean="0">
                <a:solidFill>
                  <a:srgbClr val="354DFD"/>
                </a:solidFill>
                <a:sym typeface="Wingdings" pitchFamily="2" charset="2"/>
              </a:rPr>
              <a:t>ligne</a:t>
            </a:r>
          </a:p>
          <a:p>
            <a:pPr marL="625475" algn="just">
              <a:buClr>
                <a:srgbClr val="FF0000"/>
              </a:buClr>
              <a:buFont typeface="Wingdings" panose="05000000000000000000" pitchFamily="2" charset="2"/>
              <a:buChar char="q"/>
              <a:defRPr/>
            </a:pPr>
            <a:r>
              <a:rPr lang="fr-FR" sz="2200" dirty="0" smtClean="0">
                <a:solidFill>
                  <a:srgbClr val="354DFD"/>
                </a:solidFill>
                <a:sym typeface="Wingdings" pitchFamily="2" charset="2"/>
              </a:rPr>
              <a:t>Renforcement de l’encadrement des pratiques commerciales dans le secteur à différents niveaux,</a:t>
            </a:r>
          </a:p>
          <a:p>
            <a:pPr marL="625475" algn="just">
              <a:buClr>
                <a:srgbClr val="FF0000"/>
              </a:buClr>
              <a:buFont typeface="Wingdings" panose="05000000000000000000" pitchFamily="2" charset="2"/>
              <a:buChar char="q"/>
              <a:defRPr/>
            </a:pPr>
            <a:r>
              <a:rPr lang="fr-FR" sz="2200" dirty="0" smtClean="0">
                <a:solidFill>
                  <a:srgbClr val="354DFD"/>
                </a:solidFill>
              </a:rPr>
              <a:t>Dispositions relatives à la qualité des services en relation avec les délais d’indemnisation,</a:t>
            </a:r>
          </a:p>
          <a:p>
            <a:pPr marL="625475" algn="just">
              <a:buClr>
                <a:srgbClr val="FF0000"/>
              </a:buClr>
              <a:buFont typeface="Wingdings" panose="05000000000000000000" pitchFamily="2" charset="2"/>
              <a:buChar char="q"/>
              <a:defRPr/>
            </a:pPr>
            <a:r>
              <a:rPr lang="fr-FR" sz="2200" dirty="0" smtClean="0">
                <a:solidFill>
                  <a:srgbClr val="354DFD"/>
                </a:solidFill>
              </a:rPr>
              <a:t>Renforcement </a:t>
            </a:r>
            <a:r>
              <a:rPr lang="fr-FR" sz="2200" dirty="0">
                <a:solidFill>
                  <a:srgbClr val="354DFD"/>
                </a:solidFill>
              </a:rPr>
              <a:t>du contrôle des différents </a:t>
            </a:r>
            <a:r>
              <a:rPr lang="fr-FR" sz="2200" dirty="0" smtClean="0">
                <a:solidFill>
                  <a:srgbClr val="354DFD"/>
                </a:solidFill>
              </a:rPr>
              <a:t>intervenants dans l’exécution du contrat: </a:t>
            </a:r>
            <a:r>
              <a:rPr lang="fr-FR" sz="2200" dirty="0" smtClean="0">
                <a:solidFill>
                  <a:srgbClr val="FF0000"/>
                </a:solidFill>
              </a:rPr>
              <a:t>Assistance/Externalisation, Expertise, Réparation, …</a:t>
            </a:r>
            <a:endParaRPr lang="fr-FR" altLang="fr-FR" sz="2200" dirty="0">
              <a:solidFill>
                <a:srgbClr val="FF0000"/>
              </a:solidFill>
            </a:endParaRPr>
          </a:p>
          <a:p>
            <a:pPr marL="625475" algn="just">
              <a:buClr>
                <a:srgbClr val="FF0000"/>
              </a:buClr>
              <a:buFont typeface="Wingdings" panose="05000000000000000000" pitchFamily="2" charset="2"/>
              <a:buChar char="q"/>
              <a:defRPr/>
            </a:pPr>
            <a:r>
              <a:rPr lang="fr-FR" sz="2200" dirty="0">
                <a:solidFill>
                  <a:srgbClr val="354DFD"/>
                </a:solidFill>
              </a:rPr>
              <a:t>Création au sein de la FTUSA du </a:t>
            </a:r>
            <a:r>
              <a:rPr lang="fr-FR" sz="2200" dirty="0">
                <a:solidFill>
                  <a:srgbClr val="FF0000"/>
                </a:solidFill>
              </a:rPr>
              <a:t>Médiateur en assurance </a:t>
            </a:r>
            <a:r>
              <a:rPr lang="fr-FR" sz="2200" dirty="0">
                <a:solidFill>
                  <a:srgbClr val="354DFD"/>
                </a:solidFill>
              </a:rPr>
              <a:t>pour favoriser le règlement amiable avant recours au CGA ou aux tribunaux</a:t>
            </a:r>
          </a:p>
          <a:p>
            <a:pPr marL="282575" indent="0" algn="just">
              <a:buClr>
                <a:srgbClr val="FF0000"/>
              </a:buClr>
              <a:buFont typeface="Wingdings" panose="05000000000000000000" pitchFamily="2" charset="2"/>
              <a:buNone/>
              <a:defRPr/>
            </a:pPr>
            <a:endParaRPr lang="fr-FR" sz="2200" kern="0" dirty="0" smtClean="0">
              <a:solidFill>
                <a:schemeClr val="bg2"/>
              </a:solidFill>
              <a:sym typeface="Wingdings" pitchFamily="2" charset="2"/>
            </a:endParaRPr>
          </a:p>
          <a:p>
            <a:pPr marL="827088" indent="0" algn="just">
              <a:buClr>
                <a:srgbClr val="FF9900"/>
              </a:buClr>
              <a:buFont typeface="Wingdings" panose="05000000000000000000" pitchFamily="2" charset="2"/>
              <a:buNone/>
              <a:defRPr/>
            </a:pPr>
            <a:endParaRPr lang="fr-FR" sz="2200" kern="0" dirty="0" smtClean="0">
              <a:solidFill>
                <a:schemeClr val="bg2">
                  <a:lumMod val="95000"/>
                  <a:lumOff val="5000"/>
                </a:schemeClr>
              </a:solidFill>
              <a:sym typeface="Wingdings" pitchFamily="2" charset="2"/>
            </a:endParaRPr>
          </a:p>
          <a:p>
            <a:pPr marL="1169988" algn="just">
              <a:buClr>
                <a:srgbClr val="FF9900"/>
              </a:buClr>
              <a:buFont typeface="Wingdings" panose="05000000000000000000" pitchFamily="2" charset="2"/>
              <a:buNone/>
              <a:defRPr/>
            </a:pPr>
            <a:endParaRPr lang="fr-FR" sz="2200" kern="0" dirty="0" smtClean="0">
              <a:solidFill>
                <a:schemeClr val="bg2">
                  <a:lumMod val="95000"/>
                  <a:lumOff val="5000"/>
                </a:schemeClr>
              </a:solidFill>
              <a:sym typeface="Wingdings" pitchFamily="2" charset="2"/>
            </a:endParaRPr>
          </a:p>
          <a:p>
            <a:pPr>
              <a:defRPr/>
            </a:pPr>
            <a:endParaRPr lang="fr-FR" sz="2200" kern="0" dirty="0"/>
          </a:p>
        </p:txBody>
      </p:sp>
      <p:sp>
        <p:nvSpPr>
          <p:cNvPr id="15363" name="Rectangle 7"/>
          <p:cNvSpPr>
            <a:spLocks noChangeArrowheads="1"/>
          </p:cNvSpPr>
          <p:nvPr/>
        </p:nvSpPr>
        <p:spPr bwMode="auto">
          <a:xfrm>
            <a:off x="-540568" y="718553"/>
            <a:ext cx="9146232" cy="108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15000"/>
              </a:lnSpc>
              <a:spcBef>
                <a:spcPct val="0"/>
              </a:spcBef>
              <a:buClrTx/>
              <a:buSzTx/>
              <a:buFontTx/>
              <a:buNone/>
            </a:pPr>
            <a:r>
              <a:rPr lang="fr-FR" b="1" dirty="0" smtClean="0">
                <a:solidFill>
                  <a:srgbClr val="C00000"/>
                </a:solidFill>
                <a:latin typeface="Calibri" panose="020F0502020204030204" pitchFamily="34" charset="0"/>
              </a:rPr>
              <a:t>Protection </a:t>
            </a:r>
            <a:r>
              <a:rPr lang="fr-FR" b="1" dirty="0">
                <a:solidFill>
                  <a:srgbClr val="C00000"/>
                </a:solidFill>
                <a:latin typeface="Calibri" panose="020F0502020204030204" pitchFamily="34" charset="0"/>
              </a:rPr>
              <a:t>des assurés </a:t>
            </a:r>
            <a:endParaRPr lang="fr-FR" b="1" dirty="0" smtClean="0">
              <a:solidFill>
                <a:srgbClr val="C00000"/>
              </a:solidFill>
              <a:latin typeface="Calibri" panose="020F0502020204030204" pitchFamily="34" charset="0"/>
            </a:endParaRPr>
          </a:p>
          <a:p>
            <a:pPr algn="ctr" eaLnBrk="1" hangingPunct="1">
              <a:lnSpc>
                <a:spcPct val="115000"/>
              </a:lnSpc>
              <a:spcBef>
                <a:spcPct val="0"/>
              </a:spcBef>
              <a:buClrTx/>
              <a:buSzTx/>
              <a:buFontTx/>
              <a:buNone/>
            </a:pPr>
            <a:r>
              <a:rPr lang="fr-FR" b="1" dirty="0" smtClean="0">
                <a:solidFill>
                  <a:srgbClr val="C00000"/>
                </a:solidFill>
                <a:latin typeface="Calibri" panose="020F0502020204030204" pitchFamily="34" charset="0"/>
              </a:rPr>
              <a:t>et </a:t>
            </a:r>
            <a:r>
              <a:rPr lang="fr-FR" b="1" dirty="0">
                <a:solidFill>
                  <a:srgbClr val="C00000"/>
                </a:solidFill>
                <a:latin typeface="Calibri" panose="020F0502020204030204" pitchFamily="34" charset="0"/>
              </a:rPr>
              <a:t>amélioration </a:t>
            </a:r>
            <a:r>
              <a:rPr lang="fr-FR" b="1" dirty="0" smtClean="0">
                <a:solidFill>
                  <a:srgbClr val="C00000"/>
                </a:solidFill>
                <a:latin typeface="Calibri" panose="020F0502020204030204" pitchFamily="34" charset="0"/>
              </a:rPr>
              <a:t>de </a:t>
            </a:r>
            <a:r>
              <a:rPr lang="fr-FR" b="1" dirty="0">
                <a:solidFill>
                  <a:srgbClr val="C00000"/>
                </a:solidFill>
                <a:latin typeface="Calibri" panose="020F0502020204030204" pitchFamily="34" charset="0"/>
              </a:rPr>
              <a:t>la qualité des services </a:t>
            </a: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362729434"/>
      </p:ext>
    </p:extLst>
  </p:cSld>
  <p:clrMapOvr>
    <a:masterClrMapping/>
  </p:clrMapOvr>
  <p:transition spd="med">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contenu 2"/>
          <p:cNvSpPr txBox="1">
            <a:spLocks/>
          </p:cNvSpPr>
          <p:nvPr/>
        </p:nvSpPr>
        <p:spPr bwMode="auto">
          <a:xfrm>
            <a:off x="107504" y="1771604"/>
            <a:ext cx="8928992" cy="4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342900" indent="-342900" algn="just">
              <a:buClr>
                <a:srgbClr val="FF0000"/>
              </a:buClr>
              <a:buFont typeface="Wingdings" panose="05000000000000000000" pitchFamily="2" charset="2"/>
              <a:buChar char="Ø"/>
            </a:pPr>
            <a:r>
              <a:rPr lang="fr-FR" sz="3000" dirty="0">
                <a:solidFill>
                  <a:srgbClr val="354DFD"/>
                </a:solidFill>
              </a:rPr>
              <a:t>Renforcement de la </a:t>
            </a:r>
            <a:r>
              <a:rPr lang="fr-FR" sz="3000" b="1" dirty="0">
                <a:solidFill>
                  <a:srgbClr val="FF0000"/>
                </a:solidFill>
              </a:rPr>
              <a:t>coopération</a:t>
            </a:r>
            <a:r>
              <a:rPr lang="fr-FR" sz="3000" dirty="0">
                <a:solidFill>
                  <a:schemeClr val="accent1"/>
                </a:solidFill>
              </a:rPr>
              <a:t> </a:t>
            </a:r>
            <a:r>
              <a:rPr lang="fr-FR" sz="3000" dirty="0">
                <a:solidFill>
                  <a:srgbClr val="354DFD"/>
                </a:solidFill>
              </a:rPr>
              <a:t>avec d’autres autorités et organismes publics pour assurer une supervision efficace et universelle de tous les intervenants dans le </a:t>
            </a:r>
            <a:r>
              <a:rPr lang="fr-FR" sz="3000" dirty="0" smtClean="0">
                <a:solidFill>
                  <a:srgbClr val="354DFD"/>
                </a:solidFill>
              </a:rPr>
              <a:t>secteur</a:t>
            </a:r>
          </a:p>
          <a:p>
            <a:pPr marL="342900" indent="-342900" algn="just">
              <a:buClr>
                <a:srgbClr val="FF0000"/>
              </a:buClr>
              <a:buFont typeface="Wingdings" panose="05000000000000000000" pitchFamily="2" charset="2"/>
              <a:buChar char="Ø"/>
            </a:pPr>
            <a:r>
              <a:rPr lang="fr-FR" sz="3000" dirty="0" smtClean="0">
                <a:solidFill>
                  <a:srgbClr val="354DFD"/>
                </a:solidFill>
              </a:rPr>
              <a:t>Participation à la concrétisation du </a:t>
            </a:r>
            <a:r>
              <a:rPr lang="fr-FR" sz="3000" b="1" dirty="0" smtClean="0">
                <a:solidFill>
                  <a:srgbClr val="FF0000"/>
                </a:solidFill>
              </a:rPr>
              <a:t>PNIF</a:t>
            </a:r>
            <a:r>
              <a:rPr lang="fr-FR" sz="3000" dirty="0" smtClean="0">
                <a:solidFill>
                  <a:schemeClr val="accent1"/>
                </a:solidFill>
              </a:rPr>
              <a:t> </a:t>
            </a:r>
            <a:r>
              <a:rPr lang="fr-FR" sz="3000" dirty="0" smtClean="0">
                <a:solidFill>
                  <a:srgbClr val="354DFD"/>
                </a:solidFill>
              </a:rPr>
              <a:t>piloté par l’observatoire national de l’inclusion financière</a:t>
            </a:r>
            <a:endParaRPr lang="en-US" sz="3000" dirty="0">
              <a:solidFill>
                <a:srgbClr val="354DFD"/>
              </a:solidFill>
            </a:endParaRPr>
          </a:p>
          <a:p>
            <a:pPr marL="342900" indent="-342900" algn="just">
              <a:buClr>
                <a:srgbClr val="FF0000"/>
              </a:buClr>
              <a:buFont typeface="Wingdings" panose="05000000000000000000" pitchFamily="2" charset="2"/>
              <a:buChar char="Ø"/>
            </a:pPr>
            <a:r>
              <a:rPr lang="fr-FR" sz="3000" dirty="0" smtClean="0">
                <a:solidFill>
                  <a:srgbClr val="354DFD"/>
                </a:solidFill>
              </a:rPr>
              <a:t>Extension </a:t>
            </a:r>
            <a:r>
              <a:rPr lang="fr-FR" sz="3000" dirty="0">
                <a:solidFill>
                  <a:srgbClr val="354DFD"/>
                </a:solidFill>
              </a:rPr>
              <a:t>des attributions du CGA en matière de contrôle </a:t>
            </a:r>
            <a:r>
              <a:rPr lang="fr-FR" sz="3000" b="1" dirty="0">
                <a:solidFill>
                  <a:srgbClr val="FF0000"/>
                </a:solidFill>
              </a:rPr>
              <a:t>des pratiques commerciales</a:t>
            </a:r>
            <a:r>
              <a:rPr lang="fr-FR" sz="3000" dirty="0">
                <a:solidFill>
                  <a:schemeClr val="accent1"/>
                </a:solidFill>
              </a:rPr>
              <a:t>, </a:t>
            </a:r>
          </a:p>
        </p:txBody>
      </p:sp>
      <p:sp>
        <p:nvSpPr>
          <p:cNvPr id="17413" name="Rectangle 1"/>
          <p:cNvSpPr>
            <a:spLocks noChangeArrowheads="1"/>
          </p:cNvSpPr>
          <p:nvPr/>
        </p:nvSpPr>
        <p:spPr bwMode="auto">
          <a:xfrm>
            <a:off x="-1260648" y="1030994"/>
            <a:ext cx="11449272" cy="692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15000"/>
              </a:lnSpc>
              <a:spcBef>
                <a:spcPct val="0"/>
              </a:spcBef>
              <a:buClrTx/>
              <a:buSzTx/>
              <a:buFontTx/>
              <a:buNone/>
            </a:pPr>
            <a:r>
              <a:rPr lang="fr-FR" altLang="fr-FR" sz="3600" b="1" dirty="0">
                <a:solidFill>
                  <a:srgbClr val="C00000"/>
                </a:solidFill>
                <a:latin typeface="Calibri" panose="020F0502020204030204" pitchFamily="34" charset="0"/>
              </a:rPr>
              <a:t>Renforcement du </a:t>
            </a:r>
            <a:r>
              <a:rPr lang="fr-FR" altLang="fr-FR" sz="3600" b="1" dirty="0" smtClean="0">
                <a:solidFill>
                  <a:srgbClr val="C00000"/>
                </a:solidFill>
                <a:latin typeface="Calibri" panose="020F0502020204030204" pitchFamily="34" charset="0"/>
              </a:rPr>
              <a:t>rôle du </a:t>
            </a:r>
            <a:r>
              <a:rPr lang="fr-FR" altLang="fr-FR" sz="3600" b="1" dirty="0">
                <a:solidFill>
                  <a:srgbClr val="C00000"/>
                </a:solidFill>
                <a:latin typeface="Calibri" panose="020F0502020204030204" pitchFamily="34" charset="0"/>
              </a:rPr>
              <a:t>régulateur : le CGA</a:t>
            </a: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376827000"/>
      </p:ext>
    </p:extLst>
  </p:cSld>
  <p:clrMapOvr>
    <a:masterClrMapping/>
  </p:clrMapOvr>
  <p:transition spd="med">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contenu 2"/>
          <p:cNvSpPr txBox="1">
            <a:spLocks/>
          </p:cNvSpPr>
          <p:nvPr/>
        </p:nvSpPr>
        <p:spPr bwMode="auto">
          <a:xfrm>
            <a:off x="107504" y="2132856"/>
            <a:ext cx="8784976"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342900" indent="-342900" algn="just">
              <a:buClr>
                <a:srgbClr val="FF0000"/>
              </a:buClr>
              <a:buFont typeface="Wingdings" panose="05000000000000000000" pitchFamily="2" charset="2"/>
              <a:buChar char="Ø"/>
            </a:pPr>
            <a:r>
              <a:rPr lang="fr-FR" sz="2600" dirty="0" smtClean="0">
                <a:solidFill>
                  <a:srgbClr val="354DFD"/>
                </a:solidFill>
              </a:rPr>
              <a:t>Réalisation d’une </a:t>
            </a:r>
            <a:r>
              <a:rPr lang="fr-FR" sz="2600" dirty="0">
                <a:solidFill>
                  <a:srgbClr val="354DFD"/>
                </a:solidFill>
              </a:rPr>
              <a:t>é</a:t>
            </a:r>
            <a:r>
              <a:rPr lang="fr-FR" sz="2600" dirty="0" smtClean="0">
                <a:solidFill>
                  <a:srgbClr val="354DFD"/>
                </a:solidFill>
              </a:rPr>
              <a:t>tude de la demande en assurance</a:t>
            </a:r>
            <a:endParaRPr lang="en-US" sz="2600" dirty="0">
              <a:solidFill>
                <a:srgbClr val="354DFD"/>
              </a:solidFill>
            </a:endParaRPr>
          </a:p>
          <a:p>
            <a:pPr marL="342900" indent="-342900" algn="just">
              <a:buClr>
                <a:srgbClr val="FF0000"/>
              </a:buClr>
              <a:buFont typeface="Wingdings" panose="05000000000000000000" pitchFamily="2" charset="2"/>
              <a:buChar char="Ø"/>
            </a:pPr>
            <a:r>
              <a:rPr lang="fr-FR" sz="2600" dirty="0" smtClean="0">
                <a:solidFill>
                  <a:srgbClr val="354DFD"/>
                </a:solidFill>
              </a:rPr>
              <a:t>Formation des différents intervenants dans les aspects en relation avec les produits inclusifs et les nouveaux canaux de distribution.</a:t>
            </a:r>
          </a:p>
          <a:p>
            <a:pPr marL="342900" indent="-342900" algn="just">
              <a:buClr>
                <a:srgbClr val="FF0000"/>
              </a:buClr>
              <a:buFont typeface="Wingdings" panose="05000000000000000000" pitchFamily="2" charset="2"/>
              <a:buChar char="Ø"/>
            </a:pPr>
            <a:r>
              <a:rPr lang="fr-FR" sz="2600" dirty="0" smtClean="0">
                <a:solidFill>
                  <a:srgbClr val="354DFD"/>
                </a:solidFill>
              </a:rPr>
              <a:t>Mise en place d’un régime de financement des couvertures contre les Cat-Nat alliant un mécanisme public et </a:t>
            </a:r>
            <a:r>
              <a:rPr lang="fr-FR" sz="2600" b="1" dirty="0" smtClean="0">
                <a:solidFill>
                  <a:srgbClr val="354DFD"/>
                </a:solidFill>
              </a:rPr>
              <a:t>un mécanisme assuranciel</a:t>
            </a:r>
            <a:r>
              <a:rPr lang="fr-FR" sz="2600" dirty="0" smtClean="0">
                <a:solidFill>
                  <a:srgbClr val="354DFD"/>
                </a:solidFill>
              </a:rPr>
              <a:t>, dans un objectif de renforcement de l’inclusion des différentes activités et strates des populations.</a:t>
            </a:r>
            <a:endParaRPr lang="fr-FR" sz="2600" dirty="0">
              <a:solidFill>
                <a:srgbClr val="354DFD"/>
              </a:solidFill>
            </a:endParaRPr>
          </a:p>
        </p:txBody>
      </p:sp>
      <p:sp>
        <p:nvSpPr>
          <p:cNvPr id="17413" name="Rectangle 1"/>
          <p:cNvSpPr>
            <a:spLocks noChangeArrowheads="1"/>
          </p:cNvSpPr>
          <p:nvPr/>
        </p:nvSpPr>
        <p:spPr bwMode="auto">
          <a:xfrm>
            <a:off x="611560" y="951614"/>
            <a:ext cx="7259712" cy="122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15000"/>
              </a:lnSpc>
              <a:spcBef>
                <a:spcPct val="0"/>
              </a:spcBef>
              <a:buClrTx/>
              <a:buSzTx/>
              <a:buFontTx/>
              <a:buNone/>
            </a:pPr>
            <a:r>
              <a:rPr lang="fr-FR" altLang="fr-FR" sz="3200" b="1" dirty="0" smtClean="0">
                <a:solidFill>
                  <a:srgbClr val="C00000"/>
                </a:solidFill>
                <a:latin typeface="Calibri" panose="020F0502020204030204" pitchFamily="34" charset="0"/>
              </a:rPr>
              <a:t>Les projets futurs pour </a:t>
            </a:r>
          </a:p>
          <a:p>
            <a:pPr algn="ctr" eaLnBrk="1" hangingPunct="1">
              <a:lnSpc>
                <a:spcPct val="115000"/>
              </a:lnSpc>
              <a:spcBef>
                <a:spcPct val="0"/>
              </a:spcBef>
              <a:buClrTx/>
              <a:buSzTx/>
              <a:buFontTx/>
              <a:buNone/>
            </a:pPr>
            <a:r>
              <a:rPr lang="fr-FR" altLang="fr-FR" sz="3200" b="1" dirty="0" smtClean="0">
                <a:solidFill>
                  <a:srgbClr val="C00000"/>
                </a:solidFill>
                <a:latin typeface="Calibri" panose="020F0502020204030204" pitchFamily="34" charset="0"/>
              </a:rPr>
              <a:t>la relance de l’inclusion financière</a:t>
            </a:r>
            <a:endParaRPr lang="fr-FR" altLang="fr-FR" sz="3200" b="1" dirty="0">
              <a:solidFill>
                <a:srgbClr val="C00000"/>
              </a:solidFill>
              <a:latin typeface="Calibri" panose="020F0502020204030204" pitchFamily="34" charset="0"/>
            </a:endParaRPr>
          </a:p>
        </p:txBody>
      </p:sp>
      <p:pic>
        <p:nvPicPr>
          <p:cNvPr id="5" name="Picture 8" descr="C:\Users\jouda.khemiri\Desktop\index.png"/>
          <p:cNvPicPr>
            <a:picLocks noChangeAspect="1" noChangeArrowheads="1"/>
          </p:cNvPicPr>
          <p:nvPr/>
        </p:nvPicPr>
        <p:blipFill>
          <a:blip r:embed="rId3"/>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2572509310"/>
      </p:ext>
    </p:extLst>
  </p:cSld>
  <p:clrMapOvr>
    <a:masterClrMapping/>
  </p:clrMapOvr>
  <p:transition spd="med">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9" y="1484784"/>
            <a:ext cx="8352927" cy="4687416"/>
          </a:xfrm>
        </p:spPr>
        <p:txBody>
          <a:bodyPr/>
          <a:lstStyle/>
          <a:p>
            <a:pPr algn="ctr"/>
            <a:endParaRPr lang="fr-FR" sz="3600" b="1" dirty="0" smtClean="0">
              <a:solidFill>
                <a:srgbClr val="C00000"/>
              </a:solidFill>
            </a:endParaRPr>
          </a:p>
          <a:p>
            <a:pPr algn="ctr"/>
            <a:endParaRPr lang="fr-FR" sz="3600" b="1" dirty="0" smtClean="0">
              <a:solidFill>
                <a:srgbClr val="C00000"/>
              </a:solidFill>
              <a:latin typeface="Arial Black" pitchFamily="34" charset="0"/>
            </a:endParaRPr>
          </a:p>
          <a:p>
            <a:pPr marL="0" indent="0" algn="ctr" rtl="0">
              <a:buNone/>
            </a:pPr>
            <a:r>
              <a:rPr lang="fr-FR" sz="3600" b="1" dirty="0" smtClean="0">
                <a:solidFill>
                  <a:srgbClr val="C00000"/>
                </a:solidFill>
                <a:latin typeface="Arial Black" pitchFamily="34" charset="0"/>
              </a:rPr>
              <a:t>Merci pour votre attention</a:t>
            </a:r>
            <a:endParaRPr lang="fr-FR" sz="3600" b="1" dirty="0">
              <a:solidFill>
                <a:srgbClr val="C00000"/>
              </a:solidFill>
              <a:latin typeface="Arial Black" pitchFamily="34" charset="0"/>
            </a:endParaRPr>
          </a:p>
        </p:txBody>
      </p:sp>
    </p:spTree>
  </p:cSld>
  <p:clrMapOvr>
    <a:masterClrMapping/>
  </p:clrMapOvr>
  <p:transition spd="med">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p:cNvSpPr>
            <a:spLocks noGrp="1"/>
          </p:cNvSpPr>
          <p:nvPr>
            <p:ph idx="1"/>
          </p:nvPr>
        </p:nvSpPr>
        <p:spPr>
          <a:xfrm>
            <a:off x="395536" y="548680"/>
            <a:ext cx="8280920" cy="4914888"/>
          </a:xfrm>
        </p:spPr>
        <p:txBody>
          <a:bodyPr>
            <a:noAutofit/>
          </a:bodyPr>
          <a:lstStyle/>
          <a:p>
            <a:pPr marL="571500" indent="-571500" algn="l" rtl="0">
              <a:lnSpc>
                <a:spcPct val="150000"/>
              </a:lnSpc>
              <a:buClr>
                <a:schemeClr val="bg1">
                  <a:lumMod val="50000"/>
                </a:schemeClr>
              </a:buClr>
              <a:buFont typeface="+mj-lt"/>
              <a:buAutoNum type="romanUcPeriod"/>
            </a:pPr>
            <a:endParaRPr lang="fr-FR" sz="3200" dirty="0" smtClean="0">
              <a:solidFill>
                <a:srgbClr val="FF0000"/>
              </a:solidFill>
            </a:endParaRPr>
          </a:p>
          <a:p>
            <a:pPr marL="571500" indent="-571500" algn="l" rtl="0">
              <a:lnSpc>
                <a:spcPct val="150000"/>
              </a:lnSpc>
              <a:buClr>
                <a:schemeClr val="accent1">
                  <a:lumMod val="75000"/>
                </a:schemeClr>
              </a:buClr>
              <a:buFont typeface="+mj-lt"/>
              <a:buAutoNum type="romanUcPeriod"/>
            </a:pPr>
            <a:r>
              <a:rPr lang="fr-FR" sz="3200" dirty="0">
                <a:solidFill>
                  <a:srgbClr val="FF0000"/>
                </a:solidFill>
                <a:latin typeface="Arial Black" pitchFamily="34" charset="0"/>
              </a:rPr>
              <a:t>Indicateurs d’inclusion financière en Tunisie</a:t>
            </a:r>
          </a:p>
          <a:p>
            <a:pPr marL="571500" indent="-571500" algn="l" rtl="0">
              <a:lnSpc>
                <a:spcPct val="150000"/>
              </a:lnSpc>
              <a:buClr>
                <a:schemeClr val="accent1">
                  <a:lumMod val="75000"/>
                </a:schemeClr>
              </a:buClr>
              <a:buFont typeface="+mj-lt"/>
              <a:buAutoNum type="romanUcPeriod"/>
            </a:pPr>
            <a:r>
              <a:rPr lang="fr-FR" sz="3200" dirty="0">
                <a:solidFill>
                  <a:srgbClr val="FF7C80"/>
                </a:solidFill>
                <a:latin typeface="Arial Black" pitchFamily="34" charset="0"/>
              </a:rPr>
              <a:t>L’assurance inclusive: état actuel </a:t>
            </a:r>
            <a:endParaRPr lang="fr-FR" sz="3200" dirty="0" smtClean="0">
              <a:solidFill>
                <a:srgbClr val="FF7C80"/>
              </a:solidFill>
              <a:latin typeface="Arial Black" pitchFamily="34" charset="0"/>
            </a:endParaRPr>
          </a:p>
          <a:p>
            <a:pPr marL="571500" indent="-571500" algn="l" rtl="0">
              <a:lnSpc>
                <a:spcPct val="150000"/>
              </a:lnSpc>
              <a:buClr>
                <a:schemeClr val="accent1">
                  <a:lumMod val="75000"/>
                </a:schemeClr>
              </a:buClr>
              <a:buFont typeface="+mj-lt"/>
              <a:buAutoNum type="romanUcPeriod"/>
            </a:pPr>
            <a:r>
              <a:rPr lang="fr-FR" sz="3200" dirty="0">
                <a:solidFill>
                  <a:srgbClr val="FF7C80"/>
                </a:solidFill>
                <a:latin typeface="Arial Black" pitchFamily="34" charset="0"/>
              </a:rPr>
              <a:t>L</a:t>
            </a:r>
            <a:r>
              <a:rPr lang="fr-FR" sz="3200" dirty="0" smtClean="0">
                <a:solidFill>
                  <a:srgbClr val="FF7C80"/>
                </a:solidFill>
                <a:latin typeface="Arial Black" pitchFamily="34" charset="0"/>
              </a:rPr>
              <a:t>’assurance inclusive: projet de dispositions en cours </a:t>
            </a:r>
          </a:p>
          <a:p>
            <a:pPr marL="571500" indent="-571500" algn="l" rtl="0">
              <a:lnSpc>
                <a:spcPct val="150000"/>
              </a:lnSpc>
              <a:buClr>
                <a:schemeClr val="bg1">
                  <a:lumMod val="50000"/>
                </a:schemeClr>
              </a:buClr>
              <a:buNone/>
            </a:pPr>
            <a:endParaRPr lang="fr-FR" sz="3200" dirty="0">
              <a:solidFill>
                <a:srgbClr val="FF0000"/>
              </a:solidFill>
            </a:endParaRPr>
          </a:p>
        </p:txBody>
      </p:sp>
      <p:pic>
        <p:nvPicPr>
          <p:cNvPr id="4" name="Picture 8" descr="C:\Users\jouda.khemiri\Desktop\index.png"/>
          <p:cNvPicPr>
            <a:picLocks noChangeAspect="1" noChangeArrowheads="1"/>
          </p:cNvPicPr>
          <p:nvPr/>
        </p:nvPicPr>
        <p:blipFill>
          <a:blip r:embed="rId2"/>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361871065"/>
      </p:ext>
    </p:extLst>
  </p:cSld>
  <p:clrMapOvr>
    <a:masterClrMapping/>
  </p:clrMapOvr>
  <p:transition spd="med">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520" y="1052736"/>
            <a:ext cx="9036496" cy="753208"/>
          </a:xfrm>
        </p:spPr>
        <p:txBody>
          <a:bodyPr>
            <a:noAutofit/>
          </a:bodyPr>
          <a:lstStyle/>
          <a:p>
            <a:pPr algn="ctr" rtl="0">
              <a:defRPr sz="2000" b="0" i="0" u="none" strike="noStrike" kern="1200" spc="0" baseline="0">
                <a:solidFill>
                  <a:prstClr val="black">
                    <a:lumMod val="65000"/>
                    <a:lumOff val="35000"/>
                  </a:prstClr>
                </a:solidFill>
                <a:latin typeface="+mn-lt"/>
                <a:ea typeface="+mn-ea"/>
                <a:cs typeface="+mn-cs"/>
              </a:defRPr>
            </a:pPr>
            <a:r>
              <a:rPr lang="fr-FR" sz="2400" b="1" dirty="0" smtClean="0">
                <a:solidFill>
                  <a:srgbClr val="C00000"/>
                </a:solidFill>
              </a:rPr>
              <a:t>Répartition  </a:t>
            </a:r>
            <a:r>
              <a:rPr lang="fr-FR" sz="2400" b="1" dirty="0">
                <a:solidFill>
                  <a:srgbClr val="C00000"/>
                </a:solidFill>
              </a:rPr>
              <a:t>de </a:t>
            </a:r>
            <a:r>
              <a:rPr lang="fr-FR" sz="2400" b="1" dirty="0" smtClean="0">
                <a:solidFill>
                  <a:srgbClr val="C00000"/>
                </a:solidFill>
              </a:rPr>
              <a:t>la</a:t>
            </a:r>
            <a:r>
              <a:rPr lang="fr-FR" sz="2400" b="1" dirty="0">
                <a:solidFill>
                  <a:srgbClr val="C00000"/>
                </a:solidFill>
              </a:rPr>
              <a:t> </a:t>
            </a:r>
            <a:r>
              <a:rPr lang="fr-FR" sz="2400" b="1" dirty="0" smtClean="0">
                <a:solidFill>
                  <a:srgbClr val="C00000"/>
                </a:solidFill>
              </a:rPr>
              <a:t>population entre les Institutions Financières (IF) formelles</a:t>
            </a:r>
            <a:endParaRPr lang="fr-FR" sz="2400" b="1" dirty="0">
              <a:solidFill>
                <a:srgbClr val="C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47198755"/>
              </p:ext>
            </p:extLst>
          </p:nvPr>
        </p:nvGraphicFramePr>
        <p:xfrm>
          <a:off x="331802" y="2132856"/>
          <a:ext cx="8488669" cy="4020015"/>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237803" y="6309320"/>
            <a:ext cx="1853392" cy="369332"/>
          </a:xfrm>
          <a:prstGeom prst="rect">
            <a:avLst/>
          </a:prstGeom>
        </p:spPr>
        <p:txBody>
          <a:bodyPr wrap="none">
            <a:spAutoFit/>
          </a:bodyPr>
          <a:lstStyle/>
          <a:p>
            <a:r>
              <a:rPr lang="fr-FR" dirty="0">
                <a:solidFill>
                  <a:srgbClr val="C00000"/>
                </a:solidFill>
                <a:latin typeface="Berlin Sans FB Demi" panose="020E0802020502020306" pitchFamily="34" charset="0"/>
              </a:rPr>
              <a:t>étude </a:t>
            </a:r>
            <a:r>
              <a:rPr lang="fr-FR" dirty="0" err="1">
                <a:solidFill>
                  <a:srgbClr val="C00000"/>
                </a:solidFill>
                <a:latin typeface="Berlin Sans FB Demi" panose="020E0802020502020306" pitchFamily="34" charset="0"/>
              </a:rPr>
              <a:t>Altai</a:t>
            </a:r>
            <a:r>
              <a:rPr lang="fr-FR" dirty="0">
                <a:solidFill>
                  <a:srgbClr val="C00000"/>
                </a:solidFill>
                <a:latin typeface="Berlin Sans FB Demi" panose="020E0802020502020306" pitchFamily="34" charset="0"/>
              </a:rPr>
              <a:t> 2021</a:t>
            </a:r>
            <a:endParaRPr lang="ar-TN" dirty="0"/>
          </a:p>
        </p:txBody>
      </p:sp>
      <p:pic>
        <p:nvPicPr>
          <p:cNvPr id="7" name="Picture 8" descr="C:\Users\jouda.khemiri\Desktop\index.png"/>
          <p:cNvPicPr>
            <a:picLocks noChangeAspect="1" noChangeArrowheads="1"/>
          </p:cNvPicPr>
          <p:nvPr/>
        </p:nvPicPr>
        <p:blipFill>
          <a:blip r:embed="rId4"/>
          <a:srcRect/>
          <a:stretch>
            <a:fillRect/>
          </a:stretch>
        </p:blipFill>
        <p:spPr bwMode="auto">
          <a:xfrm>
            <a:off x="2411760" y="0"/>
            <a:ext cx="3785644" cy="914400"/>
          </a:xfrm>
          <a:prstGeom prst="rect">
            <a:avLst/>
          </a:prstGeom>
          <a:noFill/>
          <a:ln w="9525">
            <a:noFill/>
            <a:miter lim="800000"/>
            <a:headEnd/>
            <a:tailEnd/>
          </a:ln>
        </p:spPr>
      </p:pic>
      <p:sp>
        <p:nvSpPr>
          <p:cNvPr id="5" name="ZoneTexte 4"/>
          <p:cNvSpPr txBox="1"/>
          <p:nvPr/>
        </p:nvSpPr>
        <p:spPr>
          <a:xfrm>
            <a:off x="3635896" y="4725144"/>
            <a:ext cx="1512168" cy="830997"/>
          </a:xfrm>
          <a:prstGeom prst="rect">
            <a:avLst/>
          </a:prstGeom>
          <a:solidFill>
            <a:schemeClr val="bg1"/>
          </a:solidFill>
        </p:spPr>
        <p:txBody>
          <a:bodyPr wrap="square" rtlCol="1">
            <a:spAutoFit/>
          </a:bodyPr>
          <a:lstStyle/>
          <a:p>
            <a:pPr algn="ctr"/>
            <a:r>
              <a:rPr lang="fr-FR" sz="1600" dirty="0" smtClean="0">
                <a:solidFill>
                  <a:schemeClr val="tx1">
                    <a:lumMod val="65000"/>
                    <a:lumOff val="35000"/>
                  </a:schemeClr>
                </a:solidFill>
              </a:rPr>
              <a:t>Institutions de Micro-Finance</a:t>
            </a:r>
            <a:endParaRPr lang="ar-TN" sz="1600" dirty="0">
              <a:solidFill>
                <a:schemeClr val="tx1">
                  <a:lumMod val="65000"/>
                  <a:lumOff val="35000"/>
                </a:schemeClr>
              </a:solidFill>
            </a:endParaRPr>
          </a:p>
        </p:txBody>
      </p:sp>
    </p:spTree>
    <p:extLst>
      <p:ext uri="{BB962C8B-B14F-4D97-AF65-F5344CB8AC3E}">
        <p14:creationId xmlns:p14="http://schemas.microsoft.com/office/powerpoint/2010/main" val="1140398429"/>
      </p:ext>
    </p:extLst>
  </p:cSld>
  <p:clrMapOvr>
    <a:masterClrMapping/>
  </p:clrMapOvr>
  <p:transition spd="med">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36" y="332656"/>
            <a:ext cx="8589128" cy="1872208"/>
          </a:xfrm>
        </p:spPr>
        <p:txBody>
          <a:bodyPr>
            <a:normAutofit/>
          </a:bodyPr>
          <a:lstStyle/>
          <a:p>
            <a:pPr algn="ctr" rtl="0"/>
            <a:r>
              <a:rPr lang="fr-FR" sz="2400" dirty="0" smtClean="0">
                <a:solidFill>
                  <a:srgbClr val="C00000"/>
                </a:solidFill>
                <a:latin typeface="Berlin Sans FB Demi" panose="020E0802020502020306" pitchFamily="34" charset="0"/>
                <a:ea typeface="+mn-ea"/>
                <a:cs typeface="+mn-cs"/>
              </a:rPr>
              <a:t>Répartition des Clients d’une IF formelle</a:t>
            </a:r>
            <a:endParaRPr lang="fr-FR" sz="2400" dirty="0">
              <a:solidFill>
                <a:srgbClr val="C00000"/>
              </a:solidFill>
              <a:latin typeface="Berlin Sans FB Demi" panose="020E0802020502020306" pitchFamily="34" charset="0"/>
              <a:ea typeface="+mn-ea"/>
              <a:cs typeface="+mn-cs"/>
            </a:endParaRPr>
          </a:p>
        </p:txBody>
      </p:sp>
      <p:graphicFrame>
        <p:nvGraphicFramePr>
          <p:cNvPr id="7" name="Graphique 6"/>
          <p:cNvGraphicFramePr>
            <a:graphicFrameLocks/>
          </p:cNvGraphicFramePr>
          <p:nvPr>
            <p:extLst>
              <p:ext uri="{D42A27DB-BD31-4B8C-83A1-F6EECF244321}">
                <p14:modId xmlns:p14="http://schemas.microsoft.com/office/powerpoint/2010/main" val="1559141334"/>
              </p:ext>
            </p:extLst>
          </p:nvPr>
        </p:nvGraphicFramePr>
        <p:xfrm>
          <a:off x="395536" y="2132856"/>
          <a:ext cx="3310136"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p:cNvGraphicFramePr>
            <a:graphicFrameLocks/>
          </p:cNvGraphicFramePr>
          <p:nvPr>
            <p:extLst>
              <p:ext uri="{D42A27DB-BD31-4B8C-83A1-F6EECF244321}">
                <p14:modId xmlns:p14="http://schemas.microsoft.com/office/powerpoint/2010/main" val="24170389"/>
              </p:ext>
            </p:extLst>
          </p:nvPr>
        </p:nvGraphicFramePr>
        <p:xfrm>
          <a:off x="5383739" y="2204864"/>
          <a:ext cx="3043981" cy="20050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3291549917"/>
              </p:ext>
            </p:extLst>
          </p:nvPr>
        </p:nvGraphicFramePr>
        <p:xfrm>
          <a:off x="2123728" y="4683073"/>
          <a:ext cx="3781425" cy="1899989"/>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6574329" y="6398396"/>
            <a:ext cx="1853391" cy="369332"/>
          </a:xfrm>
          <a:prstGeom prst="rect">
            <a:avLst/>
          </a:prstGeom>
        </p:spPr>
        <p:txBody>
          <a:bodyPr wrap="none">
            <a:spAutoFit/>
          </a:bodyPr>
          <a:lstStyle/>
          <a:p>
            <a:pPr algn="ctr"/>
            <a:r>
              <a:rPr lang="fr-FR" dirty="0">
                <a:solidFill>
                  <a:srgbClr val="C00000"/>
                </a:solidFill>
                <a:latin typeface="Berlin Sans FB Demi" panose="020E0802020502020306" pitchFamily="34" charset="0"/>
              </a:rPr>
              <a:t>étude </a:t>
            </a:r>
            <a:r>
              <a:rPr lang="fr-FR" dirty="0" err="1">
                <a:solidFill>
                  <a:srgbClr val="C00000"/>
                </a:solidFill>
                <a:latin typeface="Berlin Sans FB Demi" panose="020E0802020502020306" pitchFamily="34" charset="0"/>
              </a:rPr>
              <a:t>Altai</a:t>
            </a:r>
            <a:r>
              <a:rPr lang="fr-FR" dirty="0">
                <a:solidFill>
                  <a:srgbClr val="C00000"/>
                </a:solidFill>
                <a:latin typeface="Berlin Sans FB Demi" panose="020E0802020502020306" pitchFamily="34" charset="0"/>
              </a:rPr>
              <a:t> 2021</a:t>
            </a:r>
            <a:endParaRPr lang="fr-FR" dirty="0"/>
          </a:p>
        </p:txBody>
      </p:sp>
      <p:pic>
        <p:nvPicPr>
          <p:cNvPr id="10" name="Picture 8" descr="C:\Users\jouda.khemiri\Desktop\index.png"/>
          <p:cNvPicPr>
            <a:picLocks noChangeAspect="1" noChangeArrowheads="1"/>
          </p:cNvPicPr>
          <p:nvPr/>
        </p:nvPicPr>
        <p:blipFill>
          <a:blip r:embed="rId5"/>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4000650657"/>
      </p:ext>
    </p:extLst>
  </p:cSld>
  <p:clrMapOvr>
    <a:masterClrMapping/>
  </p:clrMapOvr>
  <p:transition spd="med">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72344"/>
            <a:ext cx="7762702" cy="497192"/>
          </a:xfrm>
        </p:spPr>
        <p:txBody>
          <a:bodyPr>
            <a:noAutofit/>
          </a:bodyPr>
          <a:lstStyle/>
          <a:p>
            <a:pPr algn="ctr" rtl="0"/>
            <a:r>
              <a:rPr lang="fr-FR" sz="3200" dirty="0" smtClean="0">
                <a:solidFill>
                  <a:srgbClr val="C00000"/>
                </a:solidFill>
                <a:latin typeface="Berlin Sans FB Demi" panose="020E0802020502020306" pitchFamily="34" charset="0"/>
              </a:rPr>
              <a:t>Utilisation du digital</a:t>
            </a:r>
            <a:endParaRPr lang="fr-FR" sz="3200" dirty="0"/>
          </a:p>
        </p:txBody>
      </p:sp>
      <p:pic>
        <p:nvPicPr>
          <p:cNvPr id="4100" name="Picture 4" descr="Téléphones ère De Progrès. Développement Téléphone Progrès Ou Par  Téléphone, De La Technologie De L'évolution Mobile. Vector Design Plat  Illustration Clip Art Libres De Droits , Svg , Vecteurs Et Illustration.  Image 5614286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9944" y="1844824"/>
            <a:ext cx="8200528" cy="1944216"/>
          </a:xfrm>
          <a:prstGeom prst="rect">
            <a:avLst/>
          </a:prstGeom>
          <a:noFill/>
          <a:extLst>
            <a:ext uri="{909E8E84-426E-40DD-AFC4-6F175D3DCCD1}">
              <a14:hiddenFill xmlns:a14="http://schemas.microsoft.com/office/drawing/2010/main">
                <a:solidFill>
                  <a:srgbClr val="FFFFFF"/>
                </a:solidFill>
              </a14:hiddenFill>
            </a:ext>
          </a:extLst>
        </p:spPr>
      </p:pic>
      <p:sp>
        <p:nvSpPr>
          <p:cNvPr id="8" name="Ellipse 7"/>
          <p:cNvSpPr/>
          <p:nvPr/>
        </p:nvSpPr>
        <p:spPr>
          <a:xfrm>
            <a:off x="3490764" y="4437112"/>
            <a:ext cx="2592288" cy="172819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solidFill>
                  <a:srgbClr val="FF0000"/>
                </a:solidFill>
              </a:rPr>
              <a:t>70% </a:t>
            </a:r>
            <a:r>
              <a:rPr lang="fr-FR" dirty="0" smtClean="0"/>
              <a:t>des Tunisiens possèdent un smartphone</a:t>
            </a:r>
            <a:endParaRPr lang="fr-FR" dirty="0"/>
          </a:p>
        </p:txBody>
      </p:sp>
      <p:sp>
        <p:nvSpPr>
          <p:cNvPr id="11" name="Ellipse 10"/>
          <p:cNvSpPr/>
          <p:nvPr/>
        </p:nvSpPr>
        <p:spPr>
          <a:xfrm>
            <a:off x="619944" y="4517504"/>
            <a:ext cx="2592288" cy="172819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solidFill>
                  <a:srgbClr val="FF0000"/>
                </a:solidFill>
              </a:rPr>
              <a:t>96%</a:t>
            </a:r>
            <a:r>
              <a:rPr lang="fr-FR" dirty="0" smtClean="0"/>
              <a:t> des Tunisiens possèdent un téléphone mobile</a:t>
            </a:r>
            <a:endParaRPr lang="fr-FR" dirty="0"/>
          </a:p>
        </p:txBody>
      </p:sp>
      <p:sp>
        <p:nvSpPr>
          <p:cNvPr id="12" name="Ellipse 11"/>
          <p:cNvSpPr/>
          <p:nvPr/>
        </p:nvSpPr>
        <p:spPr>
          <a:xfrm>
            <a:off x="6382593" y="4437112"/>
            <a:ext cx="2592288" cy="172819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solidFill>
                  <a:srgbClr val="FF0000"/>
                </a:solidFill>
              </a:rPr>
              <a:t>74% </a:t>
            </a:r>
            <a:r>
              <a:rPr lang="fr-FR" dirty="0" smtClean="0"/>
              <a:t>utilisent internet et parmi eux 85% y accèdent via leur mobile</a:t>
            </a:r>
            <a:endParaRPr lang="fr-FR" dirty="0"/>
          </a:p>
        </p:txBody>
      </p:sp>
      <p:sp>
        <p:nvSpPr>
          <p:cNvPr id="3" name="Rectangle 2"/>
          <p:cNvSpPr/>
          <p:nvPr/>
        </p:nvSpPr>
        <p:spPr>
          <a:xfrm>
            <a:off x="6259160" y="6300936"/>
            <a:ext cx="1853392" cy="369332"/>
          </a:xfrm>
          <a:prstGeom prst="rect">
            <a:avLst/>
          </a:prstGeom>
        </p:spPr>
        <p:txBody>
          <a:bodyPr wrap="none">
            <a:spAutoFit/>
          </a:bodyPr>
          <a:lstStyle/>
          <a:p>
            <a:pPr algn="ctr"/>
            <a:r>
              <a:rPr lang="fr-FR" dirty="0">
                <a:solidFill>
                  <a:srgbClr val="C00000"/>
                </a:solidFill>
                <a:latin typeface="Berlin Sans FB Demi" panose="020E0802020502020306" pitchFamily="34" charset="0"/>
              </a:rPr>
              <a:t>étude </a:t>
            </a:r>
            <a:r>
              <a:rPr lang="fr-FR" dirty="0" err="1">
                <a:solidFill>
                  <a:srgbClr val="C00000"/>
                </a:solidFill>
                <a:latin typeface="Berlin Sans FB Demi" panose="020E0802020502020306" pitchFamily="34" charset="0"/>
              </a:rPr>
              <a:t>Altai</a:t>
            </a:r>
            <a:r>
              <a:rPr lang="fr-FR" dirty="0">
                <a:solidFill>
                  <a:srgbClr val="C00000"/>
                </a:solidFill>
                <a:latin typeface="Berlin Sans FB Demi" panose="020E0802020502020306" pitchFamily="34" charset="0"/>
              </a:rPr>
              <a:t> </a:t>
            </a:r>
            <a:r>
              <a:rPr lang="fr-FR" dirty="0" smtClean="0">
                <a:solidFill>
                  <a:srgbClr val="C00000"/>
                </a:solidFill>
                <a:latin typeface="Berlin Sans FB Demi" panose="020E0802020502020306" pitchFamily="34" charset="0"/>
              </a:rPr>
              <a:t>2021</a:t>
            </a:r>
            <a:endParaRPr lang="fr-FR" dirty="0"/>
          </a:p>
        </p:txBody>
      </p:sp>
      <p:pic>
        <p:nvPicPr>
          <p:cNvPr id="9" name="Picture 8" descr="C:\Users\jouda.khemiri\Desktop\index.png"/>
          <p:cNvPicPr>
            <a:picLocks noChangeAspect="1" noChangeArrowheads="1"/>
          </p:cNvPicPr>
          <p:nvPr/>
        </p:nvPicPr>
        <p:blipFill>
          <a:blip r:embed="rId4"/>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87905519"/>
      </p:ext>
    </p:extLst>
  </p:cSld>
  <p:clrMapOvr>
    <a:masterClrMapping/>
  </p:clrMapOvr>
  <p:transition spd="med">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328" y="836712"/>
            <a:ext cx="8938160" cy="1609344"/>
          </a:xfrm>
        </p:spPr>
        <p:txBody>
          <a:bodyPr>
            <a:normAutofit/>
          </a:bodyPr>
          <a:lstStyle/>
          <a:p>
            <a:pPr algn="ctr" rtl="0"/>
            <a:r>
              <a:rPr lang="fr-FR" sz="3200" b="1" dirty="0" smtClean="0">
                <a:solidFill>
                  <a:srgbClr val="C00000"/>
                </a:solidFill>
              </a:rPr>
              <a:t>Perception de L’utilité </a:t>
            </a:r>
            <a:br>
              <a:rPr lang="fr-FR" sz="3200" b="1" dirty="0" smtClean="0">
                <a:solidFill>
                  <a:srgbClr val="C00000"/>
                </a:solidFill>
              </a:rPr>
            </a:br>
            <a:r>
              <a:rPr lang="fr-FR" sz="3200" b="1" dirty="0" smtClean="0">
                <a:solidFill>
                  <a:srgbClr val="C00000"/>
                </a:solidFill>
              </a:rPr>
              <a:t>des services financiers formels</a:t>
            </a:r>
            <a:endParaRPr lang="ar-TN" sz="3200" b="1" dirty="0">
              <a:solidFill>
                <a:srgbClr val="C00000"/>
              </a:solidFill>
            </a:endParaRPr>
          </a:p>
        </p:txBody>
      </p:sp>
      <p:pic>
        <p:nvPicPr>
          <p:cNvPr id="6" name="Picture 8" descr="C:\Users\jouda.khemiri\Desktop\index.png"/>
          <p:cNvPicPr>
            <a:picLocks noChangeAspect="1" noChangeArrowheads="1"/>
          </p:cNvPicPr>
          <p:nvPr/>
        </p:nvPicPr>
        <p:blipFill>
          <a:blip r:embed="rId2"/>
          <a:srcRect/>
          <a:stretch>
            <a:fillRect/>
          </a:stretch>
        </p:blipFill>
        <p:spPr bwMode="auto">
          <a:xfrm>
            <a:off x="2411760" y="0"/>
            <a:ext cx="3785644" cy="914400"/>
          </a:xfrm>
          <a:prstGeom prst="rect">
            <a:avLst/>
          </a:prstGeom>
          <a:noFill/>
          <a:ln w="9525">
            <a:noFill/>
            <a:miter lim="800000"/>
            <a:headEnd/>
            <a:tailEnd/>
          </a:ln>
        </p:spPr>
      </p:pic>
      <p:graphicFrame>
        <p:nvGraphicFramePr>
          <p:cNvPr id="7" name="Graphique 6"/>
          <p:cNvGraphicFramePr>
            <a:graphicFrameLocks/>
          </p:cNvGraphicFramePr>
          <p:nvPr>
            <p:extLst>
              <p:ext uri="{D42A27DB-BD31-4B8C-83A1-F6EECF244321}">
                <p14:modId xmlns:p14="http://schemas.microsoft.com/office/powerpoint/2010/main" val="4063462540"/>
              </p:ext>
            </p:extLst>
          </p:nvPr>
        </p:nvGraphicFramePr>
        <p:xfrm>
          <a:off x="611560" y="2132856"/>
          <a:ext cx="8208912"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0670827"/>
      </p:ext>
    </p:extLst>
  </p:cSld>
  <p:clrMapOvr>
    <a:masterClrMapping/>
  </p:clrMapOvr>
  <p:transition spd="med">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60466"/>
            <a:ext cx="7772400" cy="780639"/>
          </a:xfrm>
        </p:spPr>
        <p:txBody>
          <a:bodyPr>
            <a:noAutofit/>
          </a:bodyPr>
          <a:lstStyle/>
          <a:p>
            <a:pPr algn="ctr" rtl="0"/>
            <a:r>
              <a:rPr lang="fr-FR" sz="3200" dirty="0" smtClean="0">
                <a:solidFill>
                  <a:srgbClr val="C00000"/>
                </a:solidFill>
                <a:latin typeface="Berlin Sans FB Demi" panose="020E0802020502020306" pitchFamily="34" charset="0"/>
              </a:rPr>
              <a:t>     Usage des services financiers</a:t>
            </a:r>
            <a:endParaRPr lang="fr-FR" sz="3200" dirty="0"/>
          </a:p>
        </p:txBody>
      </p:sp>
      <p:pic>
        <p:nvPicPr>
          <p:cNvPr id="2050" name="Picture 2" descr="Inclusion financière - La finance pour to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1819" y="3369296"/>
            <a:ext cx="2844317" cy="1656184"/>
          </a:xfrm>
          <a:prstGeom prst="ellipse">
            <a:avLst/>
          </a:prstGeom>
          <a:ln w="63500" cap="rnd">
            <a:solidFill>
              <a:srgbClr val="FF99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4" name="Ellipse 3"/>
          <p:cNvSpPr/>
          <p:nvPr/>
        </p:nvSpPr>
        <p:spPr>
          <a:xfrm>
            <a:off x="2987824" y="1916833"/>
            <a:ext cx="2664296" cy="1048270"/>
          </a:xfrm>
          <a:prstGeom prst="ellips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Complètement exclus : </a:t>
            </a:r>
            <a:r>
              <a:rPr lang="fr-FR" b="1" dirty="0">
                <a:solidFill>
                  <a:srgbClr val="FF0000"/>
                </a:solidFill>
              </a:rPr>
              <a:t>9 </a:t>
            </a:r>
            <a:r>
              <a:rPr lang="fr-FR" b="1" dirty="0" smtClean="0">
                <a:solidFill>
                  <a:srgbClr val="FF0000"/>
                </a:solidFill>
              </a:rPr>
              <a:t>%</a:t>
            </a:r>
            <a:r>
              <a:rPr lang="fr-FR" dirty="0"/>
              <a:t/>
            </a:r>
            <a:br>
              <a:rPr lang="fr-FR" dirty="0"/>
            </a:br>
            <a:endParaRPr lang="fr-FR" dirty="0"/>
          </a:p>
        </p:txBody>
      </p:sp>
      <p:sp>
        <p:nvSpPr>
          <p:cNvPr id="8" name="Ellipse 7"/>
          <p:cNvSpPr/>
          <p:nvPr/>
        </p:nvSpPr>
        <p:spPr>
          <a:xfrm>
            <a:off x="6121659" y="2829236"/>
            <a:ext cx="2772520" cy="1080120"/>
          </a:xfrm>
          <a:prstGeom prst="ellips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usage </a:t>
            </a:r>
            <a:r>
              <a:rPr lang="fr-FR" b="1" dirty="0" smtClean="0"/>
              <a:t>Basique</a:t>
            </a:r>
            <a:r>
              <a:rPr lang="fr-FR" dirty="0" smtClean="0"/>
              <a:t> </a:t>
            </a:r>
            <a:r>
              <a:rPr lang="fr-FR" dirty="0"/>
              <a:t>des services </a:t>
            </a:r>
            <a:r>
              <a:rPr lang="fr-FR" dirty="0" smtClean="0"/>
              <a:t>financiers </a:t>
            </a:r>
            <a:r>
              <a:rPr lang="fr-FR" b="1" dirty="0" smtClean="0"/>
              <a:t>: </a:t>
            </a:r>
            <a:r>
              <a:rPr lang="fr-FR" b="1" dirty="0">
                <a:solidFill>
                  <a:srgbClr val="FF0000"/>
                </a:solidFill>
              </a:rPr>
              <a:t>40 </a:t>
            </a:r>
            <a:r>
              <a:rPr lang="fr-FR" b="1" dirty="0" smtClean="0">
                <a:solidFill>
                  <a:srgbClr val="FF0000"/>
                </a:solidFill>
              </a:rPr>
              <a:t>%</a:t>
            </a:r>
            <a:endParaRPr lang="fr-FR" b="1" dirty="0">
              <a:solidFill>
                <a:srgbClr val="FF0000"/>
              </a:solidFill>
            </a:endParaRPr>
          </a:p>
        </p:txBody>
      </p:sp>
      <p:sp>
        <p:nvSpPr>
          <p:cNvPr id="12" name="Ellipse 11"/>
          <p:cNvSpPr/>
          <p:nvPr/>
        </p:nvSpPr>
        <p:spPr>
          <a:xfrm>
            <a:off x="6030161" y="5229200"/>
            <a:ext cx="2718303" cy="1046857"/>
          </a:xfrm>
          <a:prstGeom prst="ellips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usage </a:t>
            </a:r>
            <a:r>
              <a:rPr lang="fr-FR" b="1" dirty="0"/>
              <a:t>Moyen </a:t>
            </a:r>
            <a:r>
              <a:rPr lang="fr-FR" dirty="0" smtClean="0"/>
              <a:t>des </a:t>
            </a:r>
            <a:r>
              <a:rPr lang="fr-FR" dirty="0"/>
              <a:t>services financiers </a:t>
            </a:r>
            <a:r>
              <a:rPr lang="fr-FR" b="1" dirty="0" smtClean="0"/>
              <a:t>: </a:t>
            </a:r>
            <a:r>
              <a:rPr lang="fr-FR" b="1" dirty="0" smtClean="0">
                <a:solidFill>
                  <a:srgbClr val="FF0000"/>
                </a:solidFill>
              </a:rPr>
              <a:t>35% </a:t>
            </a:r>
            <a:endParaRPr lang="fr-FR" b="1" dirty="0">
              <a:solidFill>
                <a:srgbClr val="FF0000"/>
              </a:solidFill>
            </a:endParaRPr>
          </a:p>
        </p:txBody>
      </p:sp>
      <p:sp>
        <p:nvSpPr>
          <p:cNvPr id="14" name="Ellipse 13"/>
          <p:cNvSpPr/>
          <p:nvPr/>
        </p:nvSpPr>
        <p:spPr>
          <a:xfrm>
            <a:off x="230990" y="5025480"/>
            <a:ext cx="2448485" cy="1152128"/>
          </a:xfrm>
          <a:prstGeom prst="ellips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usage </a:t>
            </a:r>
            <a:r>
              <a:rPr lang="fr-FR" b="1" dirty="0"/>
              <a:t>Élevé </a:t>
            </a:r>
            <a:r>
              <a:rPr lang="fr-FR" dirty="0" smtClean="0"/>
              <a:t>des </a:t>
            </a:r>
            <a:r>
              <a:rPr lang="fr-FR" dirty="0"/>
              <a:t>services financiers </a:t>
            </a:r>
            <a:r>
              <a:rPr lang="fr-FR" b="1" dirty="0" smtClean="0"/>
              <a:t>: </a:t>
            </a:r>
            <a:r>
              <a:rPr lang="fr-FR" b="1" dirty="0" smtClean="0">
                <a:solidFill>
                  <a:srgbClr val="FF0000"/>
                </a:solidFill>
              </a:rPr>
              <a:t>15% </a:t>
            </a:r>
            <a:endParaRPr lang="fr-FR" b="1" dirty="0">
              <a:solidFill>
                <a:srgbClr val="FF0000"/>
              </a:solidFill>
            </a:endParaRPr>
          </a:p>
        </p:txBody>
      </p:sp>
      <p:cxnSp>
        <p:nvCxnSpPr>
          <p:cNvPr id="16" name="Connecteur droit avec flèche 15"/>
          <p:cNvCxnSpPr>
            <a:stCxn id="2050" idx="0"/>
          </p:cNvCxnSpPr>
          <p:nvPr/>
        </p:nvCxnSpPr>
        <p:spPr>
          <a:xfrm flipH="1" flipV="1">
            <a:off x="4355976" y="2965104"/>
            <a:ext cx="18002" cy="4041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9" name="Connecteur droit avec flèche 18"/>
          <p:cNvCxnSpPr/>
          <p:nvPr/>
        </p:nvCxnSpPr>
        <p:spPr>
          <a:xfrm flipV="1">
            <a:off x="5830354" y="3725870"/>
            <a:ext cx="469838" cy="20718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1" name="Connecteur droit avec flèche 20"/>
          <p:cNvCxnSpPr/>
          <p:nvPr/>
        </p:nvCxnSpPr>
        <p:spPr>
          <a:xfrm>
            <a:off x="5436096" y="4828066"/>
            <a:ext cx="864096" cy="4731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p:cNvCxnSpPr/>
          <p:nvPr/>
        </p:nvCxnSpPr>
        <p:spPr>
          <a:xfrm flipH="1">
            <a:off x="2555776" y="4699602"/>
            <a:ext cx="561541" cy="6016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Ellipse 14"/>
          <p:cNvSpPr/>
          <p:nvPr/>
        </p:nvSpPr>
        <p:spPr>
          <a:xfrm>
            <a:off x="230990" y="2780928"/>
            <a:ext cx="2448485" cy="1152128"/>
          </a:xfrm>
          <a:prstGeom prst="ellips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usage </a:t>
            </a:r>
            <a:r>
              <a:rPr lang="fr-FR" b="1" dirty="0"/>
              <a:t>É</a:t>
            </a:r>
            <a:r>
              <a:rPr lang="fr-FR" b="1" dirty="0" smtClean="0"/>
              <a:t>tendu </a:t>
            </a:r>
            <a:r>
              <a:rPr lang="fr-FR" dirty="0" smtClean="0"/>
              <a:t>des </a:t>
            </a:r>
            <a:r>
              <a:rPr lang="fr-FR" dirty="0"/>
              <a:t>services financiers </a:t>
            </a:r>
            <a:r>
              <a:rPr lang="fr-FR" b="1" dirty="0" smtClean="0"/>
              <a:t>: </a:t>
            </a:r>
            <a:r>
              <a:rPr lang="fr-FR" b="1" dirty="0" smtClean="0">
                <a:solidFill>
                  <a:srgbClr val="FF0000"/>
                </a:solidFill>
              </a:rPr>
              <a:t>1% </a:t>
            </a:r>
            <a:endParaRPr lang="fr-FR" b="1" dirty="0">
              <a:solidFill>
                <a:srgbClr val="FF0000"/>
              </a:solidFill>
            </a:endParaRPr>
          </a:p>
        </p:txBody>
      </p:sp>
      <p:cxnSp>
        <p:nvCxnSpPr>
          <p:cNvPr id="22" name="Connecteur droit avec flèche 21"/>
          <p:cNvCxnSpPr/>
          <p:nvPr/>
        </p:nvCxnSpPr>
        <p:spPr>
          <a:xfrm flipH="1" flipV="1">
            <a:off x="2447763" y="3823202"/>
            <a:ext cx="388784" cy="3328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6300192" y="6412686"/>
            <a:ext cx="1733167" cy="369332"/>
          </a:xfrm>
          <a:prstGeom prst="rect">
            <a:avLst/>
          </a:prstGeom>
        </p:spPr>
        <p:txBody>
          <a:bodyPr wrap="none">
            <a:spAutoFit/>
          </a:bodyPr>
          <a:lstStyle/>
          <a:p>
            <a:r>
              <a:rPr lang="fr-FR" dirty="0">
                <a:solidFill>
                  <a:srgbClr val="C00000"/>
                </a:solidFill>
                <a:latin typeface="Berlin Sans FB Demi" panose="020E0802020502020306" pitchFamily="34" charset="0"/>
              </a:rPr>
              <a:t>étude IFC 2022</a:t>
            </a:r>
            <a:endParaRPr lang="ar-TN" dirty="0"/>
          </a:p>
        </p:txBody>
      </p:sp>
      <p:pic>
        <p:nvPicPr>
          <p:cNvPr id="17" name="Picture 8" descr="C:\Users\jouda.khemiri\Desktop\index.png"/>
          <p:cNvPicPr>
            <a:picLocks noChangeAspect="1" noChangeArrowheads="1"/>
          </p:cNvPicPr>
          <p:nvPr/>
        </p:nvPicPr>
        <p:blipFill>
          <a:blip r:embed="rId4"/>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1171671528"/>
      </p:ext>
    </p:extLst>
  </p:cSld>
  <p:clrMapOvr>
    <a:masterClrMapping/>
  </p:clrMapOvr>
  <p:transition spd="med">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cation de linge pour particuliers près de chez vous - Easylinge -  easyli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9622" y="3201902"/>
            <a:ext cx="1224136" cy="109831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ocation de linge pour particuliers près de chez vous - Easylinge -  easyli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705" y="3194596"/>
            <a:ext cx="1251733"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Location de linge pour particuliers près de chez vous - Easylinge -  easyli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2825" y="3225157"/>
            <a:ext cx="1251733"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cation de linge pour particuliers près de chez vous - Easylinge -  easyli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7430" y="3137575"/>
            <a:ext cx="1251733" cy="108012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851385" y="2643102"/>
            <a:ext cx="1473874" cy="5820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solidFill>
                  <a:schemeClr val="bg2">
                    <a:lumMod val="25000"/>
                  </a:schemeClr>
                </a:solidFill>
              </a:rPr>
              <a:t>Entreprises</a:t>
            </a:r>
            <a:endParaRPr lang="fr-FR" sz="1600" b="1" dirty="0">
              <a:solidFill>
                <a:schemeClr val="bg2">
                  <a:lumMod val="25000"/>
                </a:schemeClr>
              </a:solidFill>
            </a:endParaRPr>
          </a:p>
        </p:txBody>
      </p:sp>
      <p:sp>
        <p:nvSpPr>
          <p:cNvPr id="16" name="Rectangle 15"/>
          <p:cNvSpPr/>
          <p:nvPr/>
        </p:nvSpPr>
        <p:spPr>
          <a:xfrm>
            <a:off x="7457430" y="2643102"/>
            <a:ext cx="1435050" cy="558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schemeClr val="bg2">
                    <a:lumMod val="25000"/>
                  </a:schemeClr>
                </a:solidFill>
              </a:rPr>
              <a:t>Agriculteurs</a:t>
            </a:r>
            <a:endParaRPr lang="fr-FR" sz="1400" b="1" dirty="0">
              <a:solidFill>
                <a:schemeClr val="bg2">
                  <a:lumMod val="25000"/>
                </a:schemeClr>
              </a:solidFill>
            </a:endParaRPr>
          </a:p>
        </p:txBody>
      </p:sp>
      <p:sp>
        <p:nvSpPr>
          <p:cNvPr id="17" name="Rectangle 16"/>
          <p:cNvSpPr/>
          <p:nvPr/>
        </p:nvSpPr>
        <p:spPr>
          <a:xfrm>
            <a:off x="4366705" y="2643102"/>
            <a:ext cx="1353904" cy="5820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smtClean="0">
                <a:solidFill>
                  <a:schemeClr val="bg2">
                    <a:lumMod val="25000"/>
                  </a:schemeClr>
                </a:solidFill>
              </a:rPr>
              <a:t> </a:t>
            </a:r>
            <a:r>
              <a:rPr lang="fr-FR" sz="1600" b="1" dirty="0" smtClean="0">
                <a:solidFill>
                  <a:schemeClr val="bg2">
                    <a:lumMod val="25000"/>
                  </a:schemeClr>
                </a:solidFill>
              </a:rPr>
              <a:t>Résidents à l’étranger</a:t>
            </a:r>
            <a:endParaRPr lang="fr-FR" sz="1600" b="1" dirty="0">
              <a:solidFill>
                <a:schemeClr val="bg2">
                  <a:lumMod val="25000"/>
                </a:schemeClr>
              </a:solidFill>
            </a:endParaRPr>
          </a:p>
        </p:txBody>
      </p:sp>
      <p:sp>
        <p:nvSpPr>
          <p:cNvPr id="18" name="Rectangle 17"/>
          <p:cNvSpPr/>
          <p:nvPr/>
        </p:nvSpPr>
        <p:spPr>
          <a:xfrm>
            <a:off x="2808473" y="2643103"/>
            <a:ext cx="1427455" cy="5872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solidFill>
                  <a:schemeClr val="bg2">
                    <a:lumMod val="25000"/>
                  </a:schemeClr>
                </a:solidFill>
              </a:rPr>
              <a:t>Résidents</a:t>
            </a:r>
            <a:endParaRPr lang="fr-FR" sz="1600" b="1" dirty="0">
              <a:solidFill>
                <a:schemeClr val="bg2">
                  <a:lumMod val="25000"/>
                </a:schemeClr>
              </a:solidFill>
            </a:endParaRPr>
          </a:p>
        </p:txBody>
      </p:sp>
      <p:graphicFrame>
        <p:nvGraphicFramePr>
          <p:cNvPr id="11" name="Tableau 10"/>
          <p:cNvGraphicFramePr>
            <a:graphicFrameLocks noGrp="1"/>
          </p:cNvGraphicFramePr>
          <p:nvPr>
            <p:extLst>
              <p:ext uri="{D42A27DB-BD31-4B8C-83A1-F6EECF244321}">
                <p14:modId xmlns:p14="http://schemas.microsoft.com/office/powerpoint/2010/main" val="1548883776"/>
              </p:ext>
            </p:extLst>
          </p:nvPr>
        </p:nvGraphicFramePr>
        <p:xfrm>
          <a:off x="287521" y="4431131"/>
          <a:ext cx="8604959" cy="2026920"/>
        </p:xfrm>
        <a:graphic>
          <a:graphicData uri="http://schemas.openxmlformats.org/drawingml/2006/table">
            <a:tbl>
              <a:tblPr firstRow="1" bandRow="1">
                <a:tableStyleId>{69CF1AB2-1976-4502-BF36-3FF5EA218861}</a:tableStyleId>
              </a:tblPr>
              <a:tblGrid>
                <a:gridCol w="2628295">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tblGrid>
              <a:tr h="679172">
                <a:tc>
                  <a:txBody>
                    <a:bodyPr/>
                    <a:lstStyle/>
                    <a:p>
                      <a:pPr algn="l"/>
                      <a:r>
                        <a:rPr lang="fr-FR" sz="1800" b="0" i="0" kern="1200" dirty="0" smtClean="0">
                          <a:solidFill>
                            <a:schemeClr val="dk1"/>
                          </a:solidFill>
                          <a:effectLst/>
                          <a:latin typeface="+mn-lt"/>
                          <a:ea typeface="+mn-ea"/>
                          <a:cs typeface="+mn-cs"/>
                        </a:rPr>
                        <a:t>Institutions de</a:t>
                      </a:r>
                      <a:br>
                        <a:rPr lang="fr-FR" sz="1800" b="0" i="0" kern="1200" dirty="0" smtClean="0">
                          <a:solidFill>
                            <a:schemeClr val="dk1"/>
                          </a:solidFill>
                          <a:effectLst/>
                          <a:latin typeface="+mn-lt"/>
                          <a:ea typeface="+mn-ea"/>
                          <a:cs typeface="+mn-cs"/>
                        </a:rPr>
                      </a:br>
                      <a:r>
                        <a:rPr lang="fr-FR" sz="1800" b="0" i="0" kern="1200" dirty="0" err="1" smtClean="0">
                          <a:solidFill>
                            <a:schemeClr val="dk1"/>
                          </a:solidFill>
                          <a:effectLst/>
                          <a:latin typeface="+mn-lt"/>
                          <a:ea typeface="+mn-ea"/>
                          <a:cs typeface="+mn-cs"/>
                        </a:rPr>
                        <a:t>Microfinance</a:t>
                      </a:r>
                      <a:r>
                        <a:rPr lang="fr-FR" sz="1800"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49%</a:t>
                      </a:r>
                      <a:r>
                        <a:rPr lang="fr-FR" dirty="0" smtClean="0"/>
                        <a:t> </a:t>
                      </a:r>
                      <a:br>
                        <a:rPr lang="fr-FR" dirty="0" smtClean="0"/>
                      </a:br>
                      <a:endParaRPr lang="fr-F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0" i="0" kern="1200" dirty="0" smtClean="0">
                          <a:solidFill>
                            <a:schemeClr val="dk1"/>
                          </a:solidFill>
                          <a:effectLst/>
                          <a:latin typeface="+mn-lt"/>
                          <a:ea typeface="+mn-ea"/>
                          <a:cs typeface="+mn-cs"/>
                        </a:rPr>
                        <a:t>Non</a:t>
                      </a:r>
                      <a:r>
                        <a:rPr lang="fr-FR" sz="1800" b="0" i="0" kern="1200" baseline="0" dirty="0" smtClean="0">
                          <a:solidFill>
                            <a:schemeClr val="dk1"/>
                          </a:solidFill>
                          <a:effectLst/>
                          <a:latin typeface="+mn-lt"/>
                          <a:ea typeface="+mn-ea"/>
                          <a:cs typeface="+mn-cs"/>
                        </a:rPr>
                        <a:t> applicable</a:t>
                      </a:r>
                      <a:endParaRPr lang="fr-FR" dirty="0" smtClean="0"/>
                    </a:p>
                  </a:txBody>
                  <a:tcPr/>
                </a:tc>
                <a:tc>
                  <a:txBody>
                    <a:bodyPr/>
                    <a:lstStyle/>
                    <a:p>
                      <a:pPr algn="ctr"/>
                      <a:r>
                        <a:rPr lang="fr-FR" sz="1800" b="0" i="0" kern="1200" dirty="0" smtClean="0">
                          <a:solidFill>
                            <a:schemeClr val="dk1"/>
                          </a:solidFill>
                          <a:effectLst/>
                          <a:latin typeface="+mn-lt"/>
                          <a:ea typeface="+mn-ea"/>
                          <a:cs typeface="+mn-cs"/>
                        </a:rPr>
                        <a:t>Non</a:t>
                      </a:r>
                      <a:r>
                        <a:rPr lang="fr-FR" sz="1800" b="0" i="0" kern="1200" baseline="0" dirty="0" smtClean="0">
                          <a:solidFill>
                            <a:schemeClr val="dk1"/>
                          </a:solidFill>
                          <a:effectLst/>
                          <a:latin typeface="+mn-lt"/>
                          <a:ea typeface="+mn-ea"/>
                          <a:cs typeface="+mn-cs"/>
                        </a:rPr>
                        <a:t> applicable</a:t>
                      </a:r>
                      <a:r>
                        <a:rPr lang="fr-FR" dirty="0" smtClean="0"/>
                        <a:t/>
                      </a:r>
                      <a:br>
                        <a:rPr lang="fr-FR" dirty="0" smtClean="0"/>
                      </a:br>
                      <a:endParaRPr lang="fr-FR" dirty="0"/>
                    </a:p>
                  </a:txBody>
                  <a:tcPr/>
                </a:tc>
                <a:tc>
                  <a:txBody>
                    <a:bodyPr/>
                    <a:lstStyle/>
                    <a:p>
                      <a:pPr algn="ctr"/>
                      <a:r>
                        <a:rPr lang="fr-FR" sz="1800" b="0" i="0" kern="1200" dirty="0" smtClean="0">
                          <a:solidFill>
                            <a:schemeClr val="dk1"/>
                          </a:solidFill>
                          <a:effectLst/>
                          <a:latin typeface="+mn-lt"/>
                          <a:ea typeface="+mn-ea"/>
                          <a:cs typeface="+mn-cs"/>
                        </a:rPr>
                        <a:t>48%</a:t>
                      </a:r>
                      <a:r>
                        <a:rPr lang="fr-FR" dirty="0" smtClean="0"/>
                        <a:t> </a:t>
                      </a:r>
                      <a:endParaRPr lang="fr-FR" dirty="0"/>
                    </a:p>
                  </a:txBody>
                  <a:tcPr/>
                </a:tc>
                <a:extLst>
                  <a:ext uri="{0D108BD9-81ED-4DB2-BD59-A6C34878D82A}">
                    <a16:rowId xmlns:a16="http://schemas.microsoft.com/office/drawing/2014/main" val="10000"/>
                  </a:ext>
                </a:extLst>
              </a:tr>
              <a:tr h="370840">
                <a:tc>
                  <a:txBody>
                    <a:bodyPr/>
                    <a:lstStyle/>
                    <a:p>
                      <a:pPr algn="l"/>
                      <a:r>
                        <a:rPr lang="fr-FR" sz="1800" b="1" i="0" kern="1200" dirty="0" smtClean="0">
                          <a:solidFill>
                            <a:srgbClr val="FF0000"/>
                          </a:solidFill>
                          <a:effectLst/>
                          <a:latin typeface="+mn-lt"/>
                          <a:ea typeface="+mn-ea"/>
                          <a:cs typeface="+mn-cs"/>
                        </a:rPr>
                        <a:t>Assureurs</a:t>
                      </a:r>
                      <a:r>
                        <a:rPr lang="fr-FR" sz="1800" b="1" dirty="0" smtClean="0">
                          <a:solidFill>
                            <a:srgbClr val="FF0000"/>
                          </a:solidFill>
                        </a:rPr>
                        <a:t> </a:t>
                      </a:r>
                      <a:endParaRPr lang="fr-FR" b="1" dirty="0">
                        <a:solidFill>
                          <a:srgbClr val="FF0000"/>
                        </a:solidFill>
                      </a:endParaRPr>
                    </a:p>
                  </a:txBody>
                  <a:tcPr/>
                </a:tc>
                <a:tc>
                  <a:txBody>
                    <a:bodyPr/>
                    <a:lstStyle/>
                    <a:p>
                      <a:pPr algn="ctr"/>
                      <a:r>
                        <a:rPr lang="fr-FR" sz="1800" b="1" i="0" kern="1200" dirty="0" smtClean="0">
                          <a:solidFill>
                            <a:srgbClr val="FF0000"/>
                          </a:solidFill>
                          <a:effectLst/>
                          <a:latin typeface="+mn-lt"/>
                          <a:ea typeface="+mn-ea"/>
                          <a:cs typeface="+mn-cs"/>
                        </a:rPr>
                        <a:t>54%</a:t>
                      </a:r>
                      <a:r>
                        <a:rPr lang="fr-FR" b="1" dirty="0" smtClean="0">
                          <a:solidFill>
                            <a:srgbClr val="FF0000"/>
                          </a:solidFill>
                        </a:rPr>
                        <a:t> </a:t>
                      </a:r>
                      <a:endParaRPr lang="fr-FR" b="1" dirty="0">
                        <a:solidFill>
                          <a:srgbClr val="FF0000"/>
                        </a:solidFill>
                      </a:endParaRPr>
                    </a:p>
                  </a:txBody>
                  <a:tcPr/>
                </a:tc>
                <a:tc>
                  <a:txBody>
                    <a:bodyPr/>
                    <a:lstStyle/>
                    <a:p>
                      <a:pPr algn="ctr"/>
                      <a:r>
                        <a:rPr lang="fr-FR" sz="1800" b="1" i="0" kern="1200" dirty="0" smtClean="0">
                          <a:solidFill>
                            <a:srgbClr val="FF0000"/>
                          </a:solidFill>
                          <a:effectLst/>
                          <a:latin typeface="+mn-lt"/>
                          <a:ea typeface="+mn-ea"/>
                          <a:cs typeface="+mn-cs"/>
                        </a:rPr>
                        <a:t>37%</a:t>
                      </a:r>
                      <a:r>
                        <a:rPr lang="fr-FR" b="1" dirty="0" smtClean="0">
                          <a:solidFill>
                            <a:srgbClr val="FF0000"/>
                          </a:solidFill>
                        </a:rPr>
                        <a:t> </a:t>
                      </a:r>
                      <a:endParaRPr lang="fr-FR" b="1" dirty="0">
                        <a:solidFill>
                          <a:srgbClr val="FF0000"/>
                        </a:solidFill>
                      </a:endParaRPr>
                    </a:p>
                  </a:txBody>
                  <a:tcPr/>
                </a:tc>
                <a:tc>
                  <a:txBody>
                    <a:bodyPr/>
                    <a:lstStyle/>
                    <a:p>
                      <a:pPr algn="ctr"/>
                      <a:r>
                        <a:rPr lang="fr-FR" sz="1800" b="1" i="0" kern="1200" dirty="0" smtClean="0">
                          <a:solidFill>
                            <a:srgbClr val="FF0000"/>
                          </a:solidFill>
                          <a:effectLst/>
                          <a:latin typeface="+mn-lt"/>
                          <a:ea typeface="+mn-ea"/>
                          <a:cs typeface="+mn-cs"/>
                        </a:rPr>
                        <a:t>55%</a:t>
                      </a:r>
                      <a:r>
                        <a:rPr lang="fr-FR" b="1" dirty="0" smtClean="0">
                          <a:solidFill>
                            <a:srgbClr val="FF0000"/>
                          </a:solidFill>
                        </a:rPr>
                        <a:t> </a:t>
                      </a:r>
                      <a:endParaRPr lang="fr-FR" b="1" dirty="0">
                        <a:solidFill>
                          <a:srgbClr val="FF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1" i="0" kern="1200" dirty="0" smtClean="0">
                          <a:solidFill>
                            <a:srgbClr val="FF0000"/>
                          </a:solidFill>
                          <a:effectLst/>
                          <a:latin typeface="+mn-lt"/>
                          <a:ea typeface="+mn-ea"/>
                          <a:cs typeface="+mn-cs"/>
                        </a:rPr>
                        <a:t>52%</a:t>
                      </a:r>
                      <a:r>
                        <a:rPr lang="fr-FR" b="1" dirty="0" smtClean="0">
                          <a:solidFill>
                            <a:srgbClr val="FF0000"/>
                          </a:solidFill>
                        </a:rPr>
                        <a:t> </a:t>
                      </a:r>
                    </a:p>
                  </a:txBody>
                  <a:tcPr/>
                </a:tc>
                <a:extLst>
                  <a:ext uri="{0D108BD9-81ED-4DB2-BD59-A6C34878D82A}">
                    <a16:rowId xmlns:a16="http://schemas.microsoft.com/office/drawing/2014/main" val="10001"/>
                  </a:ext>
                </a:extLst>
              </a:tr>
              <a:tr h="370840">
                <a:tc>
                  <a:txBody>
                    <a:bodyPr/>
                    <a:lstStyle/>
                    <a:p>
                      <a:pPr algn="l"/>
                      <a:r>
                        <a:rPr lang="fr-FR" sz="1800" b="0" i="0" kern="1200" dirty="0" smtClean="0">
                          <a:solidFill>
                            <a:schemeClr val="dk1"/>
                          </a:solidFill>
                          <a:effectLst/>
                          <a:latin typeface="+mn-lt"/>
                          <a:ea typeface="+mn-ea"/>
                          <a:cs typeface="+mn-cs"/>
                        </a:rPr>
                        <a:t>Banques</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57%</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55%</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46% </a:t>
                      </a:r>
                      <a:endParaRPr lang="fr-F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800" b="0" i="0" kern="1200" dirty="0" smtClean="0">
                          <a:solidFill>
                            <a:schemeClr val="dk1"/>
                          </a:solidFill>
                          <a:effectLst/>
                          <a:latin typeface="+mn-lt"/>
                          <a:ea typeface="+mn-ea"/>
                          <a:cs typeface="+mn-cs"/>
                        </a:rPr>
                        <a:t>56%</a:t>
                      </a:r>
                      <a:r>
                        <a:rPr lang="fr-FR" dirty="0" smtClean="0"/>
                        <a:t> </a:t>
                      </a:r>
                    </a:p>
                  </a:txBody>
                  <a:tcPr/>
                </a:tc>
                <a:extLst>
                  <a:ext uri="{0D108BD9-81ED-4DB2-BD59-A6C34878D82A}">
                    <a16:rowId xmlns:a16="http://schemas.microsoft.com/office/drawing/2014/main" val="10002"/>
                  </a:ext>
                </a:extLst>
              </a:tr>
              <a:tr h="370840">
                <a:tc>
                  <a:txBody>
                    <a:bodyPr/>
                    <a:lstStyle/>
                    <a:p>
                      <a:pPr algn="l"/>
                      <a:r>
                        <a:rPr lang="fr-FR" sz="1800" b="0" i="0" kern="1200" dirty="0" smtClean="0">
                          <a:solidFill>
                            <a:schemeClr val="dk1"/>
                          </a:solidFill>
                          <a:effectLst/>
                          <a:latin typeface="+mn-lt"/>
                          <a:ea typeface="+mn-ea"/>
                          <a:cs typeface="+mn-cs"/>
                        </a:rPr>
                        <a:t>La Poste</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84%</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69%</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75%</a:t>
                      </a:r>
                      <a:r>
                        <a:rPr lang="fr-FR" dirty="0" smtClean="0"/>
                        <a:t> </a:t>
                      </a:r>
                      <a:endParaRPr lang="fr-FR" dirty="0"/>
                    </a:p>
                  </a:txBody>
                  <a:tcPr/>
                </a:tc>
                <a:tc>
                  <a:txBody>
                    <a:bodyPr/>
                    <a:lstStyle/>
                    <a:p>
                      <a:pPr algn="ctr"/>
                      <a:r>
                        <a:rPr lang="fr-FR" sz="1800" b="0" i="0" kern="1200" dirty="0" smtClean="0">
                          <a:solidFill>
                            <a:schemeClr val="dk1"/>
                          </a:solidFill>
                          <a:effectLst/>
                          <a:latin typeface="+mn-lt"/>
                          <a:ea typeface="+mn-ea"/>
                          <a:cs typeface="+mn-cs"/>
                        </a:rPr>
                        <a:t>88%</a:t>
                      </a:r>
                      <a:endParaRPr lang="fr-FR" dirty="0"/>
                    </a:p>
                  </a:txBody>
                  <a:tcPr/>
                </a:tc>
                <a:extLst>
                  <a:ext uri="{0D108BD9-81ED-4DB2-BD59-A6C34878D82A}">
                    <a16:rowId xmlns:a16="http://schemas.microsoft.com/office/drawing/2014/main" val="10003"/>
                  </a:ext>
                </a:extLst>
              </a:tr>
            </a:tbl>
          </a:graphicData>
        </a:graphic>
      </p:graphicFrame>
      <p:sp>
        <p:nvSpPr>
          <p:cNvPr id="4" name="Rectangle 3"/>
          <p:cNvSpPr/>
          <p:nvPr/>
        </p:nvSpPr>
        <p:spPr>
          <a:xfrm>
            <a:off x="755576" y="1264187"/>
            <a:ext cx="7553369" cy="954107"/>
          </a:xfrm>
          <a:prstGeom prst="rect">
            <a:avLst/>
          </a:prstGeom>
        </p:spPr>
        <p:txBody>
          <a:bodyPr wrap="square">
            <a:spAutoFit/>
          </a:bodyPr>
          <a:lstStyle/>
          <a:p>
            <a:pPr algn="ctr"/>
            <a:r>
              <a:rPr lang="fr-FR" sz="2800" cap="all" dirty="0">
                <a:solidFill>
                  <a:srgbClr val="C00000"/>
                </a:solidFill>
                <a:latin typeface="Berlin Sans FB Demi" panose="020E0802020502020306" pitchFamily="34" charset="0"/>
                <a:ea typeface="+mj-ea"/>
                <a:cs typeface="+mj-cs"/>
              </a:rPr>
              <a:t>Niveau de confiance envers les </a:t>
            </a:r>
            <a:r>
              <a:rPr lang="fr-FR" sz="2800" cap="all" dirty="0" smtClean="0">
                <a:solidFill>
                  <a:srgbClr val="C00000"/>
                </a:solidFill>
                <a:latin typeface="Berlin Sans FB Demi" panose="020E0802020502020306" pitchFamily="34" charset="0"/>
                <a:ea typeface="+mj-ea"/>
                <a:cs typeface="+mj-cs"/>
              </a:rPr>
              <a:t>IF formelles par </a:t>
            </a:r>
            <a:r>
              <a:rPr lang="fr-FR" sz="2800" cap="all" dirty="0">
                <a:solidFill>
                  <a:srgbClr val="C00000"/>
                </a:solidFill>
                <a:latin typeface="Berlin Sans FB Demi" panose="020E0802020502020306" pitchFamily="34" charset="0"/>
                <a:ea typeface="+mj-ea"/>
                <a:cs typeface="+mj-cs"/>
              </a:rPr>
              <a:t>catégorie </a:t>
            </a:r>
            <a:r>
              <a:rPr lang="fr-FR" sz="2800" cap="all" dirty="0" smtClean="0">
                <a:solidFill>
                  <a:srgbClr val="C00000"/>
                </a:solidFill>
                <a:latin typeface="Berlin Sans FB Demi" panose="020E0802020502020306" pitchFamily="34" charset="0"/>
                <a:ea typeface="+mj-ea"/>
                <a:cs typeface="+mj-cs"/>
              </a:rPr>
              <a:t>interrogée</a:t>
            </a:r>
            <a:endParaRPr lang="fr-FR" sz="2800" cap="all" dirty="0">
              <a:solidFill>
                <a:srgbClr val="C00000"/>
              </a:solidFill>
              <a:latin typeface="Berlin Sans FB Demi" panose="020E0802020502020306" pitchFamily="34" charset="0"/>
              <a:ea typeface="+mj-ea"/>
              <a:cs typeface="+mj-cs"/>
            </a:endParaRPr>
          </a:p>
        </p:txBody>
      </p:sp>
      <p:sp>
        <p:nvSpPr>
          <p:cNvPr id="6" name="Rectangle 5"/>
          <p:cNvSpPr/>
          <p:nvPr/>
        </p:nvSpPr>
        <p:spPr>
          <a:xfrm>
            <a:off x="6794289" y="6466950"/>
            <a:ext cx="1733167" cy="369332"/>
          </a:xfrm>
          <a:prstGeom prst="rect">
            <a:avLst/>
          </a:prstGeom>
        </p:spPr>
        <p:txBody>
          <a:bodyPr wrap="none">
            <a:spAutoFit/>
          </a:bodyPr>
          <a:lstStyle/>
          <a:p>
            <a:r>
              <a:rPr lang="fr-FR" dirty="0">
                <a:solidFill>
                  <a:srgbClr val="C00000"/>
                </a:solidFill>
                <a:latin typeface="Berlin Sans FB Demi" panose="020E0802020502020306" pitchFamily="34" charset="0"/>
              </a:rPr>
              <a:t>étude IFC 2022</a:t>
            </a:r>
            <a:endParaRPr lang="ar-TN" dirty="0"/>
          </a:p>
        </p:txBody>
      </p:sp>
      <p:pic>
        <p:nvPicPr>
          <p:cNvPr id="15" name="Picture 8" descr="C:\Users\jouda.khemiri\Desktop\index.png"/>
          <p:cNvPicPr>
            <a:picLocks noChangeAspect="1" noChangeArrowheads="1"/>
          </p:cNvPicPr>
          <p:nvPr/>
        </p:nvPicPr>
        <p:blipFill>
          <a:blip r:embed="rId4"/>
          <a:srcRect/>
          <a:stretch>
            <a:fillRect/>
          </a:stretch>
        </p:blipFill>
        <p:spPr bwMode="auto">
          <a:xfrm>
            <a:off x="2411760" y="0"/>
            <a:ext cx="3785644" cy="914400"/>
          </a:xfrm>
          <a:prstGeom prst="rect">
            <a:avLst/>
          </a:prstGeom>
          <a:noFill/>
          <a:ln w="9525">
            <a:noFill/>
            <a:miter lim="800000"/>
            <a:headEnd/>
            <a:tailEnd/>
          </a:ln>
        </p:spPr>
      </p:pic>
    </p:spTree>
    <p:extLst>
      <p:ext uri="{BB962C8B-B14F-4D97-AF65-F5344CB8AC3E}">
        <p14:creationId xmlns:p14="http://schemas.microsoft.com/office/powerpoint/2010/main" val="4174104297"/>
      </p:ext>
    </p:extLst>
  </p:cSld>
  <p:clrMapOvr>
    <a:masterClrMapping/>
  </p:clrMapOvr>
  <p:transition spd="med">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TM03090434[[fn=Type de bois]]</Template>
  <TotalTime>2659</TotalTime>
  <Words>1400</Words>
  <Application>Microsoft Office PowerPoint</Application>
  <PresentationFormat>Affichage à l'écran (4:3)</PresentationFormat>
  <Paragraphs>178</Paragraphs>
  <Slides>24</Slides>
  <Notes>17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24</vt:i4>
      </vt:variant>
    </vt:vector>
  </HeadingPairs>
  <TitlesOfParts>
    <vt:vector size="33" baseType="lpstr">
      <vt:lpstr>Arial</vt:lpstr>
      <vt:lpstr>Arial Black</vt:lpstr>
      <vt:lpstr>Berlin Sans FB Demi</vt:lpstr>
      <vt:lpstr>Calibri</vt:lpstr>
      <vt:lpstr>Rockwell</vt:lpstr>
      <vt:lpstr>Rockwell Condensed</vt:lpstr>
      <vt:lpstr>Times New Roman</vt:lpstr>
      <vt:lpstr>Wingdings</vt:lpstr>
      <vt:lpstr>Type de bois</vt:lpstr>
      <vt:lpstr> l’assurance inclusive en Tunisie: Nouvelle approche pour une  meilleure pénétration économique</vt:lpstr>
      <vt:lpstr>Plan</vt:lpstr>
      <vt:lpstr>Présentation PowerPoint</vt:lpstr>
      <vt:lpstr>Répartition  de la population entre les Institutions Financières (IF) formelles</vt:lpstr>
      <vt:lpstr>Répartition des Clients d’une IF formelle</vt:lpstr>
      <vt:lpstr>Utilisation du digital</vt:lpstr>
      <vt:lpstr>Perception de L’utilité  des services financiers formels</vt:lpstr>
      <vt:lpstr>     Usage des services financiers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kaouthar.trigui</dc:creator>
  <cp:lastModifiedBy>LABALETTE Olivier (SG DIRCOM)</cp:lastModifiedBy>
  <cp:revision>154</cp:revision>
  <dcterms:created xsi:type="dcterms:W3CDTF">2019-11-28T08:04:03Z</dcterms:created>
  <dcterms:modified xsi:type="dcterms:W3CDTF">2023-08-21T14:01:22Z</dcterms:modified>
</cp:coreProperties>
</file>