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notesMasterIdLst>
    <p:notesMasterId r:id="rId40"/>
  </p:notesMasterIdLst>
  <p:handoutMasterIdLst>
    <p:handoutMasterId r:id="rId41"/>
  </p:handoutMasterIdLst>
  <p:sldIdLst>
    <p:sldId id="256" r:id="rId2"/>
    <p:sldId id="258" r:id="rId3"/>
    <p:sldId id="259" r:id="rId4"/>
    <p:sldId id="311" r:id="rId5"/>
    <p:sldId id="312" r:id="rId6"/>
    <p:sldId id="281" r:id="rId7"/>
    <p:sldId id="291" r:id="rId8"/>
    <p:sldId id="292" r:id="rId9"/>
    <p:sldId id="293" r:id="rId10"/>
    <p:sldId id="294" r:id="rId11"/>
    <p:sldId id="295" r:id="rId12"/>
    <p:sldId id="296" r:id="rId13"/>
    <p:sldId id="297" r:id="rId14"/>
    <p:sldId id="298" r:id="rId15"/>
    <p:sldId id="325" r:id="rId16"/>
    <p:sldId id="299" r:id="rId17"/>
    <p:sldId id="300" r:id="rId18"/>
    <p:sldId id="301" r:id="rId19"/>
    <p:sldId id="302" r:id="rId20"/>
    <p:sldId id="303" r:id="rId21"/>
    <p:sldId id="304" r:id="rId22"/>
    <p:sldId id="305" r:id="rId23"/>
    <p:sldId id="306" r:id="rId24"/>
    <p:sldId id="307" r:id="rId25"/>
    <p:sldId id="308" r:id="rId26"/>
    <p:sldId id="335" r:id="rId27"/>
    <p:sldId id="331" r:id="rId28"/>
    <p:sldId id="309" r:id="rId29"/>
    <p:sldId id="332" r:id="rId30"/>
    <p:sldId id="336" r:id="rId31"/>
    <p:sldId id="337" r:id="rId32"/>
    <p:sldId id="338" r:id="rId33"/>
    <p:sldId id="339" r:id="rId34"/>
    <p:sldId id="340" r:id="rId35"/>
    <p:sldId id="326" r:id="rId36"/>
    <p:sldId id="310" r:id="rId37"/>
    <p:sldId id="333" r:id="rId38"/>
    <p:sldId id="334" r:id="rId3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EF7228-41FC-4CAC-A48A-BC4712F26565}" type="datetimeFigureOut">
              <a:rPr lang="fr-FR" smtClean="0"/>
              <a:t>28/06/2022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Séminaire Régional Francophone pour contrôleurs d’assurance, SALY-Portudal (Sénégal) du 03 au 05 mars 2020</a:t>
            </a: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FC10A9-E1C5-4A40-945F-C03C400DFBFB}" type="slidenum">
              <a:rPr lang="fr-FR" smtClean="0"/>
              <a:t>‹N°›</a:t>
            </a:fld>
            <a:endParaRPr lang="fr-FR"/>
          </a:p>
        </p:txBody>
      </p:sp>
    </p:spTree>
    <p:extLst>
      <p:ext uri="{BB962C8B-B14F-4D97-AF65-F5344CB8AC3E}">
        <p14:creationId xmlns:p14="http://schemas.microsoft.com/office/powerpoint/2010/main" val="292771497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2CCFE-AC8C-4521-A477-239C9721AAB4}" type="datetimeFigureOut">
              <a:rPr lang="fr-FR" smtClean="0"/>
              <a:t>28/06/2022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Séminaire Régional Francophone pour contrôleurs d’assurance, SALY-Portudal (Sénégal) du 03 au 05 mars 2020</a:t>
            </a: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246F9-D809-42B3-AD8E-B3742967CD7D}" type="slidenum">
              <a:rPr lang="fr-FR" smtClean="0"/>
              <a:t>‹N°›</a:t>
            </a:fld>
            <a:endParaRPr lang="fr-FR"/>
          </a:p>
        </p:txBody>
      </p:sp>
    </p:spTree>
    <p:extLst>
      <p:ext uri="{BB962C8B-B14F-4D97-AF65-F5344CB8AC3E}">
        <p14:creationId xmlns:p14="http://schemas.microsoft.com/office/powerpoint/2010/main" val="417569046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0D246F9-D809-42B3-AD8E-B3742967CD7D}" type="slidenum">
              <a:rPr lang="fr-FR" smtClean="0"/>
              <a:t>1</a:t>
            </a:fld>
            <a:endParaRPr lang="fr-FR"/>
          </a:p>
        </p:txBody>
      </p:sp>
      <p:sp>
        <p:nvSpPr>
          <p:cNvPr id="5" name="Espace réservé du pied de page 4"/>
          <p:cNvSpPr>
            <a:spLocks noGrp="1"/>
          </p:cNvSpPr>
          <p:nvPr>
            <p:ph type="ftr" sz="quarter" idx="11"/>
          </p:nvPr>
        </p:nvSpPr>
        <p:spPr/>
        <p:txBody>
          <a:bodyPr/>
          <a:lstStyle/>
          <a:p>
            <a:r>
              <a:rPr lang="fr-FR"/>
              <a:t>Séminaire Régional Francophone pour contrôleurs d’assurance, SALY-Portudal (Sénégal) du 03 au 05 mars 2020</a:t>
            </a:r>
          </a:p>
        </p:txBody>
      </p:sp>
    </p:spTree>
    <p:extLst>
      <p:ext uri="{BB962C8B-B14F-4D97-AF65-F5344CB8AC3E}">
        <p14:creationId xmlns:p14="http://schemas.microsoft.com/office/powerpoint/2010/main" val="299669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0D246F9-D809-42B3-AD8E-B3742967CD7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a:t>Séminaire Régional Francophone pour contrôleurs d’assurance, SALY-Portudal (Sénégal) du 03 au 05 mars 2020</a:t>
            </a:r>
          </a:p>
        </p:txBody>
      </p:sp>
    </p:spTree>
    <p:extLst>
      <p:ext uri="{BB962C8B-B14F-4D97-AF65-F5344CB8AC3E}">
        <p14:creationId xmlns:p14="http://schemas.microsoft.com/office/powerpoint/2010/main" val="216381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14F9E5E-15A7-45BE-96D9-6CA00CE8FACE}" type="datetime9">
              <a:rPr lang="fr-FR" smtClean="0"/>
              <a:t>28/06/2022 14:15:21</a:t>
            </a:fld>
            <a:endParaRPr lang="fr-FR"/>
          </a:p>
        </p:txBody>
      </p:sp>
      <p:sp>
        <p:nvSpPr>
          <p:cNvPr id="5" name="Footer Placeholder 4"/>
          <p:cNvSpPr>
            <a:spLocks noGrp="1"/>
          </p:cNvSpPr>
          <p:nvPr>
            <p:ph type="ftr" sz="quarter" idx="11"/>
          </p:nvPr>
        </p:nvSpPr>
        <p:spPr/>
        <p:txBody>
          <a:bodyPr/>
          <a:lstStyle/>
          <a:p>
            <a:r>
              <a:rPr lang="fr-FR"/>
              <a:t>Réunion GCAF du 28/06/2022</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57544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305EB07-F847-4BA7-A260-8C7AFE090F61}" type="datetime9">
              <a:rPr lang="fr-FR" smtClean="0"/>
              <a:t>28/06/2022 14:15:21</a:t>
            </a:fld>
            <a:endParaRPr lang="fr-FR"/>
          </a:p>
        </p:txBody>
      </p:sp>
      <p:sp>
        <p:nvSpPr>
          <p:cNvPr id="5" name="Footer Placeholder 4"/>
          <p:cNvSpPr>
            <a:spLocks noGrp="1"/>
          </p:cNvSpPr>
          <p:nvPr>
            <p:ph type="ftr" sz="quarter" idx="11"/>
          </p:nvPr>
        </p:nvSpPr>
        <p:spPr/>
        <p:txBody>
          <a:bodyPr/>
          <a:lstStyle/>
          <a:p>
            <a:r>
              <a:rPr lang="fr-FR"/>
              <a:t>Réunion GCAF du 28/06/2022</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357841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79143D27-894C-48F8-8CD7-5FC0B13D94BC}" type="datetime9">
              <a:rPr lang="fr-FR" smtClean="0"/>
              <a:t>28/06/2022 14:15:21</a:t>
            </a:fld>
            <a:endParaRPr lang="fr-FR"/>
          </a:p>
        </p:txBody>
      </p:sp>
      <p:sp>
        <p:nvSpPr>
          <p:cNvPr id="5" name="Footer Placeholder 4"/>
          <p:cNvSpPr>
            <a:spLocks noGrp="1"/>
          </p:cNvSpPr>
          <p:nvPr>
            <p:ph type="ftr" sz="quarter" idx="11"/>
          </p:nvPr>
        </p:nvSpPr>
        <p:spPr/>
        <p:txBody>
          <a:bodyPr/>
          <a:lstStyle/>
          <a:p>
            <a:r>
              <a:rPr lang="fr-FR"/>
              <a:t>Réunion GCAF du 28/06/2022</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24C72D-DF58-41BA-9C64-09E016EC7532}"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162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C18EEC9F-265E-4078-B659-B1D96B1A26E3}" type="datetime9">
              <a:rPr lang="fr-FR" smtClean="0"/>
              <a:t>28/06/2022 14:15:21</a:t>
            </a:fld>
            <a:endParaRPr lang="fr-FR"/>
          </a:p>
        </p:txBody>
      </p:sp>
      <p:sp>
        <p:nvSpPr>
          <p:cNvPr id="6" name="Footer Placeholder 5"/>
          <p:cNvSpPr>
            <a:spLocks noGrp="1"/>
          </p:cNvSpPr>
          <p:nvPr>
            <p:ph type="ftr" sz="quarter" idx="11"/>
          </p:nvPr>
        </p:nvSpPr>
        <p:spPr/>
        <p:txBody>
          <a:bodyPr/>
          <a:lstStyle/>
          <a:p>
            <a:r>
              <a:rPr lang="fr-FR"/>
              <a:t>Réunion GCAF du 28/06/2022</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944725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42D63224-4A9A-4978-AD41-4DCCADE4D3DA}" type="datetime9">
              <a:rPr lang="fr-FR" smtClean="0"/>
              <a:t>28/06/2022 14:15:21</a:t>
            </a:fld>
            <a:endParaRPr lang="fr-FR"/>
          </a:p>
        </p:txBody>
      </p:sp>
      <p:sp>
        <p:nvSpPr>
          <p:cNvPr id="6" name="Footer Placeholder 5"/>
          <p:cNvSpPr>
            <a:spLocks noGrp="1"/>
          </p:cNvSpPr>
          <p:nvPr>
            <p:ph type="ftr" sz="quarter" idx="11"/>
          </p:nvPr>
        </p:nvSpPr>
        <p:spPr/>
        <p:txBody>
          <a:bodyPr/>
          <a:lstStyle/>
          <a:p>
            <a:r>
              <a:rPr lang="fr-FR"/>
              <a:t>Réunion GCAF du 28/06/2022</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24C72D-DF58-41BA-9C64-09E016EC7532}"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2391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1439E137-7A16-4C14-81D1-1CE720201870}" type="datetime9">
              <a:rPr lang="fr-FR" smtClean="0"/>
              <a:t>28/06/2022 14:15:21</a:t>
            </a:fld>
            <a:endParaRPr lang="fr-FR"/>
          </a:p>
        </p:txBody>
      </p:sp>
      <p:sp>
        <p:nvSpPr>
          <p:cNvPr id="6" name="Footer Placeholder 5"/>
          <p:cNvSpPr>
            <a:spLocks noGrp="1"/>
          </p:cNvSpPr>
          <p:nvPr>
            <p:ph type="ftr" sz="quarter" idx="11"/>
          </p:nvPr>
        </p:nvSpPr>
        <p:spPr/>
        <p:txBody>
          <a:bodyPr/>
          <a:lstStyle/>
          <a:p>
            <a:r>
              <a:rPr lang="fr-FR"/>
              <a:t>Réunion GCAF du 28/06/2022</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20703961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72FB0F3-99AE-4085-B45E-005D636AF447}" type="datetime9">
              <a:rPr lang="fr-FR" smtClean="0"/>
              <a:t>28/06/2022 14:15:21</a:t>
            </a:fld>
            <a:endParaRPr lang="fr-FR"/>
          </a:p>
        </p:txBody>
      </p:sp>
      <p:sp>
        <p:nvSpPr>
          <p:cNvPr id="5" name="Footer Placeholder 4"/>
          <p:cNvSpPr>
            <a:spLocks noGrp="1"/>
          </p:cNvSpPr>
          <p:nvPr>
            <p:ph type="ftr" sz="quarter" idx="11"/>
          </p:nvPr>
        </p:nvSpPr>
        <p:spPr/>
        <p:txBody>
          <a:bodyPr/>
          <a:lstStyle/>
          <a:p>
            <a:r>
              <a:rPr lang="fr-FR"/>
              <a:t>Réunion GCAF du 28/06/2022</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3478873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EBE3F0E-0E35-45DC-84ED-85F032D49FA9}" type="datetime9">
              <a:rPr lang="fr-FR" smtClean="0"/>
              <a:t>28/06/2022 14:15:21</a:t>
            </a:fld>
            <a:endParaRPr lang="fr-FR"/>
          </a:p>
        </p:txBody>
      </p:sp>
      <p:sp>
        <p:nvSpPr>
          <p:cNvPr id="5" name="Footer Placeholder 4"/>
          <p:cNvSpPr>
            <a:spLocks noGrp="1"/>
          </p:cNvSpPr>
          <p:nvPr>
            <p:ph type="ftr" sz="quarter" idx="11"/>
          </p:nvPr>
        </p:nvSpPr>
        <p:spPr/>
        <p:txBody>
          <a:bodyPr/>
          <a:lstStyle/>
          <a:p>
            <a:r>
              <a:rPr lang="fr-FR"/>
              <a:t>Réunion GCAF du 28/06/2022</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165843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2819F4B-A361-4933-8A6F-8068ADD25D3F}" type="datetime9">
              <a:rPr lang="fr-FR" smtClean="0"/>
              <a:t>28/06/2022 14:15:21</a:t>
            </a:fld>
            <a:endParaRPr lang="fr-FR"/>
          </a:p>
        </p:txBody>
      </p:sp>
      <p:sp>
        <p:nvSpPr>
          <p:cNvPr id="5" name="Footer Placeholder 4"/>
          <p:cNvSpPr>
            <a:spLocks noGrp="1"/>
          </p:cNvSpPr>
          <p:nvPr>
            <p:ph type="ftr" sz="quarter" idx="11"/>
          </p:nvPr>
        </p:nvSpPr>
        <p:spPr/>
        <p:txBody>
          <a:bodyPr/>
          <a:lstStyle/>
          <a:p>
            <a:r>
              <a:rPr lang="fr-FR"/>
              <a:t>Réunion GCAF du 28/06/2022</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667043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94CC445-7516-4F1C-B9DA-4B6F77680B59}" type="datetime9">
              <a:rPr lang="fr-FR" smtClean="0"/>
              <a:t>28/06/2022 14:15:21</a:t>
            </a:fld>
            <a:endParaRPr lang="fr-FR"/>
          </a:p>
        </p:txBody>
      </p:sp>
      <p:sp>
        <p:nvSpPr>
          <p:cNvPr id="5" name="Footer Placeholder 4"/>
          <p:cNvSpPr>
            <a:spLocks noGrp="1"/>
          </p:cNvSpPr>
          <p:nvPr>
            <p:ph type="ftr" sz="quarter" idx="11"/>
          </p:nvPr>
        </p:nvSpPr>
        <p:spPr/>
        <p:txBody>
          <a:bodyPr/>
          <a:lstStyle/>
          <a:p>
            <a:r>
              <a:rPr lang="fr-FR"/>
              <a:t>Réunion GCAF du 28/06/2022</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85488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F8601F-6744-43BB-877D-C3A25E7A9871}" type="datetime9">
              <a:rPr lang="fr-FR" smtClean="0"/>
              <a:t>28/06/2022 14:15:21</a:t>
            </a:fld>
            <a:endParaRPr lang="fr-FR"/>
          </a:p>
        </p:txBody>
      </p:sp>
      <p:sp>
        <p:nvSpPr>
          <p:cNvPr id="6" name="Footer Placeholder 5"/>
          <p:cNvSpPr>
            <a:spLocks noGrp="1"/>
          </p:cNvSpPr>
          <p:nvPr>
            <p:ph type="ftr" sz="quarter" idx="11"/>
          </p:nvPr>
        </p:nvSpPr>
        <p:spPr/>
        <p:txBody>
          <a:bodyPr/>
          <a:lstStyle/>
          <a:p>
            <a:r>
              <a:rPr lang="fr-FR"/>
              <a:t>Réunion GCAF du 28/06/2022</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312589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C3914C1-93F7-498D-BA58-7E2D077378AC}" type="datetime9">
              <a:rPr lang="fr-FR" smtClean="0"/>
              <a:t>28/06/2022 14:15:21</a:t>
            </a:fld>
            <a:endParaRPr lang="fr-FR"/>
          </a:p>
        </p:txBody>
      </p:sp>
      <p:sp>
        <p:nvSpPr>
          <p:cNvPr id="8" name="Footer Placeholder 7"/>
          <p:cNvSpPr>
            <a:spLocks noGrp="1"/>
          </p:cNvSpPr>
          <p:nvPr>
            <p:ph type="ftr" sz="quarter" idx="11"/>
          </p:nvPr>
        </p:nvSpPr>
        <p:spPr/>
        <p:txBody>
          <a:bodyPr/>
          <a:lstStyle/>
          <a:p>
            <a:r>
              <a:rPr lang="fr-FR"/>
              <a:t>Réunion GCAF du 28/06/2022</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152684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559C92F-9B7F-441B-8A08-7C1C46610A07}" type="datetime9">
              <a:rPr lang="fr-FR" smtClean="0"/>
              <a:t>28/06/2022 14:15:21</a:t>
            </a:fld>
            <a:endParaRPr lang="fr-FR"/>
          </a:p>
        </p:txBody>
      </p:sp>
      <p:sp>
        <p:nvSpPr>
          <p:cNvPr id="4" name="Footer Placeholder 3"/>
          <p:cNvSpPr>
            <a:spLocks noGrp="1"/>
          </p:cNvSpPr>
          <p:nvPr>
            <p:ph type="ftr" sz="quarter" idx="11"/>
          </p:nvPr>
        </p:nvSpPr>
        <p:spPr/>
        <p:txBody>
          <a:bodyPr/>
          <a:lstStyle/>
          <a:p>
            <a:r>
              <a:rPr lang="fr-FR"/>
              <a:t>Réunion GCAF du 28/06/2022</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353822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3BB20-9012-4767-8383-E99C5869007F}" type="datetime9">
              <a:rPr lang="fr-FR" smtClean="0"/>
              <a:t>28/06/2022 14:15:21</a:t>
            </a:fld>
            <a:endParaRPr lang="fr-FR"/>
          </a:p>
        </p:txBody>
      </p:sp>
      <p:sp>
        <p:nvSpPr>
          <p:cNvPr id="3" name="Footer Placeholder 2"/>
          <p:cNvSpPr>
            <a:spLocks noGrp="1"/>
          </p:cNvSpPr>
          <p:nvPr>
            <p:ph type="ftr" sz="quarter" idx="11"/>
          </p:nvPr>
        </p:nvSpPr>
        <p:spPr/>
        <p:txBody>
          <a:bodyPr/>
          <a:lstStyle/>
          <a:p>
            <a:r>
              <a:rPr lang="fr-FR"/>
              <a:t>Réunion GCAF du 28/06/2022</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365598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27376FF-9C06-4A16-831B-9EF35386C459}" type="datetime9">
              <a:rPr lang="fr-FR" smtClean="0"/>
              <a:t>28/06/2022 14:15:21</a:t>
            </a:fld>
            <a:endParaRPr lang="fr-FR"/>
          </a:p>
        </p:txBody>
      </p:sp>
      <p:sp>
        <p:nvSpPr>
          <p:cNvPr id="6" name="Footer Placeholder 5"/>
          <p:cNvSpPr>
            <a:spLocks noGrp="1"/>
          </p:cNvSpPr>
          <p:nvPr>
            <p:ph type="ftr" sz="quarter" idx="11"/>
          </p:nvPr>
        </p:nvSpPr>
        <p:spPr/>
        <p:txBody>
          <a:bodyPr/>
          <a:lstStyle/>
          <a:p>
            <a:r>
              <a:rPr lang="fr-FR"/>
              <a:t>Réunion GCAF du 28/06/2022</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80761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F2CB20C-C52E-49DB-801F-8A30C2C73130}" type="datetime9">
              <a:rPr lang="fr-FR" smtClean="0"/>
              <a:t>28/06/2022 14:15:21</a:t>
            </a:fld>
            <a:endParaRPr lang="fr-FR"/>
          </a:p>
        </p:txBody>
      </p:sp>
      <p:sp>
        <p:nvSpPr>
          <p:cNvPr id="6" name="Footer Placeholder 5"/>
          <p:cNvSpPr>
            <a:spLocks noGrp="1"/>
          </p:cNvSpPr>
          <p:nvPr>
            <p:ph type="ftr" sz="quarter" idx="11"/>
          </p:nvPr>
        </p:nvSpPr>
        <p:spPr/>
        <p:txBody>
          <a:bodyPr/>
          <a:lstStyle/>
          <a:p>
            <a:r>
              <a:rPr lang="fr-FR"/>
              <a:t>Réunion GCAF du 28/06/2022</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A24C72D-DF58-41BA-9C64-09E016EC7532}" type="slidenum">
              <a:rPr lang="fr-FR" smtClean="0"/>
              <a:t>‹N°›</a:t>
            </a:fld>
            <a:endParaRPr lang="fr-FR"/>
          </a:p>
        </p:txBody>
      </p:sp>
    </p:spTree>
    <p:extLst>
      <p:ext uri="{BB962C8B-B14F-4D97-AF65-F5344CB8AC3E}">
        <p14:creationId xmlns:p14="http://schemas.microsoft.com/office/powerpoint/2010/main" val="379241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E060F7-962C-4ECE-8D8F-4D02191E30DC}" type="datetime9">
              <a:rPr lang="fr-FR" smtClean="0"/>
              <a:t>28/06/2022 14:15:21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a:t>Réunion GCAF du 28/06/2022</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A24C72D-DF58-41BA-9C64-09E016EC7532}" type="slidenum">
              <a:rPr lang="fr-FR" smtClean="0"/>
              <a:t>‹N°›</a:t>
            </a:fld>
            <a:endParaRPr lang="fr-FR"/>
          </a:p>
        </p:txBody>
      </p:sp>
    </p:spTree>
    <p:extLst>
      <p:ext uri="{BB962C8B-B14F-4D97-AF65-F5344CB8AC3E}">
        <p14:creationId xmlns:p14="http://schemas.microsoft.com/office/powerpoint/2010/main" val="691067220"/>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hyperlink" Target="https://togobreakingnews.info/brvm-edoh-amenounve-optimiste-pour-2021/" TargetMode="Externa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692727"/>
            <a:ext cx="9144000" cy="1228437"/>
          </a:xfrm>
        </p:spPr>
        <p:txBody>
          <a:bodyPr>
            <a:noAutofit/>
          </a:bodyPr>
          <a:lstStyle/>
          <a:p>
            <a:pPr algn="ctr"/>
            <a:r>
              <a:rPr lang="fr-FR" sz="7200" b="1" dirty="0">
                <a:solidFill>
                  <a:srgbClr val="00B0F0"/>
                </a:solidFill>
              </a:rPr>
              <a:t>TAKAFUL</a:t>
            </a:r>
            <a:endParaRPr lang="fr-FR" sz="7200" dirty="0"/>
          </a:p>
        </p:txBody>
      </p:sp>
      <p:sp>
        <p:nvSpPr>
          <p:cNvPr id="3" name="Sous-titre 2"/>
          <p:cNvSpPr>
            <a:spLocks noGrp="1"/>
          </p:cNvSpPr>
          <p:nvPr>
            <p:ph type="subTitle" idx="1"/>
          </p:nvPr>
        </p:nvSpPr>
        <p:spPr>
          <a:xfrm>
            <a:off x="1668379" y="3052929"/>
            <a:ext cx="9360000" cy="1368000"/>
          </a:xfrm>
        </p:spPr>
        <p:txBody>
          <a:bodyPr>
            <a:normAutofit fontScale="85000" lnSpcReduction="20000"/>
          </a:bodyPr>
          <a:lstStyle/>
          <a:p>
            <a:r>
              <a:rPr lang="fr-FR" i="1" dirty="0">
                <a:solidFill>
                  <a:srgbClr val="00B0F0"/>
                </a:solidFill>
              </a:rPr>
              <a:t>Présenté par:</a:t>
            </a:r>
            <a:br>
              <a:rPr lang="fr-FR" i="1" dirty="0">
                <a:solidFill>
                  <a:srgbClr val="00B0F0"/>
                </a:solidFill>
              </a:rPr>
            </a:br>
            <a:r>
              <a:rPr lang="fr-FR" i="1" dirty="0">
                <a:solidFill>
                  <a:srgbClr val="00B0F0"/>
                </a:solidFill>
              </a:rPr>
              <a:t> </a:t>
            </a:r>
            <a:br>
              <a:rPr lang="fr-FR" i="1" dirty="0">
                <a:solidFill>
                  <a:srgbClr val="00B0F0"/>
                </a:solidFill>
              </a:rPr>
            </a:br>
            <a:r>
              <a:rPr lang="fr-FR" i="1" dirty="0">
                <a:solidFill>
                  <a:srgbClr val="00B0F0"/>
                </a:solidFill>
              </a:rPr>
              <a:t>Issa ADAM </a:t>
            </a:r>
          </a:p>
          <a:p>
            <a:r>
              <a:rPr lang="fr-FR" i="1" dirty="0">
                <a:solidFill>
                  <a:srgbClr val="00B0F0"/>
                </a:solidFill>
              </a:rPr>
              <a:t>Ousmane LAGUIDE</a:t>
            </a:r>
          </a:p>
          <a:p>
            <a:r>
              <a:rPr lang="fr-FR" i="1" dirty="0">
                <a:solidFill>
                  <a:srgbClr val="00B0F0"/>
                </a:solidFill>
              </a:rPr>
              <a:t>Brigade de contrôle de la CIMA</a:t>
            </a:r>
          </a:p>
          <a:p>
            <a:endParaRPr lang="fr-FR" dirty="0"/>
          </a:p>
        </p:txBody>
      </p:sp>
      <p:sp>
        <p:nvSpPr>
          <p:cNvPr id="6" name="Espace réservé de la date 5"/>
          <p:cNvSpPr>
            <a:spLocks noGrp="1"/>
          </p:cNvSpPr>
          <p:nvPr>
            <p:ph type="dt" sz="half" idx="10"/>
          </p:nvPr>
        </p:nvSpPr>
        <p:spPr/>
        <p:txBody>
          <a:bodyPr/>
          <a:lstStyle/>
          <a:p>
            <a:fld id="{91FA3330-5986-49D4-92BE-82CE2B869AFE}" type="datetime9">
              <a:rPr lang="fr-FR" smtClean="0"/>
              <a:t>28/06/2022 14:15:21</a:t>
            </a:fld>
            <a:endParaRPr lang="fr-FR"/>
          </a:p>
        </p:txBody>
      </p:sp>
      <p:sp>
        <p:nvSpPr>
          <p:cNvPr id="7" name="Espace réservé du pied de page 6"/>
          <p:cNvSpPr>
            <a:spLocks noGrp="1"/>
          </p:cNvSpPr>
          <p:nvPr>
            <p:ph type="ftr" sz="quarter" idx="11"/>
          </p:nvPr>
        </p:nvSpPr>
        <p:spPr/>
        <p:txBody>
          <a:bodyPr/>
          <a:lstStyle/>
          <a:p>
            <a:r>
              <a:rPr lang="fr-FR"/>
              <a:t>Réunion GCAF du 28/06/2022</a:t>
            </a:r>
            <a:endParaRPr lang="fr-FR" dirty="0"/>
          </a:p>
        </p:txBody>
      </p:sp>
      <p:sp>
        <p:nvSpPr>
          <p:cNvPr id="8" name="Espace réservé du numéro de diapositive 7"/>
          <p:cNvSpPr>
            <a:spLocks noGrp="1"/>
          </p:cNvSpPr>
          <p:nvPr>
            <p:ph type="sldNum" sz="quarter" idx="12"/>
          </p:nvPr>
        </p:nvSpPr>
        <p:spPr/>
        <p:txBody>
          <a:bodyPr/>
          <a:lstStyle/>
          <a:p>
            <a:fld id="{4A24C72D-DF58-41BA-9C64-09E016EC7532}" type="slidenum">
              <a:rPr lang="fr-FR" smtClean="0"/>
              <a:t>1</a:t>
            </a:fld>
            <a:endParaRPr lang="fr-FR"/>
          </a:p>
        </p:txBody>
      </p:sp>
    </p:spTree>
    <p:extLst>
      <p:ext uri="{BB962C8B-B14F-4D97-AF65-F5344CB8AC3E}">
        <p14:creationId xmlns:p14="http://schemas.microsoft.com/office/powerpoint/2010/main" val="1797325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lstStyle/>
          <a:p>
            <a:pPr lvl="0" algn="just"/>
            <a:r>
              <a:rPr lang="fr-FR" dirty="0"/>
              <a:t>Comment séparer les fonds des actionnaires de ceux des assurés ?</a:t>
            </a:r>
          </a:p>
          <a:p>
            <a:pPr lvl="0" algn="just"/>
            <a:r>
              <a:rPr lang="fr-FR" dirty="0"/>
              <a:t>Comment déterminer la suffisance des fonds propres et la solvabilité ?</a:t>
            </a:r>
          </a:p>
          <a:p>
            <a:pPr lvl="0" algn="just"/>
            <a:r>
              <a:rPr lang="fr-FR" dirty="0"/>
              <a:t>Quels intermédiaires pour la distribution ? Un niveau suffisant de connaissance des questions liées à la Charia et les conséquences sur les produits </a:t>
            </a:r>
            <a:r>
              <a:rPr lang="fr-FR" dirty="0" err="1"/>
              <a:t>Takaful</a:t>
            </a:r>
            <a:r>
              <a:rPr lang="fr-FR" dirty="0"/>
              <a:t> s’avère nécessaire.</a:t>
            </a:r>
          </a:p>
          <a:p>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Questionnement</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b="1" dirty="0">
                <a:solidFill>
                  <a:srgbClr val="00B0F0"/>
                </a:solidFill>
              </a:rPr>
              <a:t>Problématiques</a:t>
            </a: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10</a:t>
            </a:fld>
            <a:endParaRPr lang="fr-FR"/>
          </a:p>
        </p:txBody>
      </p:sp>
      <p:sp>
        <p:nvSpPr>
          <p:cNvPr id="7" name="Espace réservé de la date 6"/>
          <p:cNvSpPr>
            <a:spLocks noGrp="1"/>
          </p:cNvSpPr>
          <p:nvPr>
            <p:ph type="dt" sz="half" idx="10"/>
          </p:nvPr>
        </p:nvSpPr>
        <p:spPr/>
        <p:txBody>
          <a:bodyPr/>
          <a:lstStyle/>
          <a:p>
            <a:fld id="{FF6CBB46-BCAC-46DF-8A86-A885C1A905FB}" type="datetime9">
              <a:rPr lang="fr-FR" smtClean="0"/>
              <a:t>28/06/2022 14:15:21</a:t>
            </a:fld>
            <a:endParaRPr lang="fr-FR"/>
          </a:p>
        </p:txBody>
      </p:sp>
    </p:spTree>
    <p:extLst>
      <p:ext uri="{BB962C8B-B14F-4D97-AF65-F5344CB8AC3E}">
        <p14:creationId xmlns:p14="http://schemas.microsoft.com/office/powerpoint/2010/main" val="1238479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fr-FR" dirty="0"/>
              <a:t>Un gisement important de matière assurable « islamique » échappe à l’assurance classique. Ce gisement pourrait être exploité par la mise en place du </a:t>
            </a:r>
            <a:r>
              <a:rPr lang="fr-FR" dirty="0" err="1"/>
              <a:t>Takaful</a:t>
            </a:r>
            <a:r>
              <a:rPr lang="fr-FR" dirty="0"/>
              <a:t>. L’avènement de cette assurance islamique ne pourra qu’améliorer le taux de pénétration de l’assurance dans la zone CIMA qui compte beaucoup de populations musulmanes dont beaucoup sont restées en marge de l’assurance classique.</a:t>
            </a:r>
          </a:p>
          <a:p>
            <a:pPr algn="just"/>
            <a:r>
              <a:rPr lang="fr-FR" dirty="0"/>
              <a:t>Il était donc nécessaire de faire évoluer la réglementation des assurances pour répondre aux besoins de ces populations par l’exploitation des activités d’assurance </a:t>
            </a:r>
            <a:r>
              <a:rPr lang="fr-FR" dirty="0" err="1"/>
              <a:t>Takaful</a:t>
            </a:r>
            <a:r>
              <a:rPr lang="fr-FR" dirty="0"/>
              <a:t>.</a:t>
            </a:r>
          </a:p>
          <a:p>
            <a:pPr algn="just"/>
            <a:r>
              <a:rPr lang="fr-FR" dirty="0"/>
              <a:t>Ainsi, plusieurs réflexions élargies aux acteurs du marché ont été mené. Un voyage d’études notamment en Tunisie en juin 2019, a été effectué par le Secrétariat Général de la CIMA.</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11</a:t>
            </a:fld>
            <a:endParaRPr lang="fr-FR"/>
          </a:p>
        </p:txBody>
      </p:sp>
      <p:sp>
        <p:nvSpPr>
          <p:cNvPr id="7" name="Espace réservé de la date 6"/>
          <p:cNvSpPr>
            <a:spLocks noGrp="1"/>
          </p:cNvSpPr>
          <p:nvPr>
            <p:ph type="dt" sz="half" idx="10"/>
          </p:nvPr>
        </p:nvSpPr>
        <p:spPr/>
        <p:txBody>
          <a:bodyPr/>
          <a:lstStyle/>
          <a:p>
            <a:fld id="{05FB5AE7-6519-418D-8F8E-527409BE1108}" type="datetime9">
              <a:rPr lang="fr-FR" smtClean="0"/>
              <a:t>28/06/2022 14:15:21</a:t>
            </a:fld>
            <a:endParaRPr lang="fr-FR"/>
          </a:p>
        </p:txBody>
      </p:sp>
    </p:spTree>
    <p:extLst>
      <p:ext uri="{BB962C8B-B14F-4D97-AF65-F5344CB8AC3E}">
        <p14:creationId xmlns:p14="http://schemas.microsoft.com/office/powerpoint/2010/main" val="499315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algn="just"/>
            <a:r>
              <a:rPr lang="fr-FR" dirty="0"/>
              <a:t>Lors de sa réunion tenue à Paris le 10 octobre 2019, le Conseil des Ministres des assurances a pris le Règlement N° 003/CIMA/PCMA/PCE/2019 portant </a:t>
            </a:r>
            <a:r>
              <a:rPr lang="fr-FR" b="1" dirty="0"/>
              <a:t>règlementation des opérations d’assurances </a:t>
            </a:r>
            <a:r>
              <a:rPr lang="fr-FR" b="1" dirty="0" err="1"/>
              <a:t>Takaful</a:t>
            </a:r>
            <a:r>
              <a:rPr lang="fr-FR" b="1" dirty="0"/>
              <a:t> en zone CIMA</a:t>
            </a:r>
            <a:r>
              <a:rPr lang="fr-FR" dirty="0"/>
              <a:t>. </a:t>
            </a:r>
          </a:p>
          <a:p>
            <a:pPr algn="just"/>
            <a:r>
              <a:rPr lang="fr-FR" dirty="0"/>
              <a:t>Deux autres textes majeurs sont attendus pour compléter le corpus réglementaire. Il s’agit :</a:t>
            </a:r>
          </a:p>
          <a:p>
            <a:pPr lvl="1" algn="just">
              <a:buFont typeface="Wingdings" panose="05000000000000000000" pitchFamily="2" charset="2"/>
              <a:buChar char="Ø"/>
            </a:pPr>
            <a:r>
              <a:rPr lang="fr-FR" dirty="0"/>
              <a:t>des dispositions relatives aux conditions d'exercice, les attributions et les modalités de fonctionnement du </a:t>
            </a:r>
            <a:r>
              <a:rPr lang="fr-FR" b="1" dirty="0"/>
              <a:t>comité de supervision </a:t>
            </a:r>
            <a:r>
              <a:rPr lang="fr-FR" b="1" dirty="0" err="1"/>
              <a:t>charaïque</a:t>
            </a:r>
            <a:r>
              <a:rPr lang="fr-FR" dirty="0"/>
              <a:t> ;</a:t>
            </a:r>
          </a:p>
          <a:p>
            <a:pPr lvl="1" algn="just">
              <a:buFont typeface="Wingdings" panose="05000000000000000000" pitchFamily="2" charset="2"/>
              <a:buChar char="Ø"/>
            </a:pPr>
            <a:r>
              <a:rPr lang="fr-FR" dirty="0"/>
              <a:t>des dispositions relatives au </a:t>
            </a:r>
            <a:r>
              <a:rPr lang="fr-FR" b="1" dirty="0"/>
              <a:t>règlement comptable</a:t>
            </a:r>
            <a:r>
              <a:rPr lang="fr-FR" dirty="0"/>
              <a:t>.</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12</a:t>
            </a:fld>
            <a:endParaRPr lang="fr-FR"/>
          </a:p>
        </p:txBody>
      </p:sp>
      <p:sp>
        <p:nvSpPr>
          <p:cNvPr id="7" name="Espace réservé de la date 6"/>
          <p:cNvSpPr>
            <a:spLocks noGrp="1"/>
          </p:cNvSpPr>
          <p:nvPr>
            <p:ph type="dt" sz="half" idx="10"/>
          </p:nvPr>
        </p:nvSpPr>
        <p:spPr/>
        <p:txBody>
          <a:bodyPr/>
          <a:lstStyle/>
          <a:p>
            <a:fld id="{440D3616-82A3-40B8-90B2-BCCB0B5A252E}" type="datetime9">
              <a:rPr lang="fr-FR" smtClean="0"/>
              <a:t>28/06/2022 14:15:21</a:t>
            </a:fld>
            <a:endParaRPr lang="fr-FR"/>
          </a:p>
        </p:txBody>
      </p:sp>
    </p:spTree>
    <p:extLst>
      <p:ext uri="{BB962C8B-B14F-4D97-AF65-F5344CB8AC3E}">
        <p14:creationId xmlns:p14="http://schemas.microsoft.com/office/powerpoint/2010/main" val="276151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algn="just"/>
            <a:r>
              <a:rPr lang="fr-FR" dirty="0"/>
              <a:t>Ce Règlement qui sera intégré dans le Code des assurances, comporte trente-sept (37) articles. Il constitue l’ossature de la règlementation sur l’assurance </a:t>
            </a:r>
            <a:r>
              <a:rPr lang="fr-FR" dirty="0" err="1"/>
              <a:t>Takaful</a:t>
            </a:r>
            <a:r>
              <a:rPr lang="fr-FR" dirty="0"/>
              <a:t> en zone CIMA.</a:t>
            </a:r>
          </a:p>
          <a:p>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13</a:t>
            </a:fld>
            <a:endParaRPr lang="fr-FR"/>
          </a:p>
        </p:txBody>
      </p:sp>
      <p:sp>
        <p:nvSpPr>
          <p:cNvPr id="7" name="Espace réservé de la date 6"/>
          <p:cNvSpPr>
            <a:spLocks noGrp="1"/>
          </p:cNvSpPr>
          <p:nvPr>
            <p:ph type="dt" sz="half" idx="10"/>
          </p:nvPr>
        </p:nvSpPr>
        <p:spPr/>
        <p:txBody>
          <a:bodyPr/>
          <a:lstStyle/>
          <a:p>
            <a:fld id="{281BE3AD-EC78-4466-AB1D-9F832B0C28DD}" type="datetime9">
              <a:rPr lang="fr-FR" smtClean="0"/>
              <a:t>28/06/2022 14:15:21</a:t>
            </a:fld>
            <a:endParaRPr lang="fr-FR"/>
          </a:p>
        </p:txBody>
      </p:sp>
    </p:spTree>
    <p:extLst>
      <p:ext uri="{BB962C8B-B14F-4D97-AF65-F5344CB8AC3E}">
        <p14:creationId xmlns:p14="http://schemas.microsoft.com/office/powerpoint/2010/main" val="2266262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Exercice des opérations d’assurance </a:t>
            </a:r>
            <a:r>
              <a:rPr lang="fr-FR" b="1" dirty="0" err="1"/>
              <a:t>Takaful</a:t>
            </a:r>
            <a:endParaRPr lang="fr-FR" dirty="0"/>
          </a:p>
          <a:p>
            <a:pPr algn="just"/>
            <a:r>
              <a:rPr lang="fr-FR" dirty="0"/>
              <a:t>L’activité de l’assurance </a:t>
            </a:r>
            <a:r>
              <a:rPr lang="fr-FR" dirty="0" err="1"/>
              <a:t>Takaful</a:t>
            </a:r>
            <a:r>
              <a:rPr lang="fr-FR" dirty="0"/>
              <a:t> est exercée par les entreprises d’assurances agréées exclusivement sous le régime du </a:t>
            </a:r>
            <a:r>
              <a:rPr lang="fr-FR" dirty="0" err="1"/>
              <a:t>Takaful</a:t>
            </a:r>
            <a:r>
              <a:rPr lang="fr-FR" dirty="0"/>
              <a:t>.</a:t>
            </a:r>
          </a:p>
          <a:p>
            <a:pPr algn="just"/>
            <a:r>
              <a:rPr lang="fr-FR" dirty="0"/>
              <a:t>Cette activité peut également être exercée par une entreprise d’assurances conventionnelle, sous forme d’une fenêtre </a:t>
            </a:r>
            <a:r>
              <a:rPr lang="fr-FR" dirty="0" err="1"/>
              <a:t>Takaful</a:t>
            </a:r>
            <a:r>
              <a:rPr lang="fr-FR" dirty="0"/>
              <a:t>, sous réserve d’obtention d’une extension d’agrément aux opérations d’assurances </a:t>
            </a:r>
            <a:r>
              <a:rPr lang="fr-FR" dirty="0" err="1"/>
              <a:t>Takaful</a:t>
            </a:r>
            <a:r>
              <a:rPr lang="fr-FR" dirty="0"/>
              <a:t>.</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14</a:t>
            </a:fld>
            <a:endParaRPr lang="fr-FR"/>
          </a:p>
        </p:txBody>
      </p:sp>
      <p:sp>
        <p:nvSpPr>
          <p:cNvPr id="7" name="Espace réservé de la date 6"/>
          <p:cNvSpPr>
            <a:spLocks noGrp="1"/>
          </p:cNvSpPr>
          <p:nvPr>
            <p:ph type="dt" sz="half" idx="10"/>
          </p:nvPr>
        </p:nvSpPr>
        <p:spPr/>
        <p:txBody>
          <a:bodyPr/>
          <a:lstStyle/>
          <a:p>
            <a:fld id="{DFB5EE14-D222-43E4-9C65-FCA0C64A5FBD}" type="datetime9">
              <a:rPr lang="fr-FR" smtClean="0"/>
              <a:t>28/06/2022 14:15:21</a:t>
            </a:fld>
            <a:endParaRPr lang="fr-FR"/>
          </a:p>
        </p:txBody>
      </p:sp>
    </p:spTree>
    <p:extLst>
      <p:ext uri="{BB962C8B-B14F-4D97-AF65-F5344CB8AC3E}">
        <p14:creationId xmlns:p14="http://schemas.microsoft.com/office/powerpoint/2010/main" val="3191417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Point sur les fenêtres </a:t>
            </a:r>
            <a:r>
              <a:rPr lang="fr-FR" b="1" dirty="0" err="1"/>
              <a:t>Takaful</a:t>
            </a:r>
            <a:endParaRPr lang="fr-FR" b="1" dirty="0"/>
          </a:p>
          <a:p>
            <a:pPr marL="0" indent="0" algn="just">
              <a:buNone/>
            </a:pPr>
            <a:r>
              <a:rPr lang="fr-FR" dirty="0"/>
              <a:t>• Sous-structures cantonnées permettant à des assureurs conventionnels d’offrir des produits </a:t>
            </a:r>
            <a:r>
              <a:rPr lang="fr-FR" dirty="0" err="1"/>
              <a:t>Takaful</a:t>
            </a:r>
            <a:endParaRPr lang="fr-FR" dirty="0"/>
          </a:p>
          <a:p>
            <a:pPr marL="0" indent="0" algn="just">
              <a:buNone/>
            </a:pPr>
            <a:r>
              <a:rPr lang="fr-FR" dirty="0"/>
              <a:t>• Il ne s’agit pas d’entités juridiques distinctes, contrairement aux filiales spécialisées </a:t>
            </a:r>
            <a:r>
              <a:rPr lang="fr-FR" dirty="0" err="1"/>
              <a:t>Takaful</a:t>
            </a:r>
            <a:r>
              <a:rPr lang="fr-FR" dirty="0"/>
              <a:t> d’assureurs conventionnels</a:t>
            </a:r>
          </a:p>
          <a:p>
            <a:pPr marL="0" indent="0" algn="just">
              <a:buNone/>
            </a:pPr>
            <a:r>
              <a:rPr lang="fr-FR" dirty="0"/>
              <a:t>• Autorisées dans certains pays essentiellement pour faciliter le lancement de l’activité </a:t>
            </a:r>
            <a:r>
              <a:rPr lang="fr-FR" dirty="0" err="1"/>
              <a:t>Takaful</a:t>
            </a:r>
            <a:r>
              <a:rPr lang="fr-FR" dirty="0"/>
              <a:t> et populariser le concept (</a:t>
            </a:r>
            <a:r>
              <a:rPr lang="fr-FR" b="1" dirty="0">
                <a:solidFill>
                  <a:srgbClr val="00B050"/>
                </a:solidFill>
              </a:rPr>
              <a:t>Cas de la CIMA)</a:t>
            </a:r>
          </a:p>
          <a:p>
            <a:pPr marL="0" indent="0" algn="just">
              <a:buNone/>
            </a:pPr>
            <a:r>
              <a:rPr lang="fr-FR" dirty="0"/>
              <a:t>• Interdites dans d’autres pays pour limiter les risques de conflit d’intérêt (ex: en cas de </a:t>
            </a:r>
            <a:r>
              <a:rPr lang="fr-FR" dirty="0" err="1"/>
              <a:t>Qhard</a:t>
            </a:r>
            <a:r>
              <a:rPr lang="fr-FR" dirty="0"/>
              <a:t> Hassan) ou de confusion des consommateurs</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15</a:t>
            </a:fld>
            <a:endParaRPr lang="fr-FR"/>
          </a:p>
        </p:txBody>
      </p:sp>
      <p:sp>
        <p:nvSpPr>
          <p:cNvPr id="7" name="Espace réservé de la date 6"/>
          <p:cNvSpPr>
            <a:spLocks noGrp="1"/>
          </p:cNvSpPr>
          <p:nvPr>
            <p:ph type="dt" sz="half" idx="10"/>
          </p:nvPr>
        </p:nvSpPr>
        <p:spPr/>
        <p:txBody>
          <a:bodyPr/>
          <a:lstStyle/>
          <a:p>
            <a:fld id="{129AB360-3C85-4759-9670-4FF1B600CA04}" type="datetime9">
              <a:rPr lang="fr-FR" smtClean="0"/>
              <a:t>28/06/2022 14:15:21</a:t>
            </a:fld>
            <a:endParaRPr lang="fr-FR"/>
          </a:p>
        </p:txBody>
      </p:sp>
    </p:spTree>
    <p:extLst>
      <p:ext uri="{BB962C8B-B14F-4D97-AF65-F5344CB8AC3E}">
        <p14:creationId xmlns:p14="http://schemas.microsoft.com/office/powerpoint/2010/main" val="3559820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Séparation des fonds des actionnaires et des participants</a:t>
            </a:r>
            <a:endParaRPr lang="fr-FR" dirty="0"/>
          </a:p>
          <a:p>
            <a:pPr algn="just"/>
            <a:r>
              <a:rPr lang="fr-FR" dirty="0"/>
              <a:t>L’entreprise d’assurance </a:t>
            </a:r>
            <a:r>
              <a:rPr lang="fr-FR" dirty="0" err="1"/>
              <a:t>Takaful</a:t>
            </a:r>
            <a:r>
              <a:rPr lang="fr-FR" dirty="0"/>
              <a:t> est tenue de tenir deux comptes distincts : </a:t>
            </a:r>
          </a:p>
          <a:p>
            <a:pPr lvl="1" algn="just">
              <a:buFont typeface="Courier New" panose="02070309020205020404" pitchFamily="49" charset="0"/>
              <a:buChar char="o"/>
            </a:pPr>
            <a:r>
              <a:rPr lang="fr-FR" dirty="0"/>
              <a:t>un compte relatif à l’investissement du capital de l’entreprise d’assurance </a:t>
            </a:r>
            <a:r>
              <a:rPr lang="fr-FR" dirty="0" err="1"/>
              <a:t>Takaful</a:t>
            </a:r>
            <a:r>
              <a:rPr lang="fr-FR" dirty="0"/>
              <a:t> qui constitue le droit des actionnaires;</a:t>
            </a:r>
          </a:p>
          <a:p>
            <a:pPr lvl="1" algn="just">
              <a:buFont typeface="Courier New" panose="02070309020205020404" pitchFamily="49" charset="0"/>
              <a:buChar char="o"/>
            </a:pPr>
            <a:r>
              <a:rPr lang="fr-FR" dirty="0"/>
              <a:t>un autre compte relatif au fonds des participants dont la propriété revient exclusivement à ces derniers.</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16</a:t>
            </a:fld>
            <a:endParaRPr lang="fr-FR"/>
          </a:p>
        </p:txBody>
      </p:sp>
      <p:sp>
        <p:nvSpPr>
          <p:cNvPr id="7" name="Espace réservé de la date 6"/>
          <p:cNvSpPr>
            <a:spLocks noGrp="1"/>
          </p:cNvSpPr>
          <p:nvPr>
            <p:ph type="dt" sz="half" idx="10"/>
          </p:nvPr>
        </p:nvSpPr>
        <p:spPr/>
        <p:txBody>
          <a:bodyPr/>
          <a:lstStyle/>
          <a:p>
            <a:fld id="{2FF4CD18-BC31-451A-B630-98703071268F}" type="datetime9">
              <a:rPr lang="fr-FR" smtClean="0"/>
              <a:t>28/06/2022 14:15:21</a:t>
            </a:fld>
            <a:endParaRPr lang="fr-FR"/>
          </a:p>
        </p:txBody>
      </p:sp>
    </p:spTree>
    <p:extLst>
      <p:ext uri="{BB962C8B-B14F-4D97-AF65-F5344CB8AC3E}">
        <p14:creationId xmlns:p14="http://schemas.microsoft.com/office/powerpoint/2010/main" val="3090137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buNone/>
            </a:pPr>
            <a:r>
              <a:rPr lang="fr-FR" b="1" dirty="0"/>
              <a:t>Gestion des opérations d’assurances </a:t>
            </a:r>
            <a:r>
              <a:rPr lang="fr-FR" b="1" dirty="0" err="1"/>
              <a:t>Takaful</a:t>
            </a:r>
            <a:endParaRPr lang="fr-FR" dirty="0"/>
          </a:p>
          <a:p>
            <a:pPr algn="just"/>
            <a:r>
              <a:rPr lang="fr-FR" dirty="0"/>
              <a:t>La gestion des opérations des risques et d’investissements liés aux souscriptions sont accomplies par l’entreprise d’assurance agissant en qualité d’opérateur sur la base du mandat (</a:t>
            </a:r>
            <a:r>
              <a:rPr lang="fr-FR" dirty="0" err="1"/>
              <a:t>Wakala</a:t>
            </a:r>
            <a:r>
              <a:rPr lang="fr-FR" dirty="0"/>
              <a:t>) ou sur la base du cumul entre le mandat pour la gestion technique et la </a:t>
            </a:r>
            <a:r>
              <a:rPr lang="fr-FR" dirty="0" err="1"/>
              <a:t>Moudharaba</a:t>
            </a:r>
            <a:r>
              <a:rPr lang="fr-FR" dirty="0"/>
              <a:t> (commande) pour la gestion des placements.</a:t>
            </a:r>
          </a:p>
          <a:p>
            <a:pPr algn="just"/>
            <a:r>
              <a:rPr lang="fr-FR" dirty="0"/>
              <a:t>Les relations entre l’entreprise d’assurance </a:t>
            </a:r>
            <a:r>
              <a:rPr lang="fr-FR" dirty="0" err="1"/>
              <a:t>Takaful</a:t>
            </a:r>
            <a:r>
              <a:rPr lang="fr-FR" dirty="0"/>
              <a:t> et les souscripteurs sont régies par les dispositions de l’alinéa premier du présent article conformément au contrat du mandat </a:t>
            </a:r>
            <a:r>
              <a:rPr lang="fr-FR" dirty="0" err="1"/>
              <a:t>Wakala</a:t>
            </a:r>
            <a:r>
              <a:rPr lang="fr-FR" dirty="0"/>
              <a:t> ou de commande </a:t>
            </a:r>
            <a:r>
              <a:rPr lang="fr-FR" dirty="0" err="1"/>
              <a:t>Moudharaba</a:t>
            </a:r>
            <a:r>
              <a:rPr lang="fr-FR" dirty="0"/>
              <a:t>.</a:t>
            </a:r>
          </a:p>
          <a:p>
            <a:pPr algn="just"/>
            <a:r>
              <a:rPr lang="fr-FR" dirty="0"/>
              <a:t>Le contrat </a:t>
            </a:r>
            <a:r>
              <a:rPr lang="fr-FR" dirty="0" err="1"/>
              <a:t>Wakala</a:t>
            </a:r>
            <a:r>
              <a:rPr lang="fr-FR" dirty="0"/>
              <a:t> prévoit la rémunération des actionnaires par une commission de gestion convenue à l’avance et proportionnelle aux contributions versées par les participants.</a:t>
            </a:r>
          </a:p>
          <a:p>
            <a:pPr algn="just"/>
            <a:r>
              <a:rPr lang="fr-FR" dirty="0"/>
              <a:t>Le contrat </a:t>
            </a:r>
            <a:r>
              <a:rPr lang="fr-FR" dirty="0" err="1"/>
              <a:t>Moudharaba</a:t>
            </a:r>
            <a:r>
              <a:rPr lang="fr-FR" dirty="0"/>
              <a:t> établit une rémunération de l’opérateur </a:t>
            </a:r>
            <a:r>
              <a:rPr lang="fr-FR" dirty="0" err="1"/>
              <a:t>Takaful</a:t>
            </a:r>
            <a:r>
              <a:rPr lang="fr-FR" dirty="0"/>
              <a:t> par une participation aux bénéfices selon un pourcentage prédéfini.</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17</a:t>
            </a:fld>
            <a:endParaRPr lang="fr-FR"/>
          </a:p>
        </p:txBody>
      </p:sp>
      <p:sp>
        <p:nvSpPr>
          <p:cNvPr id="7" name="Espace réservé de la date 6"/>
          <p:cNvSpPr>
            <a:spLocks noGrp="1"/>
          </p:cNvSpPr>
          <p:nvPr>
            <p:ph type="dt" sz="half" idx="10"/>
          </p:nvPr>
        </p:nvSpPr>
        <p:spPr/>
        <p:txBody>
          <a:bodyPr/>
          <a:lstStyle/>
          <a:p>
            <a:fld id="{39858CAB-6459-4E34-AC45-5236CCFD1A1B}" type="datetime9">
              <a:rPr lang="fr-FR" smtClean="0"/>
              <a:t>28/06/2022 14:15:21</a:t>
            </a:fld>
            <a:endParaRPr lang="fr-FR"/>
          </a:p>
        </p:txBody>
      </p:sp>
    </p:spTree>
    <p:extLst>
      <p:ext uri="{BB962C8B-B14F-4D97-AF65-F5344CB8AC3E}">
        <p14:creationId xmlns:p14="http://schemas.microsoft.com/office/powerpoint/2010/main" val="965178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Forme des sociétés d’assurance </a:t>
            </a:r>
            <a:r>
              <a:rPr lang="fr-FR" b="1" dirty="0" err="1"/>
              <a:t>Takaful</a:t>
            </a:r>
            <a:r>
              <a:rPr lang="fr-FR" b="1" dirty="0"/>
              <a:t> </a:t>
            </a:r>
            <a:endParaRPr lang="fr-FR" dirty="0"/>
          </a:p>
          <a:p>
            <a:pPr algn="just"/>
            <a:r>
              <a:rPr lang="fr-FR" dirty="0"/>
              <a:t>Toute entreprise d’assurance </a:t>
            </a:r>
            <a:r>
              <a:rPr lang="fr-FR" dirty="0" err="1"/>
              <a:t>Takaful</a:t>
            </a:r>
            <a:r>
              <a:rPr lang="fr-FR" dirty="0"/>
              <a:t> d’un Etat membre doit être constituée sous forme de société anonyme.</a:t>
            </a:r>
          </a:p>
          <a:p>
            <a:pPr marL="0" indent="0" algn="just">
              <a:buNone/>
            </a:pPr>
            <a:endParaRPr lang="fr-FR" dirty="0"/>
          </a:p>
          <a:p>
            <a:pPr marL="0" indent="0" algn="just">
              <a:buNone/>
            </a:pPr>
            <a:r>
              <a:rPr lang="fr-FR" b="1" dirty="0"/>
              <a:t>Capital social</a:t>
            </a:r>
            <a:endParaRPr lang="fr-FR" dirty="0"/>
          </a:p>
          <a:p>
            <a:pPr algn="just"/>
            <a:r>
              <a:rPr lang="fr-FR" dirty="0"/>
              <a:t>Capital social minimum exigé : 3 milliards de FCFA.</a:t>
            </a:r>
          </a:p>
          <a:p>
            <a:pPr marL="0" indent="0">
              <a:buNone/>
            </a:pPr>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18</a:t>
            </a:fld>
            <a:endParaRPr lang="fr-FR"/>
          </a:p>
        </p:txBody>
      </p:sp>
      <p:sp>
        <p:nvSpPr>
          <p:cNvPr id="7" name="Espace réservé de la date 6"/>
          <p:cNvSpPr>
            <a:spLocks noGrp="1"/>
          </p:cNvSpPr>
          <p:nvPr>
            <p:ph type="dt" sz="half" idx="10"/>
          </p:nvPr>
        </p:nvSpPr>
        <p:spPr/>
        <p:txBody>
          <a:bodyPr/>
          <a:lstStyle/>
          <a:p>
            <a:fld id="{00DEBCAC-7340-4EF0-8FEA-69509280FA34}" type="datetime9">
              <a:rPr lang="fr-FR" smtClean="0"/>
              <a:t>28/06/2022 14:15:21</a:t>
            </a:fld>
            <a:endParaRPr lang="fr-FR"/>
          </a:p>
        </p:txBody>
      </p:sp>
    </p:spTree>
    <p:extLst>
      <p:ext uri="{BB962C8B-B14F-4D97-AF65-F5344CB8AC3E}">
        <p14:creationId xmlns:p14="http://schemas.microsoft.com/office/powerpoint/2010/main" val="2578623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a:t>Mentions du contrat d’assurance </a:t>
            </a:r>
            <a:r>
              <a:rPr lang="fr-FR" b="1" dirty="0" err="1"/>
              <a:t>Takaful</a:t>
            </a:r>
            <a:r>
              <a:rPr lang="fr-FR" b="1" dirty="0"/>
              <a:t> </a:t>
            </a:r>
            <a:endParaRPr lang="fr-FR" dirty="0"/>
          </a:p>
          <a:p>
            <a:pPr algn="just"/>
            <a:r>
              <a:rPr lang="fr-FR" dirty="0"/>
              <a:t>Outre les mentions prévues par les dispositions de l’article 8, les polices d'assurance </a:t>
            </a:r>
            <a:r>
              <a:rPr lang="fr-FR" dirty="0" err="1"/>
              <a:t>Takaful</a:t>
            </a:r>
            <a:r>
              <a:rPr lang="fr-FR" dirty="0"/>
              <a:t> doivent indiquer les mentions complémentaires suivantes :</a:t>
            </a:r>
          </a:p>
          <a:p>
            <a:pPr lvl="0" algn="just"/>
            <a:r>
              <a:rPr lang="fr-FR" dirty="0"/>
              <a:t> l'engagement de l'entreprise de se conformer aux normes </a:t>
            </a:r>
            <a:r>
              <a:rPr lang="fr-FR" dirty="0" err="1"/>
              <a:t>charaïques</a:t>
            </a:r>
            <a:r>
              <a:rPr lang="fr-FR" dirty="0"/>
              <a:t>,</a:t>
            </a:r>
          </a:p>
          <a:p>
            <a:pPr lvl="0" algn="just"/>
            <a:r>
              <a:rPr lang="fr-FR" dirty="0"/>
              <a:t>la mise en place d'un comité de supervision de la charia chargé du contrôle des transactions de l'entreprise et leur suivi et d'émettre un avis sur leur conformité aux normes </a:t>
            </a:r>
            <a:r>
              <a:rPr lang="fr-FR" dirty="0" err="1"/>
              <a:t>charaïques</a:t>
            </a:r>
            <a:r>
              <a:rPr lang="fr-FR" dirty="0"/>
              <a:t>,</a:t>
            </a:r>
          </a:p>
          <a:p>
            <a:pPr lvl="0" algn="just"/>
            <a:r>
              <a:rPr lang="fr-FR" dirty="0"/>
              <a:t> l'indication que le paiement de la cotisation se fait sur la base d'un engagement de donation,</a:t>
            </a:r>
          </a:p>
          <a:p>
            <a:pPr lvl="0" algn="just"/>
            <a:r>
              <a:rPr lang="fr-FR" dirty="0"/>
              <a:t> les modèles de gestion utilisés pour la gestion des opérations d'assurances et la gestion des opérations de placement des cotisations,</a:t>
            </a:r>
          </a:p>
          <a:p>
            <a:pPr marL="0" indent="0">
              <a:buNone/>
            </a:pPr>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19</a:t>
            </a:fld>
            <a:endParaRPr lang="fr-FR"/>
          </a:p>
        </p:txBody>
      </p:sp>
      <p:sp>
        <p:nvSpPr>
          <p:cNvPr id="7" name="Espace réservé de la date 6"/>
          <p:cNvSpPr>
            <a:spLocks noGrp="1"/>
          </p:cNvSpPr>
          <p:nvPr>
            <p:ph type="dt" sz="half" idx="10"/>
          </p:nvPr>
        </p:nvSpPr>
        <p:spPr/>
        <p:txBody>
          <a:bodyPr/>
          <a:lstStyle/>
          <a:p>
            <a:fld id="{ECE64438-188E-4F31-A8C8-18391DB890CF}" type="datetime9">
              <a:rPr lang="fr-FR" smtClean="0"/>
              <a:t>28/06/2022 14:15:21</a:t>
            </a:fld>
            <a:endParaRPr lang="fr-FR"/>
          </a:p>
        </p:txBody>
      </p:sp>
    </p:spTree>
    <p:extLst>
      <p:ext uri="{BB962C8B-B14F-4D97-AF65-F5344CB8AC3E}">
        <p14:creationId xmlns:p14="http://schemas.microsoft.com/office/powerpoint/2010/main" val="14513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09"/>
            <a:ext cx="8911687" cy="4458029"/>
          </a:xfrm>
        </p:spPr>
        <p:txBody>
          <a:bodyPr/>
          <a:lstStyle/>
          <a:p>
            <a:r>
              <a:rPr lang="fr-FR" sz="2000" b="1" dirty="0">
                <a:solidFill>
                  <a:srgbClr val="00B0F0"/>
                </a:solidFill>
              </a:rPr>
              <a:t>CONTEXTE ET ENJEUX</a:t>
            </a:r>
            <a:br>
              <a:rPr lang="fr-FR" sz="2000" b="1" dirty="0">
                <a:solidFill>
                  <a:srgbClr val="00B0F0"/>
                </a:solidFill>
              </a:rPr>
            </a:br>
            <a:br>
              <a:rPr lang="fr-FR" sz="2000" b="1" dirty="0">
                <a:solidFill>
                  <a:srgbClr val="00B0F0"/>
                </a:solidFill>
              </a:rPr>
            </a:br>
            <a:br>
              <a:rPr lang="fr-FR" sz="2000" b="1" dirty="0">
                <a:solidFill>
                  <a:srgbClr val="00B0F0"/>
                </a:solidFill>
              </a:rPr>
            </a:br>
            <a:r>
              <a:rPr lang="fr-FR" sz="2000" b="1" dirty="0">
                <a:solidFill>
                  <a:srgbClr val="00B0F0"/>
                </a:solidFill>
              </a:rPr>
              <a:t>ADAPTATION DE LA RÉGLEMENTATION DES ASSURANCES</a:t>
            </a:r>
            <a:br>
              <a:rPr lang="fr-FR" sz="2000" b="1" dirty="0"/>
            </a:br>
            <a:br>
              <a:rPr lang="fr-FR" b="1" dirty="0"/>
            </a:br>
            <a:endParaRPr lang="fr-FR" dirty="0"/>
          </a:p>
        </p:txBody>
      </p:sp>
      <p:sp>
        <p:nvSpPr>
          <p:cNvPr id="3" name="Espace réservé du pied de page 2"/>
          <p:cNvSpPr>
            <a:spLocks noGrp="1"/>
          </p:cNvSpPr>
          <p:nvPr>
            <p:ph type="ftr" sz="quarter" idx="11"/>
          </p:nvPr>
        </p:nvSpPr>
        <p:spPr/>
        <p:txBody>
          <a:bodyPr/>
          <a:lstStyle/>
          <a:p>
            <a:r>
              <a:rPr lang="fr-FR"/>
              <a:t>Réunion GCAF du 28/06/2022</a:t>
            </a:r>
            <a:endParaRPr lang="fr-FR" dirty="0"/>
          </a:p>
        </p:txBody>
      </p:sp>
      <p:sp>
        <p:nvSpPr>
          <p:cNvPr id="4" name="Espace réservé du numéro de diapositive 3"/>
          <p:cNvSpPr>
            <a:spLocks noGrp="1"/>
          </p:cNvSpPr>
          <p:nvPr>
            <p:ph type="sldNum" sz="quarter" idx="12"/>
          </p:nvPr>
        </p:nvSpPr>
        <p:spPr/>
        <p:txBody>
          <a:bodyPr/>
          <a:lstStyle/>
          <a:p>
            <a:fld id="{4A24C72D-DF58-41BA-9C64-09E016EC7532}" type="slidenum">
              <a:rPr lang="fr-FR" smtClean="0"/>
              <a:t>2</a:t>
            </a:fld>
            <a:endParaRPr lang="fr-FR"/>
          </a:p>
        </p:txBody>
      </p:sp>
      <p:sp>
        <p:nvSpPr>
          <p:cNvPr id="5" name="Espace réservé de la date 4"/>
          <p:cNvSpPr>
            <a:spLocks noGrp="1"/>
          </p:cNvSpPr>
          <p:nvPr>
            <p:ph type="dt" sz="half" idx="10"/>
          </p:nvPr>
        </p:nvSpPr>
        <p:spPr/>
        <p:txBody>
          <a:bodyPr/>
          <a:lstStyle/>
          <a:p>
            <a:fld id="{2076ABA6-87EC-442B-9FCF-30067A8B8E56}" type="datetime9">
              <a:rPr lang="fr-FR" smtClean="0"/>
              <a:t>28/06/2022 14:15:21</a:t>
            </a:fld>
            <a:endParaRPr lang="fr-FR"/>
          </a:p>
        </p:txBody>
      </p:sp>
    </p:spTree>
    <p:extLst>
      <p:ext uri="{BB962C8B-B14F-4D97-AF65-F5344CB8AC3E}">
        <p14:creationId xmlns:p14="http://schemas.microsoft.com/office/powerpoint/2010/main" val="666160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b="1" dirty="0"/>
              <a:t>Mentions du contrat d’assurance </a:t>
            </a:r>
            <a:r>
              <a:rPr lang="fr-FR" b="1" dirty="0" err="1"/>
              <a:t>Takaful</a:t>
            </a:r>
            <a:r>
              <a:rPr lang="fr-FR" b="1" dirty="0"/>
              <a:t> </a:t>
            </a:r>
            <a:endParaRPr lang="fr-FR" dirty="0"/>
          </a:p>
          <a:p>
            <a:pPr lvl="0" algn="just"/>
            <a:r>
              <a:rPr lang="fr-FR" dirty="0"/>
              <a:t> l'engagement de l'entreprise d'assurances </a:t>
            </a:r>
            <a:r>
              <a:rPr lang="fr-FR" dirty="0" err="1"/>
              <a:t>takaful</a:t>
            </a:r>
            <a:r>
              <a:rPr lang="fr-FR" dirty="0"/>
              <a:t> à réaliser la séparation totale entre les comptes des adhérents et ceux des actionnaires,</a:t>
            </a:r>
          </a:p>
          <a:p>
            <a:pPr lvl="0" algn="just"/>
            <a:r>
              <a:rPr lang="fr-FR" dirty="0"/>
              <a:t>la politique de placement des provisions techniques de l'entreprise,</a:t>
            </a:r>
          </a:p>
          <a:p>
            <a:pPr lvl="0" algn="just"/>
            <a:r>
              <a:rPr lang="fr-FR" dirty="0"/>
              <a:t>la constitution de l'entreprise d'assurances </a:t>
            </a:r>
            <a:r>
              <a:rPr lang="fr-FR" dirty="0" err="1"/>
              <a:t>takaful</a:t>
            </a:r>
            <a:r>
              <a:rPr lang="fr-FR" dirty="0"/>
              <a:t> d'une provision d'équilibrage des pourcentages d'indemnisation et qui sert à combler le déficit éventuel du fonds des adhérents,</a:t>
            </a:r>
          </a:p>
          <a:p>
            <a:pPr lvl="0" algn="just"/>
            <a:r>
              <a:rPr lang="fr-FR" dirty="0"/>
              <a:t>la méthode adoptée par l'entreprise pour la distribution du surplus d'assurance,</a:t>
            </a:r>
          </a:p>
          <a:p>
            <a:pPr lvl="0" algn="just"/>
            <a:r>
              <a:rPr lang="fr-FR" dirty="0"/>
              <a:t>l'engagement de l'entreprise d'assurances </a:t>
            </a:r>
            <a:r>
              <a:rPr lang="fr-FR" dirty="0" err="1"/>
              <a:t>takaful</a:t>
            </a:r>
            <a:r>
              <a:rPr lang="fr-FR" dirty="0"/>
              <a:t> à donner un prêt sans intérêt au fonds des adhérents en cas d'incapacité de ce fonds à honorer ses engagements et qui sera remboursé à partir du surplus d'assurance réalisé ultérieurement.</a:t>
            </a:r>
          </a:p>
          <a:p>
            <a:pPr algn="just">
              <a:buFont typeface="Wingdings" panose="05000000000000000000" pitchFamily="2" charset="2"/>
              <a:buChar char="Ø"/>
            </a:pPr>
            <a:r>
              <a:rPr lang="fr-FR" b="1" i="1" dirty="0"/>
              <a:t>La CIMA n’a pas élaboré de conditions générales types.</a:t>
            </a:r>
            <a:endParaRPr lang="fr-FR" dirty="0"/>
          </a:p>
          <a:p>
            <a:pPr marL="0" indent="0">
              <a:buNone/>
            </a:pPr>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20</a:t>
            </a:fld>
            <a:endParaRPr lang="fr-FR"/>
          </a:p>
        </p:txBody>
      </p:sp>
      <p:sp>
        <p:nvSpPr>
          <p:cNvPr id="7" name="Espace réservé de la date 6"/>
          <p:cNvSpPr>
            <a:spLocks noGrp="1"/>
          </p:cNvSpPr>
          <p:nvPr>
            <p:ph type="dt" sz="half" idx="10"/>
          </p:nvPr>
        </p:nvSpPr>
        <p:spPr/>
        <p:txBody>
          <a:bodyPr/>
          <a:lstStyle/>
          <a:p>
            <a:fld id="{0E281003-45CB-49AE-A6CD-8C26D13954AA}" type="datetime9">
              <a:rPr lang="fr-FR" smtClean="0"/>
              <a:t>28/06/2022 14:15:21</a:t>
            </a:fld>
            <a:endParaRPr lang="fr-FR"/>
          </a:p>
        </p:txBody>
      </p:sp>
    </p:spTree>
    <p:extLst>
      <p:ext uri="{BB962C8B-B14F-4D97-AF65-F5344CB8AC3E}">
        <p14:creationId xmlns:p14="http://schemas.microsoft.com/office/powerpoint/2010/main" val="2701360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Branches</a:t>
            </a:r>
            <a:endParaRPr lang="fr-FR" dirty="0"/>
          </a:p>
          <a:p>
            <a:pPr algn="just"/>
            <a:r>
              <a:rPr lang="fr-FR" dirty="0"/>
              <a:t>Pour les entreprises d’assurance et d’assurance </a:t>
            </a:r>
            <a:r>
              <a:rPr lang="fr-FR" dirty="0" err="1"/>
              <a:t>Takaful</a:t>
            </a:r>
            <a:r>
              <a:rPr lang="fr-FR" dirty="0"/>
              <a:t>, l’agrément est accordé branche par branche. A cet effet, les opérations d’assurances </a:t>
            </a:r>
            <a:r>
              <a:rPr lang="fr-FR" dirty="0" err="1"/>
              <a:t>Takaful</a:t>
            </a:r>
            <a:r>
              <a:rPr lang="fr-FR" dirty="0"/>
              <a:t> sont classées en branches "</a:t>
            </a:r>
            <a:r>
              <a:rPr lang="fr-FR" b="1" u="sng" dirty="0" err="1"/>
              <a:t>Takaful</a:t>
            </a:r>
            <a:r>
              <a:rPr lang="fr-FR" b="1" u="sng" dirty="0"/>
              <a:t> famille" (Vie-Décès) et  "</a:t>
            </a:r>
            <a:r>
              <a:rPr lang="fr-FR" b="1" u="sng" dirty="0" err="1"/>
              <a:t>Takaful</a:t>
            </a:r>
            <a:r>
              <a:rPr lang="fr-FR" b="1" u="sng" dirty="0"/>
              <a:t> général" (Dommages)</a:t>
            </a:r>
            <a:endParaRPr lang="fr-FR" dirty="0"/>
          </a:p>
          <a:p>
            <a:pPr marL="0" indent="0">
              <a:buNone/>
            </a:pPr>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21</a:t>
            </a:fld>
            <a:endParaRPr lang="fr-FR"/>
          </a:p>
        </p:txBody>
      </p:sp>
      <p:sp>
        <p:nvSpPr>
          <p:cNvPr id="7" name="Espace réservé de la date 6"/>
          <p:cNvSpPr>
            <a:spLocks noGrp="1"/>
          </p:cNvSpPr>
          <p:nvPr>
            <p:ph type="dt" sz="half" idx="10"/>
          </p:nvPr>
        </p:nvSpPr>
        <p:spPr/>
        <p:txBody>
          <a:bodyPr/>
          <a:lstStyle/>
          <a:p>
            <a:fld id="{A202A731-EED2-433E-91C2-AD50CC0446B0}" type="datetime9">
              <a:rPr lang="fr-FR" smtClean="0"/>
              <a:t>28/06/2022 14:15:21</a:t>
            </a:fld>
            <a:endParaRPr lang="fr-FR"/>
          </a:p>
        </p:txBody>
      </p:sp>
    </p:spTree>
    <p:extLst>
      <p:ext uri="{BB962C8B-B14F-4D97-AF65-F5344CB8AC3E}">
        <p14:creationId xmlns:p14="http://schemas.microsoft.com/office/powerpoint/2010/main" val="3921551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buNone/>
            </a:pPr>
            <a:r>
              <a:rPr lang="fr-FR" b="1" dirty="0"/>
              <a:t>Branches</a:t>
            </a:r>
            <a:endParaRPr lang="fr-FR" dirty="0"/>
          </a:p>
          <a:p>
            <a:pPr algn="just"/>
            <a:r>
              <a:rPr lang="fr-FR" dirty="0"/>
              <a:t>Pour les entreprises d’assurance et d’assurance </a:t>
            </a:r>
            <a:r>
              <a:rPr lang="fr-FR" dirty="0" err="1"/>
              <a:t>Takaful</a:t>
            </a:r>
            <a:r>
              <a:rPr lang="fr-FR" dirty="0"/>
              <a:t>, l’agrément est accordé branche par branche. A cet effet, les opérations d’assurances </a:t>
            </a:r>
            <a:r>
              <a:rPr lang="fr-FR" dirty="0" err="1"/>
              <a:t>Takaful</a:t>
            </a:r>
            <a:r>
              <a:rPr lang="fr-FR" dirty="0"/>
              <a:t> sont classées en branches "</a:t>
            </a:r>
            <a:r>
              <a:rPr lang="fr-FR" b="1" u="sng" dirty="0" err="1"/>
              <a:t>Takaful</a:t>
            </a:r>
            <a:r>
              <a:rPr lang="fr-FR" b="1" u="sng" dirty="0"/>
              <a:t> famille" (Vie-Décès) et  "</a:t>
            </a:r>
            <a:r>
              <a:rPr lang="fr-FR" b="1" u="sng" dirty="0" err="1"/>
              <a:t>Takaful</a:t>
            </a:r>
            <a:r>
              <a:rPr lang="fr-FR" b="1" u="sng" dirty="0"/>
              <a:t> général" (Dommages)</a:t>
            </a:r>
            <a:endParaRPr lang="fr-FR" dirty="0"/>
          </a:p>
          <a:p>
            <a:pPr marL="0" indent="0">
              <a:buNone/>
            </a:pPr>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22</a:t>
            </a:fld>
            <a:endParaRPr lang="fr-FR"/>
          </a:p>
        </p:txBody>
      </p:sp>
      <p:sp>
        <p:nvSpPr>
          <p:cNvPr id="7" name="Espace réservé de la date 6"/>
          <p:cNvSpPr>
            <a:spLocks noGrp="1"/>
          </p:cNvSpPr>
          <p:nvPr>
            <p:ph type="dt" sz="half" idx="10"/>
          </p:nvPr>
        </p:nvSpPr>
        <p:spPr/>
        <p:txBody>
          <a:bodyPr/>
          <a:lstStyle/>
          <a:p>
            <a:fld id="{0F527A13-0966-4835-B8C7-4199EA29F879}" type="datetime9">
              <a:rPr lang="fr-FR" smtClean="0"/>
              <a:t>28/06/2022 14:15:21</a:t>
            </a:fld>
            <a:endParaRPr lang="fr-FR"/>
          </a:p>
        </p:txBody>
      </p:sp>
    </p:spTree>
    <p:extLst>
      <p:ext uri="{BB962C8B-B14F-4D97-AF65-F5344CB8AC3E}">
        <p14:creationId xmlns:p14="http://schemas.microsoft.com/office/powerpoint/2010/main" val="1735174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92500" lnSpcReduction="10000"/>
          </a:bodyPr>
          <a:lstStyle/>
          <a:p>
            <a:endParaRPr lang="fr-FR" b="1" dirty="0"/>
          </a:p>
          <a:p>
            <a:pPr marL="0" indent="0">
              <a:buNone/>
            </a:pPr>
            <a:r>
              <a:rPr lang="fr-FR" b="1" dirty="0"/>
              <a:t>Placements charia compatibles</a:t>
            </a:r>
            <a:endParaRPr lang="fr-FR" dirty="0"/>
          </a:p>
          <a:p>
            <a:pPr algn="just"/>
            <a:r>
              <a:rPr lang="fr-FR" dirty="0"/>
              <a:t>L’entreprise d’assurance </a:t>
            </a:r>
            <a:r>
              <a:rPr lang="fr-FR" dirty="0" err="1"/>
              <a:t>Takaful</a:t>
            </a:r>
            <a:r>
              <a:rPr lang="fr-FR" dirty="0"/>
              <a:t> doit investir les fonds collectés qu’ils proviennent des souscriptions ou d’autres sources selon les formes reconnues compatibles avec la charia.</a:t>
            </a:r>
          </a:p>
          <a:p>
            <a:pPr algn="just"/>
            <a:r>
              <a:rPr lang="fr-FR" dirty="0"/>
              <a:t>Les provisions techniques et les autres passifs réglementés sont représentés à l’actif par les valeurs énumérées ci-après :</a:t>
            </a:r>
          </a:p>
          <a:p>
            <a:pPr marL="400050" lvl="1" indent="0" algn="just">
              <a:buNone/>
            </a:pPr>
            <a:r>
              <a:rPr lang="fr-FR" dirty="0"/>
              <a:t>1) Les </a:t>
            </a:r>
            <a:r>
              <a:rPr lang="fr-FR" dirty="0" err="1"/>
              <a:t>Sukuk</a:t>
            </a:r>
            <a:r>
              <a:rPr lang="fr-FR" dirty="0"/>
              <a:t> émis ou garantis par l’un des Etats membres de la CIMA ; </a:t>
            </a:r>
          </a:p>
          <a:p>
            <a:pPr marL="400050" lvl="1" indent="0" algn="just">
              <a:buNone/>
            </a:pPr>
            <a:r>
              <a:rPr lang="fr-FR" dirty="0"/>
              <a:t>2) Les </a:t>
            </a:r>
            <a:r>
              <a:rPr lang="fr-FR" dirty="0" err="1"/>
              <a:t>Sukuk</a:t>
            </a:r>
            <a:r>
              <a:rPr lang="fr-FR" dirty="0"/>
              <a:t> émis par les établissements et les entreprises publics, les collectivités locales et les entreprises du secteur privé ;</a:t>
            </a:r>
          </a:p>
          <a:p>
            <a:pPr marL="400050" lvl="1" indent="0" algn="just">
              <a:buNone/>
            </a:pPr>
            <a:r>
              <a:rPr lang="fr-FR" dirty="0"/>
              <a:t>3) Les placements immobiliers:</a:t>
            </a:r>
          </a:p>
          <a:p>
            <a:pPr marL="800100" lvl="2" indent="0" algn="just">
              <a:buNone/>
            </a:pPr>
            <a:r>
              <a:rPr lang="fr-FR" dirty="0"/>
              <a:t>- les immeubles bâtis et terrains sous réserve que ces immeubles, ne soient pas grevés de droits réels.; </a:t>
            </a:r>
          </a:p>
          <a:p>
            <a:pPr marL="800100" lvl="2" indent="0" algn="just">
              <a:buNone/>
            </a:pPr>
            <a:r>
              <a:rPr lang="fr-FR" dirty="0"/>
              <a:t>- les parts et actions des sociétés immobilières non cotées.</a:t>
            </a:r>
          </a:p>
          <a:p>
            <a:pPr marL="0" indent="0">
              <a:buNone/>
            </a:pPr>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23</a:t>
            </a:fld>
            <a:endParaRPr lang="fr-FR"/>
          </a:p>
        </p:txBody>
      </p:sp>
      <p:sp>
        <p:nvSpPr>
          <p:cNvPr id="7" name="Espace réservé de la date 6"/>
          <p:cNvSpPr>
            <a:spLocks noGrp="1"/>
          </p:cNvSpPr>
          <p:nvPr>
            <p:ph type="dt" sz="half" idx="10"/>
          </p:nvPr>
        </p:nvSpPr>
        <p:spPr/>
        <p:txBody>
          <a:bodyPr/>
          <a:lstStyle/>
          <a:p>
            <a:fld id="{4AAB3450-DEBF-4EF8-A213-1423C941D0A9}" type="datetime9">
              <a:rPr lang="fr-FR" smtClean="0"/>
              <a:t>28/06/2022 14:15:21</a:t>
            </a:fld>
            <a:endParaRPr lang="fr-FR"/>
          </a:p>
        </p:txBody>
      </p:sp>
    </p:spTree>
    <p:extLst>
      <p:ext uri="{BB962C8B-B14F-4D97-AF65-F5344CB8AC3E}">
        <p14:creationId xmlns:p14="http://schemas.microsoft.com/office/powerpoint/2010/main" val="2513303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85000" lnSpcReduction="20000"/>
          </a:bodyPr>
          <a:lstStyle/>
          <a:p>
            <a:endParaRPr lang="fr-FR" b="1" dirty="0"/>
          </a:p>
          <a:p>
            <a:pPr marL="0" indent="0">
              <a:buNone/>
            </a:pPr>
            <a:r>
              <a:rPr lang="fr-FR" b="1" dirty="0"/>
              <a:t>Placements charia compatibles</a:t>
            </a:r>
            <a:endParaRPr lang="fr-FR" dirty="0"/>
          </a:p>
          <a:p>
            <a:pPr marL="0" indent="0" algn="just">
              <a:buNone/>
            </a:pPr>
            <a:r>
              <a:rPr lang="fr-FR" dirty="0"/>
              <a:t>4) Actions inscrites à la cote officielle d'une bourse de valeur d'un État membre de la CIMA ou ayant fait l'objet d'un appel public à l'épargne ou faisant l'objet de transactions sur un marché au fonctionnement régulier et contrôlé d'un État membre de la CIMA et ayant obtenu l'approbation du comité de supervision de la sharia de l'entreprise d'assurance </a:t>
            </a:r>
            <a:r>
              <a:rPr lang="fr-FR" dirty="0" err="1"/>
              <a:t>Takaful</a:t>
            </a:r>
            <a:r>
              <a:rPr lang="fr-FR" dirty="0"/>
              <a:t>.</a:t>
            </a:r>
          </a:p>
          <a:p>
            <a:pPr marL="0" indent="0" algn="just">
              <a:buNone/>
            </a:pPr>
            <a:r>
              <a:rPr lang="fr-FR" dirty="0"/>
              <a:t>5) Parts dans les fonds d'investissement islamiques créés sous forme d'organisme de placement collectif en valeurs mobilières. </a:t>
            </a:r>
          </a:p>
          <a:p>
            <a:pPr marL="0" indent="0" algn="just">
              <a:buNone/>
            </a:pPr>
            <a:r>
              <a:rPr lang="fr-FR" dirty="0"/>
              <a:t>6) Parts dans les fonds d'investissement islamiques créés sous forme de sociétés d'investissements. </a:t>
            </a:r>
          </a:p>
          <a:p>
            <a:pPr marL="0" indent="0" algn="just">
              <a:buNone/>
            </a:pPr>
            <a:r>
              <a:rPr lang="fr-FR" dirty="0"/>
              <a:t>7) Toutes autres actions ou valeurs mobilières approuvées par le comité de supervision de la sharia de l'entreprise.</a:t>
            </a:r>
          </a:p>
          <a:p>
            <a:pPr marL="0" indent="0" algn="just">
              <a:buNone/>
            </a:pPr>
            <a:r>
              <a:rPr lang="fr-FR" dirty="0"/>
              <a:t>8) Actions des sociétés d'assurances et de réassurances </a:t>
            </a:r>
            <a:r>
              <a:rPr lang="fr-FR" dirty="0" err="1"/>
              <a:t>Takaful</a:t>
            </a:r>
            <a:r>
              <a:rPr lang="fr-FR" dirty="0"/>
              <a:t> étrangères dans lesquelles la participation a reçu au préalable l'autorisation du ministre en charge des assurances.</a:t>
            </a:r>
          </a:p>
          <a:p>
            <a:pPr marL="0" indent="0" algn="just">
              <a:buNone/>
            </a:pPr>
            <a:r>
              <a:rPr lang="fr-FR" dirty="0"/>
              <a:t>9) Placement et dépôts auprès des établissements bancaires et financiers islamiques.</a:t>
            </a:r>
          </a:p>
          <a:p>
            <a:pPr marL="0" indent="0">
              <a:buNone/>
            </a:pPr>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24</a:t>
            </a:fld>
            <a:endParaRPr lang="fr-FR"/>
          </a:p>
        </p:txBody>
      </p:sp>
      <p:sp>
        <p:nvSpPr>
          <p:cNvPr id="7" name="Espace réservé de la date 6"/>
          <p:cNvSpPr>
            <a:spLocks noGrp="1"/>
          </p:cNvSpPr>
          <p:nvPr>
            <p:ph type="dt" sz="half" idx="10"/>
          </p:nvPr>
        </p:nvSpPr>
        <p:spPr/>
        <p:txBody>
          <a:bodyPr/>
          <a:lstStyle/>
          <a:p>
            <a:fld id="{0BD05C46-0273-48CC-9A15-A3853ED065DB}" type="datetime9">
              <a:rPr lang="fr-FR" smtClean="0"/>
              <a:t>28/06/2022 14:15:21</a:t>
            </a:fld>
            <a:endParaRPr lang="fr-FR"/>
          </a:p>
        </p:txBody>
      </p:sp>
    </p:spTree>
    <p:extLst>
      <p:ext uri="{BB962C8B-B14F-4D97-AF65-F5344CB8AC3E}">
        <p14:creationId xmlns:p14="http://schemas.microsoft.com/office/powerpoint/2010/main" val="31469426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endParaRPr lang="fr-FR" b="1" dirty="0"/>
          </a:p>
          <a:p>
            <a:pPr marL="0" indent="0">
              <a:buNone/>
            </a:pPr>
            <a:r>
              <a:rPr lang="fr-FR" b="1" dirty="0"/>
              <a:t>Placements charia compatibles</a:t>
            </a:r>
            <a:endParaRPr lang="fr-FR" dirty="0"/>
          </a:p>
          <a:p>
            <a:pPr algn="just"/>
            <a:r>
              <a:rPr lang="fr-FR" dirty="0"/>
              <a:t>L’activité financière de l’assureur </a:t>
            </a:r>
            <a:r>
              <a:rPr lang="fr-FR" dirty="0" err="1"/>
              <a:t>Takaful</a:t>
            </a:r>
            <a:r>
              <a:rPr lang="fr-FR" dirty="0"/>
              <a:t> est tributaire en grande partie du développement des produits bancaires et financiers islamiques.  </a:t>
            </a:r>
          </a:p>
          <a:p>
            <a:pPr algn="just"/>
            <a:r>
              <a:rPr lang="fr-FR" dirty="0"/>
              <a:t>En zone UEMOA, la banque centrale a adopté en 2018 un texte règlementant les activités bancaires islamiques. Les deux banques islamiques (au Sénégal et au Niger) existaient avant l’avènement de la loi. A la faveur de la récente évolution de la réglementation bancaire, l’on assiste à l’ouverture de fenêtre islamique dans certaines banques de la sous-région.</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25</a:t>
            </a:fld>
            <a:endParaRPr lang="fr-FR"/>
          </a:p>
        </p:txBody>
      </p:sp>
      <p:sp>
        <p:nvSpPr>
          <p:cNvPr id="7" name="Espace réservé de la date 6"/>
          <p:cNvSpPr>
            <a:spLocks noGrp="1"/>
          </p:cNvSpPr>
          <p:nvPr>
            <p:ph type="dt" sz="half" idx="10"/>
          </p:nvPr>
        </p:nvSpPr>
        <p:spPr/>
        <p:txBody>
          <a:bodyPr/>
          <a:lstStyle/>
          <a:p>
            <a:fld id="{F7D9709B-EF13-470D-B44D-82E320A696B4}" type="datetime9">
              <a:rPr lang="fr-FR" smtClean="0"/>
              <a:t>28/06/2022 14:15:21</a:t>
            </a:fld>
            <a:endParaRPr lang="fr-FR"/>
          </a:p>
        </p:txBody>
      </p:sp>
    </p:spTree>
    <p:extLst>
      <p:ext uri="{BB962C8B-B14F-4D97-AF65-F5344CB8AC3E}">
        <p14:creationId xmlns:p14="http://schemas.microsoft.com/office/powerpoint/2010/main" val="886011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endParaRPr lang="fr-FR" b="1" dirty="0"/>
          </a:p>
          <a:p>
            <a:pPr marL="0" indent="0">
              <a:buNone/>
            </a:pPr>
            <a:r>
              <a:rPr lang="fr-FR" b="1" dirty="0"/>
              <a:t>Placements charia compatibles</a:t>
            </a:r>
            <a:endParaRPr lang="fr-FR" dirty="0"/>
          </a:p>
          <a:p>
            <a:pPr algn="just" fontAlgn="base"/>
            <a:r>
              <a:rPr lang="fr-FR" sz="1600" dirty="0">
                <a:solidFill>
                  <a:srgbClr val="000000"/>
                </a:solidFill>
                <a:latin typeface="Roboto" panose="02000000000000000000" pitchFamily="2" charset="0"/>
              </a:rPr>
              <a:t>La zone UMOA a déjà fait 6  émissions   de   </a:t>
            </a:r>
            <a:r>
              <a:rPr lang="fr-FR" sz="1600" dirty="0" err="1">
                <a:solidFill>
                  <a:srgbClr val="000000"/>
                </a:solidFill>
                <a:latin typeface="Roboto" panose="02000000000000000000" pitchFamily="2" charset="0"/>
              </a:rPr>
              <a:t>Sukuk</a:t>
            </a:r>
            <a:r>
              <a:rPr lang="fr-FR" sz="1600" dirty="0">
                <a:solidFill>
                  <a:srgbClr val="000000"/>
                </a:solidFill>
                <a:latin typeface="Roboto" panose="02000000000000000000" pitchFamily="2" charset="0"/>
              </a:rPr>
              <a:t>   qui   ont été largement sursouscrites témoignant de   l’appétit   tant   des   investisseurs   locaux qu’internationaux,   malgré   l’inexistence   d’instruments spécifiques de placement tels  que les Organismes de Placement Collectif islamiques.</a:t>
            </a:r>
          </a:p>
          <a:p>
            <a:pPr algn="just" fontAlgn="base"/>
            <a:r>
              <a:rPr lang="fr-FR" sz="1600" b="0" i="0" dirty="0">
                <a:solidFill>
                  <a:srgbClr val="000000"/>
                </a:solidFill>
                <a:effectLst/>
                <a:latin typeface="Roboto" panose="02000000000000000000" pitchFamily="2" charset="0"/>
              </a:rPr>
              <a:t>Ces émissions de SUKUK ont été réalisées par la Côte d’Ivoire, le Mali, le Sénégal, et le Togo pour plus de 864 milliards de FCFA.</a:t>
            </a:r>
          </a:p>
          <a:p>
            <a:pPr algn="just" fontAlgn="base"/>
            <a:r>
              <a:rPr lang="fr-FR" sz="1600" b="0" i="0" dirty="0">
                <a:solidFill>
                  <a:srgbClr val="000000"/>
                </a:solidFill>
                <a:effectLst/>
                <a:latin typeface="Roboto" panose="02000000000000000000" pitchFamily="2" charset="0"/>
              </a:rPr>
              <a:t> CREPMF a entrepris de doter le </a:t>
            </a:r>
            <a:r>
              <a:rPr lang="fr-FR" sz="1600" b="0" i="0" u="none" strike="noStrike" dirty="0">
                <a:solidFill>
                  <a:srgbClr val="000000"/>
                </a:solidFill>
                <a:effectLst/>
                <a:latin typeface="Roboto" panose="02000000000000000000" pitchFamily="2" charset="0"/>
                <a:hlinkClick r:id="rId2"/>
              </a:rPr>
              <a:t>marché financier régional de l’UMOA</a:t>
            </a:r>
            <a:r>
              <a:rPr lang="fr-FR" sz="1600" b="0" i="0" dirty="0">
                <a:solidFill>
                  <a:srgbClr val="000000"/>
                </a:solidFill>
                <a:effectLst/>
                <a:latin typeface="Roboto" panose="02000000000000000000" pitchFamily="2" charset="0"/>
              </a:rPr>
              <a:t> d’un cadre réglementaire spécifique dédié au marché de capitaux islamiques.</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26</a:t>
            </a:fld>
            <a:endParaRPr lang="fr-FR"/>
          </a:p>
        </p:txBody>
      </p:sp>
      <p:sp>
        <p:nvSpPr>
          <p:cNvPr id="7" name="Espace réservé de la date 6"/>
          <p:cNvSpPr>
            <a:spLocks noGrp="1"/>
          </p:cNvSpPr>
          <p:nvPr>
            <p:ph type="dt" sz="half" idx="10"/>
          </p:nvPr>
        </p:nvSpPr>
        <p:spPr/>
        <p:txBody>
          <a:bodyPr/>
          <a:lstStyle/>
          <a:p>
            <a:fld id="{CC6C3791-A34D-48B3-86C9-8CF641A06065}" type="datetime9">
              <a:rPr lang="fr-FR" smtClean="0"/>
              <a:t>28/06/2022 14:15:21</a:t>
            </a:fld>
            <a:endParaRPr lang="fr-FR"/>
          </a:p>
        </p:txBody>
      </p:sp>
    </p:spTree>
    <p:extLst>
      <p:ext uri="{BB962C8B-B14F-4D97-AF65-F5344CB8AC3E}">
        <p14:creationId xmlns:p14="http://schemas.microsoft.com/office/powerpoint/2010/main" val="3998049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endParaRPr lang="fr-FR" b="1" dirty="0"/>
          </a:p>
          <a:p>
            <a:pPr marL="0" indent="0">
              <a:buNone/>
            </a:pPr>
            <a:r>
              <a:rPr lang="fr-FR" b="1" dirty="0"/>
              <a:t>Placements charia compatibles</a:t>
            </a:r>
            <a:endParaRPr lang="fr-FR" dirty="0"/>
          </a:p>
          <a:p>
            <a:pPr algn="just"/>
            <a:r>
              <a:rPr lang="fr-FR" dirty="0"/>
              <a:t>Dans la zone CEMAC, la réglementation bancaire ne s’est pas encore "islamisée". Il existe une banque qui a ouvert une fenêtre islamique au Cameroun.</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N° 003/CIMA/PCMA/PCE/2019 portant règlementation des opérations d’assurances </a:t>
            </a:r>
            <a:r>
              <a:rPr lang="fr-FR" sz="1100" b="1" dirty="0" err="1">
                <a:solidFill>
                  <a:srgbClr val="00B0F0"/>
                </a:solidFill>
              </a:rPr>
              <a:t>Takaful</a:t>
            </a:r>
            <a:r>
              <a:rPr lang="fr-FR" sz="1100" b="1" dirty="0">
                <a:solidFill>
                  <a:srgbClr val="00B0F0"/>
                </a:solidFill>
              </a:rPr>
              <a:t> en zone CIMA.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27</a:t>
            </a:fld>
            <a:endParaRPr lang="fr-FR"/>
          </a:p>
        </p:txBody>
      </p:sp>
      <p:sp>
        <p:nvSpPr>
          <p:cNvPr id="7" name="Espace réservé de la date 6"/>
          <p:cNvSpPr>
            <a:spLocks noGrp="1"/>
          </p:cNvSpPr>
          <p:nvPr>
            <p:ph type="dt" sz="half" idx="10"/>
          </p:nvPr>
        </p:nvSpPr>
        <p:spPr/>
        <p:txBody>
          <a:bodyPr/>
          <a:lstStyle/>
          <a:p>
            <a:fld id="{C50037EC-B9E9-41F5-8C3C-5CF0FFE0B2FD}" type="datetime9">
              <a:rPr lang="fr-FR" smtClean="0"/>
              <a:t>28/06/2022 14:15:21</a:t>
            </a:fld>
            <a:endParaRPr lang="fr-FR"/>
          </a:p>
        </p:txBody>
      </p:sp>
    </p:spTree>
    <p:extLst>
      <p:ext uri="{BB962C8B-B14F-4D97-AF65-F5344CB8AC3E}">
        <p14:creationId xmlns:p14="http://schemas.microsoft.com/office/powerpoint/2010/main" val="1500596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endParaRPr lang="fr-FR" b="1" dirty="0"/>
          </a:p>
          <a:p>
            <a:r>
              <a:rPr lang="fr-FR" dirty="0"/>
              <a:t>Aux termes de l’article 924 du Règlement précité, l'entreprise d'assurance </a:t>
            </a:r>
            <a:r>
              <a:rPr lang="fr-FR" dirty="0" err="1"/>
              <a:t>Takaful</a:t>
            </a:r>
            <a:r>
              <a:rPr lang="fr-FR" dirty="0"/>
              <a:t> doit constituer un comité de supervision </a:t>
            </a:r>
            <a:r>
              <a:rPr lang="fr-FR" dirty="0" err="1"/>
              <a:t>charaïque</a:t>
            </a:r>
            <a:r>
              <a:rPr lang="fr-FR" dirty="0"/>
              <a:t> habilité à contrôler, à suivre toutes les transactions de l'entreprise et à émettre son avis concernant l’étendue de leur conformité aux normes </a:t>
            </a:r>
            <a:r>
              <a:rPr lang="fr-FR" dirty="0" err="1"/>
              <a:t>charaïques</a:t>
            </a:r>
            <a:r>
              <a:rPr lang="fr-FR" dirty="0"/>
              <a:t>. </a:t>
            </a:r>
          </a:p>
          <a:p>
            <a:r>
              <a:rPr lang="fr-FR" dirty="0"/>
              <a:t>Il s’agit d’un organe essentiel dans le fonctionnement et le contrôle des sociétés d’assurance </a:t>
            </a:r>
            <a:r>
              <a:rPr lang="fr-FR" dirty="0" err="1"/>
              <a:t>Takaful</a:t>
            </a:r>
            <a:r>
              <a:rPr lang="fr-FR" dirty="0"/>
              <a:t>.</a:t>
            </a:r>
          </a:p>
          <a:p>
            <a:r>
              <a:rPr lang="fr-FR" dirty="0"/>
              <a:t>Un Règlement d’application définissant les conditions d’exercice, les attributions et les modalités de fonctionnement de ce Comité est en cours d’élaboration.</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28</a:t>
            </a:fld>
            <a:endParaRPr lang="fr-FR"/>
          </a:p>
        </p:txBody>
      </p:sp>
      <p:sp>
        <p:nvSpPr>
          <p:cNvPr id="7" name="Espace réservé de la date 6"/>
          <p:cNvSpPr>
            <a:spLocks noGrp="1"/>
          </p:cNvSpPr>
          <p:nvPr>
            <p:ph type="dt" sz="half" idx="10"/>
          </p:nvPr>
        </p:nvSpPr>
        <p:spPr/>
        <p:txBody>
          <a:bodyPr/>
          <a:lstStyle/>
          <a:p>
            <a:fld id="{B3ED4312-497A-4353-BD14-1DF3DB6FF2ED}" type="datetime9">
              <a:rPr lang="fr-FR" smtClean="0"/>
              <a:t>28/06/2022 14:15:21</a:t>
            </a:fld>
            <a:endParaRPr lang="fr-FR"/>
          </a:p>
        </p:txBody>
      </p:sp>
    </p:spTree>
    <p:extLst>
      <p:ext uri="{BB962C8B-B14F-4D97-AF65-F5344CB8AC3E}">
        <p14:creationId xmlns:p14="http://schemas.microsoft.com/office/powerpoint/2010/main" val="2935832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lgn="just">
              <a:lnSpc>
                <a:spcPct val="120000"/>
              </a:lnSpc>
              <a:spcBef>
                <a:spcPts val="1200"/>
              </a:spcBef>
              <a:spcAft>
                <a:spcPts val="600"/>
              </a:spcAft>
              <a:buNone/>
            </a:pP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5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Arabic Transparent" panose="020B0604020202020204" pitchFamily="34" charset="0"/>
              </a:rPr>
              <a:t>Toute entreprise d’assurance Takaful doit mettre en place un comité </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de supervision </a:t>
            </a:r>
            <a:r>
              <a:rPr lang="fr-FR" sz="1800" dirty="0">
                <a:effectLst/>
                <a:latin typeface="Candara" panose="020E0502030303020204" pitchFamily="34" charset="0"/>
                <a:ea typeface="Times New Roman" panose="02020603050405020304" pitchFamily="18" charset="0"/>
                <a:cs typeface="Arabic Transparent" panose="020B0604020202020204" pitchFamily="34" charset="0"/>
              </a:rPr>
              <a:t>charaïque avant la délivrance de son agrément d’exercice par le Ministre en charge des assurances.</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r>
              <a:rPr lang="fr-FR" sz="1100" b="1" dirty="0">
                <a:solidFill>
                  <a:srgbClr val="00B0F0"/>
                </a:solidFill>
              </a:rPr>
              <a:t>					Mise en place </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29</a:t>
            </a:fld>
            <a:endParaRPr lang="fr-FR"/>
          </a:p>
        </p:txBody>
      </p:sp>
      <p:sp>
        <p:nvSpPr>
          <p:cNvPr id="7" name="Espace réservé de la date 6"/>
          <p:cNvSpPr>
            <a:spLocks noGrp="1"/>
          </p:cNvSpPr>
          <p:nvPr>
            <p:ph type="dt" sz="half" idx="10"/>
          </p:nvPr>
        </p:nvSpPr>
        <p:spPr/>
        <p:txBody>
          <a:bodyPr/>
          <a:lstStyle/>
          <a:p>
            <a:fld id="{9834073A-E8AE-45B6-980A-A92F1E5A1AAB}" type="datetime9">
              <a:rPr lang="fr-FR" smtClean="0"/>
              <a:t>28/06/2022 14:15:21</a:t>
            </a:fld>
            <a:endParaRPr lang="fr-FR"/>
          </a:p>
        </p:txBody>
      </p:sp>
    </p:spTree>
    <p:extLst>
      <p:ext uri="{BB962C8B-B14F-4D97-AF65-F5344CB8AC3E}">
        <p14:creationId xmlns:p14="http://schemas.microsoft.com/office/powerpoint/2010/main" val="1338759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B0F0"/>
                </a:solidFill>
              </a:rPr>
              <a:t>CONTEXTE ET ENJEUX</a:t>
            </a:r>
            <a:br>
              <a:rPr lang="fr-FR" b="1" dirty="0">
                <a:solidFill>
                  <a:srgbClr val="00B0F0"/>
                </a:solidFill>
              </a:rPr>
            </a:br>
            <a:endParaRPr lang="fr-FR" dirty="0"/>
          </a:p>
        </p:txBody>
      </p:sp>
      <p:sp>
        <p:nvSpPr>
          <p:cNvPr id="3" name="Espace réservé du contenu 2"/>
          <p:cNvSpPr>
            <a:spLocks noGrp="1"/>
          </p:cNvSpPr>
          <p:nvPr>
            <p:ph idx="1"/>
          </p:nvPr>
        </p:nvSpPr>
        <p:spPr/>
        <p:txBody>
          <a:bodyPr>
            <a:normAutofit/>
          </a:bodyPr>
          <a:lstStyle/>
          <a:p>
            <a:pPr algn="just"/>
            <a:r>
              <a:rPr lang="fr-FR" dirty="0"/>
              <a:t>L’essor de la finance islamique constitue un fait important de l’environnement socioéconomique mondial, au cours de ces dernières années. Dans la zone CIMA, l’intérêt des investisseurs pour cette activité est de plus en plus exprimé.</a:t>
            </a:r>
          </a:p>
          <a:p>
            <a:pPr algn="just"/>
            <a:r>
              <a:rPr lang="fr-FR" dirty="0"/>
              <a:t>En mars 2014 notamment, une société d’assurances du marché sénégalais, avait introduit une demande de visas pour des produits d’assurance islamique, </a:t>
            </a:r>
            <a:r>
              <a:rPr lang="fr-FR" dirty="0" err="1"/>
              <a:t>Takaful</a:t>
            </a:r>
            <a:r>
              <a:rPr lang="fr-FR" dirty="0"/>
              <a:t>, qu’elle souhaitait commercialiser. </a:t>
            </a:r>
          </a:p>
          <a:p>
            <a:pPr algn="just"/>
            <a:r>
              <a:rPr lang="fr-FR" b="1" dirty="0"/>
              <a:t>Impossibilité</a:t>
            </a:r>
            <a:r>
              <a:rPr lang="fr-FR" dirty="0"/>
              <a:t> </a:t>
            </a:r>
            <a:r>
              <a:rPr lang="fr-FR" b="1" dirty="0"/>
              <a:t>pour la Commission </a:t>
            </a:r>
            <a:r>
              <a:rPr lang="fr-FR" dirty="0"/>
              <a:t>de se prononcer, </a:t>
            </a:r>
            <a:r>
              <a:rPr lang="fr-FR" b="1" dirty="0"/>
              <a:t>faute de réglementation</a:t>
            </a:r>
            <a:r>
              <a:rPr lang="fr-FR" dirty="0"/>
              <a:t> en la matière. </a:t>
            </a:r>
          </a:p>
          <a:p>
            <a:pPr algn="just"/>
            <a:r>
              <a:rPr lang="fr-FR" dirty="0"/>
              <a:t>La Commission avait instruit le Secrétariat Général de la CIMA de conduire une étude sur les aménagements réglementaires nécessaires pour l’encadrement de l’assurance islamique </a:t>
            </a:r>
            <a:r>
              <a:rPr lang="fr-FR" dirty="0" err="1"/>
              <a:t>Takaful</a:t>
            </a:r>
            <a:r>
              <a:rPr lang="fr-FR" dirty="0"/>
              <a:t>.</a:t>
            </a:r>
          </a:p>
        </p:txBody>
      </p:sp>
      <p:sp>
        <p:nvSpPr>
          <p:cNvPr id="4" name="Espace réservé du pied de page 3"/>
          <p:cNvSpPr>
            <a:spLocks noGrp="1"/>
          </p:cNvSpPr>
          <p:nvPr>
            <p:ph type="ftr" sz="quarter" idx="11"/>
          </p:nvPr>
        </p:nvSpPr>
        <p:spPr>
          <a:xfrm>
            <a:off x="2589212" y="6139822"/>
            <a:ext cx="7619999" cy="365125"/>
          </a:xfrm>
        </p:spPr>
        <p:txBody>
          <a:bodyPr/>
          <a:lstStyle/>
          <a:p>
            <a:r>
              <a:rPr lang="fr-FR"/>
              <a:t>Réunion GCAF du 28/06/2022</a:t>
            </a:r>
            <a:endParaRPr lang="fr-FR" dirty="0"/>
          </a:p>
        </p:txBody>
      </p:sp>
      <p:sp>
        <p:nvSpPr>
          <p:cNvPr id="5" name="Espace réservé du numéro de diapositive 4"/>
          <p:cNvSpPr>
            <a:spLocks noGrp="1"/>
          </p:cNvSpPr>
          <p:nvPr>
            <p:ph type="sldNum" sz="quarter" idx="12"/>
          </p:nvPr>
        </p:nvSpPr>
        <p:spPr/>
        <p:txBody>
          <a:bodyPr/>
          <a:lstStyle/>
          <a:p>
            <a:fld id="{4A24C72D-DF58-41BA-9C64-09E016EC7532}" type="slidenum">
              <a:rPr lang="fr-FR" smtClean="0"/>
              <a:t>3</a:t>
            </a:fld>
            <a:endParaRPr lang="fr-FR"/>
          </a:p>
        </p:txBody>
      </p:sp>
      <p:sp>
        <p:nvSpPr>
          <p:cNvPr id="6" name="Espace réservé de la date 5"/>
          <p:cNvSpPr>
            <a:spLocks noGrp="1"/>
          </p:cNvSpPr>
          <p:nvPr>
            <p:ph type="dt" sz="half" idx="10"/>
          </p:nvPr>
        </p:nvSpPr>
        <p:spPr/>
        <p:txBody>
          <a:bodyPr/>
          <a:lstStyle/>
          <a:p>
            <a:fld id="{14674C26-B3CA-4296-BBBE-50E40C4D3E9D}" type="datetime9">
              <a:rPr lang="fr-FR" smtClean="0"/>
              <a:t>28/06/2022 14:15:21</a:t>
            </a:fld>
            <a:endParaRPr lang="fr-FR"/>
          </a:p>
        </p:txBody>
      </p:sp>
    </p:spTree>
    <p:extLst>
      <p:ext uri="{BB962C8B-B14F-4D97-AF65-F5344CB8AC3E}">
        <p14:creationId xmlns:p14="http://schemas.microsoft.com/office/powerpoint/2010/main" val="3013031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lgn="just">
              <a:lnSpc>
                <a:spcPct val="120000"/>
              </a:lnSpc>
              <a:spcBef>
                <a:spcPts val="1200"/>
              </a:spcBef>
              <a:spcAft>
                <a:spcPts val="600"/>
              </a:spcAft>
              <a:buNone/>
            </a:pP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Le comité de supervision charaïque est chargé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Courier New" panose="02070309020205020404" pitchFamily="49" charset="0"/>
              <a:buChar char="o"/>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de conseiller l’entreprise d’assurance Takaful en matière de conformité aux normes charaïques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Courier New" panose="02070309020205020404" pitchFamily="49" charset="0"/>
              <a:buChar char="o"/>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d'analyser la conformité des opérations techniques, comptables et financières de l’entreprise d’assurance Takaful aux normes charaïques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Courier New" panose="02070309020205020404" pitchFamily="49" charset="0"/>
              <a:buChar char="o"/>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d'analyser et approuver annuellement les rapports d’audit de conformité aux normes charaïques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Courier New" panose="02070309020205020404" pitchFamily="49" charset="0"/>
              <a:buChar char="o"/>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d'émettre une opinion indépendante en délivrant un Certificat de Conformité pour les opérations et services envisagés.</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Le comité de supervision charaïque peut faire appel à des experts et recourir à des consultations techniques nécessaires à l’exercice de ses missions. Les frais imputables à ce recours sont, le cas échéant, à la charge de l’entreprise d’assurance Takaful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r>
              <a:rPr lang="fr-FR" sz="1100" b="1" dirty="0">
                <a:solidFill>
                  <a:srgbClr val="00B0F0"/>
                </a:solidFill>
              </a:rPr>
              <a:t>						Mission</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30</a:t>
            </a:fld>
            <a:endParaRPr lang="fr-FR"/>
          </a:p>
        </p:txBody>
      </p:sp>
      <p:sp>
        <p:nvSpPr>
          <p:cNvPr id="7" name="Espace réservé de la date 6"/>
          <p:cNvSpPr>
            <a:spLocks noGrp="1"/>
          </p:cNvSpPr>
          <p:nvPr>
            <p:ph type="dt" sz="half" idx="10"/>
          </p:nvPr>
        </p:nvSpPr>
        <p:spPr/>
        <p:txBody>
          <a:bodyPr/>
          <a:lstStyle/>
          <a:p>
            <a:fld id="{9834073A-E8AE-45B6-980A-A92F1E5A1AAB}" type="datetime9">
              <a:rPr lang="fr-FR" smtClean="0"/>
              <a:t>28/06/2022 14:26:43</a:t>
            </a:fld>
            <a:endParaRPr lang="fr-FR"/>
          </a:p>
        </p:txBody>
      </p:sp>
    </p:spTree>
    <p:extLst>
      <p:ext uri="{BB962C8B-B14F-4D97-AF65-F5344CB8AC3E}">
        <p14:creationId xmlns:p14="http://schemas.microsoft.com/office/powerpoint/2010/main" val="4192388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just">
              <a:lnSpc>
                <a:spcPct val="120000"/>
              </a:lnSpc>
              <a:spcBef>
                <a:spcPts val="1200"/>
              </a:spcBef>
              <a:spcAft>
                <a:spcPts val="600"/>
              </a:spcAft>
              <a:buNone/>
            </a:pP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Arabic Transparent" panose="020B0604020202020204" pitchFamily="34" charset="0"/>
              </a:rPr>
              <a:t>Le comité</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de supervision</a:t>
            </a:r>
            <a:r>
              <a:rPr lang="fr-FR" sz="1800" dirty="0">
                <a:effectLst/>
                <a:latin typeface="Candara" panose="020E0502030303020204" pitchFamily="34" charset="0"/>
                <a:ea typeface="Times New Roman" panose="02020603050405020304" pitchFamily="18" charset="0"/>
                <a:cs typeface="Arabic Transparent" panose="020B0604020202020204" pitchFamily="34" charset="0"/>
              </a:rPr>
              <a:t> </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charaïque est composé de trois (3) membres désignés par l’Assemblée générale de l’entreprise d’assurance Takaful sur proposition de son Conseil d’administration ou de son Conseil de surveillance et</a:t>
            </a:r>
            <a:r>
              <a:rPr lang="fr-FR" sz="1800" dirty="0">
                <a:effectLst/>
                <a:latin typeface="Candara" panose="020E0502030303020204" pitchFamily="34" charset="0"/>
                <a:ea typeface="Times New Roman" panose="02020603050405020304" pitchFamily="18" charset="0"/>
                <a:cs typeface="Arabic Transparent" panose="020B0604020202020204" pitchFamily="34" charset="0"/>
              </a:rPr>
              <a:t> ce pour trois (3) ans renouvelable deux (2) fois. Ils doivent répondre aux conditions suivantes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Times New Roman" panose="02020603050405020304" pitchFamily="18" charset="0"/>
              <a:buChar char="-"/>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Être </a:t>
            </a:r>
            <a:r>
              <a:rPr lang="fr-FR" sz="1800" b="1" i="1" dirty="0">
                <a:effectLst/>
                <a:latin typeface="Candara" panose="020E0502030303020204" pitchFamily="34" charset="0"/>
                <a:ea typeface="Times New Roman" panose="02020603050405020304" pitchFamily="18" charset="0"/>
                <a:cs typeface="Times New Roman" panose="02020603050405020304" pitchFamily="18" charset="0"/>
              </a:rPr>
              <a:t>dotés de compétences nécessaires pour exercer leur mission, un membre influent de la communauté musulmane ou avoir notamment une expérience ou une formation en droit musulman des affaires ou en droit financier musulman ainsi qu’une bonne connaissance de la réglementation des assurances applicable dans la zone CIMA »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Times New Roman" panose="02020603050405020304" pitchFamily="18" charset="0"/>
              <a:buChar char="-"/>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Satisfaire aux conditions de probité morale exigées aux dirigeants des entreprises d’assurances à l’article 329 du code des assurances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marL="342900" lvl="0" indent="-342900" algn="just">
              <a:lnSpc>
                <a:spcPct val="120000"/>
              </a:lnSpc>
              <a:spcBef>
                <a:spcPts val="600"/>
              </a:spcBef>
              <a:spcAft>
                <a:spcPts val="600"/>
              </a:spcAft>
              <a:buFont typeface="Times New Roman" panose="02020603050405020304" pitchFamily="18" charset="0"/>
              <a:buChar char="-"/>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N’être ni actionnaire, ni administrateur, salarié ou prestataire de service de l’entreprise d’assurance Takaful autre que la fonction exercée au sein du comité de supervision charaïque.</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r>
              <a:rPr lang="fr-FR" sz="1800" dirty="0">
                <a:effectLst/>
                <a:latin typeface="Candara" panose="020E0502030303020204" pitchFamily="34" charset="0"/>
                <a:ea typeface="Times New Roman" panose="02020603050405020304" pitchFamily="18" charset="0"/>
                <a:cs typeface="Times New Roman" panose="02020603050405020304" pitchFamily="18" charset="0"/>
              </a:rPr>
              <a:t>Tout membre d’un comité de supervision charaïque ne peut siéger dans plus que deux comités de supervision charaïque.</a:t>
            </a:r>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pPr algn="r"/>
            <a:r>
              <a:rPr lang="fr-FR" sz="1100" b="1" dirty="0">
                <a:solidFill>
                  <a:srgbClr val="00B0F0"/>
                </a:solidFill>
              </a:rPr>
              <a:t>Composition</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31</a:t>
            </a:fld>
            <a:endParaRPr lang="fr-FR"/>
          </a:p>
        </p:txBody>
      </p:sp>
      <p:sp>
        <p:nvSpPr>
          <p:cNvPr id="7" name="Espace réservé de la date 6"/>
          <p:cNvSpPr>
            <a:spLocks noGrp="1"/>
          </p:cNvSpPr>
          <p:nvPr>
            <p:ph type="dt" sz="half" idx="10"/>
          </p:nvPr>
        </p:nvSpPr>
        <p:spPr/>
        <p:txBody>
          <a:bodyPr/>
          <a:lstStyle/>
          <a:p>
            <a:fld id="{9834073A-E8AE-45B6-980A-A92F1E5A1AAB}" type="datetime9">
              <a:rPr lang="fr-FR" smtClean="0"/>
              <a:t>28/06/2022 14:27:46</a:t>
            </a:fld>
            <a:endParaRPr lang="fr-FR"/>
          </a:p>
        </p:txBody>
      </p:sp>
    </p:spTree>
    <p:extLst>
      <p:ext uri="{BB962C8B-B14F-4D97-AF65-F5344CB8AC3E}">
        <p14:creationId xmlns:p14="http://schemas.microsoft.com/office/powerpoint/2010/main" val="1956947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lgn="just">
              <a:lnSpc>
                <a:spcPct val="120000"/>
              </a:lnSpc>
              <a:spcBef>
                <a:spcPts val="1200"/>
              </a:spcBef>
              <a:spcAft>
                <a:spcPts val="600"/>
              </a:spcAft>
              <a:buNone/>
            </a:pP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L’entreprise d’assurances Takaful est tenue de désigner parmi ses employés un auditeur charaïque. Cet auditeur, qui doit justifier d’une expérience ou d’une formation en finance islamique, est chargé, sous le contrôle du comité de supervision charaïque, de l’audit charaïque des transactions de l’entreprise et de l’application des décisions de ce comité.</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L’auditeur charaïque est aussi chargé du secrétariat permanent du comité de supervision charaïque. Il est tenu à ce titre de transmettre toutes les données et rapports liés à l’ordre du jour des réunions du comité à tous les membres et ce avant dix jours avant la date de chaque réunion.  </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Les délibérations et les décisions du comité de supervision charaïque sont consignées dans des procès- verbaux signés par les membres présents et par l’auditeur charaïque.</a:t>
            </a:r>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pPr algn="r"/>
            <a:r>
              <a:rPr lang="fr-FR" sz="1100" b="1" dirty="0">
                <a:solidFill>
                  <a:srgbClr val="00B0F0"/>
                </a:solidFill>
              </a:rPr>
              <a:t>Auditeur charaïque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32</a:t>
            </a:fld>
            <a:endParaRPr lang="fr-FR"/>
          </a:p>
        </p:txBody>
      </p:sp>
      <p:sp>
        <p:nvSpPr>
          <p:cNvPr id="7" name="Espace réservé de la date 6"/>
          <p:cNvSpPr>
            <a:spLocks noGrp="1"/>
          </p:cNvSpPr>
          <p:nvPr>
            <p:ph type="dt" sz="half" idx="10"/>
          </p:nvPr>
        </p:nvSpPr>
        <p:spPr/>
        <p:txBody>
          <a:bodyPr/>
          <a:lstStyle/>
          <a:p>
            <a:fld id="{9834073A-E8AE-45B6-980A-A92F1E5A1AAB}" type="datetime9">
              <a:rPr lang="fr-FR" smtClean="0"/>
              <a:t>28/06/2022 14:29:19</a:t>
            </a:fld>
            <a:endParaRPr lang="fr-FR"/>
          </a:p>
        </p:txBody>
      </p:sp>
    </p:spTree>
    <p:extLst>
      <p:ext uri="{BB962C8B-B14F-4D97-AF65-F5344CB8AC3E}">
        <p14:creationId xmlns:p14="http://schemas.microsoft.com/office/powerpoint/2010/main" val="2384732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lgn="just">
              <a:lnSpc>
                <a:spcPct val="120000"/>
              </a:lnSpc>
              <a:spcBef>
                <a:spcPts val="1200"/>
              </a:spcBef>
              <a:spcAft>
                <a:spcPts val="600"/>
              </a:spcAft>
              <a:buNone/>
            </a:pP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Le comité de supervision charaïque peut consulter tous les registres, les contrats et les documents de l’entreprise d’assurance Takaful. Il peut aussi demander toutes les clarifications qu’il juge nécessaire à l’exercice de ses missions.</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Si l’entreprise d’assurance Takaful ne procède pas à la communication des données indiquées dans l’alinéa précédent dans un délai d’un mois de la date de dépôt d’une demande écrite dans ce sens, le comité de supervision charaïque établit un rapport en la matière qui sera adressé au conseil d’administration de l’entreprise d’assurance Takaful ou de son directoire.</a:t>
            </a: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r>
              <a:rPr lang="fr-FR" sz="1800" dirty="0">
                <a:effectLst/>
                <a:latin typeface="Candara" panose="020E0502030303020204" pitchFamily="34" charset="0"/>
                <a:ea typeface="Times New Roman" panose="02020603050405020304" pitchFamily="18" charset="0"/>
                <a:cs typeface="Times New Roman" panose="02020603050405020304" pitchFamily="18" charset="0"/>
              </a:rPr>
              <a:t>Si le conseil d’administration de l’entreprise d’assurance Takaful ou son directoire ne répond pas dans trois mois de la date d’envoi du rapport sus indiqué à la demande du comité de supervision charaïque, ce dernier est tenu d’en informer le Ministre en charge des assurances.</a:t>
            </a:r>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pPr algn="r"/>
            <a:r>
              <a:rPr lang="fr-FR" sz="1100" b="1" dirty="0">
                <a:solidFill>
                  <a:srgbClr val="00B0F0"/>
                </a:solidFill>
              </a:rPr>
              <a:t>Droit d’investigation</a:t>
            </a: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33</a:t>
            </a:fld>
            <a:endParaRPr lang="fr-FR"/>
          </a:p>
        </p:txBody>
      </p:sp>
      <p:sp>
        <p:nvSpPr>
          <p:cNvPr id="7" name="Espace réservé de la date 6"/>
          <p:cNvSpPr>
            <a:spLocks noGrp="1"/>
          </p:cNvSpPr>
          <p:nvPr>
            <p:ph type="dt" sz="half" idx="10"/>
          </p:nvPr>
        </p:nvSpPr>
        <p:spPr/>
        <p:txBody>
          <a:bodyPr/>
          <a:lstStyle/>
          <a:p>
            <a:fld id="{9834073A-E8AE-45B6-980A-A92F1E5A1AAB}" type="datetime9">
              <a:rPr lang="fr-FR" smtClean="0"/>
              <a:t>28/06/2022 14:31:14</a:t>
            </a:fld>
            <a:endParaRPr lang="fr-FR"/>
          </a:p>
        </p:txBody>
      </p:sp>
    </p:spTree>
    <p:extLst>
      <p:ext uri="{BB962C8B-B14F-4D97-AF65-F5344CB8AC3E}">
        <p14:creationId xmlns:p14="http://schemas.microsoft.com/office/powerpoint/2010/main" val="3899823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marL="0" indent="0" algn="just">
              <a:lnSpc>
                <a:spcPct val="120000"/>
              </a:lnSpc>
              <a:spcBef>
                <a:spcPts val="1200"/>
              </a:spcBef>
              <a:spcAft>
                <a:spcPts val="600"/>
              </a:spcAft>
              <a:buNone/>
            </a:pPr>
            <a:endParaRPr lang="fr-GA" sz="1800" dirty="0">
              <a:effectLst/>
              <a:latin typeface="Candara" panose="020E0502030303020204" pitchFamily="34" charset="0"/>
              <a:ea typeface="Times New Roman" panose="02020603050405020304" pitchFamily="18" charset="0"/>
              <a:cs typeface="Times New Roman" panose="02020603050405020304" pitchFamily="18" charset="0"/>
            </a:endParaRPr>
          </a:p>
          <a:p>
            <a:pPr algn="just">
              <a:lnSpc>
                <a:spcPct val="120000"/>
              </a:lnSpc>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Le comité de supervision charaïque élabore un rapport annuel au sujet des résultats de ses travaux, qui sera adressé au conseil d’administration de l’entreprise ou à son directoire et dont une copie sera transmise au Ministre en charge des assurances et à la Commission, au plus tard le 1</a:t>
            </a:r>
            <a:r>
              <a:rPr lang="fr-FR" sz="1800" baseline="30000" dirty="0">
                <a:effectLst/>
                <a:latin typeface="Candara" panose="020E0502030303020204" pitchFamily="34" charset="0"/>
                <a:ea typeface="Times New Roman" panose="02020603050405020304" pitchFamily="18" charset="0"/>
                <a:cs typeface="Times New Roman" panose="02020603050405020304" pitchFamily="18" charset="0"/>
              </a:rPr>
              <a:t>er</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juin de l’année suivante.</a:t>
            </a:r>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pPr algn="r"/>
            <a:r>
              <a:rPr lang="fr-FR" sz="1100" b="1" dirty="0">
                <a:solidFill>
                  <a:srgbClr val="00B0F0"/>
                </a:solidFill>
              </a:rPr>
              <a:t>Rapport annuel</a:t>
            </a: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34</a:t>
            </a:fld>
            <a:endParaRPr lang="fr-FR"/>
          </a:p>
        </p:txBody>
      </p:sp>
      <p:sp>
        <p:nvSpPr>
          <p:cNvPr id="7" name="Espace réservé de la date 6"/>
          <p:cNvSpPr>
            <a:spLocks noGrp="1"/>
          </p:cNvSpPr>
          <p:nvPr>
            <p:ph type="dt" sz="half" idx="10"/>
          </p:nvPr>
        </p:nvSpPr>
        <p:spPr/>
        <p:txBody>
          <a:bodyPr/>
          <a:lstStyle/>
          <a:p>
            <a:fld id="{9834073A-E8AE-45B6-980A-A92F1E5A1AAB}" type="datetime9">
              <a:rPr lang="fr-FR" smtClean="0"/>
              <a:t>28/06/2022 14:32:29</a:t>
            </a:fld>
            <a:endParaRPr lang="fr-FR"/>
          </a:p>
        </p:txBody>
      </p:sp>
    </p:spTree>
    <p:extLst>
      <p:ext uri="{BB962C8B-B14F-4D97-AF65-F5344CB8AC3E}">
        <p14:creationId xmlns:p14="http://schemas.microsoft.com/office/powerpoint/2010/main" val="2903403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r>
              <a:rPr lang="fr-FR" dirty="0"/>
              <a:t>• Supervision de la conformité des produits, gouvernance et structure avec la Sharia</a:t>
            </a:r>
          </a:p>
          <a:p>
            <a:r>
              <a:rPr lang="fr-FR" dirty="0"/>
              <a:t>• Les membres sont des sages érudits (“oulémas”) avec une connaissance profonde de la loi islamique et avec une spécialisation dans les questions économiques et financières</a:t>
            </a:r>
          </a:p>
          <a:p>
            <a:r>
              <a:rPr lang="fr-FR" dirty="0"/>
              <a:t>• Importance de l’interprétation et de la jurisprudence: il peut arriver que deux Sharia </a:t>
            </a:r>
            <a:r>
              <a:rPr lang="fr-FR" dirty="0" err="1"/>
              <a:t>Boards</a:t>
            </a:r>
            <a:r>
              <a:rPr lang="fr-FR" dirty="0"/>
              <a:t> aient différentes interprétations sur une même question</a:t>
            </a:r>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Comité de supervision de la Charia</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35</a:t>
            </a:fld>
            <a:endParaRPr lang="fr-FR"/>
          </a:p>
        </p:txBody>
      </p:sp>
      <p:sp>
        <p:nvSpPr>
          <p:cNvPr id="7" name="Espace réservé de la date 6"/>
          <p:cNvSpPr>
            <a:spLocks noGrp="1"/>
          </p:cNvSpPr>
          <p:nvPr>
            <p:ph type="dt" sz="half" idx="10"/>
          </p:nvPr>
        </p:nvSpPr>
        <p:spPr/>
        <p:txBody>
          <a:bodyPr/>
          <a:lstStyle/>
          <a:p>
            <a:fld id="{477ED818-BD7C-48E5-8D98-6B8AF04B9EEA}" type="datetime9">
              <a:rPr lang="fr-FR" smtClean="0"/>
              <a:t>28/06/2022 14:15:21</a:t>
            </a:fld>
            <a:endParaRPr lang="fr-FR"/>
          </a:p>
        </p:txBody>
      </p:sp>
    </p:spTree>
    <p:extLst>
      <p:ext uri="{BB962C8B-B14F-4D97-AF65-F5344CB8AC3E}">
        <p14:creationId xmlns:p14="http://schemas.microsoft.com/office/powerpoint/2010/main" val="3682755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endParaRPr lang="fr-FR" b="1" dirty="0"/>
          </a:p>
          <a:p>
            <a:r>
              <a:rPr lang="fr-FR" dirty="0"/>
              <a:t>Ce règlement viendra clore le corpus juridique encadrant la réglementation sur les activités de l’assurance. Il définira la comptabilisation des opérations d’assurance </a:t>
            </a:r>
            <a:r>
              <a:rPr lang="fr-FR" dirty="0" err="1"/>
              <a:t>Takaful</a:t>
            </a:r>
            <a:r>
              <a:rPr lang="fr-FR" dirty="0"/>
              <a:t>, les états financiers et statistiques y afférents ainsi que les méthodes d’évaluation de la solvabilité des sociétés d’assurance </a:t>
            </a:r>
            <a:r>
              <a:rPr lang="fr-FR" dirty="0" err="1"/>
              <a:t>Takaful</a:t>
            </a:r>
            <a:r>
              <a:rPr lang="fr-FR" dirty="0"/>
              <a:t>.</a:t>
            </a:r>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Règlement comptable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36</a:t>
            </a:fld>
            <a:endParaRPr lang="fr-FR"/>
          </a:p>
        </p:txBody>
      </p:sp>
      <p:sp>
        <p:nvSpPr>
          <p:cNvPr id="7" name="Espace réservé de la date 6"/>
          <p:cNvSpPr>
            <a:spLocks noGrp="1"/>
          </p:cNvSpPr>
          <p:nvPr>
            <p:ph type="dt" sz="half" idx="10"/>
          </p:nvPr>
        </p:nvSpPr>
        <p:spPr/>
        <p:txBody>
          <a:bodyPr/>
          <a:lstStyle/>
          <a:p>
            <a:fld id="{032C3772-E630-4DF2-B2F2-A160F6CD8E83}" type="datetime9">
              <a:rPr lang="fr-FR" smtClean="0"/>
              <a:t>28/06/2022 14:15:21</a:t>
            </a:fld>
            <a:endParaRPr lang="fr-FR"/>
          </a:p>
        </p:txBody>
      </p:sp>
    </p:spTree>
    <p:extLst>
      <p:ext uri="{BB962C8B-B14F-4D97-AF65-F5344CB8AC3E}">
        <p14:creationId xmlns:p14="http://schemas.microsoft.com/office/powerpoint/2010/main" val="429391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85000" lnSpcReduction="10000"/>
          </a:bodyPr>
          <a:lstStyle/>
          <a:p>
            <a:pPr algn="just">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Depuis l’avènement de la règlementation sur l’assurance </a:t>
            </a:r>
            <a:r>
              <a:rPr lang="fr-FR" sz="1800"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voilà bientôt trois ans, deux (2) demandes d’agrément ont été enregistrées par la Commission régionale de contrôle des assurances. Il s’agit de :</a:t>
            </a:r>
          </a:p>
          <a:p>
            <a:pPr marL="342900" lvl="0" indent="-342900" algn="just">
              <a:spcBef>
                <a:spcPts val="600"/>
              </a:spcBef>
              <a:spcAft>
                <a:spcPts val="600"/>
              </a:spcAft>
              <a:buFont typeface="Courier New" panose="02070309020205020404" pitchFamily="49" charset="0"/>
              <a:buChar char="o"/>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L’extension d’agrément à l’assurance </a:t>
            </a:r>
            <a:r>
              <a:rPr lang="fr-FR" sz="1800"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a:t>
            </a:r>
            <a:r>
              <a:rPr lang="fr-FR" sz="1800" b="1" dirty="0">
                <a:effectLst/>
                <a:latin typeface="Candara" panose="020E0502030303020204" pitchFamily="34" charset="0"/>
                <a:ea typeface="Times New Roman" panose="02020603050405020304" pitchFamily="18" charset="0"/>
                <a:cs typeface="Times New Roman" panose="02020603050405020304" pitchFamily="18" charset="0"/>
              </a:rPr>
              <a:t>fenêtre</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accordée par la Commission, lors de sa 100</a:t>
            </a:r>
            <a:r>
              <a:rPr lang="fr-FR" sz="1800" baseline="30000" dirty="0">
                <a:effectLst/>
                <a:latin typeface="Candara" panose="020E0502030303020204" pitchFamily="34" charset="0"/>
                <a:ea typeface="Times New Roman" panose="02020603050405020304" pitchFamily="18" charset="0"/>
                <a:cs typeface="Times New Roman" panose="02020603050405020304" pitchFamily="18" charset="0"/>
              </a:rPr>
              <a:t>ème</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session ordinaire du 02 au 07 novembre 2020 à Lomé (République Togolaise), à la société LEADWAY Assurance Vie de Côte d’Ivoire pour pratiquer les opérations d’assurance </a:t>
            </a:r>
            <a:r>
              <a:rPr lang="fr-FR" sz="1800"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Famille des branches 18 à 23 de l’article 913 du code des assurances ;</a:t>
            </a:r>
          </a:p>
          <a:p>
            <a:pPr marL="342900" lvl="0" indent="-342900" algn="just">
              <a:spcBef>
                <a:spcPts val="600"/>
              </a:spcBef>
              <a:spcAft>
                <a:spcPts val="600"/>
              </a:spcAft>
              <a:buFont typeface="Courier New" panose="02070309020205020404" pitchFamily="49" charset="0"/>
              <a:buChar char="o"/>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L’agrément d’exercice de l’assurance </a:t>
            </a:r>
            <a:r>
              <a:rPr lang="fr-FR" sz="1800"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accordée par la Commission, réunie en sa 104</a:t>
            </a:r>
            <a:r>
              <a:rPr lang="fr-FR" sz="1800" baseline="30000" dirty="0">
                <a:effectLst/>
                <a:latin typeface="Candara" panose="020E0502030303020204" pitchFamily="34" charset="0"/>
                <a:ea typeface="Times New Roman" panose="02020603050405020304" pitchFamily="18" charset="0"/>
                <a:cs typeface="Times New Roman" panose="02020603050405020304" pitchFamily="18" charset="0"/>
              </a:rPr>
              <a:t>e</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session ordinaire du 18 au 23 octobre 2021 à Ouagadougou (Burkina Faso), à la </a:t>
            </a:r>
            <a:r>
              <a:rPr lang="fr-FR" sz="1800" b="1" dirty="0">
                <a:effectLst/>
                <a:latin typeface="Candara" panose="020E0502030303020204" pitchFamily="34" charset="0"/>
                <a:ea typeface="Times New Roman" panose="02020603050405020304" pitchFamily="18" charset="0"/>
                <a:cs typeface="Times New Roman" panose="02020603050405020304" pitchFamily="18" charset="0"/>
              </a:rPr>
              <a:t>société </a:t>
            </a:r>
            <a:r>
              <a:rPr lang="fr-FR" sz="1800" b="1"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b="1" dirty="0">
                <a:effectLst/>
                <a:latin typeface="Candara" panose="020E0502030303020204" pitchFamily="34" charset="0"/>
                <a:ea typeface="Times New Roman" panose="02020603050405020304" pitchFamily="18" charset="0"/>
                <a:cs typeface="Times New Roman" panose="02020603050405020304" pitchFamily="18" charset="0"/>
              </a:rPr>
              <a:t> </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Mali Assurance Islamique pour pratiquer les opérations des branches 1, 2, 3, 7, 8, 9, 10 et 13 (Maladie, Individuelle accidents, Responsabilité civile automobile, Autres dommages automobile, Incendie, Autres dommages aux biens, Responsabilité civile générale et Transport) relevant du </a:t>
            </a:r>
            <a:r>
              <a:rPr lang="fr-FR" sz="1800"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Général de l’article 913 du code des assurances.</a:t>
            </a:r>
          </a:p>
          <a:p>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Demandes d’agrément enregistrées</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37</a:t>
            </a:fld>
            <a:endParaRPr lang="fr-FR"/>
          </a:p>
        </p:txBody>
      </p:sp>
      <p:sp>
        <p:nvSpPr>
          <p:cNvPr id="7" name="Espace réservé de la date 6"/>
          <p:cNvSpPr>
            <a:spLocks noGrp="1"/>
          </p:cNvSpPr>
          <p:nvPr>
            <p:ph type="dt" sz="half" idx="10"/>
          </p:nvPr>
        </p:nvSpPr>
        <p:spPr/>
        <p:txBody>
          <a:bodyPr/>
          <a:lstStyle/>
          <a:p>
            <a:fld id="{8DA6AC1C-3EAD-4E7F-99E5-83CEA6B4D197}" type="datetime9">
              <a:rPr lang="fr-FR" smtClean="0"/>
              <a:t>28/06/2022 14:15:21</a:t>
            </a:fld>
            <a:endParaRPr lang="fr-FR"/>
          </a:p>
        </p:txBody>
      </p:sp>
    </p:spTree>
    <p:extLst>
      <p:ext uri="{BB962C8B-B14F-4D97-AF65-F5344CB8AC3E}">
        <p14:creationId xmlns:p14="http://schemas.microsoft.com/office/powerpoint/2010/main" val="277678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a:bodyPr>
          <a:lstStyle/>
          <a:p>
            <a:pPr algn="just">
              <a:spcBef>
                <a:spcPts val="600"/>
              </a:spcBef>
              <a:spcAft>
                <a:spcPts val="600"/>
              </a:spcAft>
            </a:pP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A l’instar de la microassurance conventionnelle et par parallélisme, l’assurance Microtakaful doit accompagner l’assurance </a:t>
            </a:r>
            <a:r>
              <a:rPr lang="fr-FR" sz="1800"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pour les populations à faibles revenus.</a:t>
            </a:r>
          </a:p>
          <a:p>
            <a:pPr algn="just"/>
            <a:r>
              <a:rPr lang="fr-FR" sz="1800" dirty="0">
                <a:effectLst/>
                <a:latin typeface="Candara" panose="020E0502030303020204" pitchFamily="34" charset="0"/>
                <a:ea typeface="Times New Roman" panose="02020603050405020304" pitchFamily="18" charset="0"/>
                <a:cs typeface="Times New Roman" panose="02020603050405020304" pitchFamily="18" charset="0"/>
              </a:rPr>
              <a:t>Un projet de règlement sur l’assurance Microtakaful, émanant des dispositions combinées de l’assurance </a:t>
            </a:r>
            <a:r>
              <a:rPr lang="fr-FR" sz="1800" dirty="0" err="1">
                <a:effectLst/>
                <a:latin typeface="Candara" panose="020E0502030303020204" pitchFamily="34" charset="0"/>
                <a:ea typeface="Times New Roman" panose="02020603050405020304" pitchFamily="18" charset="0"/>
                <a:cs typeface="Times New Roman" panose="02020603050405020304" pitchFamily="18" charset="0"/>
              </a:rPr>
              <a:t>Takaful</a:t>
            </a:r>
            <a:r>
              <a:rPr lang="fr-FR" sz="1800" dirty="0">
                <a:effectLst/>
                <a:latin typeface="Candara" panose="020E0502030303020204" pitchFamily="34" charset="0"/>
                <a:ea typeface="Times New Roman" panose="02020603050405020304" pitchFamily="18" charset="0"/>
                <a:cs typeface="Times New Roman" panose="02020603050405020304" pitchFamily="18" charset="0"/>
              </a:rPr>
              <a:t> et de la Microassurance conventionnelle, est en cours d’étude au Secrétariat Général de la CIMA.</a:t>
            </a:r>
            <a:endParaRPr lang="fr-FR" b="1" dirty="0"/>
          </a:p>
        </p:txBody>
      </p:sp>
      <p:sp>
        <p:nvSpPr>
          <p:cNvPr id="4" name="Espace réservé du texte 3"/>
          <p:cNvSpPr>
            <a:spLocks noGrp="1"/>
          </p:cNvSpPr>
          <p:nvPr>
            <p:ph type="body" sz="half" idx="2"/>
          </p:nvPr>
        </p:nvSpPr>
        <p:spPr/>
        <p:txBody>
          <a:bodyPr/>
          <a:lstStyle/>
          <a:p>
            <a:r>
              <a:rPr lang="fr-FR" b="1" dirty="0">
                <a:solidFill>
                  <a:srgbClr val="00B0F0"/>
                </a:solidFill>
              </a:rPr>
              <a:t>Evolution réglementaire</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sz="1100" b="1" dirty="0">
                <a:solidFill>
                  <a:srgbClr val="00B0F0"/>
                </a:solidFill>
              </a:rPr>
              <a:t>Projet de règlement sur la Microtakaful</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38</a:t>
            </a:fld>
            <a:endParaRPr lang="fr-FR"/>
          </a:p>
        </p:txBody>
      </p:sp>
      <p:sp>
        <p:nvSpPr>
          <p:cNvPr id="7" name="Espace réservé de la date 6"/>
          <p:cNvSpPr>
            <a:spLocks noGrp="1"/>
          </p:cNvSpPr>
          <p:nvPr>
            <p:ph type="dt" sz="half" idx="10"/>
          </p:nvPr>
        </p:nvSpPr>
        <p:spPr/>
        <p:txBody>
          <a:bodyPr/>
          <a:lstStyle/>
          <a:p>
            <a:fld id="{DA5DD0D2-ED4F-450F-BD5D-8AA7FC78DC4A}" type="datetime9">
              <a:rPr lang="fr-FR" smtClean="0"/>
              <a:t>28/06/2022 14:15:21</a:t>
            </a:fld>
            <a:endParaRPr lang="fr-FR"/>
          </a:p>
        </p:txBody>
      </p:sp>
    </p:spTree>
    <p:extLst>
      <p:ext uri="{BB962C8B-B14F-4D97-AF65-F5344CB8AC3E}">
        <p14:creationId xmlns:p14="http://schemas.microsoft.com/office/powerpoint/2010/main" val="155846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B0F0"/>
                </a:solidFill>
              </a:rPr>
              <a:t>CONTEXTE ET ENJEUX</a:t>
            </a:r>
            <a:br>
              <a:rPr lang="fr-FR" b="1" dirty="0">
                <a:solidFill>
                  <a:srgbClr val="00B0F0"/>
                </a:solidFill>
              </a:rPr>
            </a:br>
            <a:endParaRPr lang="fr-FR" dirty="0"/>
          </a:p>
        </p:txBody>
      </p:sp>
      <p:sp>
        <p:nvSpPr>
          <p:cNvPr id="3" name="Espace réservé du contenu 2"/>
          <p:cNvSpPr>
            <a:spLocks noGrp="1"/>
          </p:cNvSpPr>
          <p:nvPr>
            <p:ph idx="1"/>
          </p:nvPr>
        </p:nvSpPr>
        <p:spPr/>
        <p:txBody>
          <a:bodyPr>
            <a:normAutofit/>
          </a:bodyPr>
          <a:lstStyle/>
          <a:p>
            <a:pPr algn="just"/>
            <a:r>
              <a:rPr lang="fr-FR" dirty="0"/>
              <a:t>Constat, lors des missions de contrôles sur place, de la détention par plusieurs sociétés des obligations islamiques « SUKUK », émises par des Etats (exemple du Sénégal, de la Côte d'Ivoire et du Togo), qui répondent aux exigences de la finance islamique. Les obligations islamiques récemment émises par les trois États membres de l’Union économique et monétaire ouest-africaine (UEMOA) ont permis une levée de fonds cumulée de 1 000 milliards de francs CFA, soit 1,5 milliards d’euros.</a:t>
            </a:r>
          </a:p>
          <a:p>
            <a:pPr algn="just"/>
            <a:r>
              <a:rPr lang="fr-FR" dirty="0"/>
              <a:t>Cette situation traduit une implication grandissante des Etats dans la finance islamique et nécessite une réflexion sur la place des nouveaux outils dans le dispositif réglementaire de la CIMA. </a:t>
            </a:r>
          </a:p>
        </p:txBody>
      </p:sp>
      <p:sp>
        <p:nvSpPr>
          <p:cNvPr id="4" name="Espace réservé du pied de page 3"/>
          <p:cNvSpPr>
            <a:spLocks noGrp="1"/>
          </p:cNvSpPr>
          <p:nvPr>
            <p:ph type="ftr" sz="quarter" idx="11"/>
          </p:nvPr>
        </p:nvSpPr>
        <p:spPr/>
        <p:txBody>
          <a:bodyPr/>
          <a:lstStyle/>
          <a:p>
            <a:r>
              <a:rPr lang="fr-FR"/>
              <a:t>Réunion GCAF du 28/06/2022</a:t>
            </a:r>
            <a:endParaRPr lang="fr-FR" b="1" dirty="0"/>
          </a:p>
        </p:txBody>
      </p:sp>
      <p:sp>
        <p:nvSpPr>
          <p:cNvPr id="5" name="Espace réservé du numéro de diapositive 4"/>
          <p:cNvSpPr>
            <a:spLocks noGrp="1"/>
          </p:cNvSpPr>
          <p:nvPr>
            <p:ph type="sldNum" sz="quarter" idx="12"/>
          </p:nvPr>
        </p:nvSpPr>
        <p:spPr/>
        <p:txBody>
          <a:bodyPr/>
          <a:lstStyle/>
          <a:p>
            <a:fld id="{4A24C72D-DF58-41BA-9C64-09E016EC7532}" type="slidenum">
              <a:rPr lang="fr-FR" smtClean="0"/>
              <a:t>4</a:t>
            </a:fld>
            <a:endParaRPr lang="fr-FR"/>
          </a:p>
        </p:txBody>
      </p:sp>
      <p:sp>
        <p:nvSpPr>
          <p:cNvPr id="6" name="Espace réservé de la date 5"/>
          <p:cNvSpPr>
            <a:spLocks noGrp="1"/>
          </p:cNvSpPr>
          <p:nvPr>
            <p:ph type="dt" sz="half" idx="10"/>
          </p:nvPr>
        </p:nvSpPr>
        <p:spPr/>
        <p:txBody>
          <a:bodyPr/>
          <a:lstStyle/>
          <a:p>
            <a:fld id="{F3A72191-B097-427D-8077-6C7DC498B8AA}" type="datetime9">
              <a:rPr lang="fr-FR" smtClean="0"/>
              <a:t>28/06/2022 14:15:21</a:t>
            </a:fld>
            <a:endParaRPr lang="fr-FR"/>
          </a:p>
        </p:txBody>
      </p:sp>
    </p:spTree>
    <p:extLst>
      <p:ext uri="{BB962C8B-B14F-4D97-AF65-F5344CB8AC3E}">
        <p14:creationId xmlns:p14="http://schemas.microsoft.com/office/powerpoint/2010/main" val="195208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B0F0"/>
                </a:solidFill>
              </a:rPr>
              <a:t>CONTEXTE ET ENJEUX</a:t>
            </a:r>
            <a:br>
              <a:rPr lang="fr-FR" b="1" dirty="0">
                <a:solidFill>
                  <a:srgbClr val="00B0F0"/>
                </a:solidFill>
              </a:rPr>
            </a:br>
            <a:endParaRPr lang="fr-FR" dirty="0"/>
          </a:p>
        </p:txBody>
      </p:sp>
      <p:sp>
        <p:nvSpPr>
          <p:cNvPr id="3" name="Espace réservé du contenu 2"/>
          <p:cNvSpPr>
            <a:spLocks noGrp="1"/>
          </p:cNvSpPr>
          <p:nvPr>
            <p:ph idx="1"/>
          </p:nvPr>
        </p:nvSpPr>
        <p:spPr/>
        <p:txBody>
          <a:bodyPr>
            <a:normAutofit/>
          </a:bodyPr>
          <a:lstStyle/>
          <a:p>
            <a:pPr algn="just"/>
            <a:r>
              <a:rPr lang="fr-FR" dirty="0"/>
              <a:t>Ces enjeux ont conduit le Secrétariat Général de la CIMA à s’impliquer davantage dans la réflexion globale sur la finance islamique. </a:t>
            </a:r>
          </a:p>
          <a:p>
            <a:pPr algn="just"/>
            <a:r>
              <a:rPr lang="fr-FR" dirty="0"/>
              <a:t>La prise en compte des problématiques de la finance islamique dans les aménagements réglementaires, permettrait à la CIMA d’améliorer son dispositif d’inclusion financière. En effet, environ 30% de la population de la zone, qui se réclame de l’islam, constitue la cible principale de la finance islamique. Il convient en outre d’indiquer que la finance islamique ne vise pas uniquement les musulmans, mais toute personne qui adhèrerait aux principes de l’activité. </a:t>
            </a:r>
          </a:p>
        </p:txBody>
      </p:sp>
      <p:sp>
        <p:nvSpPr>
          <p:cNvPr id="4" name="Espace réservé du pied de page 3"/>
          <p:cNvSpPr>
            <a:spLocks noGrp="1"/>
          </p:cNvSpPr>
          <p:nvPr>
            <p:ph type="ftr" sz="quarter" idx="11"/>
          </p:nvPr>
        </p:nvSpPr>
        <p:spPr/>
        <p:txBody>
          <a:bodyPr/>
          <a:lstStyle/>
          <a:p>
            <a:r>
              <a:rPr lang="fr-FR"/>
              <a:t>Réunion GCAF du 28/06/2022</a:t>
            </a:r>
            <a:endParaRPr lang="fr-FR" b="1" dirty="0"/>
          </a:p>
        </p:txBody>
      </p:sp>
      <p:sp>
        <p:nvSpPr>
          <p:cNvPr id="5" name="Espace réservé du numéro de diapositive 4"/>
          <p:cNvSpPr>
            <a:spLocks noGrp="1"/>
          </p:cNvSpPr>
          <p:nvPr>
            <p:ph type="sldNum" sz="quarter" idx="12"/>
          </p:nvPr>
        </p:nvSpPr>
        <p:spPr/>
        <p:txBody>
          <a:bodyPr/>
          <a:lstStyle/>
          <a:p>
            <a:fld id="{4A24C72D-DF58-41BA-9C64-09E016EC7532}" type="slidenum">
              <a:rPr lang="fr-FR" smtClean="0"/>
              <a:t>5</a:t>
            </a:fld>
            <a:endParaRPr lang="fr-FR"/>
          </a:p>
        </p:txBody>
      </p:sp>
      <p:sp>
        <p:nvSpPr>
          <p:cNvPr id="6" name="Espace réservé de la date 5"/>
          <p:cNvSpPr>
            <a:spLocks noGrp="1"/>
          </p:cNvSpPr>
          <p:nvPr>
            <p:ph type="dt" sz="half" idx="10"/>
          </p:nvPr>
        </p:nvSpPr>
        <p:spPr/>
        <p:txBody>
          <a:bodyPr/>
          <a:lstStyle/>
          <a:p>
            <a:fld id="{7E64A63F-3A18-47C8-B478-B1B104006045}" type="datetime9">
              <a:rPr lang="fr-FR" smtClean="0"/>
              <a:t>28/06/2022 14:15:21</a:t>
            </a:fld>
            <a:endParaRPr lang="fr-FR"/>
          </a:p>
        </p:txBody>
      </p:sp>
    </p:spTree>
    <p:extLst>
      <p:ext uri="{BB962C8B-B14F-4D97-AF65-F5344CB8AC3E}">
        <p14:creationId xmlns:p14="http://schemas.microsoft.com/office/powerpoint/2010/main" val="3925616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3367" y="2914923"/>
            <a:ext cx="8911687" cy="1280890"/>
          </a:xfrm>
        </p:spPr>
        <p:txBody>
          <a:bodyPr>
            <a:normAutofit/>
          </a:bodyPr>
          <a:lstStyle/>
          <a:p>
            <a:pPr algn="ctr"/>
            <a:r>
              <a:rPr lang="fr-FR" b="1" dirty="0">
                <a:solidFill>
                  <a:srgbClr val="00B0F0"/>
                </a:solidFill>
              </a:rPr>
              <a:t>ADAPTATION DE LA RÉGLEMENTATION DES ASSURANCES</a:t>
            </a:r>
          </a:p>
        </p:txBody>
      </p:sp>
      <p:sp>
        <p:nvSpPr>
          <p:cNvPr id="3" name="Espace réservé du pied de page 2"/>
          <p:cNvSpPr>
            <a:spLocks noGrp="1"/>
          </p:cNvSpPr>
          <p:nvPr>
            <p:ph type="ftr" sz="quarter" idx="11"/>
          </p:nvPr>
        </p:nvSpPr>
        <p:spPr/>
        <p:txBody>
          <a:bodyPr/>
          <a:lstStyle/>
          <a:p>
            <a:r>
              <a:rPr lang="fr-FR"/>
              <a:t>Réunion GCAF du 28/06/2022</a:t>
            </a:r>
            <a:endParaRPr lang="fr-FR" dirty="0"/>
          </a:p>
        </p:txBody>
      </p:sp>
      <p:sp>
        <p:nvSpPr>
          <p:cNvPr id="4" name="Espace réservé du numéro de diapositive 3"/>
          <p:cNvSpPr>
            <a:spLocks noGrp="1"/>
          </p:cNvSpPr>
          <p:nvPr>
            <p:ph type="sldNum" sz="quarter" idx="12"/>
          </p:nvPr>
        </p:nvSpPr>
        <p:spPr/>
        <p:txBody>
          <a:bodyPr/>
          <a:lstStyle/>
          <a:p>
            <a:fld id="{4A24C72D-DF58-41BA-9C64-09E016EC7532}" type="slidenum">
              <a:rPr lang="fr-FR" smtClean="0"/>
              <a:t>6</a:t>
            </a:fld>
            <a:endParaRPr lang="fr-FR"/>
          </a:p>
        </p:txBody>
      </p:sp>
      <p:sp>
        <p:nvSpPr>
          <p:cNvPr id="5" name="Espace réservé de la date 4"/>
          <p:cNvSpPr>
            <a:spLocks noGrp="1"/>
          </p:cNvSpPr>
          <p:nvPr>
            <p:ph type="dt" sz="half" idx="10"/>
          </p:nvPr>
        </p:nvSpPr>
        <p:spPr/>
        <p:txBody>
          <a:bodyPr/>
          <a:lstStyle/>
          <a:p>
            <a:fld id="{06B38388-7F90-4A0F-B6E3-0F920FD351EC}" type="datetime9">
              <a:rPr lang="fr-FR" smtClean="0"/>
              <a:t>28/06/2022 14:15:21</a:t>
            </a:fld>
            <a:endParaRPr lang="fr-FR"/>
          </a:p>
        </p:txBody>
      </p:sp>
    </p:spTree>
    <p:extLst>
      <p:ext uri="{BB962C8B-B14F-4D97-AF65-F5344CB8AC3E}">
        <p14:creationId xmlns:p14="http://schemas.microsoft.com/office/powerpoint/2010/main" val="261080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a:t>Une entité </a:t>
            </a:r>
            <a:r>
              <a:rPr lang="fr-FR" i="1" dirty="0" err="1"/>
              <a:t>Takaful</a:t>
            </a:r>
            <a:r>
              <a:rPr lang="fr-FR" i="1" dirty="0"/>
              <a:t> </a:t>
            </a:r>
            <a:r>
              <a:rPr lang="fr-FR" dirty="0"/>
              <a:t>est généralement une structure à deux niveaux, hybride entre une société mutualiste et une société commerciale. Cette situation en elle-même pose des questions importantes de réglementation et de contrôle. De plus, toutes les fonctions d’une société </a:t>
            </a:r>
            <a:r>
              <a:rPr lang="fr-FR" i="1" dirty="0" err="1"/>
              <a:t>Takaful</a:t>
            </a:r>
            <a:r>
              <a:rPr lang="fr-FR" i="1" dirty="0"/>
              <a:t> </a:t>
            </a:r>
            <a:r>
              <a:rPr lang="fr-FR" dirty="0"/>
              <a:t>doivent pleinement respecter la loi islamique (Charia), ce qui a des conséquences dans d’autres domaines de réglementation et de contrôle.</a:t>
            </a:r>
          </a:p>
          <a:p>
            <a:pPr algn="just"/>
            <a:r>
              <a:rPr lang="fr-FR" dirty="0"/>
              <a:t>La question sur l’adaptation de la réglementation, est celle de savoir s’il faut créer une nouvelle réglementation pour le </a:t>
            </a:r>
            <a:r>
              <a:rPr lang="fr-FR" dirty="0" err="1"/>
              <a:t>Takaful</a:t>
            </a:r>
            <a:r>
              <a:rPr lang="fr-FR" dirty="0"/>
              <a:t> ou s’il faut adapter la réglementation existante en intégrant les dispositions relatives à l’assurance </a:t>
            </a:r>
            <a:r>
              <a:rPr lang="fr-FR" dirty="0" err="1"/>
              <a:t>Takaful</a:t>
            </a:r>
            <a:r>
              <a:rPr lang="fr-FR" dirty="0"/>
              <a:t>. Le deuxième cas semble être plus dynamique et plus efficace.</a:t>
            </a:r>
          </a:p>
        </p:txBody>
      </p:sp>
      <p:sp>
        <p:nvSpPr>
          <p:cNvPr id="4" name="Espace réservé du texte 3"/>
          <p:cNvSpPr>
            <a:spLocks noGrp="1"/>
          </p:cNvSpPr>
          <p:nvPr>
            <p:ph type="body" sz="half" idx="2"/>
          </p:nvPr>
        </p:nvSpPr>
        <p:spPr>
          <a:xfrm>
            <a:off x="2589212" y="2824088"/>
            <a:ext cx="3505199" cy="955016"/>
          </a:xfrm>
        </p:spPr>
        <p:txBody>
          <a:bodyPr/>
          <a:lstStyle/>
          <a:p>
            <a:pPr algn="ctr"/>
            <a:endParaRPr lang="fr-FR" dirty="0"/>
          </a:p>
          <a:p>
            <a:pPr algn="ctr">
              <a:spcBef>
                <a:spcPct val="0"/>
              </a:spcBef>
            </a:pPr>
            <a:r>
              <a:rPr lang="fr-FR" sz="2000" b="1" dirty="0">
                <a:solidFill>
                  <a:srgbClr val="00B0F0"/>
                </a:solidFill>
                <a:latin typeface="+mj-lt"/>
                <a:ea typeface="+mj-ea"/>
                <a:cs typeface="+mj-cs"/>
              </a:rPr>
              <a:t>Questionnement</a:t>
            </a:r>
          </a:p>
        </p:txBody>
      </p:sp>
      <p:sp>
        <p:nvSpPr>
          <p:cNvPr id="5" name="Espace réservé du pied de page 4"/>
          <p:cNvSpPr>
            <a:spLocks noGrp="1"/>
          </p:cNvSpPr>
          <p:nvPr>
            <p:ph type="ftr" sz="quarter" idx="11"/>
          </p:nvPr>
        </p:nvSpPr>
        <p:spPr/>
        <p:txBody>
          <a:bodyPr/>
          <a:lstStyle/>
          <a:p>
            <a:r>
              <a:rPr lang="fr-FR"/>
              <a:t>Réunion GCAF du 28/06/2022</a:t>
            </a:r>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7</a:t>
            </a:fld>
            <a:endParaRPr lang="fr-FR"/>
          </a:p>
        </p:txBody>
      </p:sp>
      <p:sp>
        <p:nvSpPr>
          <p:cNvPr id="7" name="Espace réservé de la date 6"/>
          <p:cNvSpPr>
            <a:spLocks noGrp="1"/>
          </p:cNvSpPr>
          <p:nvPr>
            <p:ph type="dt" sz="half" idx="10"/>
          </p:nvPr>
        </p:nvSpPr>
        <p:spPr/>
        <p:txBody>
          <a:bodyPr/>
          <a:lstStyle/>
          <a:p>
            <a:fld id="{A98BC2D3-5FD1-494B-BC73-5A4C671DA2AA}" type="datetime9">
              <a:rPr lang="fr-FR" smtClean="0"/>
              <a:t>28/06/2022 14:15:21</a:t>
            </a:fld>
            <a:endParaRPr lang="fr-FR"/>
          </a:p>
        </p:txBody>
      </p:sp>
    </p:spTree>
    <p:extLst>
      <p:ext uri="{BB962C8B-B14F-4D97-AF65-F5344CB8AC3E}">
        <p14:creationId xmlns:p14="http://schemas.microsoft.com/office/powerpoint/2010/main" val="298884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lstStyle/>
          <a:p>
            <a:pPr lvl="0" algn="just"/>
            <a:r>
              <a:rPr lang="fr-FR" dirty="0"/>
              <a:t>le régime juridique de l’entreprise  </a:t>
            </a:r>
            <a:r>
              <a:rPr lang="fr-FR" dirty="0" err="1"/>
              <a:t>Takaful</a:t>
            </a:r>
            <a:r>
              <a:rPr lang="fr-FR" dirty="0"/>
              <a:t> dans la zone CIMA. Trois cas avaient été  être envisagés :</a:t>
            </a:r>
          </a:p>
          <a:p>
            <a:pPr lvl="1" algn="just">
              <a:buFont typeface="Wingdings" panose="05000000000000000000" pitchFamily="2" charset="2"/>
              <a:buChar char="§"/>
            </a:pPr>
            <a:r>
              <a:rPr lang="fr-FR" dirty="0"/>
              <a:t>Société anonyme opérateur </a:t>
            </a:r>
            <a:r>
              <a:rPr lang="fr-FR" dirty="0" err="1"/>
              <a:t>Takaful</a:t>
            </a:r>
            <a:r>
              <a:rPr lang="fr-FR" dirty="0"/>
              <a:t> à part entière ;</a:t>
            </a:r>
          </a:p>
          <a:p>
            <a:pPr lvl="1" algn="just">
              <a:buFont typeface="Wingdings" panose="05000000000000000000" pitchFamily="2" charset="2"/>
              <a:buChar char="§"/>
            </a:pPr>
            <a:r>
              <a:rPr lang="fr-FR" dirty="0"/>
              <a:t>« Fenêtre </a:t>
            </a:r>
            <a:r>
              <a:rPr lang="fr-FR" dirty="0" err="1"/>
              <a:t>Takaful</a:t>
            </a:r>
            <a:r>
              <a:rPr lang="fr-FR" dirty="0"/>
              <a:t> » : il s’agit de permettre à des assureurs classiques d’exploiter des produits d’assurance </a:t>
            </a:r>
            <a:r>
              <a:rPr lang="fr-FR" dirty="0" err="1"/>
              <a:t>Takaful</a:t>
            </a:r>
            <a:r>
              <a:rPr lang="fr-FR" dirty="0"/>
              <a:t>, en tant qu’opérateurs. Cette exploitation faite selon la méthode </a:t>
            </a:r>
            <a:r>
              <a:rPr lang="fr-FR" dirty="0" err="1"/>
              <a:t>Takaful</a:t>
            </a:r>
            <a:r>
              <a:rPr lang="fr-FR" dirty="0"/>
              <a:t> sera totalement séparée de celles des produits classiques, pour ce qui est des primes mais aussi des sinistres, des placements et des résultats ;</a:t>
            </a:r>
          </a:p>
          <a:p>
            <a:pPr lvl="1" algn="just">
              <a:buFont typeface="Wingdings" panose="05000000000000000000" pitchFamily="2" charset="2"/>
              <a:buChar char="§"/>
            </a:pPr>
            <a:r>
              <a:rPr lang="fr-FR" dirty="0"/>
              <a:t>Société d’assurance mutuelle telle qu’elle existe actuellement, mais dont les activités sont charia compatibles. </a:t>
            </a:r>
          </a:p>
          <a:p>
            <a:endParaRPr lang="fr-FR" dirty="0"/>
          </a:p>
        </p:txBody>
      </p:sp>
      <p:sp>
        <p:nvSpPr>
          <p:cNvPr id="4" name="Espace réservé du texte 3"/>
          <p:cNvSpPr>
            <a:spLocks noGrp="1"/>
          </p:cNvSpPr>
          <p:nvPr>
            <p:ph type="body" sz="half" idx="2"/>
          </p:nvPr>
        </p:nvSpPr>
        <p:spPr/>
        <p:txBody>
          <a:bodyPr/>
          <a:lstStyle/>
          <a:p>
            <a:r>
              <a:rPr lang="fr-FR" sz="2000" b="1" dirty="0">
                <a:solidFill>
                  <a:srgbClr val="00B0F0"/>
                </a:solidFill>
              </a:rPr>
              <a:t>Questionnement</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b="1" dirty="0">
                <a:solidFill>
                  <a:srgbClr val="00B0F0"/>
                </a:solidFill>
              </a:rPr>
              <a:t>Problématiques</a:t>
            </a:r>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endParaRPr lang="fr-FR" dirty="0"/>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8</a:t>
            </a:fld>
            <a:endParaRPr lang="fr-FR"/>
          </a:p>
        </p:txBody>
      </p:sp>
      <p:sp>
        <p:nvSpPr>
          <p:cNvPr id="7" name="Espace réservé de la date 6"/>
          <p:cNvSpPr>
            <a:spLocks noGrp="1"/>
          </p:cNvSpPr>
          <p:nvPr>
            <p:ph type="dt" sz="half" idx="10"/>
          </p:nvPr>
        </p:nvSpPr>
        <p:spPr/>
        <p:txBody>
          <a:bodyPr/>
          <a:lstStyle/>
          <a:p>
            <a:fld id="{67CF75F3-4B6C-4369-96B2-1A64133DF44C}" type="datetime9">
              <a:rPr lang="fr-FR" smtClean="0"/>
              <a:t>28/06/2022 14:15:21</a:t>
            </a:fld>
            <a:endParaRPr lang="fr-FR"/>
          </a:p>
        </p:txBody>
      </p:sp>
    </p:spTree>
    <p:extLst>
      <p:ext uri="{BB962C8B-B14F-4D97-AF65-F5344CB8AC3E}">
        <p14:creationId xmlns:p14="http://schemas.microsoft.com/office/powerpoint/2010/main" val="202029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00B0F0"/>
                </a:solidFill>
              </a:rPr>
              <a:t>ADAPTATION DE LA RÉGLEMENTATION DES ASSURANCES</a:t>
            </a:r>
            <a:endParaRPr lang="fr-FR" dirty="0"/>
          </a:p>
        </p:txBody>
      </p:sp>
      <p:sp>
        <p:nvSpPr>
          <p:cNvPr id="3" name="Espace réservé du contenu 2"/>
          <p:cNvSpPr>
            <a:spLocks noGrp="1"/>
          </p:cNvSpPr>
          <p:nvPr>
            <p:ph idx="1"/>
          </p:nvPr>
        </p:nvSpPr>
        <p:spPr/>
        <p:txBody>
          <a:bodyPr>
            <a:normAutofit fontScale="92500" lnSpcReduction="20000"/>
          </a:bodyPr>
          <a:lstStyle/>
          <a:p>
            <a:pPr lvl="0" algn="just"/>
            <a:r>
              <a:rPr lang="fr-FR" dirty="0"/>
              <a:t>Le contrat d’assurance islamique : adaptation par rapport au code CIMA.</a:t>
            </a:r>
          </a:p>
          <a:p>
            <a:pPr lvl="0" algn="just"/>
            <a:r>
              <a:rPr lang="fr-FR" dirty="0"/>
              <a:t>Le Conseil de la Charia (appelé communément Charia </a:t>
            </a:r>
            <a:r>
              <a:rPr lang="fr-FR" dirty="0" err="1"/>
              <a:t>Board</a:t>
            </a:r>
            <a:r>
              <a:rPr lang="fr-FR" dirty="0"/>
              <a:t>) dont le rôle est de juger de la compatibilité à la Charia des activités et de la gestion du </a:t>
            </a:r>
            <a:r>
              <a:rPr lang="fr-FR" dirty="0" err="1"/>
              <a:t>Takaful</a:t>
            </a:r>
            <a:r>
              <a:rPr lang="fr-FR" dirty="0"/>
              <a:t>. Quelle sera sa place par rapport aux dirigeants et aux participants ? Qui va le contrôler ?</a:t>
            </a:r>
          </a:p>
          <a:p>
            <a:pPr lvl="0" algn="just"/>
            <a:r>
              <a:rPr lang="fr-FR" dirty="0"/>
              <a:t>Quel est l’intérêt des assurés dans la structure de gouvernance du </a:t>
            </a:r>
            <a:r>
              <a:rPr lang="fr-FR" dirty="0" err="1"/>
              <a:t>Takaful</a:t>
            </a:r>
            <a:r>
              <a:rPr lang="fr-FR" dirty="0"/>
              <a:t> ?</a:t>
            </a:r>
          </a:p>
          <a:p>
            <a:pPr lvl="0" algn="just"/>
            <a:r>
              <a:rPr lang="fr-FR" dirty="0"/>
              <a:t>Définitions des différents types d’actifs et des normes pour le choix au sein d’une classe d’actifs, en conformité avec la réglementation sur les actifs énoncée dans le code des assurances. Par exemple, un </a:t>
            </a:r>
            <a:r>
              <a:rPr lang="fr-FR" dirty="0" err="1"/>
              <a:t>Takaful</a:t>
            </a:r>
            <a:r>
              <a:rPr lang="fr-FR" dirty="0"/>
              <a:t> ne doit pas placer les fonds dans des DAT, des obligations à revenus fixes, des placements spéculatifs, mais par exemple dans des </a:t>
            </a:r>
            <a:r>
              <a:rPr lang="fr-FR" dirty="0" err="1"/>
              <a:t>sukuks</a:t>
            </a:r>
            <a:r>
              <a:rPr lang="fr-FR" dirty="0"/>
              <a:t> (obligations islamiques). En tout état de cause, le placement doit être adossé à un actif tangible.</a:t>
            </a:r>
          </a:p>
          <a:p>
            <a:endParaRPr lang="fr-FR" dirty="0"/>
          </a:p>
        </p:txBody>
      </p:sp>
      <p:sp>
        <p:nvSpPr>
          <p:cNvPr id="4" name="Espace réservé du texte 3"/>
          <p:cNvSpPr>
            <a:spLocks noGrp="1"/>
          </p:cNvSpPr>
          <p:nvPr>
            <p:ph type="body" sz="half" idx="2"/>
          </p:nvPr>
        </p:nvSpPr>
        <p:spPr/>
        <p:txBody>
          <a:bodyPr/>
          <a:lstStyle/>
          <a:p>
            <a:r>
              <a:rPr lang="fr-FR" b="1" dirty="0">
                <a:solidFill>
                  <a:srgbClr val="00B0F0"/>
                </a:solidFill>
              </a:rPr>
              <a:t>Questionnement</a:t>
            </a: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endParaRPr lang="fr-FR" b="1" dirty="0">
              <a:solidFill>
                <a:srgbClr val="00B0F0"/>
              </a:solidFill>
            </a:endParaRPr>
          </a:p>
          <a:p>
            <a:pPr algn="r"/>
            <a:r>
              <a:rPr lang="fr-FR" b="1" dirty="0">
                <a:solidFill>
                  <a:srgbClr val="00B0F0"/>
                </a:solidFill>
              </a:rPr>
              <a:t>Problématiques</a:t>
            </a:r>
          </a:p>
          <a:p>
            <a:endParaRPr lang="fr-FR" b="1" dirty="0">
              <a:solidFill>
                <a:srgbClr val="00B0F0"/>
              </a:solidFill>
            </a:endParaRPr>
          </a:p>
          <a:p>
            <a:endParaRPr lang="fr-FR" dirty="0"/>
          </a:p>
          <a:p>
            <a:endParaRPr lang="fr-FR" dirty="0"/>
          </a:p>
          <a:p>
            <a:endParaRPr lang="fr-FR" dirty="0"/>
          </a:p>
          <a:p>
            <a:endParaRPr lang="fr-FR" dirty="0"/>
          </a:p>
          <a:p>
            <a:endParaRPr lang="fr-FR" dirty="0"/>
          </a:p>
          <a:p>
            <a:endParaRPr lang="fr-FR" dirty="0"/>
          </a:p>
        </p:txBody>
      </p:sp>
      <p:sp>
        <p:nvSpPr>
          <p:cNvPr id="5" name="Espace réservé du pied de page 4"/>
          <p:cNvSpPr>
            <a:spLocks noGrp="1"/>
          </p:cNvSpPr>
          <p:nvPr>
            <p:ph type="ftr" sz="quarter" idx="11"/>
          </p:nvPr>
        </p:nvSpPr>
        <p:spPr/>
        <p:txBody>
          <a:bodyPr/>
          <a:lstStyle/>
          <a:p>
            <a:r>
              <a:rPr lang="fr-FR"/>
              <a:t>Réunion GCAF du 28/06/2022</a:t>
            </a:r>
            <a:endParaRPr lang="fr-FR" dirty="0"/>
          </a:p>
        </p:txBody>
      </p:sp>
      <p:sp>
        <p:nvSpPr>
          <p:cNvPr id="6" name="Espace réservé du numéro de diapositive 5"/>
          <p:cNvSpPr>
            <a:spLocks noGrp="1"/>
          </p:cNvSpPr>
          <p:nvPr>
            <p:ph type="sldNum" sz="quarter" idx="12"/>
          </p:nvPr>
        </p:nvSpPr>
        <p:spPr/>
        <p:txBody>
          <a:bodyPr/>
          <a:lstStyle/>
          <a:p>
            <a:fld id="{4A24C72D-DF58-41BA-9C64-09E016EC7532}" type="slidenum">
              <a:rPr lang="fr-FR" smtClean="0"/>
              <a:t>9</a:t>
            </a:fld>
            <a:endParaRPr lang="fr-FR"/>
          </a:p>
        </p:txBody>
      </p:sp>
      <p:sp>
        <p:nvSpPr>
          <p:cNvPr id="7" name="Espace réservé de la date 6"/>
          <p:cNvSpPr>
            <a:spLocks noGrp="1"/>
          </p:cNvSpPr>
          <p:nvPr>
            <p:ph type="dt" sz="half" idx="10"/>
          </p:nvPr>
        </p:nvSpPr>
        <p:spPr/>
        <p:txBody>
          <a:bodyPr/>
          <a:lstStyle/>
          <a:p>
            <a:fld id="{98E53933-E073-4B48-A901-8DC4D272CFE0}" type="datetime9">
              <a:rPr lang="fr-FR" smtClean="0"/>
              <a:t>28/06/2022 14:15:21</a:t>
            </a:fld>
            <a:endParaRPr lang="fr-FR"/>
          </a:p>
        </p:txBody>
      </p:sp>
    </p:spTree>
    <p:extLst>
      <p:ext uri="{BB962C8B-B14F-4D97-AF65-F5344CB8AC3E}">
        <p14:creationId xmlns:p14="http://schemas.microsoft.com/office/powerpoint/2010/main" val="154011604"/>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1496</TotalTime>
  <Words>4210</Words>
  <Application>Microsoft Office PowerPoint</Application>
  <PresentationFormat>Grand écran</PresentationFormat>
  <Paragraphs>603</Paragraphs>
  <Slides>38</Slides>
  <Notes>2</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38</vt:i4>
      </vt:variant>
    </vt:vector>
  </HeadingPairs>
  <TitlesOfParts>
    <vt:vector size="48" baseType="lpstr">
      <vt:lpstr>Arial</vt:lpstr>
      <vt:lpstr>Calibri</vt:lpstr>
      <vt:lpstr>Candara</vt:lpstr>
      <vt:lpstr>Century Gothic</vt:lpstr>
      <vt:lpstr>Courier New</vt:lpstr>
      <vt:lpstr>Roboto</vt:lpstr>
      <vt:lpstr>Times New Roman</vt:lpstr>
      <vt:lpstr>Wingdings</vt:lpstr>
      <vt:lpstr>Wingdings 3</vt:lpstr>
      <vt:lpstr>Brin</vt:lpstr>
      <vt:lpstr>TAKAFUL</vt:lpstr>
      <vt:lpstr>CONTEXTE ET ENJEUX   ADAPTATION DE LA RÉGLEMENTATION DES ASSURANCES  </vt:lpstr>
      <vt:lpstr>CONTEXTE ET ENJEUX </vt:lpstr>
      <vt:lpstr>CONTEXTE ET ENJEUX </vt:lpstr>
      <vt:lpstr>CONTEXTE ET ENJEUX </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lpstr>ADAPTATION DE LA RÉGLEMENTATION DES ASSURANCES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NOUVEAUX ENJEUX DE LA DISTRIBUTION D’ASSURANCE A L’ERE DE L’INCLUSION FINANCIERE, DE LA DIGITALISATION ET DE LA BANCASSURANCE</dc:title>
  <dc:creator>ADAM Issa</dc:creator>
  <cp:lastModifiedBy>Issa ADAM</cp:lastModifiedBy>
  <cp:revision>61</cp:revision>
  <dcterms:created xsi:type="dcterms:W3CDTF">2018-11-07T12:38:05Z</dcterms:created>
  <dcterms:modified xsi:type="dcterms:W3CDTF">2022-06-28T13:44:13Z</dcterms:modified>
</cp:coreProperties>
</file>