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6" r:id="rId4"/>
    <p:sldId id="268" r:id="rId5"/>
    <p:sldId id="261" r:id="rId6"/>
    <p:sldId id="262" r:id="rId7"/>
    <p:sldId id="263" r:id="rId8"/>
    <p:sldId id="269" r:id="rId9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3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9C99-F745-460C-BF9E-FDDC891EBDFB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44A8-E21F-4F71-95C9-A0AE1EF0E5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23528" y="1268760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000" b="1" dirty="0" smtClean="0"/>
          </a:p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Implémentation des Normes IFRS par les Assureurs et Réassureurs</a:t>
            </a:r>
          </a:p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Tunisiens</a:t>
            </a:r>
          </a:p>
          <a:p>
            <a:pPr algn="ctr"/>
            <a:endParaRPr lang="fr-FR" sz="4000" b="1" dirty="0" smtClean="0"/>
          </a:p>
          <a:p>
            <a:pPr algn="ctr"/>
            <a:endParaRPr lang="fr-FR" sz="2000" b="1" dirty="0"/>
          </a:p>
          <a:p>
            <a:pPr algn="ctr"/>
            <a:r>
              <a:rPr lang="fr-FR" sz="2800" dirty="0"/>
              <a:t> </a:t>
            </a:r>
            <a:r>
              <a:rPr lang="fr-FR" sz="2800" b="1" dirty="0">
                <a:solidFill>
                  <a:srgbClr val="0070C0"/>
                </a:solidFill>
              </a:rPr>
              <a:t>Groupe des Contrôleurs d’Assurance Francophones (GCAF</a:t>
            </a:r>
            <a:r>
              <a:rPr lang="fr-FR" sz="28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fr-FR" sz="8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-17 Mars 2022-</a:t>
            </a:r>
          </a:p>
          <a:p>
            <a:pPr algn="ctr"/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78" y="3178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28662" y="782406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i="1" dirty="0" smtClean="0">
                <a:solidFill>
                  <a:srgbClr val="FF0000"/>
                </a:solidFill>
              </a:rPr>
              <a:t>Contexte Général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14282" y="1571612"/>
            <a:ext cx="8643998" cy="5000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Décision du </a:t>
            </a:r>
            <a:r>
              <a:rPr lang="fr-FR" sz="2800" b="1" dirty="0" smtClean="0">
                <a:latin typeface="+mj-lt"/>
                <a:cs typeface="Times New Roman" pitchFamily="18" charset="0"/>
              </a:rPr>
              <a:t>Conseil national de la comptabilité (CNC)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du 6 sept. 2018: 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noProof="0" dirty="0" smtClean="0">
                <a:latin typeface="+mj-lt"/>
                <a:cs typeface="Times New Roman" pitchFamily="18" charset="0"/>
              </a:rPr>
              <a:t>Les S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ociétés cotées, les Banques,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les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Établissements Financiers 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et les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Assureurs/Réassureurs sont appelés à: </a:t>
            </a:r>
          </a:p>
          <a:p>
            <a:pPr marL="914400" lvl="1" indent="-4572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fr-FR" sz="2600" dirty="0">
                <a:latin typeface="+mj-lt"/>
                <a:cs typeface="Times New Roman" pitchFamily="18" charset="0"/>
              </a:rPr>
              <a:t>établir, dans un </a:t>
            </a:r>
            <a:r>
              <a:rPr lang="fr-FR" sz="2600" dirty="0" smtClean="0">
                <a:latin typeface="+mj-lt"/>
                <a:cs typeface="Times New Roman" pitchFamily="18" charset="0"/>
              </a:rPr>
              <a:t>premier temps, </a:t>
            </a:r>
            <a:r>
              <a:rPr lang="fr-FR" sz="2600" dirty="0">
                <a:latin typeface="+mj-lt"/>
                <a:cs typeface="Times New Roman" pitchFamily="18" charset="0"/>
              </a:rPr>
              <a:t>leurs états consolidés selon les normes IFRS à partir du 1er janvier 2021 </a:t>
            </a:r>
          </a:p>
          <a:p>
            <a:pPr marL="914400" lvl="1" indent="-4572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fr-FR" sz="2600" dirty="0" smtClean="0">
                <a:latin typeface="+mj-lt"/>
                <a:cs typeface="Times New Roman" pitchFamily="18" charset="0"/>
              </a:rPr>
              <a:t>et, </a:t>
            </a:r>
            <a:r>
              <a:rPr lang="fr-FR" sz="2600" dirty="0">
                <a:latin typeface="+mj-lt"/>
                <a:cs typeface="Times New Roman" pitchFamily="18" charset="0"/>
              </a:rPr>
              <a:t>dans une phase ultérieure, </a:t>
            </a:r>
            <a:r>
              <a:rPr lang="fr-FR" sz="2600" dirty="0" smtClean="0">
                <a:latin typeface="+mj-lt"/>
                <a:cs typeface="Times New Roman" pitchFamily="18" charset="0"/>
              </a:rPr>
              <a:t>établir leurs états </a:t>
            </a:r>
            <a:r>
              <a:rPr lang="fr-FR" sz="2600" dirty="0">
                <a:latin typeface="+mj-lt"/>
                <a:cs typeface="Times New Roman" pitchFamily="18" charset="0"/>
              </a:rPr>
              <a:t>financiers  individuels.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2600" b="1" dirty="0">
                <a:latin typeface="+mj-lt"/>
                <a:cs typeface="Times New Roman" pitchFamily="18" charset="0"/>
              </a:rPr>
              <a:t>Décision du CNC du 31 décembre 2021: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 maintien du périmètre d’application des normes IFRS (</a:t>
            </a:r>
            <a:r>
              <a:rPr kumimoji="0" lang="fr-FR" sz="26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états financiers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consolidés),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 report de l’entrée en vigueur des normes IFRS au 1 janvier 2023 avec la possibilité de l’appliquer antérieurement en parallèle avec l’application obligatoire du système comptable Tunisien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 (SCT)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 actuel.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4282" y="785794"/>
            <a:ext cx="8678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FF0000"/>
                </a:solidFill>
              </a:rPr>
              <a:t>Intervention du CGA </a:t>
            </a:r>
          </a:p>
          <a:p>
            <a:pPr algn="ctr"/>
            <a:r>
              <a:rPr lang="fr-FR" sz="2800" b="1" i="1" dirty="0" smtClean="0">
                <a:solidFill>
                  <a:srgbClr val="FF0000"/>
                </a:solidFill>
              </a:rPr>
              <a:t>Processus d’implémentation des IFRS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1643050"/>
            <a:ext cx="8534752" cy="4214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fr-FR" sz="3600" b="1" dirty="0" smtClean="0">
                <a:cs typeface="Times New Roman" pitchFamily="18" charset="0"/>
              </a:rPr>
              <a:t>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Equipe Projet CGA. </a:t>
            </a:r>
            <a:endParaRPr lang="fr-FR" sz="3200" dirty="0">
              <a:latin typeface="+mj-lt"/>
              <a:cs typeface="Times New Roman" pitchFamily="18" charset="0"/>
            </a:endParaRPr>
          </a:p>
          <a:p>
            <a:pPr marL="571500" indent="-5715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fr-FR" sz="3200" dirty="0" smtClean="0">
                <a:latin typeface="+mj-lt"/>
                <a:cs typeface="Times New Roman" pitchFamily="18" charset="0"/>
              </a:rPr>
              <a:t>Décision CGA 01/2020: travaux </a:t>
            </a:r>
            <a:r>
              <a:rPr lang="fr-FR" sz="3200" dirty="0">
                <a:latin typeface="+mj-lt"/>
                <a:cs typeface="Times New Roman" pitchFamily="18" charset="0"/>
              </a:rPr>
              <a:t>préparatifs pour l'adoption des normes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"</a:t>
            </a:r>
            <a:r>
              <a:rPr lang="fr-FR" sz="3200" dirty="0">
                <a:latin typeface="+mj-lt"/>
                <a:cs typeface="Times New Roman" pitchFamily="18" charset="0"/>
              </a:rPr>
              <a:t>IFRS/IAS</a:t>
            </a:r>
            <a:r>
              <a:rPr lang="fr-FR" sz="3200" dirty="0" smtClean="0">
                <a:latin typeface="+mj-lt"/>
                <a:cs typeface="Times New Roman" pitchFamily="18" charset="0"/>
              </a:rPr>
              <a:t>"</a:t>
            </a:r>
            <a:endParaRPr lang="fr-FR" sz="3200" dirty="0">
              <a:latin typeface="+mj-lt"/>
              <a:cs typeface="Times New Roman" pitchFamily="18" charset="0"/>
            </a:endParaRPr>
          </a:p>
          <a:p>
            <a:pPr marL="571500" indent="-5715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fr-FR" sz="3200" dirty="0" smtClean="0">
                <a:latin typeface="+mj-lt"/>
                <a:cs typeface="Times New Roman" pitchFamily="18" charset="0"/>
              </a:rPr>
              <a:t>Questionnaire envoyé (3</a:t>
            </a:r>
            <a:r>
              <a:rPr lang="fr-FR" sz="3200" baseline="30000" dirty="0" smtClean="0">
                <a:latin typeface="+mj-lt"/>
                <a:cs typeface="Times New Roman" pitchFamily="18" charset="0"/>
              </a:rPr>
              <a:t>ème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T 2020) </a:t>
            </a:r>
            <a:r>
              <a:rPr lang="fr-FR" sz="3200" dirty="0">
                <a:latin typeface="+mj-lt"/>
                <a:cs typeface="Times New Roman" pitchFamily="18" charset="0"/>
              </a:rPr>
              <a:t>aux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Assureurs &amp; Réassureurs.</a:t>
            </a:r>
            <a:endParaRPr lang="fr-FR" sz="3200" dirty="0">
              <a:latin typeface="+mj-lt"/>
              <a:cs typeface="Times New Roman" pitchFamily="18" charset="0"/>
            </a:endParaRPr>
          </a:p>
          <a:p>
            <a:pPr marL="571500" indent="-5715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fr-FR" sz="3200" dirty="0" smtClean="0">
                <a:latin typeface="+mj-lt"/>
                <a:cs typeface="Times New Roman" pitchFamily="18" charset="0"/>
              </a:rPr>
              <a:t>1</a:t>
            </a:r>
            <a:r>
              <a:rPr lang="fr-FR" sz="3200" baseline="30000" dirty="0" smtClean="0">
                <a:latin typeface="+mj-lt"/>
                <a:cs typeface="Times New Roman" pitchFamily="18" charset="0"/>
              </a:rPr>
              <a:t>ère</a:t>
            </a:r>
            <a:r>
              <a:rPr lang="fr-FR" sz="3200" dirty="0" smtClean="0">
                <a:latin typeface="+mj-lt"/>
                <a:cs typeface="Times New Roman" pitchFamily="18" charset="0"/>
              </a:rPr>
              <a:t> Réunion tenue (Juillet 2020) </a:t>
            </a:r>
            <a:r>
              <a:rPr lang="fr-FR" sz="3200" dirty="0">
                <a:latin typeface="+mj-lt"/>
                <a:cs typeface="Times New Roman" pitchFamily="18" charset="0"/>
              </a:rPr>
              <a:t>avec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Tops managers des Assureurs.</a:t>
            </a:r>
            <a:endParaRPr lang="fr-FR" sz="3200" dirty="0">
              <a:latin typeface="+mj-lt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fr-FR" sz="32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fr-FR" sz="32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589" y="1014319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1" dirty="0">
                <a:solidFill>
                  <a:srgbClr val="FF0000"/>
                </a:solidFill>
              </a:rPr>
              <a:t>Principales dispositions </a:t>
            </a:r>
            <a:r>
              <a:rPr lang="fr-FR" sz="3200" b="1" i="1" dirty="0" smtClean="0">
                <a:solidFill>
                  <a:srgbClr val="FF0000"/>
                </a:solidFill>
              </a:rPr>
              <a:t>CGA</a:t>
            </a:r>
            <a:r>
              <a:rPr lang="fr-FR" sz="3200" b="1" i="1" dirty="0">
                <a:solidFill>
                  <a:srgbClr val="FF0000"/>
                </a:solidFill>
              </a:rPr>
              <a:t> 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43050"/>
            <a:ext cx="8929718" cy="420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82563" indent="-18256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 Approbation </a:t>
            </a: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par 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les conseils d’administration des axes </a:t>
            </a: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de la stratégie 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&amp; préparation </a:t>
            </a: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à la 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migration:</a:t>
            </a:r>
          </a:p>
          <a:p>
            <a:pPr algn="just"/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   </a:t>
            </a:r>
            <a:r>
              <a:rPr lang="fr-FR" altLang="fr-FR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•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Plan d’action stratégique &amp; suivi </a:t>
            </a:r>
            <a:r>
              <a:rPr lang="fr-FR" altLang="fr-FR" sz="2800" dirty="0">
                <a:latin typeface="+mj-lt"/>
                <a:cs typeface="Times New Roman" panose="02020603050405020304" pitchFamily="18" charset="0"/>
              </a:rPr>
              <a:t>de 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mise </a:t>
            </a:r>
            <a:r>
              <a:rPr lang="fr-FR" altLang="fr-FR" sz="2800" dirty="0">
                <a:latin typeface="+mj-lt"/>
                <a:cs typeface="Times New Roman" panose="02020603050405020304" pitchFamily="18" charset="0"/>
              </a:rPr>
              <a:t>en 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œuvre,</a:t>
            </a:r>
          </a:p>
          <a:p>
            <a:pPr marL="354013" indent="-354013" algn="just"/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fr-FR" altLang="fr-FR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•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Allocation </a:t>
            </a:r>
            <a:r>
              <a:rPr lang="fr-FR" altLang="fr-FR" sz="2800" dirty="0">
                <a:latin typeface="+mj-lt"/>
                <a:cs typeface="Times New Roman" panose="02020603050405020304" pitchFamily="18" charset="0"/>
              </a:rPr>
              <a:t>des ressources humaines et matérielles nécessaires 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au </a:t>
            </a:r>
            <a:r>
              <a:rPr lang="fr-FR" altLang="fr-FR" sz="2800" dirty="0">
                <a:latin typeface="+mj-lt"/>
                <a:cs typeface="Times New Roman" panose="02020603050405020304" pitchFamily="18" charset="0"/>
              </a:rPr>
              <a:t>bon déroulement du 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projet,</a:t>
            </a:r>
          </a:p>
          <a:p>
            <a:pPr marL="263525" indent="-263525" algn="just"/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fr-FR" altLang="fr-FR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•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Formation </a:t>
            </a:r>
            <a:r>
              <a:rPr lang="fr-FR" altLang="fr-FR" sz="2800" dirty="0">
                <a:latin typeface="+mj-lt"/>
                <a:cs typeface="Times New Roman" panose="02020603050405020304" pitchFamily="18" charset="0"/>
              </a:rPr>
              <a:t>d’un comité de </a:t>
            </a:r>
            <a:r>
              <a:rPr lang="fr-FR" altLang="fr-FR" sz="2800" dirty="0" smtClean="0">
                <a:latin typeface="+mj-lt"/>
                <a:cs typeface="Times New Roman" panose="02020603050405020304" pitchFamily="18" charset="0"/>
              </a:rPr>
              <a:t>pilotage</a:t>
            </a:r>
            <a:endParaRPr lang="fr-FR" sz="2800" dirty="0" smtClean="0">
              <a:latin typeface="+mj-lt"/>
              <a:cs typeface="Times New Roman" pitchFamily="18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Création d’une </a:t>
            </a: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équipe de projet pluridisciplinaire et d’un certain niveau hiérarchique </a:t>
            </a:r>
            <a:endParaRPr lang="fr-FR" altLang="fr-FR" sz="28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mplication </a:t>
            </a:r>
            <a:r>
              <a:rPr lang="fr-FR" altLang="fr-FR" sz="2800" b="1" dirty="0">
                <a:latin typeface="+mj-lt"/>
                <a:cs typeface="Times New Roman" panose="02020603050405020304" pitchFamily="18" charset="0"/>
              </a:rPr>
              <a:t>des </a:t>
            </a:r>
            <a:r>
              <a:rPr lang="fr-FR" altLang="fr-FR" sz="2800" b="1" dirty="0" smtClean="0">
                <a:latin typeface="+mj-lt"/>
                <a:cs typeface="Times New Roman" panose="02020603050405020304" pitchFamily="18" charset="0"/>
              </a:rPr>
              <a:t>CAC dans ce processus</a:t>
            </a:r>
            <a:r>
              <a:rPr lang="fr-FR" sz="2800" b="1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fr-FR" altLang="fr-FR" sz="2800" b="1" dirty="0">
              <a:latin typeface="+mj-lt"/>
              <a:cs typeface="Times New Roman" panose="02020603050405020304" pitchFamily="18" charset="0"/>
            </a:endParaRPr>
          </a:p>
          <a:p>
            <a:pPr marL="0" lvl="0" algn="just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fr-FR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2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8929718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latin typeface="+mj-lt"/>
                <a:cs typeface="Times New Roman" pitchFamily="18" charset="0"/>
              </a:rPr>
              <a:t>Documents </a:t>
            </a:r>
            <a:r>
              <a:rPr lang="fr-FR" sz="2800" b="1" dirty="0">
                <a:latin typeface="+mj-lt"/>
                <a:cs typeface="Times New Roman" pitchFamily="18" charset="0"/>
              </a:rPr>
              <a:t>et </a:t>
            </a:r>
            <a:r>
              <a:rPr lang="fr-FR" sz="2800" b="1" dirty="0" smtClean="0">
                <a:latin typeface="+mj-lt"/>
                <a:cs typeface="Times New Roman" pitchFamily="18" charset="0"/>
              </a:rPr>
              <a:t>Rapports </a:t>
            </a:r>
            <a:r>
              <a:rPr lang="fr-FR" sz="2800" b="1" dirty="0">
                <a:latin typeface="+mj-lt"/>
                <a:cs typeface="Times New Roman" pitchFamily="18" charset="0"/>
              </a:rPr>
              <a:t>périodiques à </a:t>
            </a:r>
            <a:r>
              <a:rPr lang="fr-FR" sz="2800" b="1" dirty="0" smtClean="0">
                <a:latin typeface="+mj-lt"/>
                <a:cs typeface="Times New Roman" pitchFamily="18" charset="0"/>
              </a:rPr>
              <a:t>communiquer </a:t>
            </a:r>
            <a:r>
              <a:rPr lang="fr-FR" sz="2800" b="1" dirty="0">
                <a:latin typeface="+mj-lt"/>
                <a:cs typeface="Times New Roman" pitchFamily="18" charset="0"/>
              </a:rPr>
              <a:t>au CGA </a:t>
            </a:r>
            <a:r>
              <a:rPr lang="fr-FR" sz="2800" b="1" dirty="0" smtClean="0">
                <a:latin typeface="+mj-lt"/>
                <a:cs typeface="Times New Roman" pitchFamily="18" charset="0"/>
              </a:rPr>
              <a:t>: </a:t>
            </a:r>
            <a:endParaRPr lang="fr-FR" sz="2800" b="1" dirty="0">
              <a:latin typeface="+mj-lt"/>
              <a:cs typeface="Times New Roman" pitchFamily="18" charset="0"/>
            </a:endParaRPr>
          </a:p>
          <a:p>
            <a:pPr marL="342900" indent="-160338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+mj-lt"/>
                <a:cs typeface="Times New Roman" pitchFamily="18" charset="0"/>
              </a:rPr>
              <a:t>P</a:t>
            </a:r>
            <a:r>
              <a:rPr lang="fr-FR" altLang="fr-FR" sz="2800" dirty="0" smtClean="0">
                <a:latin typeface="+mj-lt"/>
                <a:cs typeface="Times New Roman" pitchFamily="18" charset="0"/>
              </a:rPr>
              <a:t>lan </a:t>
            </a:r>
            <a:r>
              <a:rPr lang="fr-FR" altLang="fr-FR" sz="2800" dirty="0">
                <a:latin typeface="+mj-lt"/>
                <a:cs typeface="Times New Roman" pitchFamily="18" charset="0"/>
              </a:rPr>
              <a:t>d’action stratégique approuvé par le </a:t>
            </a:r>
            <a:r>
              <a:rPr lang="fr-FR" altLang="fr-FR" sz="2800" dirty="0" smtClean="0">
                <a:cs typeface="Times New Roman" pitchFamily="18" charset="0"/>
              </a:rPr>
              <a:t>conseil d’administration</a:t>
            </a:r>
            <a:r>
              <a:rPr lang="fr-FR" altLang="fr-FR" sz="2800" dirty="0" smtClean="0">
                <a:latin typeface="+mj-lt"/>
                <a:cs typeface="Times New Roman" pitchFamily="18" charset="0"/>
              </a:rPr>
              <a:t> </a:t>
            </a:r>
            <a:r>
              <a:rPr lang="fr-FR" altLang="fr-FR" sz="2800" dirty="0">
                <a:latin typeface="+mj-lt"/>
                <a:cs typeface="Times New Roman" pitchFamily="18" charset="0"/>
              </a:rPr>
              <a:t>,</a:t>
            </a:r>
          </a:p>
          <a:p>
            <a:pPr marL="342900" indent="-160338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latin typeface="+mj-lt"/>
                <a:cs typeface="Times New Roman" pitchFamily="18" charset="0"/>
              </a:rPr>
              <a:t>M</a:t>
            </a:r>
            <a:r>
              <a:rPr lang="fr-FR" sz="2800" dirty="0" smtClean="0">
                <a:latin typeface="+mj-lt"/>
                <a:cs typeface="Times New Roman" pitchFamily="18" charset="0"/>
              </a:rPr>
              <a:t>odifications motivées y apportées,</a:t>
            </a:r>
            <a:endParaRPr lang="fr-FR" sz="2800" dirty="0">
              <a:latin typeface="+mj-lt"/>
              <a:cs typeface="Times New Roman" pitchFamily="18" charset="0"/>
            </a:endParaRPr>
          </a:p>
          <a:p>
            <a:pPr marL="342900" indent="-160338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j-lt"/>
                <a:cs typeface="Times New Roman" pitchFamily="18" charset="0"/>
              </a:rPr>
              <a:t>Note détaillée sur l’ état d'avancement de la mise en œuvre du Plan</a:t>
            </a:r>
            <a:r>
              <a:rPr lang="fr-FR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;</a:t>
            </a:r>
            <a:r>
              <a:rPr lang="fr-FR" sz="2800" dirty="0" smtClean="0">
                <a:latin typeface="+mj-lt"/>
                <a:cs typeface="Times New Roman" pitchFamily="18" charset="0"/>
              </a:rPr>
              <a:t> difficultés pratiques rencontrée </a:t>
            </a:r>
            <a:r>
              <a:rPr lang="fr-FR" sz="2800" i="1" dirty="0" smtClean="0">
                <a:latin typeface="+mj-lt"/>
                <a:cs typeface="Times New Roman" pitchFamily="18" charset="0"/>
              </a:rPr>
              <a:t>(échéance: Fin de chaque semestre)</a:t>
            </a:r>
            <a:r>
              <a:rPr lang="fr-FR" sz="2800" dirty="0" smtClean="0">
                <a:latin typeface="+mj-lt"/>
                <a:cs typeface="Times New Roman" pitchFamily="18" charset="0"/>
              </a:rPr>
              <a:t>,</a:t>
            </a:r>
          </a:p>
          <a:p>
            <a:pPr marL="342900" indent="-160338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altLang="fr-FR" sz="2800" dirty="0" smtClean="0">
                <a:latin typeface="+mj-lt"/>
                <a:cs typeface="Times New Roman" pitchFamily="18" charset="0"/>
              </a:rPr>
              <a:t>Etude d’impact approuvée par le conseil d’administration dans un délai maximum de six (06) mois (échéance</a:t>
            </a:r>
            <a:r>
              <a:rPr lang="fr-FR" altLang="fr-FR" sz="2800" dirty="0">
                <a:latin typeface="+mj-lt"/>
                <a:cs typeface="Times New Roman" pitchFamily="18" charset="0"/>
              </a:rPr>
              <a:t>: </a:t>
            </a:r>
            <a:r>
              <a:rPr lang="fr-FR" altLang="fr-FR" sz="2800" dirty="0" smtClean="0">
                <a:latin typeface="+mj-lt"/>
                <a:cs typeface="Times New Roman" pitchFamily="18" charset="0"/>
              </a:rPr>
              <a:t>Déc </a:t>
            </a:r>
            <a:r>
              <a:rPr lang="fr-FR" altLang="fr-FR" sz="2800" dirty="0">
                <a:latin typeface="+mj-lt"/>
                <a:cs typeface="Times New Roman" pitchFamily="18" charset="0"/>
              </a:rPr>
              <a:t>2020</a:t>
            </a:r>
            <a:r>
              <a:rPr lang="fr-FR" altLang="fr-FR" sz="2800" dirty="0" smtClean="0">
                <a:latin typeface="+mj-lt"/>
                <a:cs typeface="Times New Roman" pitchFamily="18" charset="0"/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71435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i="1" dirty="0">
                <a:solidFill>
                  <a:srgbClr val="FF0000"/>
                </a:solidFill>
              </a:rPr>
              <a:t>Principales dispositions </a:t>
            </a:r>
            <a:r>
              <a:rPr lang="fr-FR" sz="3000" b="1" i="1" dirty="0" smtClean="0">
                <a:solidFill>
                  <a:srgbClr val="FF0000"/>
                </a:solidFill>
              </a:rPr>
              <a:t>CGA (suite)</a:t>
            </a:r>
            <a:r>
              <a:rPr lang="fr-FR" sz="3000" b="1" i="1" dirty="0">
                <a:solidFill>
                  <a:srgbClr val="FF0000"/>
                </a:solidFill>
              </a:rPr>
              <a:t> 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7504" y="1360742"/>
            <a:ext cx="8893652" cy="572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lnSpc>
                <a:spcPct val="80000"/>
              </a:lnSpc>
              <a:spcBef>
                <a:spcPct val="20000"/>
              </a:spcBef>
            </a:pPr>
            <a:endParaRPr lang="fr-FR" sz="1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3000" b="1" dirty="0" smtClean="0"/>
              <a:t>Position </a:t>
            </a:r>
            <a:r>
              <a:rPr lang="fr-FR" sz="3000" b="1" dirty="0"/>
              <a:t>CGA </a:t>
            </a:r>
            <a:r>
              <a:rPr lang="fr-FR" sz="3000" b="1" dirty="0" smtClean="0"/>
              <a:t>: intégrer totalité </a:t>
            </a:r>
            <a:r>
              <a:rPr lang="fr-FR" sz="3000" b="1" dirty="0"/>
              <a:t>des </a:t>
            </a:r>
            <a:r>
              <a:rPr lang="fr-FR" sz="3000" b="1" dirty="0" smtClean="0"/>
              <a:t>Assureurs et Réassureurs pour </a:t>
            </a:r>
            <a:r>
              <a:rPr lang="fr-FR" sz="3000" b="1" dirty="0"/>
              <a:t>l'adoption des normes </a:t>
            </a:r>
            <a:r>
              <a:rPr lang="fr-FR" sz="3000" b="1" dirty="0" smtClean="0"/>
              <a:t>IFRS,</a:t>
            </a:r>
          </a:p>
          <a:p>
            <a:pPr algn="just">
              <a:buClr>
                <a:srgbClr val="FF0000"/>
              </a:buClr>
            </a:pPr>
            <a:endParaRPr lang="fr-FR" sz="900" b="1" dirty="0" smtClean="0"/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3000" b="1" dirty="0" smtClean="0"/>
              <a:t>Suivi</a:t>
            </a:r>
            <a:r>
              <a:rPr lang="fr-FR" sz="800" b="1" dirty="0" smtClean="0"/>
              <a:t> </a:t>
            </a:r>
            <a:r>
              <a:rPr lang="fr-FR" sz="3000" b="1" dirty="0" smtClean="0"/>
              <a:t>de l’état</a:t>
            </a:r>
            <a:r>
              <a:rPr lang="fr-FR" sz="400" b="1" dirty="0" smtClean="0"/>
              <a:t> </a:t>
            </a:r>
            <a:r>
              <a:rPr lang="fr-FR" sz="3000" b="1" dirty="0"/>
              <a:t>d’avancement</a:t>
            </a:r>
            <a:r>
              <a:rPr lang="fr-FR" sz="400" b="1" dirty="0"/>
              <a:t> </a:t>
            </a:r>
            <a:r>
              <a:rPr lang="fr-FR" sz="3000" b="1" dirty="0"/>
              <a:t>de l’adoption</a:t>
            </a:r>
            <a:r>
              <a:rPr lang="fr-FR" sz="400" b="1" dirty="0"/>
              <a:t> </a:t>
            </a:r>
            <a:r>
              <a:rPr lang="fr-FR" sz="3000" b="1" dirty="0" smtClean="0"/>
              <a:t>des</a:t>
            </a:r>
            <a:r>
              <a:rPr lang="fr-FR" sz="400" b="1" dirty="0" smtClean="0"/>
              <a:t> </a:t>
            </a:r>
            <a:r>
              <a:rPr lang="fr-FR" sz="3000" b="1" dirty="0"/>
              <a:t>normes </a:t>
            </a:r>
            <a:r>
              <a:rPr lang="fr-FR" sz="3000" b="1" dirty="0" smtClean="0"/>
              <a:t>:</a:t>
            </a:r>
          </a:p>
          <a:p>
            <a:pPr algn="just">
              <a:buClr>
                <a:srgbClr val="FF0000"/>
              </a:buClr>
            </a:pPr>
            <a:endParaRPr lang="fr-FR" sz="1000" b="1" dirty="0" smtClean="0"/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3000" i="1" dirty="0" smtClean="0"/>
              <a:t>60% des </a:t>
            </a:r>
            <a:r>
              <a:rPr lang="fr-FR" sz="3000" i="1" dirty="0"/>
              <a:t>sociétés ont communiqué leurs plans d’action stratégique</a:t>
            </a:r>
            <a:r>
              <a:rPr lang="fr-FR" sz="3000" i="1" dirty="0" smtClean="0"/>
              <a:t>.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3000" i="1" dirty="0" smtClean="0"/>
              <a:t>21% des </a:t>
            </a:r>
            <a:r>
              <a:rPr lang="fr-FR" sz="3000" i="1" dirty="0"/>
              <a:t>sociétés ont communiqué leurs études </a:t>
            </a:r>
            <a:r>
              <a:rPr lang="fr-FR" sz="3000" i="1" dirty="0" smtClean="0"/>
              <a:t>d’impact</a:t>
            </a:r>
          </a:p>
          <a:p>
            <a:pPr lvl="1">
              <a:buClr>
                <a:srgbClr val="FF0000"/>
              </a:buClr>
            </a:pPr>
            <a:endParaRPr lang="fr-FR" sz="1050" b="1" i="1" dirty="0"/>
          </a:p>
          <a:p>
            <a:pPr marL="342900" indent="-342900"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3000" b="1" dirty="0" smtClean="0"/>
              <a:t>Appui </a:t>
            </a:r>
            <a:r>
              <a:rPr lang="fr-FR" sz="3000" b="1" dirty="0"/>
              <a:t>technique </a:t>
            </a:r>
            <a:r>
              <a:rPr lang="fr-FR" sz="3000" b="1" dirty="0" smtClean="0"/>
              <a:t>Banque Mondiale à compter d‘Avril 2021. </a:t>
            </a:r>
            <a:endParaRPr lang="fr-FR" sz="3000" b="1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3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endParaRPr lang="fr-FR" sz="3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" y="71441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</a:rPr>
              <a:t>Etat des lieux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54" y="-6056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5720" y="1071546"/>
            <a:ext cx="8501122" cy="6147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endParaRPr lang="fr-FR" sz="1050" dirty="0">
              <a:solidFill>
                <a:schemeClr val="tx2">
                  <a:lumMod val="75000"/>
                </a:schemeClr>
              </a:solidFill>
            </a:endParaRPr>
          </a:p>
          <a:p>
            <a:pPr marL="0" lvl="1" algn="just"/>
            <a:endParaRPr lang="fr-FR" sz="700" b="1" u="sng" dirty="0" smtClean="0">
              <a:latin typeface="+mj-lt"/>
            </a:endParaRPr>
          </a:p>
          <a:p>
            <a:pPr marL="342900" lvl="1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latin typeface="+mj-lt"/>
              </a:rPr>
              <a:t>Période : </a:t>
            </a:r>
            <a:r>
              <a:rPr lang="fr-FR" sz="2800" dirty="0">
                <a:latin typeface="+mj-lt"/>
                <a:cs typeface="Times New Roman" pitchFamily="18" charset="0"/>
              </a:rPr>
              <a:t>18 mois </a:t>
            </a:r>
            <a:r>
              <a:rPr lang="fr-FR" sz="2800" b="1" i="1" dirty="0" smtClean="0">
                <a:latin typeface="+mj-lt"/>
                <a:cs typeface="Times New Roman" pitchFamily="18" charset="0"/>
              </a:rPr>
              <a:t>(Février 2022-Septembre </a:t>
            </a:r>
            <a:r>
              <a:rPr lang="fr-FR" sz="2800" b="1" i="1" dirty="0">
                <a:latin typeface="+mj-lt"/>
                <a:cs typeface="Times New Roman" pitchFamily="18" charset="0"/>
              </a:rPr>
              <a:t>2023)</a:t>
            </a:r>
          </a:p>
          <a:p>
            <a:pPr marL="171450" lvl="1" indent="-1714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fr-FR" sz="900" dirty="0" smtClean="0">
              <a:latin typeface="+mj-lt"/>
            </a:endParaRPr>
          </a:p>
          <a:p>
            <a:pPr marL="342900" lvl="1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latin typeface="+mj-lt"/>
              </a:rPr>
              <a:t>Périmètre :</a:t>
            </a:r>
            <a:r>
              <a:rPr lang="fr-FR" sz="2800" b="1" u="sng" dirty="0" smtClean="0">
                <a:latin typeface="+mj-lt"/>
              </a:rPr>
              <a:t> </a:t>
            </a:r>
          </a:p>
          <a:p>
            <a:pPr marL="800100" lvl="2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j-lt"/>
                <a:cs typeface="Times New Roman" pitchFamily="18" charset="0"/>
              </a:rPr>
              <a:t>Benchmark expériences comparables : étude de référence des cadres réglementaires et opérationnels adoptés par les superviseurs prudentiels </a:t>
            </a:r>
            <a:r>
              <a:rPr lang="fr-FR" sz="2800" b="1" i="1" dirty="0" smtClean="0">
                <a:latin typeface="+mj-lt"/>
              </a:rPr>
              <a:t>(durée: 3 mois à compter du démarrage du projet)</a:t>
            </a:r>
            <a:endParaRPr lang="fr-FR" sz="2800" dirty="0">
              <a:latin typeface="+mj-lt"/>
            </a:endParaRPr>
          </a:p>
          <a:p>
            <a:pPr marL="800100" lvl="2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j-lt"/>
                <a:cs typeface="Times New Roman" pitchFamily="18" charset="0"/>
              </a:rPr>
              <a:t>Feuille de route &amp; Plan d'action: Base benchmark &amp; réalité contexte tunisien </a:t>
            </a:r>
            <a:r>
              <a:rPr lang="fr-FR" sz="2800" b="1" i="1" dirty="0" smtClean="0">
                <a:latin typeface="+mj-lt"/>
              </a:rPr>
              <a:t>(durée : les 4 mois suivant la phase précédente )</a:t>
            </a:r>
          </a:p>
          <a:p>
            <a:pPr lvl="1" algn="just">
              <a:buFont typeface="Arial" pitchFamily="34" charset="0"/>
              <a:buChar char="•"/>
            </a:pPr>
            <a:endParaRPr lang="fr-FR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fr-FR" sz="2800" dirty="0" smtClean="0"/>
          </a:p>
          <a:p>
            <a:pPr lvl="0" indent="-457200" algn="just">
              <a:lnSpc>
                <a:spcPct val="80000"/>
              </a:lnSpc>
              <a:spcBef>
                <a:spcPct val="20000"/>
              </a:spcBef>
            </a:pPr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9592" y="69809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rgbClr val="FF0000"/>
                </a:solidFill>
              </a:rPr>
              <a:t>Assistance</a:t>
            </a:r>
            <a:r>
              <a:rPr lang="fr-FR" sz="2400" b="1" u="sng" dirty="0" smtClean="0">
                <a:solidFill>
                  <a:srgbClr val="FF0000"/>
                </a:solidFill>
              </a:rPr>
              <a:t> </a:t>
            </a:r>
            <a:r>
              <a:rPr lang="fr-FR" sz="3200" b="1" i="1" dirty="0" smtClean="0">
                <a:solidFill>
                  <a:srgbClr val="FF0000"/>
                </a:solidFill>
              </a:rPr>
              <a:t>Technique</a:t>
            </a:r>
            <a:endParaRPr lang="fr-FR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pag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54" y="-6056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5720" y="1071546"/>
            <a:ext cx="850112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FR" sz="1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1"/>
            <a:endParaRPr lang="fr-F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r-FR" sz="3200" b="1" dirty="0">
                <a:latin typeface="+mj-lt"/>
              </a:rPr>
              <a:t>Périmètre </a:t>
            </a:r>
            <a:r>
              <a:rPr lang="fr-FR" sz="3200" b="1" dirty="0" smtClean="0">
                <a:latin typeface="+mj-lt"/>
              </a:rPr>
              <a:t>(suite): </a:t>
            </a:r>
          </a:p>
          <a:p>
            <a:pPr marL="0" lvl="1"/>
            <a:endParaRPr lang="fr-FR" sz="1000" b="1" u="sng" dirty="0" smtClean="0">
              <a:latin typeface="+mj-lt"/>
            </a:endParaRPr>
          </a:p>
          <a:p>
            <a:pPr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3200" dirty="0" err="1" smtClean="0">
                <a:latin typeface="+mj-lt"/>
                <a:cs typeface="Times New Roman" pitchFamily="18" charset="0"/>
              </a:rPr>
              <a:t>Reporting</a:t>
            </a:r>
            <a:r>
              <a:rPr lang="fr-FR" sz="3200" dirty="0" smtClean="0">
                <a:latin typeface="+mj-lt"/>
                <a:cs typeface="Times New Roman" pitchFamily="18" charset="0"/>
              </a:rPr>
              <a:t> </a:t>
            </a:r>
            <a:r>
              <a:rPr lang="fr-FR" sz="3200" dirty="0">
                <a:latin typeface="+mj-lt"/>
                <a:cs typeface="Times New Roman" pitchFamily="18" charset="0"/>
              </a:rPr>
              <a:t>et analyse: Revue de la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1</a:t>
            </a:r>
            <a:r>
              <a:rPr lang="fr-FR" sz="3200" baseline="30000" dirty="0" smtClean="0">
                <a:latin typeface="+mj-lt"/>
                <a:cs typeface="Times New Roman" pitchFamily="18" charset="0"/>
              </a:rPr>
              <a:t>ère </a:t>
            </a:r>
            <a:r>
              <a:rPr lang="fr-FR" sz="3200" dirty="0">
                <a:latin typeface="+mj-lt"/>
                <a:cs typeface="Times New Roman" pitchFamily="18" charset="0"/>
              </a:rPr>
              <a:t>application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IFRS </a:t>
            </a:r>
            <a:r>
              <a:rPr lang="fr-FR" sz="3200" dirty="0">
                <a:latin typeface="+mj-lt"/>
                <a:cs typeface="Times New Roman" pitchFamily="18" charset="0"/>
              </a:rPr>
              <a:t>par les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Assureurs et </a:t>
            </a:r>
            <a:r>
              <a:rPr lang="fr-FR" sz="3200" dirty="0">
                <a:latin typeface="+mj-lt"/>
                <a:cs typeface="Times New Roman" pitchFamily="18" charset="0"/>
              </a:rPr>
              <a:t>examen des principales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difficultés </a:t>
            </a:r>
            <a:r>
              <a:rPr lang="fr-FR" sz="2800" b="1" i="1" dirty="0">
                <a:latin typeface="+mj-lt"/>
                <a:cs typeface="Times New Roman" pitchFamily="18" charset="0"/>
              </a:rPr>
              <a:t>(durée : 2 mois à compter de la fin de la phase </a:t>
            </a:r>
            <a:r>
              <a:rPr lang="fr-FR" sz="2800" b="1" i="1" dirty="0" smtClean="0">
                <a:latin typeface="+mj-lt"/>
                <a:cs typeface="Times New Roman" pitchFamily="18" charset="0"/>
              </a:rPr>
              <a:t>précédente)</a:t>
            </a:r>
          </a:p>
          <a:p>
            <a:pPr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+mj-lt"/>
                <a:cs typeface="Times New Roman" pitchFamily="18" charset="0"/>
              </a:rPr>
              <a:t>Renforcement </a:t>
            </a:r>
            <a:r>
              <a:rPr lang="fr-FR" sz="3200" dirty="0">
                <a:latin typeface="+mj-lt"/>
                <a:cs typeface="Times New Roman" pitchFamily="18" charset="0"/>
              </a:rPr>
              <a:t>des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compétences</a:t>
            </a:r>
            <a:r>
              <a:rPr lang="fr-FR" sz="3200" dirty="0">
                <a:latin typeface="+mj-lt"/>
                <a:cs typeface="Times New Roman" pitchFamily="18" charset="0"/>
              </a:rPr>
              <a:t> </a:t>
            </a:r>
            <a:r>
              <a:rPr lang="fr-FR" sz="3200" dirty="0" smtClean="0">
                <a:latin typeface="+mj-lt"/>
                <a:cs typeface="Times New Roman" pitchFamily="18" charset="0"/>
              </a:rPr>
              <a:t>: Formation /aspects </a:t>
            </a:r>
            <a:r>
              <a:rPr lang="fr-FR" sz="3200" dirty="0">
                <a:latin typeface="+mj-lt"/>
                <a:cs typeface="Times New Roman" pitchFamily="18" charset="0"/>
              </a:rPr>
              <a:t>techniques des </a:t>
            </a:r>
            <a:r>
              <a:rPr lang="fr-FR" sz="3200" dirty="0" smtClean="0">
                <a:latin typeface="+mj-lt"/>
                <a:cs typeface="Times New Roman" pitchFamily="18" charset="0"/>
              </a:rPr>
              <a:t>IFRS </a:t>
            </a:r>
            <a:r>
              <a:rPr lang="fr-FR" sz="2800" b="1" i="1" dirty="0" smtClean="0">
                <a:latin typeface="+mj-lt"/>
                <a:cs typeface="Times New Roman" pitchFamily="18" charset="0"/>
              </a:rPr>
              <a:t>(</a:t>
            </a:r>
            <a:r>
              <a:rPr lang="fr-FR" sz="2800" b="1" i="1" dirty="0">
                <a:latin typeface="+mj-lt"/>
                <a:cs typeface="Times New Roman" pitchFamily="18" charset="0"/>
              </a:rPr>
              <a:t>durée : tout au long de la période de </a:t>
            </a:r>
            <a:r>
              <a:rPr lang="fr-FR" sz="2800" b="1" i="1" dirty="0" smtClean="0">
                <a:latin typeface="+mj-lt"/>
                <a:cs typeface="Times New Roman" pitchFamily="18" charset="0"/>
              </a:rPr>
              <a:t>l’Assistance Technique)</a:t>
            </a:r>
          </a:p>
          <a:p>
            <a:pPr lvl="2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+mj-lt"/>
                <a:cs typeface="Times New Roman" pitchFamily="18" charset="0"/>
              </a:rPr>
              <a:t>Communication.</a:t>
            </a:r>
          </a:p>
          <a:p>
            <a:pPr lvl="0"/>
            <a:endParaRPr lang="fr-FR" sz="3200" dirty="0" smtClean="0"/>
          </a:p>
          <a:p>
            <a:pPr lvl="0" indent="-457200">
              <a:lnSpc>
                <a:spcPct val="80000"/>
              </a:lnSpc>
              <a:spcBef>
                <a:spcPct val="20000"/>
              </a:spcBef>
            </a:pPr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69809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rgbClr val="FF0000"/>
                </a:solidFill>
              </a:rPr>
              <a:t>Assistance</a:t>
            </a:r>
            <a:r>
              <a:rPr lang="fr-FR" sz="2400" b="1" u="sng" dirty="0" smtClean="0">
                <a:solidFill>
                  <a:srgbClr val="FF0000"/>
                </a:solidFill>
              </a:rPr>
              <a:t> </a:t>
            </a:r>
            <a:r>
              <a:rPr lang="fr-FR" sz="3200" b="1" i="1" dirty="0" smtClean="0">
                <a:solidFill>
                  <a:srgbClr val="FF0000"/>
                </a:solidFill>
              </a:rPr>
              <a:t>Technique</a:t>
            </a:r>
            <a:endParaRPr lang="fr-FR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466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543</Words>
  <Application>Microsoft Office PowerPoint</Application>
  <PresentationFormat>Affichage à l'écran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VACHEZ Marie (SG DIRCOM)</cp:lastModifiedBy>
  <cp:revision>96</cp:revision>
  <cp:lastPrinted>2022-03-14T15:02:45Z</cp:lastPrinted>
  <dcterms:created xsi:type="dcterms:W3CDTF">2022-03-04T08:21:58Z</dcterms:created>
  <dcterms:modified xsi:type="dcterms:W3CDTF">2022-03-29T12:03:35Z</dcterms:modified>
</cp:coreProperties>
</file>