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49"/>
  </p:notesMasterIdLst>
  <p:handoutMasterIdLst>
    <p:handoutMasterId r:id="rId50"/>
  </p:handoutMasterIdLst>
  <p:sldIdLst>
    <p:sldId id="256" r:id="rId5"/>
    <p:sldId id="323" r:id="rId6"/>
    <p:sldId id="301" r:id="rId7"/>
    <p:sldId id="268" r:id="rId8"/>
    <p:sldId id="325" r:id="rId9"/>
    <p:sldId id="305" r:id="rId10"/>
    <p:sldId id="265" r:id="rId11"/>
    <p:sldId id="259" r:id="rId12"/>
    <p:sldId id="264" r:id="rId13"/>
    <p:sldId id="261" r:id="rId14"/>
    <p:sldId id="326" r:id="rId15"/>
    <p:sldId id="327" r:id="rId16"/>
    <p:sldId id="273" r:id="rId17"/>
    <p:sldId id="328" r:id="rId18"/>
    <p:sldId id="281" r:id="rId19"/>
    <p:sldId id="339" r:id="rId20"/>
    <p:sldId id="340" r:id="rId21"/>
    <p:sldId id="329" r:id="rId22"/>
    <p:sldId id="292" r:id="rId23"/>
    <p:sldId id="312" r:id="rId24"/>
    <p:sldId id="330" r:id="rId25"/>
    <p:sldId id="331" r:id="rId26"/>
    <p:sldId id="275" r:id="rId27"/>
    <p:sldId id="332" r:id="rId28"/>
    <p:sldId id="333" r:id="rId29"/>
    <p:sldId id="286" r:id="rId30"/>
    <p:sldId id="287" r:id="rId31"/>
    <p:sldId id="291" r:id="rId32"/>
    <p:sldId id="293" r:id="rId33"/>
    <p:sldId id="294" r:id="rId34"/>
    <p:sldId id="322" r:id="rId35"/>
    <p:sldId id="295" r:id="rId36"/>
    <p:sldId id="318" r:id="rId37"/>
    <p:sldId id="334" r:id="rId38"/>
    <p:sldId id="335" r:id="rId39"/>
    <p:sldId id="336" r:id="rId40"/>
    <p:sldId id="307" r:id="rId41"/>
    <p:sldId id="308" r:id="rId42"/>
    <p:sldId id="309" r:id="rId43"/>
    <p:sldId id="337" r:id="rId44"/>
    <p:sldId id="338" r:id="rId45"/>
    <p:sldId id="319" r:id="rId46"/>
    <p:sldId id="320" r:id="rId47"/>
    <p:sldId id="321" r:id="rId48"/>
  </p:sldIdLst>
  <p:sldSz cx="9144000" cy="6858000" type="screen4x3"/>
  <p:notesSz cx="6797675" cy="9928225"/>
  <p:defaultTextStyle>
    <a:defPPr>
      <a:defRPr lang="fr-FR"/>
    </a:defPPr>
    <a:lvl1pPr algn="l" rtl="0" fontAlgn="base">
      <a:spcBef>
        <a:spcPct val="0"/>
      </a:spcBef>
      <a:spcAft>
        <a:spcPct val="0"/>
      </a:spcAft>
      <a:defRPr sz="3300" kern="1200">
        <a:solidFill>
          <a:srgbClr val="8F4369"/>
        </a:solidFill>
        <a:latin typeface="Arial" charset="0"/>
        <a:ea typeface="+mn-ea"/>
        <a:cs typeface="+mn-cs"/>
      </a:defRPr>
    </a:lvl1pPr>
    <a:lvl2pPr marL="457200" algn="l" rtl="0" fontAlgn="base">
      <a:spcBef>
        <a:spcPct val="0"/>
      </a:spcBef>
      <a:spcAft>
        <a:spcPct val="0"/>
      </a:spcAft>
      <a:defRPr sz="3300" kern="1200">
        <a:solidFill>
          <a:srgbClr val="8F4369"/>
        </a:solidFill>
        <a:latin typeface="Arial" charset="0"/>
        <a:ea typeface="+mn-ea"/>
        <a:cs typeface="+mn-cs"/>
      </a:defRPr>
    </a:lvl2pPr>
    <a:lvl3pPr marL="914400" algn="l" rtl="0" fontAlgn="base">
      <a:spcBef>
        <a:spcPct val="0"/>
      </a:spcBef>
      <a:spcAft>
        <a:spcPct val="0"/>
      </a:spcAft>
      <a:defRPr sz="3300" kern="1200">
        <a:solidFill>
          <a:srgbClr val="8F4369"/>
        </a:solidFill>
        <a:latin typeface="Arial" charset="0"/>
        <a:ea typeface="+mn-ea"/>
        <a:cs typeface="+mn-cs"/>
      </a:defRPr>
    </a:lvl3pPr>
    <a:lvl4pPr marL="1371600" algn="l" rtl="0" fontAlgn="base">
      <a:spcBef>
        <a:spcPct val="0"/>
      </a:spcBef>
      <a:spcAft>
        <a:spcPct val="0"/>
      </a:spcAft>
      <a:defRPr sz="3300" kern="1200">
        <a:solidFill>
          <a:srgbClr val="8F4369"/>
        </a:solidFill>
        <a:latin typeface="Arial" charset="0"/>
        <a:ea typeface="+mn-ea"/>
        <a:cs typeface="+mn-cs"/>
      </a:defRPr>
    </a:lvl4pPr>
    <a:lvl5pPr marL="1828800" algn="l" rtl="0" fontAlgn="base">
      <a:spcBef>
        <a:spcPct val="0"/>
      </a:spcBef>
      <a:spcAft>
        <a:spcPct val="0"/>
      </a:spcAft>
      <a:defRPr sz="3300" kern="1200">
        <a:solidFill>
          <a:srgbClr val="8F4369"/>
        </a:solidFill>
        <a:latin typeface="Arial" charset="0"/>
        <a:ea typeface="+mn-ea"/>
        <a:cs typeface="+mn-cs"/>
      </a:defRPr>
    </a:lvl5pPr>
    <a:lvl6pPr marL="2286000" algn="l" defTabSz="914400" rtl="0" eaLnBrk="1" latinLnBrk="0" hangingPunct="1">
      <a:defRPr sz="3300" kern="1200">
        <a:solidFill>
          <a:srgbClr val="8F4369"/>
        </a:solidFill>
        <a:latin typeface="Arial" charset="0"/>
        <a:ea typeface="+mn-ea"/>
        <a:cs typeface="+mn-cs"/>
      </a:defRPr>
    </a:lvl6pPr>
    <a:lvl7pPr marL="2743200" algn="l" defTabSz="914400" rtl="0" eaLnBrk="1" latinLnBrk="0" hangingPunct="1">
      <a:defRPr sz="3300" kern="1200">
        <a:solidFill>
          <a:srgbClr val="8F4369"/>
        </a:solidFill>
        <a:latin typeface="Arial" charset="0"/>
        <a:ea typeface="+mn-ea"/>
        <a:cs typeface="+mn-cs"/>
      </a:defRPr>
    </a:lvl7pPr>
    <a:lvl8pPr marL="3200400" algn="l" defTabSz="914400" rtl="0" eaLnBrk="1" latinLnBrk="0" hangingPunct="1">
      <a:defRPr sz="3300" kern="1200">
        <a:solidFill>
          <a:srgbClr val="8F4369"/>
        </a:solidFill>
        <a:latin typeface="Arial" charset="0"/>
        <a:ea typeface="+mn-ea"/>
        <a:cs typeface="+mn-cs"/>
      </a:defRPr>
    </a:lvl8pPr>
    <a:lvl9pPr marL="3657600" algn="l" defTabSz="914400" rtl="0" eaLnBrk="1" latinLnBrk="0" hangingPunct="1">
      <a:defRPr sz="3300" kern="1200">
        <a:solidFill>
          <a:srgbClr val="8F4369"/>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MPE François (UA 2774)" initials="TF(2" lastIdx="12" clrIdx="0">
    <p:extLst>
      <p:ext uri="{19B8F6BF-5375-455C-9EA6-DF929625EA0E}">
        <p15:presenceInfo xmlns:p15="http://schemas.microsoft.com/office/powerpoint/2012/main" userId="S-1-5-21-932784933-1916278750-2019186543-229799" providerId="AD"/>
      </p:ext>
    </p:extLst>
  </p:cmAuthor>
  <p:cmAuthor id="2" name="DUBOIS Alexandre (UA 2775)" initials="DA(2" lastIdx="1" clrIdx="1">
    <p:extLst>
      <p:ext uri="{19B8F6BF-5375-455C-9EA6-DF929625EA0E}">
        <p15:presenceInfo xmlns:p15="http://schemas.microsoft.com/office/powerpoint/2012/main" userId="S-1-5-21-932784933-1916278750-2019186543-322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BAE"/>
    <a:srgbClr val="8F4369"/>
    <a:srgbClr val="FF87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8434" autoAdjust="0"/>
  </p:normalViewPr>
  <p:slideViewPr>
    <p:cSldViewPr>
      <p:cViewPr varScale="1">
        <p:scale>
          <a:sx n="91" d="100"/>
          <a:sy n="91" d="100"/>
        </p:scale>
        <p:origin x="2106"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2" d="100"/>
          <a:sy n="102" d="100"/>
        </p:scale>
        <p:origin x="-84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45659" cy="496411"/>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defRPr sz="1200">
                <a:solidFill>
                  <a:schemeClr val="tx1"/>
                </a:solidFill>
              </a:defRPr>
            </a:lvl1pPr>
          </a:lstStyle>
          <a:p>
            <a:pPr>
              <a:defRPr/>
            </a:pPr>
            <a:endParaRPr lang="fr-FR" dirty="0"/>
          </a:p>
        </p:txBody>
      </p:sp>
      <p:sp>
        <p:nvSpPr>
          <p:cNvPr id="3075" name="Rectangle 3"/>
          <p:cNvSpPr>
            <a:spLocks noGrp="1" noChangeArrowheads="1"/>
          </p:cNvSpPr>
          <p:nvPr>
            <p:ph type="dt" sz="quarter" idx="1"/>
          </p:nvPr>
        </p:nvSpPr>
        <p:spPr bwMode="auto">
          <a:xfrm>
            <a:off x="3850837" y="1"/>
            <a:ext cx="2945659" cy="496411"/>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lgn="r">
              <a:defRPr sz="1200">
                <a:solidFill>
                  <a:schemeClr val="tx1"/>
                </a:solidFill>
              </a:defRPr>
            </a:lvl1pPr>
          </a:lstStyle>
          <a:p>
            <a:pPr>
              <a:defRPr/>
            </a:pPr>
            <a:fld id="{9A1BBC5A-E434-4655-B684-04ECD35D73F5}" type="datetime1">
              <a:rPr lang="fr-FR"/>
              <a:pPr>
                <a:defRPr/>
              </a:pPr>
              <a:t>27/02/2020</a:t>
            </a:fld>
            <a:endParaRPr lang="fr-FR" dirty="0"/>
          </a:p>
        </p:txBody>
      </p:sp>
      <p:sp>
        <p:nvSpPr>
          <p:cNvPr id="3076" name="Rectangle 4"/>
          <p:cNvSpPr>
            <a:spLocks noGrp="1" noChangeArrowheads="1"/>
          </p:cNvSpPr>
          <p:nvPr>
            <p:ph type="ftr" sz="quarter" idx="2"/>
          </p:nvPr>
        </p:nvSpPr>
        <p:spPr bwMode="auto">
          <a:xfrm>
            <a:off x="1" y="9429518"/>
            <a:ext cx="2945659" cy="496411"/>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defRPr sz="1200">
                <a:solidFill>
                  <a:schemeClr val="tx1"/>
                </a:solidFill>
              </a:defRPr>
            </a:lvl1pPr>
          </a:lstStyle>
          <a:p>
            <a:pPr>
              <a:defRPr/>
            </a:pPr>
            <a:endParaRPr lang="fr-FR" dirty="0"/>
          </a:p>
        </p:txBody>
      </p:sp>
      <p:sp>
        <p:nvSpPr>
          <p:cNvPr id="3077" name="Rectangle 5"/>
          <p:cNvSpPr>
            <a:spLocks noGrp="1" noChangeArrowheads="1"/>
          </p:cNvSpPr>
          <p:nvPr>
            <p:ph type="sldNum" sz="quarter" idx="3"/>
          </p:nvPr>
        </p:nvSpPr>
        <p:spPr bwMode="auto">
          <a:xfrm>
            <a:off x="3850837" y="9429518"/>
            <a:ext cx="2945659" cy="496411"/>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lgn="r">
              <a:defRPr sz="1200">
                <a:solidFill>
                  <a:schemeClr val="tx1"/>
                </a:solidFill>
              </a:defRPr>
            </a:lvl1pPr>
          </a:lstStyle>
          <a:p>
            <a:pPr>
              <a:defRPr/>
            </a:pPr>
            <a:fld id="{E8CA78AD-5C42-4725-984E-39C8A465B660}" type="slidenum">
              <a:rPr lang="fr-FR"/>
              <a:pPr>
                <a:defRPr/>
              </a:pPr>
              <a:t>‹N°›</a:t>
            </a:fld>
            <a:endParaRPr lang="fr-FR" dirty="0"/>
          </a:p>
        </p:txBody>
      </p:sp>
    </p:spTree>
    <p:extLst>
      <p:ext uri="{BB962C8B-B14F-4D97-AF65-F5344CB8AC3E}">
        <p14:creationId xmlns:p14="http://schemas.microsoft.com/office/powerpoint/2010/main" val="18814362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945659" cy="496411"/>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defRPr sz="1200">
                <a:solidFill>
                  <a:schemeClr val="tx1"/>
                </a:solidFill>
              </a:defRPr>
            </a:lvl1pPr>
          </a:lstStyle>
          <a:p>
            <a:pPr>
              <a:defRPr/>
            </a:pPr>
            <a:endParaRPr lang="fr-FR" dirty="0"/>
          </a:p>
        </p:txBody>
      </p:sp>
      <p:sp>
        <p:nvSpPr>
          <p:cNvPr id="15363" name="Rectangle 3"/>
          <p:cNvSpPr>
            <a:spLocks noGrp="1" noChangeArrowheads="1"/>
          </p:cNvSpPr>
          <p:nvPr>
            <p:ph type="dt" idx="1"/>
          </p:nvPr>
        </p:nvSpPr>
        <p:spPr bwMode="auto">
          <a:xfrm>
            <a:off x="3850837" y="1"/>
            <a:ext cx="2945659" cy="496411"/>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lgn="r">
              <a:defRPr sz="1200">
                <a:solidFill>
                  <a:schemeClr val="tx1"/>
                </a:solidFill>
              </a:defRPr>
            </a:lvl1pPr>
          </a:lstStyle>
          <a:p>
            <a:pPr>
              <a:defRPr/>
            </a:pPr>
            <a:fld id="{CF1937D4-A0E1-4873-9821-B50B5F54877F}" type="datetime1">
              <a:rPr lang="fr-FR"/>
              <a:pPr>
                <a:defRPr/>
              </a:pPr>
              <a:t>27/02/2020</a:t>
            </a:fld>
            <a:endParaRPr lang="fr-FR"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79768" y="4715907"/>
            <a:ext cx="5438140" cy="4467700"/>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5366" name="Rectangle 6"/>
          <p:cNvSpPr>
            <a:spLocks noGrp="1" noChangeArrowheads="1"/>
          </p:cNvSpPr>
          <p:nvPr>
            <p:ph type="ftr" sz="quarter" idx="4"/>
          </p:nvPr>
        </p:nvSpPr>
        <p:spPr bwMode="auto">
          <a:xfrm>
            <a:off x="1" y="9429518"/>
            <a:ext cx="2945659" cy="496411"/>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defRPr sz="1200">
                <a:solidFill>
                  <a:schemeClr val="tx1"/>
                </a:solidFill>
              </a:defRPr>
            </a:lvl1pPr>
          </a:lstStyle>
          <a:p>
            <a:pPr>
              <a:defRPr/>
            </a:pPr>
            <a:endParaRPr lang="fr-FR" dirty="0"/>
          </a:p>
        </p:txBody>
      </p:sp>
      <p:sp>
        <p:nvSpPr>
          <p:cNvPr id="15367" name="Rectangle 7"/>
          <p:cNvSpPr>
            <a:spLocks noGrp="1" noChangeArrowheads="1"/>
          </p:cNvSpPr>
          <p:nvPr>
            <p:ph type="sldNum" sz="quarter" idx="5"/>
          </p:nvPr>
        </p:nvSpPr>
        <p:spPr bwMode="auto">
          <a:xfrm>
            <a:off x="3850837" y="9429518"/>
            <a:ext cx="2945659" cy="496411"/>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lgn="r">
              <a:defRPr sz="1200">
                <a:solidFill>
                  <a:schemeClr val="tx1"/>
                </a:solidFill>
              </a:defRPr>
            </a:lvl1pPr>
          </a:lstStyle>
          <a:p>
            <a:pPr>
              <a:defRPr/>
            </a:pPr>
            <a:fld id="{D685B0EF-7539-4DAD-8526-A37CA22CE967}" type="slidenum">
              <a:rPr lang="fr-FR"/>
              <a:pPr>
                <a:defRPr/>
              </a:pPr>
              <a:t>‹N°›</a:t>
            </a:fld>
            <a:endParaRPr lang="fr-FR" dirty="0"/>
          </a:p>
        </p:txBody>
      </p:sp>
    </p:spTree>
    <p:extLst>
      <p:ext uri="{BB962C8B-B14F-4D97-AF65-F5344CB8AC3E}">
        <p14:creationId xmlns:p14="http://schemas.microsoft.com/office/powerpoint/2010/main" val="342335964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eaLnBrk="1" hangingPunct="1"/>
            <a:endParaRPr lang="fr-FR" dirty="0" smtClean="0"/>
          </a:p>
        </p:txBody>
      </p:sp>
    </p:spTree>
    <p:extLst>
      <p:ext uri="{BB962C8B-B14F-4D97-AF65-F5344CB8AC3E}">
        <p14:creationId xmlns:p14="http://schemas.microsoft.com/office/powerpoint/2010/main" val="3779069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defTabSz="914217">
              <a:buFont typeface="Arial" panose="020B0604020202020204" pitchFamily="34" charset="0"/>
              <a:buChar char="•"/>
              <a:defRPr/>
            </a:pPr>
            <a:r>
              <a:rPr lang="fr-FR" dirty="0">
                <a:latin typeface="+mj-lt"/>
              </a:rPr>
              <a:t>La présentation ci-après correspond à des éléments fondamentaux d’IFRS 17 qui ne seront pas remis en cause par les amendements en cours</a:t>
            </a:r>
          </a:p>
          <a:p>
            <a:pPr marL="171416" indent="-171416" defTabSz="914217">
              <a:buFont typeface="Arial" panose="020B0604020202020204" pitchFamily="34" charset="0"/>
              <a:buChar char="•"/>
              <a:defRPr/>
            </a:pPr>
            <a:r>
              <a:rPr lang="fr-FR" dirty="0">
                <a:latin typeface="+mj-lt"/>
              </a:rPr>
              <a:t>Source IFRS 17 Fact sheet de mai 2017</a:t>
            </a:r>
          </a:p>
          <a:p>
            <a:pPr marL="628524" lvl="1" indent="-171416" defTabSz="914217">
              <a:buFont typeface="Arial" panose="020B0604020202020204" pitchFamily="34" charset="0"/>
              <a:buChar char="•"/>
              <a:defRPr/>
            </a:pPr>
            <a:r>
              <a:rPr lang="fr-FR" dirty="0">
                <a:latin typeface="+mj-lt"/>
              </a:rPr>
              <a:t>Vise à répondre aux critiques formulées par les investisseurs relatifs à IFRS 4</a:t>
            </a:r>
          </a:p>
          <a:p>
            <a:pPr marL="628524" lvl="1" indent="-171416" defTabSz="914217">
              <a:buFont typeface="Arial" panose="020B0604020202020204" pitchFamily="34" charset="0"/>
              <a:buChar char="•"/>
              <a:defRPr/>
            </a:pPr>
            <a:r>
              <a:rPr lang="fr-FR" dirty="0">
                <a:latin typeface="+mj-lt"/>
              </a:rPr>
              <a:t>Volonté d’améliorer la comparabilité sectorielle et intersectorielle (modèle cohérent avec IFRS 15)</a:t>
            </a:r>
          </a:p>
          <a:p>
            <a:pPr marL="628524" lvl="1" indent="-171416" defTabSz="914217">
              <a:buFont typeface="Arial" panose="020B0604020202020204" pitchFamily="34" charset="0"/>
              <a:buChar char="•"/>
              <a:defRPr/>
            </a:pPr>
            <a:r>
              <a:rPr lang="fr-FR" dirty="0">
                <a:latin typeface="+mj-lt"/>
              </a:rPr>
              <a:t>Volonté d’améliorer l’information fournie dans un contexte de taux bas (Europe, Japon, États-Unis, Corée) =&gt; utilisation d’un taux courant </a:t>
            </a:r>
          </a:p>
          <a:p>
            <a:pPr marL="628524" lvl="1" indent="-171416" defTabSz="914217">
              <a:buFont typeface="Arial" panose="020B0604020202020204" pitchFamily="34" charset="0"/>
              <a:buChar char="•"/>
              <a:defRPr/>
            </a:pPr>
            <a:r>
              <a:rPr lang="fr-FR" dirty="0">
                <a:latin typeface="+mj-lt"/>
              </a:rPr>
              <a:t>Options &amp; garanties : concerne notamment les garanties de taux en assurance vie</a:t>
            </a:r>
          </a:p>
          <a:p>
            <a:pPr marL="628524" lvl="1" indent="-171416" defTabSz="914217">
              <a:buFont typeface="Arial" panose="020B0604020202020204" pitchFamily="34" charset="0"/>
              <a:buChar char="•"/>
              <a:defRPr/>
            </a:pPr>
            <a:r>
              <a:rPr lang="fr-FR" dirty="0">
                <a:latin typeface="+mj-lt"/>
              </a:rPr>
              <a:t>Information relative à la rentabilité : présentation séparée du stock de profits attendus du contrat jusqu’à son échéance et du résultat de la période</a:t>
            </a:r>
          </a:p>
          <a:p>
            <a:endParaRPr lang="fr-FR" dirty="0"/>
          </a:p>
        </p:txBody>
      </p:sp>
    </p:spTree>
    <p:extLst>
      <p:ext uri="{BB962C8B-B14F-4D97-AF65-F5344CB8AC3E}">
        <p14:creationId xmlns:p14="http://schemas.microsoft.com/office/powerpoint/2010/main" val="4117481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defTabSz="914217">
              <a:buFont typeface="Arial" panose="020B0604020202020204" pitchFamily="34" charset="0"/>
              <a:buChar char="•"/>
              <a:defRPr/>
            </a:pPr>
            <a:r>
              <a:rPr lang="fr-FR" dirty="0"/>
              <a:t>IFRS 17 s’applique aux contrats d’assurance et non aux compagnies d’assurance</a:t>
            </a:r>
          </a:p>
          <a:p>
            <a:pPr marL="628524" lvl="1" indent="-171416" defTabSz="914217">
              <a:buFont typeface="Arial" panose="020B0604020202020204" pitchFamily="34" charset="0"/>
              <a:buChar char="•"/>
              <a:defRPr/>
            </a:pPr>
            <a:r>
              <a:rPr lang="fr-FR" dirty="0"/>
              <a:t>Dès lors qu’un contrat remplit la définition, il est dans le champ d’application d’IFRS 17</a:t>
            </a:r>
          </a:p>
          <a:p>
            <a:pPr marL="171416" indent="-171416" defTabSz="914217">
              <a:buFont typeface="Arial" panose="020B0604020202020204" pitchFamily="34" charset="0"/>
              <a:buChar char="•"/>
              <a:defRPr/>
            </a:pPr>
            <a:r>
              <a:rPr lang="fr-FR" dirty="0"/>
              <a:t>Définition et caractéristiques d’un contrat d’assurance:  identique à IFRS 4</a:t>
            </a:r>
          </a:p>
          <a:p>
            <a:pPr marL="628524" lvl="1" indent="-171416" defTabSz="914217">
              <a:buFont typeface="Arial" panose="020B0604020202020204" pitchFamily="34" charset="0"/>
              <a:buChar char="•"/>
              <a:defRPr/>
            </a:pPr>
            <a:r>
              <a:rPr lang="fr-FR" dirty="0"/>
              <a:t>Un risque d’assurance significatif : l’évènement assuré doit exposer l’assureur à un risque de perte significative dans au moins un scénario  présentant une substance commerciale (c’est-à-dire un effet discernable sur l’économie du contrat) </a:t>
            </a:r>
          </a:p>
          <a:p>
            <a:pPr marL="628524" lvl="1" indent="-171416" defTabSz="914217">
              <a:buFont typeface="Arial" panose="020B0604020202020204" pitchFamily="34" charset="0"/>
              <a:buChar char="•"/>
              <a:defRPr/>
            </a:pPr>
            <a:r>
              <a:rPr lang="fr-FR" dirty="0"/>
              <a:t>Une indemnisation : cette dernière n’est pas nécessairement limitée au préjudice subi par le souscripteur </a:t>
            </a:r>
          </a:p>
          <a:p>
            <a:pPr marL="628524" lvl="1" indent="-171416" defTabSz="914217">
              <a:buFont typeface="Arial" panose="020B0604020202020204" pitchFamily="34" charset="0"/>
              <a:buChar char="•"/>
              <a:defRPr/>
            </a:pPr>
            <a:r>
              <a:rPr lang="fr-FR" dirty="0"/>
              <a:t>La survenance d’un évènement incertain : l’incertitude peut porter sur la probabilité de survenance de l’évènement, sa date de survenance ou le montant de l’indemnisation - IFRS17.B3.</a:t>
            </a:r>
          </a:p>
          <a:p>
            <a:pPr marL="628524" lvl="1" indent="-171416" defTabSz="914217">
              <a:buFont typeface="Arial" panose="020B0604020202020204" pitchFamily="34" charset="0"/>
              <a:buChar char="•"/>
              <a:defRPr/>
            </a:pPr>
            <a:r>
              <a:rPr lang="fr-FR" dirty="0"/>
              <a:t>L’existence d’un préjudice pour le souscripteur  :Le préjudice doit être stipulé contractuellement et conditionner l’indemnisation – IFRS17.B13</a:t>
            </a:r>
          </a:p>
          <a:p>
            <a:pPr marL="171416" indent="-171416" defTabSz="914217">
              <a:buFont typeface="Arial" panose="020B0604020202020204" pitchFamily="34" charset="0"/>
              <a:buChar char="•"/>
              <a:defRPr/>
            </a:pPr>
            <a:r>
              <a:rPr lang="fr-FR" dirty="0"/>
              <a:t>Risques exclus / inclus</a:t>
            </a:r>
          </a:p>
          <a:p>
            <a:pPr marL="628524" lvl="1" indent="-171416" defTabSz="914217">
              <a:buFont typeface="Arial" panose="020B0604020202020204" pitchFamily="34" charset="0"/>
              <a:buChar char="•"/>
              <a:defRPr/>
            </a:pPr>
            <a:r>
              <a:rPr lang="fr-FR" dirty="0"/>
              <a:t>Le risque de dépense/frais et le risque de cessation ne sont pas considérés comme des risques d’assurance (IFRS17.B14) car ils ne causent pas de préjudice au souscripteur. </a:t>
            </a:r>
          </a:p>
          <a:p>
            <a:pPr marL="628524" lvl="1" indent="-171416" defTabSz="914217">
              <a:buFont typeface="Arial" panose="020B0604020202020204" pitchFamily="34" charset="0"/>
              <a:buChar char="•"/>
              <a:defRPr/>
            </a:pPr>
            <a:r>
              <a:rPr lang="fr-FR" dirty="0"/>
              <a:t>Les risques financiers sont exclus</a:t>
            </a:r>
          </a:p>
          <a:p>
            <a:pPr marL="171416" indent="-171416" defTabSz="914217">
              <a:buFont typeface="Arial" panose="020B0604020202020204" pitchFamily="34" charset="0"/>
              <a:buChar char="•"/>
              <a:defRPr/>
            </a:pPr>
            <a:r>
              <a:rPr lang="fr-FR" dirty="0"/>
              <a:t>Un contrat d’investissement avec participation discrétionnaire est un instrument financier qui promet à un investisseur, outre un montant à recevoir non discrétionnaire, des sommes complémentaires :</a:t>
            </a:r>
          </a:p>
          <a:p>
            <a:pPr marL="628524" lvl="1" indent="-171416" defTabSz="914217">
              <a:buFont typeface="Arial" panose="020B0604020202020204" pitchFamily="34" charset="0"/>
              <a:buChar char="•"/>
              <a:defRPr/>
            </a:pPr>
            <a:r>
              <a:rPr lang="fr-FR" dirty="0"/>
              <a:t>Représentant une part significative du rendement attendu du contrat ;</a:t>
            </a:r>
          </a:p>
          <a:p>
            <a:pPr marL="628524" lvl="1" indent="-171416" defTabSz="914217">
              <a:buFont typeface="Arial" panose="020B0604020202020204" pitchFamily="34" charset="0"/>
              <a:buChar char="•"/>
              <a:defRPr/>
            </a:pPr>
            <a:r>
              <a:rPr lang="fr-FR" dirty="0"/>
              <a:t>Dont les montants ou échéances sont contractuellement soumis à la discrétion de l’émetteur ;</a:t>
            </a:r>
          </a:p>
          <a:p>
            <a:pPr marL="628524" lvl="1" indent="-171416" defTabSz="914217">
              <a:buFont typeface="Arial" panose="020B0604020202020204" pitchFamily="34" charset="0"/>
              <a:buChar char="•"/>
              <a:defRPr/>
            </a:pPr>
            <a:r>
              <a:rPr lang="fr-FR" dirty="0"/>
              <a:t>Dont les montants découlent contractuellement des résultats des contrats, des rendements d’actifs détenus par l’assureur ou du profit de l’entité ou du fond qui émet le contrat.</a:t>
            </a:r>
          </a:p>
          <a:p>
            <a:pPr marL="628524" lvl="1" indent="-171416" defTabSz="914217">
              <a:buFont typeface="Arial" panose="020B0604020202020204" pitchFamily="34" charset="0"/>
              <a:buChar char="•"/>
              <a:defRPr/>
            </a:pPr>
            <a:r>
              <a:rPr lang="fr-FR" dirty="0"/>
              <a:t>Ces contrats d’investissement, qui sont par nature des instruments financiers, sont dans le champ d’IFRS 17 dans la mesure où l’entité émet aussi des contrats d’assurance</a:t>
            </a:r>
          </a:p>
          <a:p>
            <a:pPr marL="171416" indent="-171416" defTabSz="914217">
              <a:buFont typeface="Arial" panose="020B0604020202020204" pitchFamily="34" charset="0"/>
              <a:buChar char="•"/>
              <a:defRPr/>
            </a:pPr>
            <a:r>
              <a:rPr lang="fr-FR" dirty="0"/>
              <a:t>Changements par rapport à IFRS 4</a:t>
            </a:r>
          </a:p>
          <a:p>
            <a:pPr marL="628524" lvl="1" indent="-171416" defTabSz="914217">
              <a:buFont typeface="Arial" panose="020B0604020202020204" pitchFamily="34" charset="0"/>
              <a:buChar char="•"/>
              <a:defRPr/>
            </a:pPr>
            <a:r>
              <a:rPr lang="fr-FR" dirty="0"/>
              <a:t>Option possible pour IFRS 15 pour les contrats dont l’objectif principal est d’assurer un service moyennant une prime fixe à la condition que l’assureur n’évalue pas individuellement la prime pour chaque souscripteur</a:t>
            </a:r>
          </a:p>
          <a:p>
            <a:pPr marL="628524" lvl="1" indent="-171416" defTabSz="914217">
              <a:buFont typeface="Arial" panose="020B0604020202020204" pitchFamily="34" charset="0"/>
              <a:buChar char="•"/>
              <a:defRPr/>
            </a:pPr>
            <a:r>
              <a:rPr lang="fr-FR" dirty="0"/>
              <a:t>Option possible pour IFRS 9 pour les contrats dont l’indemnisation porte uniquement sur l’extinction de l’obligation du souscripteur au titre du contrat</a:t>
            </a:r>
          </a:p>
          <a:p>
            <a:pPr marL="628524" lvl="1" indent="-171416" defTabSz="914217">
              <a:buFont typeface="Arial" panose="020B0604020202020204" pitchFamily="34" charset="0"/>
              <a:buChar char="•"/>
              <a:defRPr/>
            </a:pPr>
            <a:r>
              <a:rPr lang="fr-FR" dirty="0"/>
              <a:t>Contrats de carte de crédit lorsque l’assureur n’évalue pas individuellement la prime pour chaque souscripteur</a:t>
            </a:r>
          </a:p>
          <a:p>
            <a:endParaRPr lang="fr-FR" dirty="0"/>
          </a:p>
        </p:txBody>
      </p:sp>
    </p:spTree>
    <p:extLst>
      <p:ext uri="{BB962C8B-B14F-4D97-AF65-F5344CB8AC3E}">
        <p14:creationId xmlns:p14="http://schemas.microsoft.com/office/powerpoint/2010/main" val="2866827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defTabSz="914217">
              <a:buFont typeface="Arial" panose="020B0604020202020204" pitchFamily="34" charset="0"/>
              <a:buChar char="•"/>
              <a:defRPr/>
            </a:pPr>
            <a:r>
              <a:rPr lang="fr-FR" dirty="0"/>
              <a:t>Distinction entre le risque d’assurance et le risque financier</a:t>
            </a:r>
          </a:p>
          <a:p>
            <a:pPr marL="628524" lvl="1" indent="-171416" defTabSz="914217">
              <a:buFont typeface="Arial" panose="020B0604020202020204" pitchFamily="34" charset="0"/>
              <a:buChar char="•"/>
              <a:defRPr/>
            </a:pPr>
            <a:r>
              <a:rPr lang="fr-FR" dirty="0"/>
              <a:t>Le risque d’assurance est un risque ne répondant pas aux critères du risque financier, il est donc défini par défaut par rapport au risque financier.</a:t>
            </a:r>
          </a:p>
          <a:p>
            <a:pPr marL="628524" lvl="1" indent="-171416" defTabSz="914217">
              <a:buFont typeface="Arial" panose="020B0604020202020204" pitchFamily="34" charset="0"/>
              <a:buChar char="•"/>
              <a:defRPr/>
            </a:pPr>
            <a:r>
              <a:rPr lang="fr-FR" dirty="0"/>
              <a:t>Le risque financier est le risque d’une variation future d’une variable financière (prix d’un instrument financier, taux d’intérêt, prix d'une marchandise, cours de change,  indice de prix ou de cours, notation / indice de crédit ) ou non-financière, pourvu que cette variable non-financière ne soit pas spécifique à l’une des parties au contrat (ex : indice de pertes subies suite à un changement de température dans une ville particulière). </a:t>
            </a:r>
          </a:p>
          <a:p>
            <a:pPr marL="628524" lvl="1" indent="-171416" defTabSz="914217">
              <a:buFont typeface="Arial" panose="020B0604020202020204" pitchFamily="34" charset="0"/>
              <a:buChar char="•"/>
              <a:defRPr/>
            </a:pPr>
            <a:r>
              <a:rPr lang="fr-FR" dirty="0"/>
              <a:t>Un contrat qui comporte à la fois un risque financier et un risque d’assurance (cas des contrats d’assurance-vie : risque financier sur le taux minimum garanti et risque d’assurance sur la mortalité) est un contrat d’assurance si le risque d’assurance est significatif. En revanche un contrat qui expose l’émetteur à un risque financier sans qu’il existe un risque d’assurance significatif n’est pas un contrat d’assurance</a:t>
            </a:r>
          </a:p>
          <a:p>
            <a:pPr marL="171416" indent="-171416" defTabSz="914217">
              <a:buFont typeface="Arial" panose="020B0604020202020204" pitchFamily="34" charset="0"/>
              <a:buChar char="•"/>
              <a:defRPr/>
            </a:pPr>
            <a:r>
              <a:rPr lang="fr-FR" dirty="0"/>
              <a:t>Conséquences</a:t>
            </a:r>
          </a:p>
          <a:p>
            <a:pPr marL="628524" lvl="1" indent="-171416" defTabSz="914217">
              <a:buFont typeface="Arial" panose="020B0604020202020204" pitchFamily="34" charset="0"/>
              <a:buChar char="•"/>
              <a:defRPr/>
            </a:pPr>
            <a:r>
              <a:rPr lang="fr-FR" dirty="0"/>
              <a:t>Les contrats qui ne transfèrent que des risques financiers sont hors du champ d’application d’IFRS 17 et relèvent d’IFRS 9 ex. contrats en unités de compte sans garantie d’assurance sauf s’il inclut une clause de participation discrétionnaire aux bénéfices</a:t>
            </a:r>
          </a:p>
          <a:p>
            <a:pPr marL="628524" lvl="1" indent="-171416" defTabSz="914217">
              <a:buFont typeface="Arial" panose="020B0604020202020204" pitchFamily="34" charset="0"/>
              <a:buChar char="•"/>
              <a:defRPr/>
            </a:pPr>
            <a:r>
              <a:rPr lang="fr-FR" dirty="0"/>
              <a:t>En revanche un contrat qui transfère à la fois un risque d’assurance significatif et un risque financier est comptabilisé suivant IFRS 17</a:t>
            </a:r>
          </a:p>
          <a:p>
            <a:pPr marL="171416" indent="-171416" defTabSz="914217">
              <a:buFont typeface="Arial" panose="020B0604020202020204" pitchFamily="34" charset="0"/>
              <a:buChar char="•"/>
              <a:defRPr/>
            </a:pPr>
            <a:r>
              <a:rPr lang="fr-FR" dirty="0"/>
              <a:t>L’existence d’un composante financière à deux conséquences possibles:</a:t>
            </a:r>
          </a:p>
          <a:p>
            <a:pPr marL="628524" lvl="1" indent="-171416" defTabSz="914217">
              <a:buFont typeface="Arial" panose="020B0604020202020204" pitchFamily="34" charset="0"/>
              <a:buChar char="•"/>
              <a:defRPr/>
            </a:pPr>
            <a:r>
              <a:rPr lang="fr-FR" dirty="0"/>
              <a:t>Une décomposition des contrats en plusieurs contrats si les composantes sont distinctes</a:t>
            </a:r>
          </a:p>
          <a:p>
            <a:pPr marL="628524" lvl="1" indent="-171416" defTabSz="914217">
              <a:buFont typeface="Arial" panose="020B0604020202020204" pitchFamily="34" charset="0"/>
              <a:buChar char="•"/>
              <a:defRPr/>
            </a:pPr>
            <a:r>
              <a:rPr lang="fr-FR" dirty="0"/>
              <a:t>En l’absence de décomposition : une incidence sur la comptabilisation du revenu</a:t>
            </a:r>
          </a:p>
          <a:p>
            <a:endParaRPr lang="fr-FR" dirty="0"/>
          </a:p>
        </p:txBody>
      </p:sp>
    </p:spTree>
    <p:extLst>
      <p:ext uri="{BB962C8B-B14F-4D97-AF65-F5344CB8AC3E}">
        <p14:creationId xmlns:p14="http://schemas.microsoft.com/office/powerpoint/2010/main" val="902527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defTabSz="914217">
              <a:buFont typeface="Arial" panose="020B0604020202020204" pitchFamily="34" charset="0"/>
              <a:buChar char="•"/>
              <a:defRPr/>
            </a:pPr>
            <a:r>
              <a:rPr lang="fr-FR" dirty="0">
                <a:latin typeface="+mj-lt"/>
              </a:rPr>
              <a:t>Méthode des honoraires variables : cf. Annexe</a:t>
            </a:r>
          </a:p>
          <a:p>
            <a:pPr marL="171416" indent="-171416" defTabSz="914217">
              <a:buFont typeface="Arial" panose="020B0604020202020204" pitchFamily="34" charset="0"/>
              <a:buChar char="•"/>
              <a:defRPr/>
            </a:pPr>
            <a:r>
              <a:rPr lang="fr-FR" dirty="0">
                <a:latin typeface="+mj-lt"/>
              </a:rPr>
              <a:t>Contrats participatifs directs : méthode obligatoire sous trois conditions</a:t>
            </a:r>
          </a:p>
          <a:p>
            <a:pPr marL="628524" lvl="1" indent="-171416" defTabSz="914217">
              <a:buFont typeface="Arial" panose="020B0604020202020204" pitchFamily="34" charset="0"/>
              <a:buChar char="•"/>
              <a:defRPr/>
            </a:pPr>
            <a:r>
              <a:rPr lang="fr-FR" dirty="0">
                <a:latin typeface="+mj-lt"/>
              </a:rPr>
              <a:t>Les termes contractuels spécifient que le souscripteur bénéficie d’une participation aux bénéfices dépendant d’éléments sous-jacents clairement identifiés</a:t>
            </a:r>
          </a:p>
          <a:p>
            <a:pPr marL="628524" lvl="1" indent="-171416" defTabSz="914217">
              <a:buFont typeface="Arial" panose="020B0604020202020204" pitchFamily="34" charset="0"/>
              <a:buChar char="•"/>
              <a:defRPr/>
            </a:pPr>
            <a:r>
              <a:rPr lang="fr-FR" dirty="0">
                <a:latin typeface="+mj-lt"/>
              </a:rPr>
              <a:t>L’assureur s’attend à verser au souscripteur un montant correspondant à une part significative des variations de juste valeur des éléments sous-jacents</a:t>
            </a:r>
          </a:p>
          <a:p>
            <a:pPr marL="628524" lvl="1" indent="-171416" defTabSz="914217">
              <a:buFont typeface="Arial" panose="020B0604020202020204" pitchFamily="34" charset="0"/>
              <a:buChar char="•"/>
              <a:defRPr/>
            </a:pPr>
            <a:r>
              <a:rPr lang="fr-FR" dirty="0">
                <a:latin typeface="+mj-lt"/>
              </a:rPr>
              <a:t>L’assureur s’attend à ce qu’une part significative des montants à verser aux souscripteurs varie en fonction des variations de juste valeur des éléments sous-jacents</a:t>
            </a:r>
          </a:p>
          <a:p>
            <a:pPr marL="171416" indent="-171416" defTabSz="914217">
              <a:buFont typeface="Arial" panose="020B0604020202020204" pitchFamily="34" charset="0"/>
              <a:buChar char="•"/>
              <a:defRPr/>
            </a:pPr>
            <a:r>
              <a:rPr lang="fr-FR" dirty="0">
                <a:latin typeface="+mj-lt"/>
              </a:rPr>
              <a:t>Éléments sous-jacents : </a:t>
            </a:r>
          </a:p>
          <a:p>
            <a:pPr marL="628524" lvl="1" indent="-171416" defTabSz="914217">
              <a:buFont typeface="Arial" panose="020B0604020202020204" pitchFamily="34" charset="0"/>
              <a:buChar char="•"/>
              <a:defRPr/>
            </a:pPr>
            <a:r>
              <a:rPr lang="fr-FR" dirty="0">
                <a:latin typeface="+mj-lt"/>
              </a:rPr>
              <a:t>Tout élément qui détermine tout ou partie des montants à verser à un souscripteur</a:t>
            </a:r>
          </a:p>
          <a:p>
            <a:pPr marL="628524" lvl="1" indent="-171416" defTabSz="914217">
              <a:buFont typeface="Arial" panose="020B0604020202020204" pitchFamily="34" charset="0"/>
              <a:buChar char="•"/>
              <a:defRPr/>
            </a:pPr>
            <a:r>
              <a:rPr lang="fr-FR" dirty="0">
                <a:latin typeface="+mj-lt"/>
              </a:rPr>
              <a:t>Par exemple, un portefeuille d’actif de référence, l’actif net d’une entité, ou un sous-ensemble identifié de l’actif net de l’entité</a:t>
            </a:r>
          </a:p>
          <a:p>
            <a:pPr marL="171416" indent="-171416" defTabSz="914217">
              <a:buFont typeface="Arial" panose="020B0604020202020204" pitchFamily="34" charset="0"/>
              <a:buChar char="•"/>
              <a:defRPr/>
            </a:pPr>
            <a:r>
              <a:rPr lang="fr-FR" dirty="0">
                <a:latin typeface="+mj-lt"/>
              </a:rPr>
              <a:t>Peut correspondre aux contrats multi-support avec unités de compte et aux contrats avec participation discrétionnaire aux excédents</a:t>
            </a:r>
          </a:p>
          <a:p>
            <a:pPr marL="171416" indent="-171416" defTabSz="914217">
              <a:buFont typeface="Arial" panose="020B0604020202020204" pitchFamily="34" charset="0"/>
              <a:buChar char="•"/>
              <a:defRPr/>
            </a:pPr>
            <a:r>
              <a:rPr lang="fr-FR" dirty="0">
                <a:latin typeface="+mj-lt"/>
              </a:rPr>
              <a:t>Cette méthode résulte d’une demande de l’industrie européenne : une étude de 2018 montrait qu’en Europe 80% du total des provisions techniques d’un échantillon représentatif était modélisé selon a méthode des contrats participatifs directs</a:t>
            </a:r>
          </a:p>
          <a:p>
            <a:pPr marL="171416" indent="-171416" defTabSz="914217">
              <a:buFont typeface="Arial" panose="020B0604020202020204" pitchFamily="34" charset="0"/>
              <a:buChar char="•"/>
              <a:defRPr/>
            </a:pPr>
            <a:endParaRPr lang="fr-FR" dirty="0">
              <a:latin typeface="+mj-lt"/>
            </a:endParaRPr>
          </a:p>
          <a:p>
            <a:pPr marL="171416" indent="-171416" defTabSz="914217">
              <a:buFont typeface="Arial" panose="020B0604020202020204" pitchFamily="34" charset="0"/>
              <a:buChar char="•"/>
              <a:defRPr/>
            </a:pPr>
            <a:endParaRPr lang="fr-FR" dirty="0">
              <a:latin typeface="+mj-lt"/>
            </a:endParaRPr>
          </a:p>
          <a:p>
            <a:pPr marL="171416" indent="-171416" defTabSz="914217">
              <a:buFont typeface="Arial" panose="020B0604020202020204" pitchFamily="34" charset="0"/>
              <a:buChar char="•"/>
              <a:defRPr/>
            </a:pPr>
            <a:r>
              <a:rPr lang="fr-FR" dirty="0">
                <a:latin typeface="+mj-lt"/>
              </a:rPr>
              <a:t>Méthode de répartition de la prime : méthode optionnelle sous certaines conditions</a:t>
            </a:r>
          </a:p>
          <a:p>
            <a:pPr marL="628524" lvl="1" indent="-171416" defTabSz="914217">
              <a:buFont typeface="Arial" panose="020B0604020202020204" pitchFamily="34" charset="0"/>
              <a:buChar char="•"/>
              <a:defRPr/>
            </a:pPr>
            <a:r>
              <a:rPr lang="fr-FR" dirty="0">
                <a:latin typeface="+mj-lt"/>
              </a:rPr>
              <a:t>Vise à permettre une application simplifiée du modèle général notamment pour les assureurs non vie</a:t>
            </a:r>
          </a:p>
          <a:p>
            <a:pPr marL="628524" lvl="1" indent="-171416" defTabSz="914217">
              <a:buFont typeface="Arial" panose="020B0604020202020204" pitchFamily="34" charset="0"/>
              <a:buChar char="•"/>
              <a:defRPr/>
            </a:pPr>
            <a:r>
              <a:rPr lang="fr-FR" dirty="0">
                <a:latin typeface="+mj-lt"/>
              </a:rPr>
              <a:t>Les provisions techniques sont déterminées en fonction du montant de la prime émise</a:t>
            </a:r>
          </a:p>
          <a:p>
            <a:pPr marL="171416" indent="-171416" defTabSz="914217">
              <a:buFont typeface="Arial" panose="020B0604020202020204" pitchFamily="34" charset="0"/>
              <a:buChar char="•"/>
              <a:defRPr/>
            </a:pPr>
            <a:endParaRPr lang="fr-FR" dirty="0">
              <a:latin typeface="+mj-lt"/>
            </a:endParaRPr>
          </a:p>
          <a:p>
            <a:pPr marL="171416" indent="-171416" defTabSz="914217">
              <a:buFont typeface="Arial" panose="020B0604020202020204" pitchFamily="34" charset="0"/>
              <a:buChar char="•"/>
              <a:defRPr/>
            </a:pPr>
            <a:r>
              <a:rPr lang="fr-FR" dirty="0">
                <a:latin typeface="+mj-lt"/>
              </a:rPr>
              <a:t>En pratique, d’après les analyses faites au niveau européen et sous réserve des travaux de certification: </a:t>
            </a:r>
          </a:p>
          <a:p>
            <a:pPr marL="628524" lvl="1" indent="-171416" defTabSz="914217">
              <a:buFont typeface="Arial" panose="020B0604020202020204" pitchFamily="34" charset="0"/>
              <a:buChar char="•"/>
              <a:defRPr/>
            </a:pPr>
            <a:r>
              <a:rPr lang="fr-FR" dirty="0">
                <a:latin typeface="+mj-lt"/>
              </a:rPr>
              <a:t>Modèle Général : assurance emprunteur et rentes non participatives</a:t>
            </a:r>
          </a:p>
          <a:p>
            <a:pPr marL="628524" lvl="1" indent="-171416" defTabSz="914217">
              <a:buFont typeface="Arial" panose="020B0604020202020204" pitchFamily="34" charset="0"/>
              <a:buChar char="•"/>
              <a:defRPr/>
            </a:pPr>
            <a:r>
              <a:rPr lang="fr-FR" dirty="0">
                <a:latin typeface="+mj-lt"/>
              </a:rPr>
              <a:t>Modèle des honoraires variables : La quasi totalité de l’assurance vie serait considérée comme des contrats d’assurance participatifs directs. </a:t>
            </a:r>
          </a:p>
          <a:p>
            <a:pPr marL="628524" lvl="1" indent="-171416" defTabSz="914217">
              <a:buFont typeface="Arial" panose="020B0604020202020204" pitchFamily="34" charset="0"/>
              <a:buChar char="•"/>
              <a:defRPr/>
            </a:pPr>
            <a:r>
              <a:rPr lang="fr-FR" dirty="0">
                <a:latin typeface="+mj-lt"/>
              </a:rPr>
              <a:t>Modèle de la réparation des primes: garanties annuelles d’assurance non vie</a:t>
            </a:r>
            <a:endParaRPr lang="fr-FR" dirty="0">
              <a:latin typeface="+mj-lt"/>
            </a:endParaRPr>
          </a:p>
        </p:txBody>
      </p:sp>
    </p:spTree>
    <p:extLst>
      <p:ext uri="{BB962C8B-B14F-4D97-AF65-F5344CB8AC3E}">
        <p14:creationId xmlns:p14="http://schemas.microsoft.com/office/powerpoint/2010/main" val="1314204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defTabSz="914217">
              <a:buFont typeface="Arial" panose="020B0604020202020204" pitchFamily="34" charset="0"/>
              <a:buChar char="•"/>
              <a:defRPr/>
            </a:pPr>
            <a:r>
              <a:rPr lang="fr-FR" dirty="0"/>
              <a:t>Cas d’un contrat profitable = primes sont supérieures aux prestations + frais lors de la comptabilisation initiale</a:t>
            </a:r>
          </a:p>
          <a:p>
            <a:pPr marL="171416" indent="-171416" defTabSz="914217">
              <a:buFont typeface="Arial" panose="020B0604020202020204" pitchFamily="34" charset="0"/>
              <a:buChar char="•"/>
              <a:defRPr/>
            </a:pPr>
            <a:r>
              <a:rPr lang="fr-FR" dirty="0"/>
              <a:t>Dans le modèle général, à la comptabilisation initiale, la provision technique résulte de 4 éléments</a:t>
            </a:r>
          </a:p>
          <a:p>
            <a:pPr marL="171416" indent="-171416" defTabSz="914217">
              <a:buFont typeface="Arial" panose="020B0604020202020204" pitchFamily="34" charset="0"/>
              <a:buChar char="•"/>
              <a:defRPr/>
            </a:pPr>
            <a:r>
              <a:rPr lang="fr-FR" dirty="0"/>
              <a:t>Une estimation des flux de trésorerie d’exécution:</a:t>
            </a:r>
          </a:p>
          <a:p>
            <a:pPr marL="628524" lvl="1" indent="-171416" defTabSz="914217">
              <a:buFont typeface="Arial" panose="020B0604020202020204" pitchFamily="34" charset="0"/>
              <a:buChar char="•"/>
              <a:defRPr/>
            </a:pPr>
            <a:r>
              <a:rPr lang="fr-FR" dirty="0"/>
              <a:t>L’entité doit inclure dans l’évaluation de contrats d’assurance tous les flux de trésorerie futurs au titre des droits et obligations du contrat d’assurance</a:t>
            </a:r>
          </a:p>
          <a:p>
            <a:pPr marL="628524" lvl="1" indent="-171416" defTabSz="914217">
              <a:buFont typeface="Arial" panose="020B0604020202020204" pitchFamily="34" charset="0"/>
              <a:buChar char="•"/>
              <a:defRPr/>
            </a:pPr>
            <a:r>
              <a:rPr lang="fr-FR" dirty="0"/>
              <a:t>Inclut les primes, chargements de gestion, sinistres, frais, rachats, arrérage de rentes, participation future aux excédents.</a:t>
            </a:r>
          </a:p>
          <a:p>
            <a:pPr marL="628524" lvl="1" indent="-171416" defTabSz="914217">
              <a:buFont typeface="Arial" panose="020B0604020202020204" pitchFamily="34" charset="0"/>
              <a:buChar char="•"/>
              <a:defRPr/>
            </a:pPr>
            <a:r>
              <a:rPr lang="fr-FR" dirty="0"/>
              <a:t>Les flux de trésorerie sont estimés et pondérés par leur probabilité</a:t>
            </a:r>
          </a:p>
          <a:p>
            <a:pPr marL="628524" lvl="1" indent="-171416" defTabSz="914217">
              <a:buFont typeface="Arial" panose="020B0604020202020204" pitchFamily="34" charset="0"/>
              <a:buChar char="•"/>
              <a:defRPr/>
            </a:pPr>
            <a:r>
              <a:rPr lang="fr-FR" dirty="0"/>
              <a:t>Une estimation, non biaisée des flux de trésorerie attendus d’un groupe de contrat d'assurance </a:t>
            </a:r>
          </a:p>
          <a:p>
            <a:pPr marL="628524" lvl="1" indent="-171416" defTabSz="914217">
              <a:buFont typeface="Arial" panose="020B0604020202020204" pitchFamily="34" charset="0"/>
              <a:buChar char="•"/>
              <a:defRPr/>
            </a:pPr>
            <a:r>
              <a:rPr lang="fr-FR" dirty="0"/>
              <a:t>L’estimation correspond à la valeur attendue de l’ensemble des scénarii possibles pondérés par leurs probabilités de survenance </a:t>
            </a:r>
          </a:p>
          <a:p>
            <a:pPr marL="628524" lvl="1" indent="-171416" defTabSz="914217">
              <a:buFont typeface="Arial" panose="020B0604020202020204" pitchFamily="34" charset="0"/>
              <a:buChar char="•"/>
              <a:defRPr/>
            </a:pPr>
            <a:r>
              <a:rPr lang="fr-FR" dirty="0"/>
              <a:t>L'estimation des flux de trésorerie reflète le point de vue de l'entité, sous réserve que les hypothèses de projection financière ne contredisent pas les prix de marché observables</a:t>
            </a:r>
          </a:p>
          <a:p>
            <a:pPr marL="628524" lvl="1" indent="-171416" defTabSz="914217">
              <a:buFont typeface="Arial" panose="020B0604020202020204" pitchFamily="34" charset="0"/>
              <a:buChar char="•"/>
              <a:defRPr/>
            </a:pPr>
            <a:r>
              <a:rPr lang="fr-FR" dirty="0"/>
              <a:t>L’estimation et ses paramètres sont réactualisés à chaque évaluation des  PT</a:t>
            </a:r>
          </a:p>
          <a:p>
            <a:pPr marL="171416" indent="-171416" defTabSz="914217">
              <a:buFont typeface="Arial" panose="020B0604020202020204" pitchFamily="34" charset="0"/>
              <a:buChar char="•"/>
              <a:defRPr/>
            </a:pPr>
            <a:r>
              <a:rPr lang="fr-FR" dirty="0"/>
              <a:t>Remarque: Pour les contrats vie avec participation aux excédents, implique notamment de modéliser dans différents scenarii les montants futurs de participation crédités aux provisions mathématiques ainsi que les conséquences sur les rachats</a:t>
            </a:r>
          </a:p>
          <a:p>
            <a:pPr marL="171416" indent="-171416" defTabSz="914217">
              <a:buFont typeface="Arial" panose="020B0604020202020204" pitchFamily="34" charset="0"/>
              <a:buChar char="•"/>
              <a:defRPr/>
            </a:pPr>
            <a:endParaRPr lang="fr-FR" dirty="0"/>
          </a:p>
          <a:p>
            <a:pPr marL="171416" indent="-171416" defTabSz="914217">
              <a:buFont typeface="Arial" panose="020B0604020202020204" pitchFamily="34" charset="0"/>
              <a:buChar char="•"/>
              <a:defRPr/>
            </a:pPr>
            <a:r>
              <a:rPr lang="fr-FR" dirty="0"/>
              <a:t>Effet d’actualisation</a:t>
            </a:r>
          </a:p>
          <a:p>
            <a:pPr marL="628524" lvl="1" indent="-171416" defTabSz="914217">
              <a:buFont typeface="Arial" panose="020B0604020202020204" pitchFamily="34" charset="0"/>
              <a:buChar char="•"/>
              <a:defRPr/>
            </a:pPr>
            <a:r>
              <a:rPr lang="fr-FR" dirty="0"/>
              <a:t>Effet censé refléter la valeur temps de l’argent et les risques financiers découlant des flux de trésorerie du contrat (notamment lorsque ces derniers sont adossés à des instruments financiers)</a:t>
            </a:r>
          </a:p>
          <a:p>
            <a:pPr marL="628524" lvl="1" indent="-171416" defTabSz="914217">
              <a:buFont typeface="Arial" panose="020B0604020202020204" pitchFamily="34" charset="0"/>
              <a:buChar char="•"/>
              <a:defRPr/>
            </a:pPr>
            <a:r>
              <a:rPr lang="fr-FR" dirty="0"/>
              <a:t>Le taux d’actualisation doit être cohérents avec les prix de marché observables pour des instruments financiers présentant des caractéristiques similaires</a:t>
            </a:r>
          </a:p>
          <a:p>
            <a:pPr marL="628524" lvl="1" indent="-171416" defTabSz="914217">
              <a:buFont typeface="Arial" panose="020B0604020202020204" pitchFamily="34" charset="0"/>
              <a:buChar char="•"/>
              <a:defRPr/>
            </a:pPr>
            <a:r>
              <a:rPr lang="fr-FR" dirty="0"/>
              <a:t>Ils excluent toutefois les effets des facteurs affectant les prix de marché lorsque ces derniers ne reflètent pas les flux de trésorerie du contrat d’assurance</a:t>
            </a:r>
          </a:p>
          <a:p>
            <a:pPr marL="628524" lvl="1" indent="-171416" defTabSz="914217">
              <a:buFont typeface="Arial" panose="020B0604020202020204" pitchFamily="34" charset="0"/>
              <a:buChar char="•"/>
              <a:defRPr/>
            </a:pPr>
            <a:r>
              <a:rPr lang="fr-FR" dirty="0"/>
              <a:t>Ils incorporent une prime d’</a:t>
            </a:r>
            <a:r>
              <a:rPr lang="fr-FR" dirty="0" err="1"/>
              <a:t>illiquidité</a:t>
            </a:r>
            <a:endParaRPr lang="fr-FR" dirty="0"/>
          </a:p>
          <a:p>
            <a:pPr marL="171416" indent="-171416" defTabSz="914217">
              <a:buFont typeface="Arial" panose="020B0604020202020204" pitchFamily="34" charset="0"/>
              <a:buChar char="•"/>
              <a:defRPr/>
            </a:pPr>
            <a:r>
              <a:rPr lang="fr-FR" dirty="0"/>
              <a:t>Remarque: Forte réserves exprimées par les superviseurs sur l’incorporation d’une prime d’</a:t>
            </a:r>
            <a:r>
              <a:rPr lang="fr-FR" dirty="0" err="1"/>
              <a:t>illiquidité</a:t>
            </a:r>
            <a:r>
              <a:rPr lang="fr-FR" dirty="0"/>
              <a:t> du fait du risque de taux non comparables (aucune méthodologie de calcul dans la norme)</a:t>
            </a:r>
          </a:p>
          <a:p>
            <a:pPr marL="171416" indent="-171416" defTabSz="914217">
              <a:buFont typeface="Arial" panose="020B0604020202020204" pitchFamily="34" charset="0"/>
              <a:buChar char="•"/>
              <a:defRPr/>
            </a:pPr>
            <a:endParaRPr lang="fr-FR" dirty="0"/>
          </a:p>
          <a:p>
            <a:pPr marL="171416" indent="-171416" defTabSz="914217">
              <a:buFont typeface="Arial" panose="020B0604020202020204" pitchFamily="34" charset="0"/>
              <a:buChar char="•"/>
              <a:defRPr/>
            </a:pPr>
            <a:r>
              <a:rPr lang="fr-FR" dirty="0"/>
              <a:t>Ajustement  pour risque non financier: calcul explicite</a:t>
            </a:r>
          </a:p>
          <a:p>
            <a:pPr marL="628524" lvl="1" indent="-171416" defTabSz="914217">
              <a:buFont typeface="Arial" panose="020B0604020202020204" pitchFamily="34" charset="0"/>
              <a:buChar char="•"/>
              <a:defRPr/>
            </a:pPr>
            <a:r>
              <a:rPr lang="fr-FR" dirty="0"/>
              <a:t>l’entité doit établir l’ajustement au titre du risque non financier séparément des autres estimations</a:t>
            </a:r>
          </a:p>
          <a:p>
            <a:pPr marL="628524" lvl="1" indent="-171416" defTabSz="914217">
              <a:buFont typeface="Arial" panose="020B0604020202020204" pitchFamily="34" charset="0"/>
              <a:buChar char="•"/>
              <a:defRPr/>
            </a:pPr>
            <a:r>
              <a:rPr lang="fr-FR" dirty="0"/>
              <a:t>L’ajustement pour risque non financiers est défini comme la contrepartie exigée par l'entité pour supporter l'incertitude relative aux montants et à l’échéance des flux de trésorerie découlant des risques non financiers du contrat  d’assurance</a:t>
            </a:r>
          </a:p>
          <a:p>
            <a:pPr marL="628524" lvl="1" indent="-171416" defTabSz="914217">
              <a:buFont typeface="Arial" panose="020B0604020202020204" pitchFamily="34" charset="0"/>
              <a:buChar char="•"/>
              <a:defRPr/>
            </a:pPr>
            <a:r>
              <a:rPr lang="fr-FR" dirty="0"/>
              <a:t>Il tient compte:</a:t>
            </a:r>
          </a:p>
          <a:p>
            <a:pPr marL="1085633" lvl="2" indent="-171416" defTabSz="914217">
              <a:buFont typeface="Arial" panose="020B0604020202020204" pitchFamily="34" charset="0"/>
              <a:buChar char="•"/>
              <a:defRPr/>
            </a:pPr>
            <a:r>
              <a:rPr lang="fr-FR" dirty="0"/>
              <a:t>du niveau de diversification de l’entité</a:t>
            </a:r>
          </a:p>
          <a:p>
            <a:pPr marL="1085633" lvl="2" indent="-171416" defTabSz="914217">
              <a:buFont typeface="Arial" panose="020B0604020202020204" pitchFamily="34" charset="0"/>
              <a:buChar char="•"/>
              <a:defRPr/>
            </a:pPr>
            <a:r>
              <a:rPr lang="fr-FR" dirty="0"/>
              <a:t>du degré d’aversion au risque de l’entité</a:t>
            </a:r>
          </a:p>
          <a:p>
            <a:pPr marL="628524" lvl="1" indent="-171416" defTabSz="914217">
              <a:buFont typeface="Arial" panose="020B0604020202020204" pitchFamily="34" charset="0"/>
              <a:buChar char="•"/>
              <a:defRPr/>
            </a:pPr>
            <a:r>
              <a:rPr lang="fr-FR" dirty="0"/>
              <a:t>Pas de méthode de calcul prescriptive : différentes approches possibles (Value at </a:t>
            </a:r>
            <a:r>
              <a:rPr lang="fr-FR" dirty="0" err="1"/>
              <a:t>risk</a:t>
            </a:r>
            <a:r>
              <a:rPr lang="fr-FR" dirty="0"/>
              <a:t>, Coût du capital…) mais mention de l’équivalence en terme de niveau de confiance</a:t>
            </a:r>
          </a:p>
          <a:p>
            <a:pPr marL="171416" indent="-171416" defTabSz="914217">
              <a:buFont typeface="Arial" panose="020B0604020202020204" pitchFamily="34" charset="0"/>
              <a:buChar char="•"/>
              <a:defRPr/>
            </a:pPr>
            <a:r>
              <a:rPr lang="fr-FR" dirty="0"/>
              <a:t>La marge de service contractuelle: cf. diapositive suivante</a:t>
            </a:r>
          </a:p>
          <a:p>
            <a:pPr marL="171416" indent="-171416" defTabSz="914217">
              <a:buFont typeface="Arial" panose="020B0604020202020204" pitchFamily="34" charset="0"/>
              <a:buChar char="•"/>
              <a:defRPr/>
            </a:pPr>
            <a:endParaRPr lang="fr-FR" dirty="0"/>
          </a:p>
          <a:p>
            <a:pPr marL="171416" indent="-171416" defTabSz="914217">
              <a:buFont typeface="Arial" panose="020B0604020202020204" pitchFamily="34" charset="0"/>
              <a:buChar char="•"/>
              <a:defRPr/>
            </a:pPr>
            <a:r>
              <a:rPr lang="fr-FR" dirty="0"/>
              <a:t>Objectif de l’IASB : Accroitre la transparence sur les contrats =&gt; utilisation d’hypothèses actualisées cohérentes avec les données de marché observable + valorisation explicite du risque et des garanties financières</a:t>
            </a:r>
          </a:p>
          <a:p>
            <a:endParaRPr lang="fr-FR" dirty="0"/>
          </a:p>
        </p:txBody>
      </p:sp>
    </p:spTree>
    <p:extLst>
      <p:ext uri="{BB962C8B-B14F-4D97-AF65-F5344CB8AC3E}">
        <p14:creationId xmlns:p14="http://schemas.microsoft.com/office/powerpoint/2010/main" val="517611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16" indent="-171416" defTabSz="914217">
              <a:buFont typeface="Arial" panose="020B0604020202020204" pitchFamily="34" charset="0"/>
              <a:buChar char="•"/>
              <a:defRPr/>
            </a:pPr>
            <a:r>
              <a:rPr lang="fr-FR" dirty="0">
                <a:latin typeface="+mj-lt"/>
              </a:rPr>
              <a:t>La marge de service contractuelle correspond au montant des profits attendus du contrat</a:t>
            </a:r>
          </a:p>
          <a:p>
            <a:pPr marL="171416" indent="-171416" defTabSz="914217">
              <a:buFont typeface="Arial" panose="020B0604020202020204" pitchFamily="34" charset="0"/>
              <a:buChar char="•"/>
              <a:defRPr/>
            </a:pPr>
            <a:r>
              <a:rPr lang="fr-FR" dirty="0">
                <a:latin typeface="+mj-lt"/>
              </a:rPr>
              <a:t>Dans la présentation au bilan, la marge de service contractuelle est incluse dans le montant des provisions techniques (actifs/passifs d’assurance)</a:t>
            </a:r>
          </a:p>
          <a:p>
            <a:pPr marL="171416" indent="-171416" defTabSz="914217">
              <a:buFont typeface="Arial" panose="020B0604020202020204" pitchFamily="34" charset="0"/>
              <a:buChar char="•"/>
              <a:defRPr/>
            </a:pPr>
            <a:r>
              <a:rPr lang="fr-FR" dirty="0">
                <a:latin typeface="+mj-lt"/>
              </a:rPr>
              <a:t>Objectif de l’IASB : Accroitre la transparence sur la rentabilité des contrats d’assurance: présentation séparée de la marge de service contractuelle en annexe</a:t>
            </a:r>
          </a:p>
          <a:p>
            <a:pPr marL="171416" indent="-171416" defTabSz="914217">
              <a:buFont typeface="Arial" panose="020B0604020202020204" pitchFamily="34" charset="0"/>
              <a:buChar char="•"/>
              <a:defRPr/>
            </a:pPr>
            <a:r>
              <a:rPr lang="fr-FR" dirty="0">
                <a:latin typeface="+mj-lt"/>
              </a:rPr>
              <a:t>Approche asymétrique</a:t>
            </a:r>
          </a:p>
          <a:p>
            <a:pPr marL="628524" lvl="1" indent="-171416" defTabSz="914217">
              <a:buFont typeface="Arial" panose="020B0604020202020204" pitchFamily="34" charset="0"/>
              <a:buChar char="•"/>
              <a:defRPr/>
            </a:pPr>
            <a:r>
              <a:rPr lang="fr-FR" dirty="0">
                <a:latin typeface="+mj-lt"/>
              </a:rPr>
              <a:t>Les profits attendus sont différés et reconnus sur la durée de vie des contrats</a:t>
            </a:r>
          </a:p>
          <a:p>
            <a:pPr marL="628524" lvl="1" indent="-171416" defTabSz="914217">
              <a:buFont typeface="Arial" panose="020B0604020202020204" pitchFamily="34" charset="0"/>
              <a:buChar char="•"/>
              <a:defRPr/>
            </a:pPr>
            <a:r>
              <a:rPr lang="fr-FR" dirty="0">
                <a:latin typeface="+mj-lt"/>
              </a:rPr>
              <a:t>Les pertes attendues sont immédiatement constatées en résultat</a:t>
            </a:r>
          </a:p>
          <a:p>
            <a:pPr marL="171416" indent="-171416" defTabSz="914217">
              <a:buFont typeface="Arial" panose="020B0604020202020204" pitchFamily="34" charset="0"/>
              <a:buChar char="•"/>
              <a:defRPr/>
            </a:pPr>
            <a:r>
              <a:rPr lang="fr-FR" dirty="0">
                <a:latin typeface="+mj-lt"/>
              </a:rPr>
              <a:t>A l’avenir, la CSM constituera un indicateur très suivi par les analyses tes financiers</a:t>
            </a:r>
          </a:p>
          <a:p>
            <a:pPr marL="171416" indent="-171416" defTabSz="914217">
              <a:buFont typeface="Arial" panose="020B0604020202020204" pitchFamily="34" charset="0"/>
              <a:buChar char="•"/>
              <a:defRPr/>
            </a:pPr>
            <a:endParaRPr lang="fr-FR" dirty="0">
              <a:latin typeface="+mj-lt"/>
            </a:endParaRPr>
          </a:p>
          <a:p>
            <a:pPr marL="171416" indent="-171416" defTabSz="914217">
              <a:buFont typeface="Arial" panose="020B0604020202020204" pitchFamily="34" charset="0"/>
              <a:buChar char="•"/>
              <a:defRPr/>
            </a:pPr>
            <a:r>
              <a:rPr lang="fr-FR" dirty="0">
                <a:latin typeface="+mj-lt"/>
              </a:rPr>
              <a:t>Date de première comptabilisation, la première des dates suivantes:</a:t>
            </a:r>
          </a:p>
          <a:p>
            <a:pPr marL="628524" lvl="1" indent="-171416" defTabSz="914217">
              <a:buFont typeface="Arial" panose="020B0604020202020204" pitchFamily="34" charset="0"/>
              <a:buChar char="•"/>
              <a:defRPr/>
            </a:pPr>
            <a:r>
              <a:rPr lang="fr-FR" dirty="0">
                <a:latin typeface="+mj-lt"/>
              </a:rPr>
              <a:t>Début de la période de couverture</a:t>
            </a:r>
          </a:p>
          <a:p>
            <a:pPr marL="628524" lvl="1" indent="-171416" defTabSz="914217">
              <a:buFont typeface="Arial" panose="020B0604020202020204" pitchFamily="34" charset="0"/>
              <a:buChar char="•"/>
              <a:defRPr/>
            </a:pPr>
            <a:r>
              <a:rPr lang="fr-FR" dirty="0">
                <a:latin typeface="+mj-lt"/>
              </a:rPr>
              <a:t>Date du premier paiement </a:t>
            </a:r>
          </a:p>
          <a:p>
            <a:pPr marL="628524" lvl="1" indent="-171416" defTabSz="914217">
              <a:buFont typeface="Arial" panose="020B0604020202020204" pitchFamily="34" charset="0"/>
              <a:buChar char="•"/>
              <a:defRPr/>
            </a:pPr>
            <a:r>
              <a:rPr lang="fr-FR" dirty="0">
                <a:latin typeface="+mj-lt"/>
              </a:rPr>
              <a:t>Date à laquelle le contrat devient déficitaire</a:t>
            </a:r>
          </a:p>
          <a:p>
            <a:pPr marL="171416" indent="-171416" defTabSz="914217">
              <a:buFont typeface="Arial" panose="020B0604020202020204" pitchFamily="34" charset="0"/>
              <a:buChar char="•"/>
              <a:defRPr/>
            </a:pPr>
            <a:endParaRPr lang="fr-FR" dirty="0">
              <a:latin typeface="+mj-lt"/>
            </a:endParaRPr>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a:xfrm>
            <a:off x="2863833" y="13963541"/>
            <a:ext cx="2189568" cy="409393"/>
          </a:xfrm>
          <a:prstGeom prst="rect">
            <a:avLst/>
          </a:prstGeom>
        </p:spPr>
        <p:txBody>
          <a:bodyPr/>
          <a:lstStyle/>
          <a:p>
            <a:pPr>
              <a:defRPr/>
            </a:pPr>
            <a:fld id="{8DE5E2FE-714E-4E7F-8DB3-E422450ED88A}" type="slidenum">
              <a:rPr lang="fr-FR" smtClean="0"/>
              <a:pPr>
                <a:defRPr/>
              </a:pPr>
              <a:t>15</a:t>
            </a:fld>
            <a:endParaRPr lang="fr-FR" dirty="0"/>
          </a:p>
        </p:txBody>
      </p:sp>
    </p:spTree>
    <p:extLst>
      <p:ext uri="{BB962C8B-B14F-4D97-AF65-F5344CB8AC3E}">
        <p14:creationId xmlns:p14="http://schemas.microsoft.com/office/powerpoint/2010/main" val="765372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70353" lvl="1" indent="-270353" algn="just" defTabSz="926925">
              <a:buClr>
                <a:srgbClr val="F7C765"/>
              </a:buClr>
              <a:buFont typeface="Arial" panose="020B0604020202020204" pitchFamily="34" charset="0"/>
              <a:buChar char="•"/>
              <a:defRPr/>
            </a:pPr>
            <a:r>
              <a:rPr lang="fr-FR" dirty="0"/>
              <a:t>Exemple très simplifié</a:t>
            </a:r>
          </a:p>
          <a:p>
            <a:pPr marL="727461" lvl="2" indent="-270353" algn="just" defTabSz="926925">
              <a:buClr>
                <a:srgbClr val="F7C765"/>
              </a:buClr>
              <a:buFont typeface="Arial" panose="020B0604020202020204" pitchFamily="34" charset="0"/>
              <a:buChar char="•"/>
              <a:defRPr/>
            </a:pPr>
            <a:r>
              <a:rPr lang="fr-FR" dirty="0"/>
              <a:t>Contrat annuel</a:t>
            </a:r>
          </a:p>
          <a:p>
            <a:pPr marL="727461" lvl="2" indent="-270353" algn="just" defTabSz="926925">
              <a:buClr>
                <a:srgbClr val="F7C765"/>
              </a:buClr>
              <a:buFont typeface="Arial" panose="020B0604020202020204" pitchFamily="34" charset="0"/>
              <a:buChar char="•"/>
              <a:defRPr/>
            </a:pPr>
            <a:r>
              <a:rPr lang="fr-FR" dirty="0"/>
              <a:t>Taux d’actualisation &amp; ajustement pour risque non financier arbitraire</a:t>
            </a:r>
          </a:p>
          <a:p>
            <a:pPr marL="270353" lvl="1" indent="-270353" algn="just" defTabSz="926925">
              <a:buClr>
                <a:srgbClr val="F7C765"/>
              </a:buClr>
              <a:buFont typeface="Arial" panose="020B0604020202020204" pitchFamily="34" charset="0"/>
              <a:buChar char="•"/>
              <a:defRPr/>
            </a:pPr>
            <a:r>
              <a:rPr lang="fr-FR" dirty="0"/>
              <a:t>A la souscription initiale:</a:t>
            </a:r>
          </a:p>
          <a:p>
            <a:pPr marL="727461" lvl="2" indent="-270353" algn="just" defTabSz="926925">
              <a:buClr>
                <a:srgbClr val="F7C765"/>
              </a:buClr>
              <a:buFont typeface="Arial" panose="020B0604020202020204" pitchFamily="34" charset="0"/>
              <a:buChar char="•"/>
              <a:defRPr/>
            </a:pPr>
            <a:r>
              <a:rPr lang="fr-FR" dirty="0"/>
              <a:t>Un résultat positif est attendu : le montant de la provision technique est donc nulle</a:t>
            </a:r>
          </a:p>
          <a:p>
            <a:pPr marL="727461" lvl="2" indent="-270353" algn="just" defTabSz="926925">
              <a:buClr>
                <a:srgbClr val="F7C765"/>
              </a:buClr>
              <a:buFont typeface="Arial" panose="020B0604020202020204" pitchFamily="34" charset="0"/>
              <a:buChar char="•"/>
              <a:defRPr/>
            </a:pPr>
            <a:r>
              <a:rPr lang="fr-FR" dirty="0"/>
              <a:t>Les primes sont encaissées à l’émission</a:t>
            </a:r>
          </a:p>
          <a:p>
            <a:pPr marL="727461" lvl="2" indent="-270353" algn="just" defTabSz="926925">
              <a:buClr>
                <a:srgbClr val="F7C765"/>
              </a:buClr>
              <a:buFont typeface="Arial" panose="020B0604020202020204" pitchFamily="34" charset="0"/>
              <a:buChar char="•"/>
              <a:defRPr/>
            </a:pPr>
            <a:r>
              <a:rPr lang="fr-FR" dirty="0"/>
              <a:t>Les sinistres sont décaissés en fin d’année</a:t>
            </a:r>
          </a:p>
          <a:p>
            <a:pPr marL="727461" lvl="2" indent="-270353" algn="just" defTabSz="926925">
              <a:buClr>
                <a:srgbClr val="F7C765"/>
              </a:buClr>
              <a:buFont typeface="Arial" panose="020B0604020202020204" pitchFamily="34" charset="0"/>
              <a:buChar char="•"/>
              <a:defRPr/>
            </a:pPr>
            <a:r>
              <a:rPr lang="fr-FR" dirty="0"/>
              <a:t>L’effet d’actualisation est arrondi à 1</a:t>
            </a:r>
          </a:p>
          <a:p>
            <a:pPr marL="727461" lvl="2" indent="-270353" algn="just" defTabSz="926925">
              <a:buClr>
                <a:srgbClr val="F7C765"/>
              </a:buClr>
              <a:buFont typeface="Arial" panose="020B0604020202020204" pitchFamily="34" charset="0"/>
              <a:buChar char="•"/>
              <a:defRPr/>
            </a:pPr>
            <a:r>
              <a:rPr lang="fr-FR" dirty="0"/>
              <a:t>Le montant du profit attendu est de 21 neutralisé par la marge de service contractuelle</a:t>
            </a:r>
          </a:p>
          <a:p>
            <a:pPr marL="270353" lvl="1" indent="-270353" algn="just" defTabSz="926925">
              <a:buClr>
                <a:srgbClr val="F7C765"/>
              </a:buClr>
              <a:buFont typeface="Arial" panose="020B0604020202020204" pitchFamily="34" charset="0"/>
              <a:buChar char="•"/>
              <a:defRPr/>
            </a:pPr>
            <a:r>
              <a:rPr lang="fr-FR" dirty="0"/>
              <a:t>La marge de service contractuelle inclut à la fois un excédent technique &amp; un excédent financier lié à la prise en compte de l’effet d’actualisation</a:t>
            </a:r>
          </a:p>
          <a:p>
            <a:endParaRPr lang="fr-FR" dirty="0"/>
          </a:p>
        </p:txBody>
      </p:sp>
    </p:spTree>
    <p:extLst>
      <p:ext uri="{BB962C8B-B14F-4D97-AF65-F5344CB8AC3E}">
        <p14:creationId xmlns:p14="http://schemas.microsoft.com/office/powerpoint/2010/main" val="2719766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1104828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smtClean="0"/>
              <a:t>La provision</a:t>
            </a:r>
            <a:r>
              <a:rPr lang="fr-FR" baseline="0" dirty="0" smtClean="0"/>
              <a:t> pour couverture comprend les 4 éléments déjà décrits qui sont </a:t>
            </a:r>
            <a:r>
              <a:rPr lang="fr-FR" baseline="0" dirty="0" err="1" smtClean="0"/>
              <a:t>re</a:t>
            </a:r>
            <a:r>
              <a:rPr lang="fr-FR" baseline="0" dirty="0" smtClean="0"/>
              <a:t>-estimés à chaque arrêté ultérieur en actualisant les hypothèses</a:t>
            </a:r>
          </a:p>
          <a:p>
            <a:pPr marL="628524" lvl="1" indent="-171416">
              <a:buFont typeface="Arial" panose="020B0604020202020204" pitchFamily="34" charset="0"/>
              <a:buChar char="•"/>
            </a:pPr>
            <a:r>
              <a:rPr lang="fr-FR" baseline="0" dirty="0" smtClean="0"/>
              <a:t>Correspond à l’engagement de l’assureur au titre de la couverture restant à fournir à l’assuré</a:t>
            </a:r>
          </a:p>
          <a:p>
            <a:pPr marL="628524" lvl="1" indent="-171416">
              <a:buFont typeface="Arial" panose="020B0604020202020204" pitchFamily="34" charset="0"/>
              <a:buChar char="•"/>
            </a:pPr>
            <a:r>
              <a:rPr lang="fr-FR" baseline="0" dirty="0" smtClean="0"/>
              <a:t>Conceptuellement similaire aux provisions mathématique du code CIMA (engagements respectifs de l’assureur et de l’assuré)</a:t>
            </a:r>
          </a:p>
          <a:p>
            <a:pPr marL="171416" indent="-171416">
              <a:buFont typeface="Arial" panose="020B0604020202020204" pitchFamily="34" charset="0"/>
              <a:buChar char="•"/>
            </a:pPr>
            <a:r>
              <a:rPr lang="fr-FR" dirty="0"/>
              <a:t>Lors de la survenance d’un sinistre, une provision complémentaire est constatée distincte de la provision pour couverture future</a:t>
            </a:r>
          </a:p>
          <a:p>
            <a:pPr marL="628524" lvl="1" indent="-171416">
              <a:buFont typeface="Arial" panose="020B0604020202020204" pitchFamily="34" charset="0"/>
              <a:buChar char="•"/>
            </a:pPr>
            <a:r>
              <a:rPr lang="fr-FR" dirty="0"/>
              <a:t>Conceptuellement similaire à la provision pour sinistre à payer du code CIMA</a:t>
            </a:r>
          </a:p>
          <a:p>
            <a:pPr marL="628524" lvl="1" indent="-171416">
              <a:buFont typeface="Arial" panose="020B0604020202020204" pitchFamily="34" charset="0"/>
              <a:buChar char="•"/>
            </a:pPr>
            <a:r>
              <a:rPr lang="fr-FR" dirty="0"/>
              <a:t>Elle comprend l’estimation des flux de trésorerie, l’effet d’actualisation et un ajustement pour risque  non financier déterminé comme pour la provision pour couverture future</a:t>
            </a:r>
          </a:p>
          <a:p>
            <a:pPr marL="628524" lvl="1" indent="-171416">
              <a:buFont typeface="Arial" panose="020B0604020202020204" pitchFamily="34" charset="0"/>
              <a:buChar char="•"/>
            </a:pPr>
            <a:r>
              <a:rPr lang="fr-FR" dirty="0"/>
              <a:t>En revanche pas de marge de service contractuelle : la survenance d’un sinistre impact en effet directement le compte de résultat (IFRS.42)</a:t>
            </a:r>
          </a:p>
          <a:p>
            <a:pPr marL="628524" lvl="1" indent="-171416">
              <a:buFont typeface="Arial" panose="020B0604020202020204" pitchFamily="34" charset="0"/>
              <a:buChar char="•"/>
            </a:pPr>
            <a:r>
              <a:rPr lang="fr-FR" dirty="0"/>
              <a:t>Le résultat d’un exercice donné résulte donc de l’écart entre:</a:t>
            </a:r>
          </a:p>
          <a:p>
            <a:pPr marL="1085633" lvl="2" indent="-171416">
              <a:buFont typeface="Courier New" panose="02070309020205020404" pitchFamily="49" charset="0"/>
              <a:buChar char="o"/>
            </a:pPr>
            <a:r>
              <a:rPr lang="fr-FR" dirty="0"/>
              <a:t> le montant des sinistres attendus (incorporé dans la provision pour couverture future)</a:t>
            </a:r>
          </a:p>
          <a:p>
            <a:pPr marL="1085633" lvl="2" indent="-171416">
              <a:buFont typeface="Courier New" panose="02070309020205020404" pitchFamily="49" charset="0"/>
              <a:buChar char="o"/>
            </a:pPr>
            <a:r>
              <a:rPr lang="fr-FR" dirty="0"/>
              <a:t>Le montant des sinistres survenus  (incorporé dans la provision pour sinistres survenus)</a:t>
            </a:r>
          </a:p>
          <a:p>
            <a:endParaRPr lang="fr-FR" dirty="0"/>
          </a:p>
        </p:txBody>
      </p:sp>
    </p:spTree>
    <p:extLst>
      <p:ext uri="{BB962C8B-B14F-4D97-AF65-F5344CB8AC3E}">
        <p14:creationId xmlns:p14="http://schemas.microsoft.com/office/powerpoint/2010/main" val="3284491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a:t>Les agrégats minimaux : principes de présentation des IFRS (IAS 1)</a:t>
            </a:r>
          </a:p>
          <a:p>
            <a:pPr marL="171416" indent="-171416">
              <a:buFont typeface="Arial" panose="020B0604020202020204" pitchFamily="34" charset="0"/>
              <a:buChar char="•"/>
            </a:pPr>
            <a:r>
              <a:rPr lang="fr-FR" dirty="0"/>
              <a:t>L’IASB applique un principe général selon lequel l’unité de comptabilisation est le contrat d’assurance qui résulte d’une combinaison non séparable de droits et obligations</a:t>
            </a:r>
          </a:p>
          <a:p>
            <a:pPr marL="628524" lvl="1" indent="-171416">
              <a:buFont typeface="Wingdings" panose="05000000000000000000" pitchFamily="2" charset="2"/>
              <a:buChar char="§"/>
            </a:pPr>
            <a:r>
              <a:rPr lang="fr-FR" dirty="0"/>
              <a:t>La norme prévoit la possibilité de comptabiliser certaines composantes du contrat (dérivés incorporés, composante d’investissement) lorsque ces derniers ne sont pas étroitement liés aux obligations d’assurance</a:t>
            </a:r>
          </a:p>
          <a:p>
            <a:pPr marL="628524" lvl="1" indent="-171416">
              <a:buFont typeface="Wingdings" panose="05000000000000000000" pitchFamily="2" charset="2"/>
              <a:buChar char="§"/>
            </a:pPr>
            <a:r>
              <a:rPr lang="fr-FR" dirty="0"/>
              <a:t>Après séparation de ces composantes distinctes, la norme prévoit une présomption selon laquelle les autres composantes du contrat ne peuvent pas être comptabilisés distinctement (le contrat est l’unité de comptabilisation)</a:t>
            </a:r>
          </a:p>
          <a:p>
            <a:pPr marL="628524" lvl="1" indent="-171416">
              <a:buFont typeface="Wingdings" panose="05000000000000000000" pitchFamily="2" charset="2"/>
              <a:buChar char="§"/>
            </a:pPr>
            <a:r>
              <a:rPr lang="fr-FR" dirty="0"/>
              <a:t>Pour l’évaluation des provisions techniques, l’IASB considère que le contrat d’assurance constitue un ensemble de droits et obligations non séparables</a:t>
            </a:r>
          </a:p>
          <a:p>
            <a:pPr marL="628524" lvl="1" indent="-171416">
              <a:buFont typeface="Wingdings" panose="05000000000000000000" pitchFamily="2" charset="2"/>
              <a:buChar char="§"/>
            </a:pPr>
            <a:r>
              <a:rPr lang="fr-FR" dirty="0"/>
              <a:t>De ce fait, l’IASB considère que les flux de primes ne sont pas dissociables des autres flux de trésorerie du contrat et que le fait d’afficher des créances de primes serait conceptuellement incohérent avec le modèle de comptabilisation d’IFRS 17</a:t>
            </a:r>
          </a:p>
          <a:p>
            <a:pPr marL="628524" lvl="1" indent="-171416">
              <a:buFont typeface="Wingdings" panose="05000000000000000000" pitchFamily="2" charset="2"/>
              <a:buChar char="§"/>
            </a:pPr>
            <a:r>
              <a:rPr lang="fr-FR" dirty="0"/>
              <a:t>Par ailleurs, l’IASB a jugé trop difficile de trouver une définition des créances de primes</a:t>
            </a:r>
          </a:p>
          <a:p>
            <a:pPr marL="171416" indent="-171416">
              <a:buFont typeface="Arial" panose="020B0604020202020204" pitchFamily="34" charset="0"/>
              <a:buChar char="•"/>
            </a:pPr>
            <a:r>
              <a:rPr lang="fr-FR" dirty="0"/>
              <a:t>Conséquences, dans la présentation au bilan, disparition:</a:t>
            </a:r>
          </a:p>
          <a:p>
            <a:pPr marL="628524" lvl="1" indent="-171416">
              <a:buFont typeface="Wingdings" panose="05000000000000000000" pitchFamily="2" charset="2"/>
              <a:buChar char="§"/>
            </a:pPr>
            <a:r>
              <a:rPr lang="fr-FR" dirty="0"/>
              <a:t>Des créances et dettes vis-à-vis des assurés</a:t>
            </a:r>
          </a:p>
          <a:p>
            <a:pPr marL="628524" lvl="1" indent="-171416">
              <a:buFont typeface="Wingdings" panose="05000000000000000000" pitchFamily="2" charset="2"/>
              <a:buChar char="§"/>
            </a:pPr>
            <a:r>
              <a:rPr lang="fr-FR" dirty="0"/>
              <a:t>Des créances et dettes vis-à-vis des intermédiaires</a:t>
            </a:r>
          </a:p>
          <a:p>
            <a:pPr marL="628524" lvl="1" indent="-171416">
              <a:buFont typeface="Wingdings" panose="05000000000000000000" pitchFamily="2" charset="2"/>
              <a:buChar char="§"/>
            </a:pPr>
            <a:r>
              <a:rPr lang="fr-FR" dirty="0"/>
              <a:t>Des créances et dettes vis à vis des assureurs</a:t>
            </a:r>
          </a:p>
          <a:p>
            <a:pPr marL="628524" lvl="1" indent="-171416">
              <a:buFont typeface="Wingdings" panose="05000000000000000000" pitchFamily="2" charset="2"/>
              <a:buChar char="§"/>
            </a:pPr>
            <a:r>
              <a:rPr lang="fr-FR" dirty="0"/>
              <a:t>Des dépôts espèce liés aux contrats de réassurance</a:t>
            </a:r>
          </a:p>
          <a:p>
            <a:pPr marL="457109" lvl="1"/>
            <a:r>
              <a:rPr lang="fr-FR" dirty="0"/>
              <a:t>Cette information ne sera également plus disponible dans l’annexe</a:t>
            </a:r>
          </a:p>
          <a:p>
            <a:pPr marL="171416" lvl="1" indent="-171416">
              <a:buFont typeface="Arial" panose="020B0604020202020204" pitchFamily="34" charset="0"/>
              <a:buChar char="•"/>
            </a:pPr>
            <a:r>
              <a:rPr lang="fr-FR" dirty="0"/>
              <a:t>Agrégats du compte de résultat : présentation à suivre</a:t>
            </a:r>
          </a:p>
        </p:txBody>
      </p:sp>
    </p:spTree>
    <p:extLst>
      <p:ext uri="{BB962C8B-B14F-4D97-AF65-F5344CB8AC3E}">
        <p14:creationId xmlns:p14="http://schemas.microsoft.com/office/powerpoint/2010/main" val="267326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343912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a:xfrm>
            <a:off x="2637198" y="14084169"/>
            <a:ext cx="2016293" cy="412929"/>
          </a:xfrm>
          <a:prstGeom prst="rect">
            <a:avLst/>
          </a:prstGeom>
        </p:spPr>
        <p:txBody>
          <a:bodyPr/>
          <a:lstStyle/>
          <a:p>
            <a:pPr>
              <a:defRPr/>
            </a:pPr>
            <a:fld id="{8DE5E2FE-714E-4E7F-8DB3-E422450ED88A}" type="slidenum">
              <a:rPr lang="fr-FR" smtClean="0"/>
              <a:pPr>
                <a:defRPr/>
              </a:pPr>
              <a:t>20</a:t>
            </a:fld>
            <a:endParaRPr lang="fr-FR" dirty="0"/>
          </a:p>
        </p:txBody>
      </p:sp>
    </p:spTree>
    <p:extLst>
      <p:ext uri="{BB962C8B-B14F-4D97-AF65-F5344CB8AC3E}">
        <p14:creationId xmlns:p14="http://schemas.microsoft.com/office/powerpoint/2010/main" val="1277028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lvl="1" indent="-171416">
              <a:buClr>
                <a:srgbClr val="F7C765"/>
              </a:buClr>
              <a:buFont typeface="Arial" panose="020B0604020202020204" pitchFamily="34" charset="0"/>
              <a:buChar char="•"/>
            </a:pPr>
            <a:r>
              <a:rPr lang="fr-FR" dirty="0"/>
              <a:t>Objectif de l’IASB :</a:t>
            </a:r>
          </a:p>
          <a:p>
            <a:pPr marL="628524" lvl="3" indent="-171416">
              <a:buClr>
                <a:srgbClr val="F7C765"/>
              </a:buClr>
              <a:buFont typeface="Arial" panose="020B0604020202020204" pitchFamily="34" charset="0"/>
              <a:buChar char="•"/>
            </a:pPr>
            <a:r>
              <a:rPr lang="fr-FR" dirty="0"/>
              <a:t>Opérer une distinction claire entre le résultat de souscription et le résultat financier</a:t>
            </a:r>
          </a:p>
          <a:p>
            <a:pPr marL="628524" lvl="3" indent="-171416">
              <a:buClr>
                <a:srgbClr val="F7C765"/>
              </a:buClr>
              <a:buFont typeface="Arial" panose="020B0604020202020204" pitchFamily="34" charset="0"/>
              <a:buChar char="•"/>
            </a:pPr>
            <a:r>
              <a:rPr lang="fr-FR" dirty="0"/>
              <a:t>Assurer une comparabilité du revenu en excluant les composantes d’investissements</a:t>
            </a:r>
          </a:p>
          <a:p>
            <a:pPr marL="171416" lvl="1" indent="-171416">
              <a:buClr>
                <a:srgbClr val="F7C765"/>
              </a:buClr>
              <a:buFont typeface="Arial" panose="020B0604020202020204" pitchFamily="34" charset="0"/>
              <a:buChar char="•"/>
            </a:pPr>
            <a:r>
              <a:rPr lang="fr-FR" dirty="0"/>
              <a:t>Changement important par rapport aux référentiels français  et CIMA: </a:t>
            </a:r>
          </a:p>
          <a:p>
            <a:pPr marL="628524" lvl="3" indent="-171416">
              <a:buClr>
                <a:srgbClr val="F7C765"/>
              </a:buClr>
              <a:buFont typeface="Arial" panose="020B0604020202020204" pitchFamily="34" charset="0"/>
              <a:buChar char="•"/>
            </a:pPr>
            <a:r>
              <a:rPr lang="fr-FR" dirty="0"/>
              <a:t>les mouvements de dotation/reprise de provisions techniques transitent généralement par une unique contrepartie au compte de résultat</a:t>
            </a:r>
          </a:p>
          <a:p>
            <a:pPr marL="628524" lvl="3" indent="-171416">
              <a:buClr>
                <a:srgbClr val="F7C765"/>
              </a:buClr>
              <a:buFont typeface="Arial" panose="020B0604020202020204" pitchFamily="34" charset="0"/>
              <a:buChar char="•"/>
            </a:pPr>
            <a:r>
              <a:rPr lang="fr-FR" dirty="0"/>
              <a:t>Ces dotations / reprises intègrent en réalité différents  effets qu’IFRS 17 impose de comptabiliser séparément au compte de résultat</a:t>
            </a:r>
          </a:p>
          <a:p>
            <a:pPr marL="628524" lvl="3" indent="-171416">
              <a:buClr>
                <a:srgbClr val="F7C765"/>
              </a:buClr>
              <a:buFont typeface="Arial" panose="020B0604020202020204" pitchFamily="34" charset="0"/>
              <a:buChar char="•"/>
            </a:pPr>
            <a:r>
              <a:rPr lang="fr-FR" dirty="0"/>
              <a:t>Impose un niveau d’analyse plus fin de la variation des provisions techniques qui doit être décomposée</a:t>
            </a:r>
          </a:p>
          <a:p>
            <a:pPr marL="628524" lvl="3" indent="-171416">
              <a:buClr>
                <a:srgbClr val="F7C765"/>
              </a:buClr>
              <a:buFont typeface="Arial" panose="020B0604020202020204" pitchFamily="34" charset="0"/>
              <a:buChar char="•"/>
            </a:pPr>
            <a:r>
              <a:rPr lang="fr-FR" dirty="0"/>
              <a:t>Requiert une intégration des outils actuariels dans la chaine de traitement comptable</a:t>
            </a:r>
          </a:p>
          <a:p>
            <a:pPr marL="171416" lvl="1" indent="-171416">
              <a:buClr>
                <a:srgbClr val="F7C765"/>
              </a:buClr>
              <a:buFont typeface="Arial" panose="020B0604020202020204" pitchFamily="34" charset="0"/>
              <a:buChar char="•"/>
            </a:pPr>
            <a:r>
              <a:rPr lang="fr-FR" dirty="0"/>
              <a:t>Effet de </a:t>
            </a:r>
            <a:r>
              <a:rPr lang="fr-FR" dirty="0" err="1"/>
              <a:t>désactualisation</a:t>
            </a:r>
            <a:r>
              <a:rPr lang="fr-FR" dirty="0"/>
              <a:t>: </a:t>
            </a:r>
          </a:p>
          <a:p>
            <a:pPr marL="628524" lvl="3" indent="-171416">
              <a:buClr>
                <a:srgbClr val="F7C765"/>
              </a:buClr>
              <a:buFont typeface="Arial" panose="020B0604020202020204" pitchFamily="34" charset="0"/>
              <a:buChar char="•"/>
            </a:pPr>
            <a:r>
              <a:rPr lang="fr-FR" dirty="0"/>
              <a:t>Lors de la comptabilisation initiale du contrat, l’effet d’actualisation conduit à minorer le montant de la provision afin de tenir compte de la valeur temps de l’argent</a:t>
            </a:r>
          </a:p>
          <a:p>
            <a:pPr marL="628524" lvl="3" indent="-171416">
              <a:buClr>
                <a:srgbClr val="F7C765"/>
              </a:buClr>
              <a:buFont typeface="Arial" panose="020B0604020202020204" pitchFamily="34" charset="0"/>
              <a:buChar char="•"/>
            </a:pPr>
            <a:r>
              <a:rPr lang="fr-FR" dirty="0"/>
              <a:t>Cet effet est peu à peu </a:t>
            </a:r>
            <a:r>
              <a:rPr lang="fr-FR" dirty="0" err="1"/>
              <a:t>extourné</a:t>
            </a:r>
            <a:r>
              <a:rPr lang="fr-FR" dirty="0"/>
              <a:t> à mesure que l’échéance des décaissements approche</a:t>
            </a:r>
          </a:p>
          <a:p>
            <a:pPr marL="628524" lvl="3" indent="-171416">
              <a:buClr>
                <a:srgbClr val="F7C765"/>
              </a:buClr>
              <a:buFont typeface="Arial" panose="020B0604020202020204" pitchFamily="34" charset="0"/>
              <a:buChar char="•"/>
            </a:pPr>
            <a:r>
              <a:rPr lang="fr-FR" dirty="0"/>
              <a:t>Dans le cas général, l’effet correspond au montant de la provision à l’ouverture multiplié par le taux d’actualisation courant</a:t>
            </a:r>
          </a:p>
          <a:p>
            <a:pPr marL="628524" lvl="3" indent="-171416">
              <a:buClr>
                <a:srgbClr val="F7C765"/>
              </a:buClr>
              <a:buFont typeface="Arial" panose="020B0604020202020204" pitchFamily="34" charset="0"/>
              <a:buChar char="•"/>
            </a:pPr>
            <a:r>
              <a:rPr lang="fr-FR" dirty="0"/>
              <a:t>La contrepartie est présentée au compte de résultat  en résultat financier</a:t>
            </a:r>
          </a:p>
          <a:p>
            <a:pPr marL="171416" lvl="1" indent="-171416">
              <a:buClr>
                <a:srgbClr val="F7C765"/>
              </a:buClr>
              <a:buFont typeface="Arial" panose="020B0604020202020204" pitchFamily="34" charset="0"/>
              <a:buChar char="•"/>
            </a:pPr>
            <a:r>
              <a:rPr lang="fr-FR" dirty="0"/>
              <a:t>Coût des sinistres attendus</a:t>
            </a:r>
          </a:p>
          <a:p>
            <a:pPr marL="628524" lvl="3" indent="-171416">
              <a:buClr>
                <a:srgbClr val="F7C765"/>
              </a:buClr>
              <a:buFont typeface="Arial" panose="020B0604020202020204" pitchFamily="34" charset="0"/>
              <a:buChar char="•"/>
            </a:pPr>
            <a:r>
              <a:rPr lang="fr-FR" dirty="0"/>
              <a:t>Correspond au montant des décaissements attendus à l’ouverture de l’exercice comptable</a:t>
            </a:r>
          </a:p>
          <a:p>
            <a:pPr marL="628524" lvl="3" indent="-171416">
              <a:buClr>
                <a:srgbClr val="F7C765"/>
              </a:buClr>
              <a:buFont typeface="Arial" panose="020B0604020202020204" pitchFamily="34" charset="0"/>
              <a:buChar char="•"/>
            </a:pPr>
            <a:r>
              <a:rPr lang="fr-FR" dirty="0"/>
              <a:t>Ce montant exclut les remboursements des composantes de dépôt (imputés en marge de service contractuelle)</a:t>
            </a:r>
          </a:p>
          <a:p>
            <a:pPr marL="628524" lvl="3" indent="-171416">
              <a:buClr>
                <a:srgbClr val="F7C765"/>
              </a:buClr>
              <a:buFont typeface="Arial" panose="020B0604020202020204" pitchFamily="34" charset="0"/>
              <a:buChar char="•"/>
            </a:pPr>
            <a:r>
              <a:rPr lang="fr-FR" dirty="0"/>
              <a:t>La contrepartie est présentée en chiffre d’affaires au compte de résultat</a:t>
            </a:r>
          </a:p>
          <a:p>
            <a:pPr marL="628524" lvl="3" indent="-171416">
              <a:buClr>
                <a:srgbClr val="F7C765"/>
              </a:buClr>
              <a:buFont typeface="Arial" panose="020B0604020202020204" pitchFamily="34" charset="0"/>
              <a:buChar char="•"/>
            </a:pPr>
            <a:r>
              <a:rPr lang="fr-FR" dirty="0"/>
              <a:t>Implique une modélisation des décaissements a minima par pas annuels (voire infra annuelle pour les entités présentant des situations intermédiaires)</a:t>
            </a:r>
          </a:p>
          <a:p>
            <a:pPr marL="171416" lvl="1" indent="-171416">
              <a:buClr>
                <a:srgbClr val="F7C765"/>
              </a:buClr>
              <a:buFont typeface="Arial" panose="020B0604020202020204" pitchFamily="34" charset="0"/>
              <a:buChar char="•"/>
            </a:pPr>
            <a:r>
              <a:rPr lang="fr-FR" dirty="0"/>
              <a:t>Élimination des flux d’épargne</a:t>
            </a:r>
          </a:p>
          <a:p>
            <a:pPr marL="628524" lvl="3" indent="-171416">
              <a:buClr>
                <a:srgbClr val="F7C765"/>
              </a:buClr>
              <a:buFont typeface="Arial" panose="020B0604020202020204" pitchFamily="34" charset="0"/>
              <a:buChar char="•"/>
            </a:pPr>
            <a:r>
              <a:rPr lang="fr-FR" dirty="0"/>
              <a:t>Objectif de ne plus comptabiliser les flux d’épargne en chiffre d’affaires</a:t>
            </a:r>
          </a:p>
          <a:p>
            <a:pPr marL="628524" lvl="3" indent="-171416">
              <a:buClr>
                <a:srgbClr val="F7C765"/>
              </a:buClr>
              <a:buFont typeface="Arial" panose="020B0604020202020204" pitchFamily="34" charset="0"/>
              <a:buChar char="•"/>
            </a:pPr>
            <a:r>
              <a:rPr lang="fr-FR" dirty="0"/>
              <a:t>Rédaction initiale « les montants que le contrat impose à l’assureur de payer à l’assuré au titre du contrat même en l’absence de survenance d’un évènement assuré</a:t>
            </a:r>
          </a:p>
          <a:p>
            <a:pPr marL="628524" lvl="3" indent="-171416">
              <a:buClr>
                <a:srgbClr val="F7C765"/>
              </a:buClr>
              <a:buFont typeface="Arial" panose="020B0604020202020204" pitchFamily="34" charset="0"/>
              <a:buChar char="•"/>
            </a:pPr>
            <a:r>
              <a:rPr lang="fr-FR" dirty="0"/>
              <a:t>Changement suite aux amendements proposés « en toutes circonstances indépendamment de la survenance d’un évènement assuré</a:t>
            </a:r>
          </a:p>
          <a:p>
            <a:pPr marL="171416" lvl="1" indent="-171416">
              <a:buClr>
                <a:srgbClr val="F7C765"/>
              </a:buClr>
              <a:buFont typeface="Arial" panose="020B0604020202020204" pitchFamily="34" charset="0"/>
              <a:buChar char="•"/>
            </a:pPr>
            <a:r>
              <a:rPr lang="fr-FR" dirty="0"/>
              <a:t>Changement d’estimation</a:t>
            </a:r>
          </a:p>
          <a:p>
            <a:pPr marL="628524" lvl="3" indent="-171416">
              <a:buClr>
                <a:srgbClr val="F7C765"/>
              </a:buClr>
              <a:buFont typeface="Arial" panose="020B0604020202020204" pitchFamily="34" charset="0"/>
              <a:buChar char="•"/>
            </a:pPr>
            <a:r>
              <a:rPr lang="fr-FR" dirty="0"/>
              <a:t>Les changements d’estimation (hors hypothèses financières) portant sur des périodes futures impactent la marge de service contractuelle</a:t>
            </a:r>
          </a:p>
          <a:p>
            <a:pPr marL="628524" lvl="3" indent="-171416">
              <a:buClr>
                <a:srgbClr val="F7C765"/>
              </a:buClr>
              <a:buFont typeface="Arial" panose="020B0604020202020204" pitchFamily="34" charset="0"/>
              <a:buChar char="•"/>
            </a:pPr>
            <a:r>
              <a:rPr lang="fr-FR" dirty="0"/>
              <a:t>Ex.: Changement de table de mortalité, Modification des lois de rachat, Changement des hypothèses de frais</a:t>
            </a:r>
          </a:p>
          <a:p>
            <a:pPr marL="628524" lvl="3" indent="-171416">
              <a:buClr>
                <a:srgbClr val="F7C765"/>
              </a:buClr>
              <a:buFont typeface="Arial" panose="020B0604020202020204" pitchFamily="34" charset="0"/>
              <a:buChar char="•"/>
            </a:pPr>
            <a:r>
              <a:rPr lang="fr-FR" dirty="0"/>
              <a:t>La marge de service contractuelle ne doit toutefois pas devenir négative (sinon constatation de la perte)</a:t>
            </a:r>
          </a:p>
          <a:p>
            <a:pPr marL="171416" lvl="1" indent="-171416">
              <a:buClr>
                <a:srgbClr val="F7C765"/>
              </a:buClr>
              <a:buFont typeface="Arial" panose="020B0604020202020204" pitchFamily="34" charset="0"/>
              <a:buChar char="•"/>
            </a:pPr>
            <a:r>
              <a:rPr lang="fr-FR" dirty="0"/>
              <a:t>Les variations du taux d’actualisation</a:t>
            </a:r>
          </a:p>
          <a:p>
            <a:pPr marL="628524" lvl="3" indent="-171416">
              <a:buClr>
                <a:srgbClr val="F7C765"/>
              </a:buClr>
              <a:buFont typeface="Arial" panose="020B0604020202020204" pitchFamily="34" charset="0"/>
              <a:buChar char="•"/>
            </a:pPr>
            <a:r>
              <a:rPr lang="fr-FR" dirty="0"/>
              <a:t>Les taux sont réactualisés à chaque arrêté</a:t>
            </a:r>
          </a:p>
          <a:p>
            <a:pPr marL="628524" lvl="3" indent="-171416">
              <a:buClr>
                <a:srgbClr val="F7C765"/>
              </a:buClr>
              <a:buFont typeface="Arial" panose="020B0604020202020204" pitchFamily="34" charset="0"/>
              <a:buChar char="•"/>
            </a:pPr>
            <a:r>
              <a:rPr lang="fr-FR" dirty="0"/>
              <a:t>Présentation en principe en résultat financier</a:t>
            </a:r>
          </a:p>
          <a:p>
            <a:pPr marL="628524" lvl="3" indent="-171416">
              <a:buClr>
                <a:srgbClr val="F7C765"/>
              </a:buClr>
              <a:buFont typeface="Arial" panose="020B0604020202020204" pitchFamily="34" charset="0"/>
              <a:buChar char="•"/>
            </a:pPr>
            <a:r>
              <a:rPr lang="fr-FR" dirty="0"/>
              <a:t>Option possible pour une présentation en « autres éléments du résultat global » =&gt; permet alors de constater une charge financière à taux constant</a:t>
            </a:r>
          </a:p>
          <a:p>
            <a:pPr marL="628524" lvl="3" indent="-171416">
              <a:buClr>
                <a:srgbClr val="F7C765"/>
              </a:buClr>
              <a:buFont typeface="Arial" panose="020B0604020202020204" pitchFamily="34" charset="0"/>
              <a:buChar char="•"/>
            </a:pPr>
            <a:r>
              <a:rPr lang="fr-FR" dirty="0"/>
              <a:t>Option visant à éviter une asymétrie comptable lorsque les contrats d’assurance garantis par des instruments financiers valorisés au coût amorti sous IFRS 9 </a:t>
            </a:r>
          </a:p>
          <a:p>
            <a:endParaRPr lang="fr-FR" dirty="0"/>
          </a:p>
        </p:txBody>
      </p:sp>
    </p:spTree>
    <p:extLst>
      <p:ext uri="{BB962C8B-B14F-4D97-AF65-F5344CB8AC3E}">
        <p14:creationId xmlns:p14="http://schemas.microsoft.com/office/powerpoint/2010/main" val="1803596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lvl="1" indent="-171416">
              <a:buClr>
                <a:srgbClr val="F7C765"/>
              </a:buClr>
              <a:buFont typeface="Arial" panose="020B0604020202020204" pitchFamily="34" charset="0"/>
              <a:buChar char="•"/>
            </a:pPr>
            <a:r>
              <a:rPr lang="fr-FR" dirty="0"/>
              <a:t>Cas de la provision pour sinistre : même principe que la provision pour couverture future, les variations de la provision sont décomposés entre:</a:t>
            </a:r>
          </a:p>
          <a:p>
            <a:pPr marL="628524" lvl="2" indent="-171416" defTabSz="914217">
              <a:buClr>
                <a:srgbClr val="F7C765"/>
              </a:buClr>
              <a:buFont typeface="Arial" panose="020B0604020202020204" pitchFamily="34" charset="0"/>
              <a:buChar char="•"/>
              <a:defRPr/>
            </a:pPr>
            <a:r>
              <a:rPr lang="fr-FR" dirty="0"/>
              <a:t>Le coût des sinistres comptabilisés en charge des activités d’assurance</a:t>
            </a:r>
          </a:p>
          <a:p>
            <a:pPr marL="628524" lvl="2" indent="-171416" defTabSz="914217">
              <a:buClr>
                <a:srgbClr val="F7C765"/>
              </a:buClr>
              <a:buFont typeface="Arial" panose="020B0604020202020204" pitchFamily="34" charset="0"/>
              <a:buChar char="•"/>
              <a:defRPr/>
            </a:pPr>
            <a:r>
              <a:rPr lang="fr-FR" dirty="0"/>
              <a:t>L’effet de </a:t>
            </a:r>
            <a:r>
              <a:rPr lang="fr-FR" dirty="0" err="1"/>
              <a:t>désactualisation</a:t>
            </a:r>
            <a:r>
              <a:rPr lang="fr-FR" dirty="0"/>
              <a:t> est porté en résultat financier</a:t>
            </a:r>
          </a:p>
          <a:p>
            <a:pPr marL="628524" lvl="2" indent="-171416" defTabSz="914217">
              <a:buClr>
                <a:srgbClr val="F7C765"/>
              </a:buClr>
              <a:buFont typeface="Arial" panose="020B0604020202020204" pitchFamily="34" charset="0"/>
              <a:buChar char="•"/>
              <a:defRPr/>
            </a:pPr>
            <a:r>
              <a:rPr lang="fr-FR" dirty="0"/>
              <a:t>Les changements de taux d’actualisation peuvent sur option être comptabilisés en autres éléments du résultat global</a:t>
            </a:r>
          </a:p>
          <a:p>
            <a:pPr marL="628524" lvl="2" indent="-171416" defTabSz="914217">
              <a:buClr>
                <a:srgbClr val="F7C765"/>
              </a:buClr>
              <a:buFont typeface="Arial" panose="020B0604020202020204" pitchFamily="34" charset="0"/>
              <a:buChar char="•"/>
              <a:defRPr/>
            </a:pPr>
            <a:r>
              <a:rPr lang="fr-FR" dirty="0"/>
              <a:t>Les changements d’estimation n’ajustent pas la marge de service contractuelle car ils se rapportent à des sinistres survenus dans des périodes passées</a:t>
            </a:r>
          </a:p>
          <a:p>
            <a:pPr marL="171416" lvl="1" indent="-171416">
              <a:buClr>
                <a:srgbClr val="F7C765"/>
              </a:buClr>
              <a:buFont typeface="Arial" panose="020B0604020202020204" pitchFamily="34" charset="0"/>
              <a:buChar char="•"/>
            </a:pPr>
            <a:r>
              <a:rPr lang="fr-FR" dirty="0"/>
              <a:t>Lors de la survenance du sinistre : constatation intégral en résultat en charge des activités d’assurance</a:t>
            </a:r>
          </a:p>
          <a:p>
            <a:pPr marL="171416" lvl="1" indent="-171416">
              <a:buClr>
                <a:srgbClr val="F7C765"/>
              </a:buClr>
              <a:buFont typeface="Arial" panose="020B0604020202020204" pitchFamily="34" charset="0"/>
              <a:buChar char="•"/>
            </a:pPr>
            <a:r>
              <a:rPr lang="fr-FR" dirty="0"/>
              <a:t>Lorsqu’un contrat devient déficitaire, la perte est constatée en charges des activités d’assurance. Les reprises ultérieures sont également présentées en diminution des charges de l’activité d’assurance</a:t>
            </a:r>
          </a:p>
          <a:p>
            <a:endParaRPr lang="fr-FR" dirty="0"/>
          </a:p>
        </p:txBody>
      </p:sp>
    </p:spTree>
    <p:extLst>
      <p:ext uri="{BB962C8B-B14F-4D97-AF65-F5344CB8AC3E}">
        <p14:creationId xmlns:p14="http://schemas.microsoft.com/office/powerpoint/2010/main" val="12555436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70353" lvl="1"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Premier niveau de segmentation : le portefeuille</a:t>
            </a:r>
          </a:p>
          <a:p>
            <a:pPr marL="727461" lvl="2"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Un ensemble de contrats présentant des risques similaires et gérés ensemble</a:t>
            </a:r>
          </a:p>
          <a:p>
            <a:pPr marL="727461" lvl="2"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La norme ne fournit pas de précision sur la notion de « risques similaires » ou de « géré ensemble »</a:t>
            </a:r>
          </a:p>
          <a:p>
            <a:pPr marL="727461" lvl="2"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Permet une souplesse de mise en œuvre appréciée des assureurs  </a:t>
            </a:r>
          </a:p>
          <a:p>
            <a:pPr marL="457109" lvl="2" algn="just">
              <a:spcBef>
                <a:spcPts val="100"/>
              </a:spcBef>
              <a:spcAft>
                <a:spcPts val="100"/>
              </a:spcAft>
              <a:buClr>
                <a:srgbClr val="F7C765"/>
              </a:buClr>
            </a:pPr>
            <a:endParaRPr lang="fr-FR" dirty="0">
              <a:solidFill>
                <a:srgbClr val="002060"/>
              </a:solidFill>
              <a:latin typeface="+mj-lt"/>
              <a:cs typeface="Arial" pitchFamily="34" charset="0"/>
            </a:endParaRPr>
          </a:p>
          <a:p>
            <a:pPr marL="270353" lvl="1"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Deuxième niveau de segmentation : les cohortes annuelles</a:t>
            </a:r>
          </a:p>
          <a:p>
            <a:pPr marL="727461" lvl="2"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Pour l’évaluation de la marge de service contractuelle, la norme impose d’évaluer séparément les contrats par période de souscriptions annuelles</a:t>
            </a:r>
          </a:p>
          <a:p>
            <a:pPr marL="727461" lvl="2"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Cette obligation ne s’impose pas pour l’évaluation des flux de trésorerie futurs qui peut être réalisée à tout niveau approprié en pratique :’assureur doit toutefois allouer ces dernier aux cohortes pour la détermination de la marge de service contractuelle</a:t>
            </a:r>
          </a:p>
          <a:p>
            <a:pPr marL="270353" lvl="1"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Deux objectifs poursuivis</a:t>
            </a:r>
          </a:p>
          <a:p>
            <a:pPr marL="727461" lvl="2"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Identifier les groupes de contrats déficitaires</a:t>
            </a:r>
          </a:p>
          <a:p>
            <a:pPr marL="1152302" lvl="3" indent="-289664" algn="just" defTabSz="914217">
              <a:spcBef>
                <a:spcPts val="100"/>
              </a:spcBef>
              <a:spcAft>
                <a:spcPts val="100"/>
              </a:spcAft>
              <a:buClr>
                <a:srgbClr val="F7C765"/>
              </a:buClr>
              <a:buFont typeface="Arial" panose="020B0604020202020204" pitchFamily="34" charset="0"/>
              <a:buChar char="•"/>
              <a:defRPr/>
            </a:pPr>
            <a:r>
              <a:rPr lang="fr-FR" dirty="0">
                <a:solidFill>
                  <a:srgbClr val="002060"/>
                </a:solidFill>
                <a:latin typeface="+mj-lt"/>
                <a:cs typeface="Arial" pitchFamily="34" charset="0"/>
              </a:rPr>
              <a:t>Le niveau d’agrégation joue un rôle déterminant car il permet de compenser les gains et les pertes dégagés par les contrats individuels</a:t>
            </a:r>
          </a:p>
          <a:p>
            <a:pPr marL="1152302" lvl="3" indent="-289664" algn="just" defTabSz="914217">
              <a:spcBef>
                <a:spcPts val="100"/>
              </a:spcBef>
              <a:spcAft>
                <a:spcPts val="100"/>
              </a:spcAft>
              <a:buClr>
                <a:srgbClr val="F7C765"/>
              </a:buClr>
              <a:buFont typeface="Arial" panose="020B0604020202020204" pitchFamily="34" charset="0"/>
              <a:buChar char="•"/>
              <a:defRPr/>
            </a:pPr>
            <a:r>
              <a:rPr lang="fr-FR" dirty="0">
                <a:solidFill>
                  <a:srgbClr val="002060"/>
                </a:solidFill>
                <a:latin typeface="+mj-lt"/>
                <a:cs typeface="Arial" pitchFamily="34" charset="0"/>
              </a:rPr>
              <a:t>En particulier, en l’absence de cohortes, des résultats de contrats présentant des risques similaires mais tarifés à des périodes différentes pourraient être compensés</a:t>
            </a:r>
          </a:p>
          <a:p>
            <a:pPr marL="727461" lvl="2"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Garantir la reconnaissance des profits sur la durée de vie des contrats</a:t>
            </a:r>
          </a:p>
          <a:p>
            <a:pPr marL="1152302" lvl="3" indent="-289664" algn="just" defTabSz="914217">
              <a:spcBef>
                <a:spcPts val="100"/>
              </a:spcBef>
              <a:spcAft>
                <a:spcPts val="100"/>
              </a:spcAft>
              <a:buClr>
                <a:srgbClr val="F7C765"/>
              </a:buClr>
              <a:buFont typeface="Arial" panose="020B0604020202020204" pitchFamily="34" charset="0"/>
              <a:buChar char="•"/>
              <a:defRPr/>
            </a:pPr>
            <a:r>
              <a:rPr lang="fr-FR" dirty="0">
                <a:solidFill>
                  <a:srgbClr val="002060"/>
                </a:solidFill>
                <a:latin typeface="+mj-lt"/>
                <a:cs typeface="Arial" pitchFamily="34" charset="0"/>
              </a:rPr>
              <a:t>La marge de service contractuelle représente le profit attendu des contrats en vigueur, elle est donc constamment alimentée par les souscriptions nouvelles</a:t>
            </a:r>
          </a:p>
          <a:p>
            <a:pPr marL="1152302" lvl="3" indent="-289664" algn="just" defTabSz="914217">
              <a:spcBef>
                <a:spcPts val="100"/>
              </a:spcBef>
              <a:spcAft>
                <a:spcPts val="100"/>
              </a:spcAft>
              <a:buClr>
                <a:srgbClr val="F7C765"/>
              </a:buClr>
              <a:buFont typeface="Arial" panose="020B0604020202020204" pitchFamily="34" charset="0"/>
              <a:buChar char="•"/>
              <a:defRPr/>
            </a:pPr>
            <a:r>
              <a:rPr lang="fr-FR" dirty="0">
                <a:solidFill>
                  <a:srgbClr val="002060"/>
                </a:solidFill>
                <a:latin typeface="+mj-lt"/>
                <a:cs typeface="Arial" pitchFamily="34" charset="0"/>
              </a:rPr>
              <a:t>En l’absence de cohorte, la mutualisation de la marge de service contractuelle s’opère au niveau du portefeuille, la reconnaissance du chiffre d’affaire s’opère alors sur la base d’un profit mutualisé qui est repris en résultat sur la base de la durée de vie moyenne du portefeuille</a:t>
            </a:r>
          </a:p>
          <a:p>
            <a:pPr marL="1210235" lvl="3" indent="-347596"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L’exigence de regroupement par cohortes annuelles découle du risque de créer des groupes « éternels » conduisant à la reconnaissance d’un chiffre d’affaires « moyen » incompatible avec le principe d’annualité comptable.</a:t>
            </a:r>
          </a:p>
          <a:p>
            <a:pPr marL="1210235" lvl="3" indent="-347596"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La cohorte annuelle vise ainsi à garantir la reconnaissance progressive de la marge de service contractuelle au fur et à mesure de l’exécution des contrats. (BC137)</a:t>
            </a:r>
          </a:p>
          <a:p>
            <a:pPr marL="270353" lvl="1"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Le principe des cohortes annuelles suscite de nombreux débats en Europe.</a:t>
            </a:r>
          </a:p>
          <a:p>
            <a:pPr marL="628524" lvl="1" indent="-171416">
              <a:buFont typeface="Arial" panose="020B0604020202020204" pitchFamily="34" charset="0"/>
              <a:buChar char="•"/>
            </a:pPr>
            <a:r>
              <a:rPr lang="fr-FR" dirty="0">
                <a:latin typeface="+mj-lt"/>
              </a:rPr>
              <a:t>En effet, le principe est d’application relativement aisé pour les contrats non-vie qui sont souvent annuels et font l’objet d’une nouvelle tarification lors du renouvellement.</a:t>
            </a:r>
          </a:p>
          <a:p>
            <a:pPr marL="628524" lvl="1" indent="-171416">
              <a:buFont typeface="Arial" panose="020B0604020202020204" pitchFamily="34" charset="0"/>
              <a:buChar char="•"/>
            </a:pPr>
            <a:r>
              <a:rPr lang="fr-FR" dirty="0">
                <a:latin typeface="+mj-lt"/>
              </a:rPr>
              <a:t>En revanche, le principe des cohortes annuelles est beaucoup plus contestable pour les contrats d’assurance vie avec des clauses collectives de participation discrétionnaire aux excédents. Dans ce cas, l’obligation de l’assureur est collective et ne permet pas d’identifier un droit pécuniaire séparable par génération de contrats. La norme nécessite alors une affectation arbitraire des participations discrétionnaires aux cohortes annuelles.</a:t>
            </a:r>
          </a:p>
          <a:p>
            <a:pPr marL="270353" lvl="1" indent="-270353" algn="just">
              <a:spcBef>
                <a:spcPts val="100"/>
              </a:spcBef>
              <a:spcAft>
                <a:spcPts val="100"/>
              </a:spcAft>
              <a:buClr>
                <a:srgbClr val="F7C765"/>
              </a:buClr>
              <a:buFont typeface="Arial" panose="020B0604020202020204" pitchFamily="34" charset="0"/>
              <a:buChar char="•"/>
            </a:pPr>
            <a:endParaRPr lang="fr-FR" dirty="0">
              <a:solidFill>
                <a:srgbClr val="002060"/>
              </a:solidFill>
              <a:latin typeface="+mj-lt"/>
              <a:cs typeface="Arial" pitchFamily="34" charset="0"/>
            </a:endParaRPr>
          </a:p>
          <a:p>
            <a:pPr marL="270353" lvl="1"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Troisième niveau : Segmentation des contrats onéreux (IFRS17.16)</a:t>
            </a:r>
          </a:p>
          <a:p>
            <a:pPr marL="695194" lvl="2" indent="-289664"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Le caractère onéreux s’apprécie en application des règles d’évaluation des provisions techniques d’IFRS 17 (IFRS17.47)</a:t>
            </a:r>
          </a:p>
          <a:p>
            <a:pPr marL="695194" lvl="2" indent="-289664"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Si l’entité dispose d’informations raisonnables et documentées  qui permettent de conclure qu’un ensemble de contrats  appartient à un même groupe, elle peut tester le caractère onéreux au niveau de cet ensemble (IFRS17.17)</a:t>
            </a:r>
          </a:p>
          <a:p>
            <a:pPr marL="695194" lvl="2" indent="-289664"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Les informations disponibles dans le système d’information de l’entité sont considérés comme disponible sans coût ou effort disproportionné (IFRS17.B37).</a:t>
            </a:r>
          </a:p>
          <a:p>
            <a:pPr marL="695194" lvl="2" indent="-289664"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A défaut, évaluation contrat par contrat</a:t>
            </a:r>
          </a:p>
          <a:p>
            <a:pPr marL="695194" lvl="2" indent="-289664"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La composition des groupes est défini à l’origine initiale et n’est pas modifiée par la suite</a:t>
            </a:r>
          </a:p>
          <a:p>
            <a:pPr marL="270353" lvl="1"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Exception pour les contrats dont la segmentation tarifaire est contrainte par une disposition légale ou réglementaire</a:t>
            </a:r>
          </a:p>
          <a:p>
            <a:pPr marL="270353" lvl="1" indent="-270353" algn="just">
              <a:spcBef>
                <a:spcPts val="100"/>
              </a:spcBef>
              <a:spcAft>
                <a:spcPts val="100"/>
              </a:spcAft>
              <a:buClr>
                <a:srgbClr val="F7C765"/>
              </a:buClr>
              <a:buFont typeface="Arial" panose="020B0604020202020204" pitchFamily="34" charset="0"/>
              <a:buChar char="•"/>
            </a:pPr>
            <a:r>
              <a:rPr lang="fr-FR" dirty="0">
                <a:solidFill>
                  <a:srgbClr val="002060"/>
                </a:solidFill>
                <a:latin typeface="+mj-lt"/>
                <a:cs typeface="Arial" pitchFamily="34" charset="0"/>
              </a:rPr>
              <a:t>L’appréciation de l’absence de risque significatif de devenir onéreux découle :</a:t>
            </a:r>
          </a:p>
          <a:p>
            <a:pPr marL="871986" lvl="3" indent="-371736" algn="just" fontAlgn="auto">
              <a:spcBef>
                <a:spcPts val="100"/>
              </a:spcBef>
              <a:spcAft>
                <a:spcPts val="100"/>
              </a:spcAft>
              <a:buClr>
                <a:srgbClr val="F7C765"/>
              </a:buClr>
              <a:buFont typeface="Arial" panose="020B0604020202020204" pitchFamily="34" charset="0"/>
              <a:buChar char="•"/>
            </a:pPr>
            <a:r>
              <a:rPr lang="fr-FR" dirty="0">
                <a:solidFill>
                  <a:srgbClr val="002060"/>
                </a:solidFill>
                <a:latin typeface="+mj-lt"/>
                <a:ea typeface="ＭＳ Ｐゴシック" charset="-128"/>
                <a:cs typeface="Arial" pitchFamily="34" charset="0"/>
              </a:rPr>
              <a:t>De la probabilité qu’un changement d’hypothèse susceptible de rendre le contrat déficitaire</a:t>
            </a:r>
          </a:p>
          <a:p>
            <a:pPr marL="871986" lvl="3" indent="-371736" algn="just" fontAlgn="auto">
              <a:spcBef>
                <a:spcPts val="100"/>
              </a:spcBef>
              <a:spcAft>
                <a:spcPts val="100"/>
              </a:spcAft>
              <a:buClr>
                <a:srgbClr val="F7C765"/>
              </a:buClr>
              <a:buFont typeface="Arial" panose="020B0604020202020204" pitchFamily="34" charset="0"/>
              <a:buChar char="•"/>
            </a:pPr>
            <a:r>
              <a:rPr lang="fr-FR" dirty="0">
                <a:solidFill>
                  <a:srgbClr val="002060"/>
                </a:solidFill>
                <a:latin typeface="+mj-lt"/>
                <a:ea typeface="ＭＳ Ｐゴシック" charset="-128"/>
                <a:cs typeface="Arial" pitchFamily="34" charset="0"/>
              </a:rPr>
              <a:t>En considérant l’information relative aux estimations fournie par le reporting interne de l’entité</a:t>
            </a:r>
          </a:p>
          <a:p>
            <a:endParaRPr lang="fr-FR" dirty="0" smtClean="0"/>
          </a:p>
          <a:p>
            <a:endParaRPr lang="fr-FR" dirty="0"/>
          </a:p>
        </p:txBody>
      </p:sp>
    </p:spTree>
    <p:extLst>
      <p:ext uri="{BB962C8B-B14F-4D97-AF65-F5344CB8AC3E}">
        <p14:creationId xmlns:p14="http://schemas.microsoft.com/office/powerpoint/2010/main" val="3569551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lvl="1" indent="-171416" defTabSz="926925">
              <a:buClr>
                <a:srgbClr val="F7C765"/>
              </a:buClr>
              <a:buFont typeface="Arial" panose="020B0604020202020204" pitchFamily="34" charset="0"/>
              <a:buChar char="•"/>
              <a:defRPr/>
            </a:pPr>
            <a:r>
              <a:rPr lang="fr-FR" dirty="0"/>
              <a:t>Suite de l’exemple de la diapositive 16</a:t>
            </a:r>
          </a:p>
          <a:p>
            <a:pPr marL="628524" lvl="2" indent="-171416" defTabSz="926925">
              <a:buClr>
                <a:srgbClr val="F7C765"/>
              </a:buClr>
              <a:buFont typeface="Arial" panose="020B0604020202020204" pitchFamily="34" charset="0"/>
              <a:buChar char="•"/>
              <a:defRPr/>
            </a:pPr>
            <a:r>
              <a:rPr lang="fr-FR" dirty="0"/>
              <a:t>Pas d’écart de sinistralité constaté</a:t>
            </a:r>
          </a:p>
          <a:p>
            <a:pPr marL="628524" lvl="2" indent="-171416" defTabSz="926925">
              <a:buClr>
                <a:srgbClr val="F7C765"/>
              </a:buClr>
              <a:buFont typeface="Arial" panose="020B0604020202020204" pitchFamily="34" charset="0"/>
              <a:buChar char="•"/>
              <a:defRPr/>
            </a:pPr>
            <a:r>
              <a:rPr lang="fr-FR" dirty="0"/>
              <a:t>On suppose que tous les sinistres sont réglés à la fin de l’année</a:t>
            </a:r>
          </a:p>
          <a:p>
            <a:pPr marL="628524" lvl="2" indent="-171416" defTabSz="926925">
              <a:buClr>
                <a:srgbClr val="F7C765"/>
              </a:buClr>
              <a:buFont typeface="Arial" panose="020B0604020202020204" pitchFamily="34" charset="0"/>
              <a:buChar char="•"/>
              <a:defRPr/>
            </a:pPr>
            <a:r>
              <a:rPr lang="fr-FR" dirty="0"/>
              <a:t>Contrat annuel : la totalité de l’ajustement pour risque et de la marge de service est reprise en fin d’année</a:t>
            </a:r>
          </a:p>
          <a:p>
            <a:pPr marL="171416" lvl="1" indent="-171416" defTabSz="926925">
              <a:buClr>
                <a:srgbClr val="F7C765"/>
              </a:buClr>
              <a:buFont typeface="Arial" panose="020B0604020202020204" pitchFamily="34" charset="0"/>
              <a:buChar char="•"/>
              <a:defRPr/>
            </a:pPr>
            <a:r>
              <a:rPr lang="fr-FR" dirty="0"/>
              <a:t>Sur la durée de vie du contrat le chiffre d’affaire constaté correspond (IFRS17.B120)</a:t>
            </a:r>
          </a:p>
          <a:p>
            <a:pPr marL="628524" lvl="2" indent="-171416" defTabSz="926925">
              <a:buClr>
                <a:srgbClr val="F7C765"/>
              </a:buClr>
              <a:buFont typeface="Arial" panose="020B0604020202020204" pitchFamily="34" charset="0"/>
              <a:buChar char="•"/>
              <a:defRPr/>
            </a:pPr>
            <a:r>
              <a:rPr lang="fr-FR" dirty="0"/>
              <a:t>Au montant de la prime payée</a:t>
            </a:r>
          </a:p>
          <a:p>
            <a:pPr marL="628524" lvl="2" indent="-171416" defTabSz="926925">
              <a:buClr>
                <a:srgbClr val="F7C765"/>
              </a:buClr>
              <a:buFont typeface="Arial" panose="020B0604020202020204" pitchFamily="34" charset="0"/>
              <a:buChar char="•"/>
              <a:defRPr/>
            </a:pPr>
            <a:r>
              <a:rPr lang="fr-FR" dirty="0"/>
              <a:t>Ajusté d’un effet de financement</a:t>
            </a:r>
          </a:p>
          <a:p>
            <a:pPr marL="628524" lvl="2" indent="-171416" defTabSz="926925">
              <a:buClr>
                <a:srgbClr val="F7C765"/>
              </a:buClr>
              <a:buFont typeface="Arial" panose="020B0604020202020204" pitchFamily="34" charset="0"/>
              <a:buChar char="•"/>
              <a:defRPr/>
            </a:pPr>
            <a:r>
              <a:rPr lang="fr-FR" dirty="0"/>
              <a:t>À l’exclusion des montants correspondants à une composante d’investissement</a:t>
            </a:r>
          </a:p>
          <a:p>
            <a:endParaRPr lang="fr-FR" dirty="0"/>
          </a:p>
        </p:txBody>
      </p:sp>
    </p:spTree>
    <p:extLst>
      <p:ext uri="{BB962C8B-B14F-4D97-AF65-F5344CB8AC3E}">
        <p14:creationId xmlns:p14="http://schemas.microsoft.com/office/powerpoint/2010/main" val="2871864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a:t>Par principe, dans IFRS 17, le montant de chiffre d’affaire reconnu sur la durée de vie du contrat correspond au montant de la prime perçue au titre du contrat (ajusté de l’effet de financement et hors composante d’investissement)</a:t>
            </a:r>
          </a:p>
          <a:p>
            <a:pPr marL="171416" indent="-171416">
              <a:buFont typeface="Arial" panose="020B0604020202020204" pitchFamily="34" charset="0"/>
              <a:buChar char="•"/>
            </a:pPr>
            <a:r>
              <a:rPr lang="fr-FR" dirty="0"/>
              <a:t>Toutefois le rythme de reconnaissance des profits découle de trois facteurs</a:t>
            </a:r>
          </a:p>
          <a:p>
            <a:pPr marL="628524" lvl="1" indent="-171416">
              <a:buFont typeface="Arial" panose="020B0604020202020204" pitchFamily="34" charset="0"/>
              <a:buChar char="•"/>
            </a:pPr>
            <a:r>
              <a:rPr lang="fr-FR" dirty="0"/>
              <a:t>Le service rendu aux assurés au titre du contrat : reprise de la marge de service contractuelle =&gt; utilisation d’unité de couverture reflétant le service rendu à l’assuré</a:t>
            </a:r>
          </a:p>
          <a:p>
            <a:pPr marL="628524" lvl="1" indent="-171416">
              <a:buFont typeface="Arial" panose="020B0604020202020204" pitchFamily="34" charset="0"/>
              <a:buChar char="•"/>
            </a:pPr>
            <a:r>
              <a:rPr lang="fr-FR" dirty="0"/>
              <a:t>La rémunération du risque supporté par l’assureur : reprise de l’ajustement pour risque au fur et à mesure de la réduction de l’incertitude</a:t>
            </a:r>
          </a:p>
          <a:p>
            <a:pPr marL="628524" lvl="1" indent="-171416">
              <a:buFont typeface="Arial" panose="020B0604020202020204" pitchFamily="34" charset="0"/>
              <a:buChar char="•"/>
            </a:pPr>
            <a:r>
              <a:rPr lang="fr-FR" dirty="0"/>
              <a:t>L’échéancier des paiements attendus à destination de l’assuré</a:t>
            </a:r>
          </a:p>
          <a:p>
            <a:pPr marL="171416" indent="-171416">
              <a:buFont typeface="Arial" panose="020B0604020202020204" pitchFamily="34" charset="0"/>
              <a:buChar char="•"/>
            </a:pPr>
            <a:r>
              <a:rPr lang="fr-FR" dirty="0"/>
              <a:t>Les assureurs dispose donc d’un niveau de discrétion important </a:t>
            </a:r>
          </a:p>
          <a:p>
            <a:pPr marL="171416" indent="-171416">
              <a:buFont typeface="Arial" panose="020B0604020202020204" pitchFamily="34" charset="0"/>
              <a:buChar char="•"/>
            </a:pPr>
            <a:endParaRPr lang="fr-FR" dirty="0"/>
          </a:p>
          <a:p>
            <a:pPr marL="171416" indent="-171416">
              <a:buFont typeface="Arial" panose="020B0604020202020204" pitchFamily="34" charset="0"/>
              <a:buChar char="•"/>
            </a:pPr>
            <a:r>
              <a:rPr lang="fr-FR" dirty="0"/>
              <a:t>Étalement de la marge de service contractuelle</a:t>
            </a:r>
          </a:p>
          <a:p>
            <a:pPr marL="628524" lvl="1" indent="-171416">
              <a:buFont typeface="Arial" panose="020B0604020202020204" pitchFamily="34" charset="0"/>
              <a:buChar char="•"/>
            </a:pPr>
            <a:r>
              <a:rPr lang="fr-FR" dirty="0"/>
              <a:t>L’une des principales difficultés suite à la publication d’IFRS 17 en mai 2017 a été de définir une unité de mesure pour les services rendus au titre d’un contrat d’assurance</a:t>
            </a:r>
          </a:p>
          <a:p>
            <a:pPr marL="628524" lvl="1" indent="-171416">
              <a:buFont typeface="Arial" panose="020B0604020202020204" pitchFamily="34" charset="0"/>
              <a:buChar char="•"/>
            </a:pPr>
            <a:r>
              <a:rPr lang="fr-FR" dirty="0"/>
              <a:t>IFRS 17 prévoit l’obligation d’identifier pour chaque contrat des unités de couverture en tenant compte :</a:t>
            </a:r>
          </a:p>
          <a:p>
            <a:pPr marL="1085633" lvl="2" indent="-171416">
              <a:buFont typeface="Arial" panose="020B0604020202020204" pitchFamily="34" charset="0"/>
              <a:buChar char="•"/>
            </a:pPr>
            <a:r>
              <a:rPr lang="fr-FR" dirty="0"/>
              <a:t>De la quantité de prestations fourni au titre du contrat;</a:t>
            </a:r>
          </a:p>
          <a:p>
            <a:pPr marL="1085633" lvl="2" indent="-171416">
              <a:buFont typeface="Arial" panose="020B0604020202020204" pitchFamily="34" charset="0"/>
              <a:buChar char="•"/>
            </a:pPr>
            <a:r>
              <a:rPr lang="fr-FR" dirty="0"/>
              <a:t>De la durée prévue de la période de couverture.</a:t>
            </a:r>
          </a:p>
          <a:p>
            <a:pPr marL="628524" lvl="1" indent="-171416" defTabSz="914217">
              <a:buFont typeface="Arial" panose="020B0604020202020204" pitchFamily="34" charset="0"/>
              <a:buChar char="•"/>
              <a:defRPr/>
            </a:pPr>
            <a:r>
              <a:rPr lang="fr-FR" dirty="0"/>
              <a:t>La question de la quantité de prestations a fait l’objet de nombreuses discussions au sein du Transition Resource Group de l’IASB (février 2018, Mai 2018) qui a permis de clarifier les objectifs poursuivis par le </a:t>
            </a:r>
            <a:r>
              <a:rPr lang="fr-FR" dirty="0" err="1"/>
              <a:t>Board</a:t>
            </a:r>
            <a:r>
              <a:rPr lang="fr-FR" dirty="0"/>
              <a:t>. In fine les discussions soulignent que la quantité de prestations relève du jugement de l’assureur qui doit sélectionner un indicateur reflétant le service fourni au souscripteur du contrat. Aucune méthode n’est prescrite. Le principe appliqué par l’IASB est que la quantité de bénéfice doit refléter uniquement les activités de l’assureur qui bénéficient à l’assuré. Par exemple, le fait pour l’assureur d’encourir des coûts de gestion des contrats ne génère par un service pour l’assuré et est donc exclus de la définition des prestations.</a:t>
            </a:r>
          </a:p>
          <a:p>
            <a:pPr marL="628524" lvl="1" indent="-171416">
              <a:buFont typeface="Arial" panose="020B0604020202020204" pitchFamily="34" charset="0"/>
              <a:buChar char="•"/>
            </a:pPr>
            <a:r>
              <a:rPr lang="fr-FR" dirty="0"/>
              <a:t>La durée de la période de couverture fait l’objet d’une proposition d’amendements par l’IASB afin de tenir compte du cas des contrats qui fournissent à la fois une couverture d’assurance et un service d’investissement au souscripteur.</a:t>
            </a:r>
          </a:p>
          <a:p>
            <a:pPr marL="628524" lvl="1" indent="-171416">
              <a:buFont typeface="Arial" panose="020B0604020202020204" pitchFamily="34" charset="0"/>
              <a:buChar char="•"/>
            </a:pPr>
            <a:endParaRPr lang="fr-FR" dirty="0"/>
          </a:p>
          <a:p>
            <a:pPr marL="171416" indent="-171416" defTabSz="914217">
              <a:buFont typeface="Arial" panose="020B0604020202020204" pitchFamily="34" charset="0"/>
              <a:buChar char="•"/>
              <a:defRPr/>
            </a:pPr>
            <a:r>
              <a:rPr lang="fr-FR" dirty="0"/>
              <a:t>La reconnaissance du revenu sous IFRS 17 présente une complexité importante par rapport aux référentiels français et CIMA.</a:t>
            </a:r>
          </a:p>
          <a:p>
            <a:pPr marL="628524" lvl="1" indent="-171416" defTabSz="914217">
              <a:buFont typeface="Arial" panose="020B0604020202020204" pitchFamily="34" charset="0"/>
              <a:buChar char="•"/>
              <a:defRPr/>
            </a:pPr>
            <a:r>
              <a:rPr lang="fr-FR" dirty="0"/>
              <a:t>Au plan opérationnel, elle implique en principe de déterminer contrat par contrat quel indicateur permet d’approximer de façon satisfaisante le service fourni.</a:t>
            </a:r>
          </a:p>
          <a:p>
            <a:pPr marL="628524" lvl="1" indent="-171416" defTabSz="914217">
              <a:buFont typeface="Arial" panose="020B0604020202020204" pitchFamily="34" charset="0"/>
              <a:buChar char="•"/>
              <a:defRPr/>
            </a:pPr>
            <a:r>
              <a:rPr lang="fr-FR" dirty="0"/>
              <a:t>Ajustement pour risque </a:t>
            </a:r>
            <a:r>
              <a:rPr lang="fr-FR" b="1" dirty="0"/>
              <a:t>: </a:t>
            </a:r>
            <a:r>
              <a:rPr lang="fr-FR" dirty="0"/>
              <a:t>le montant comptabilisé en chiffre d’affaires dépend de la méthode de calcul utilisé, il reflète en principe la diminution du risque et la distribution attendue des sinistres dans le temps</a:t>
            </a:r>
          </a:p>
          <a:p>
            <a:pPr marL="628524" lvl="1" indent="-171416" defTabSz="914217">
              <a:buFont typeface="Arial" panose="020B0604020202020204" pitchFamily="34" charset="0"/>
              <a:buChar char="•"/>
              <a:defRPr/>
            </a:pPr>
            <a:r>
              <a:rPr lang="fr-FR" dirty="0"/>
              <a:t>Cout des sinistres attendus : correspond au montant des sinistres et des frais que l’entité s’attendait à verser au titre de l’exercice lors de la clôture de l’exercice précédent </a:t>
            </a:r>
          </a:p>
          <a:p>
            <a:pPr marL="628524" lvl="1" indent="-171416" defTabSz="914217">
              <a:buFont typeface="Arial" panose="020B0604020202020204" pitchFamily="34" charset="0"/>
              <a:buChar char="•"/>
              <a:defRPr/>
            </a:pPr>
            <a:r>
              <a:rPr lang="fr-FR" dirty="0"/>
              <a:t>Amortissement des frais d’acquisition : ajustement technique lorsque la prime couvre des frais d’acquisition précomptés qui ne font donc pas partie des flux de trésorerie d’exécution</a:t>
            </a:r>
          </a:p>
          <a:p>
            <a:endParaRPr lang="fr-FR" dirty="0"/>
          </a:p>
        </p:txBody>
      </p:sp>
    </p:spTree>
    <p:extLst>
      <p:ext uri="{BB962C8B-B14F-4D97-AF65-F5344CB8AC3E}">
        <p14:creationId xmlns:p14="http://schemas.microsoft.com/office/powerpoint/2010/main" val="324395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smtClean="0">
                <a:latin typeface="+mj-lt"/>
              </a:rPr>
              <a:t>Méthode visant à éviter une transition coûteuse pour les contrats d’assurance vie annuels pour lesquels</a:t>
            </a:r>
            <a:r>
              <a:rPr lang="fr-FR" baseline="0" dirty="0" smtClean="0">
                <a:latin typeface="+mj-lt"/>
              </a:rPr>
              <a:t> l’IASB n’avait pas identifié de dysfonctionnements majeurs liés à la mise en œuvre d’IFRS 4</a:t>
            </a:r>
          </a:p>
          <a:p>
            <a:pPr marL="171416" indent="-171416" defTabSz="914217">
              <a:buFont typeface="Arial" panose="020B0604020202020204" pitchFamily="34" charset="0"/>
              <a:buChar char="•"/>
              <a:defRPr/>
            </a:pPr>
            <a:r>
              <a:rPr lang="fr-FR" dirty="0" smtClean="0">
                <a:latin typeface="+mj-lt"/>
              </a:rPr>
              <a:t>Méthode conceptuellement</a:t>
            </a:r>
            <a:r>
              <a:rPr lang="fr-FR" baseline="0" dirty="0" smtClean="0">
                <a:latin typeface="+mj-lt"/>
              </a:rPr>
              <a:t> proche de la provision pour primes non acquises des référentiels CIMA et français avec une provision correspondant à l’étalement prorata temporis de la prime</a:t>
            </a:r>
          </a:p>
          <a:p>
            <a:pPr marL="171416" indent="-171416" defTabSz="914217">
              <a:buFont typeface="Arial" panose="020B0604020202020204" pitchFamily="34" charset="0"/>
              <a:buChar char="•"/>
              <a:defRPr/>
            </a:pPr>
            <a:r>
              <a:rPr lang="fr-FR" dirty="0">
                <a:latin typeface="+mj-lt"/>
              </a:rPr>
              <a:t>Toutefois l’évaluation est basée sur les primes encaissées et non sur les primes émises =&gt; pas de créance de primes au bilan</a:t>
            </a:r>
          </a:p>
          <a:p>
            <a:pPr marL="171416" indent="-171416">
              <a:buFont typeface="Arial" panose="020B0604020202020204" pitchFamily="34" charset="0"/>
              <a:buChar char="•"/>
            </a:pPr>
            <a:r>
              <a:rPr lang="fr-FR" baseline="0" dirty="0" smtClean="0">
                <a:latin typeface="+mj-lt"/>
              </a:rPr>
              <a:t>Ouverte sur option à tous les contrats annuels</a:t>
            </a:r>
          </a:p>
          <a:p>
            <a:pPr marL="628524" lvl="1" indent="-171416">
              <a:buFont typeface="Arial" panose="020B0604020202020204" pitchFamily="34" charset="0"/>
              <a:buChar char="•"/>
            </a:pPr>
            <a:r>
              <a:rPr lang="fr-FR" baseline="0" dirty="0" smtClean="0">
                <a:latin typeface="+mj-lt"/>
              </a:rPr>
              <a:t>Méthode toutefois non applicable aux contrats déficitaire : fans ce cas, l’entité doit recalculer les flux futurs de trésorerie en appliquant le modèle générale et constater l’écart en résultat</a:t>
            </a:r>
          </a:p>
          <a:p>
            <a:pPr marL="628524" lvl="1" indent="-171416">
              <a:buFont typeface="Arial" panose="020B0604020202020204" pitchFamily="34" charset="0"/>
              <a:buChar char="•"/>
            </a:pPr>
            <a:r>
              <a:rPr lang="fr-FR" baseline="0" dirty="0" smtClean="0">
                <a:latin typeface="+mj-lt"/>
              </a:rPr>
              <a:t>Méthode non applicable aux contrats pluriannuels lorsque l’assureur s’attend à une forte variabilité des flux de trésorerie </a:t>
            </a:r>
            <a:endParaRPr lang="fr-FR" dirty="0" smtClean="0">
              <a:latin typeface="+mj-lt"/>
            </a:endParaRPr>
          </a:p>
          <a:p>
            <a:pPr marL="171416" indent="-171416">
              <a:buFont typeface="Arial" panose="020B0604020202020204" pitchFamily="34" charset="0"/>
              <a:buChar char="•"/>
            </a:pPr>
            <a:r>
              <a:rPr lang="fr-FR" baseline="0" dirty="0" smtClean="0">
                <a:latin typeface="+mj-lt"/>
              </a:rPr>
              <a:t>Avantage : </a:t>
            </a:r>
          </a:p>
          <a:p>
            <a:pPr marL="628524" lvl="1" indent="-171416">
              <a:buFont typeface="Arial" panose="020B0604020202020204" pitchFamily="34" charset="0"/>
              <a:buChar char="•"/>
            </a:pPr>
            <a:r>
              <a:rPr lang="fr-FR" baseline="0" dirty="0" smtClean="0">
                <a:latin typeface="+mj-lt"/>
              </a:rPr>
              <a:t>Pas de module de calcul de la marge de service contractuelle </a:t>
            </a:r>
          </a:p>
          <a:p>
            <a:pPr marL="628524" lvl="1" indent="-171416">
              <a:buFont typeface="Arial" panose="020B0604020202020204" pitchFamily="34" charset="0"/>
              <a:buChar char="•"/>
            </a:pPr>
            <a:r>
              <a:rPr lang="fr-FR" baseline="0" dirty="0" smtClean="0">
                <a:latin typeface="+mj-lt"/>
              </a:rPr>
              <a:t>Simplification du niveau d’agrégation : à la comptabilisation initiale, l’entité peut présumer qu’il n’y a pas de contrats déficitaires</a:t>
            </a:r>
          </a:p>
          <a:p>
            <a:pPr marL="457109" lvl="1"/>
            <a:endParaRPr lang="fr-FR" baseline="0" dirty="0" smtClean="0"/>
          </a:p>
        </p:txBody>
      </p:sp>
    </p:spTree>
    <p:extLst>
      <p:ext uri="{BB962C8B-B14F-4D97-AF65-F5344CB8AC3E}">
        <p14:creationId xmlns:p14="http://schemas.microsoft.com/office/powerpoint/2010/main" val="27525224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16" indent="-171416">
              <a:buFont typeface="Arial" panose="020B0604020202020204" pitchFamily="34" charset="0"/>
              <a:buChar char="•"/>
            </a:pPr>
            <a:r>
              <a:rPr lang="fr-FR" dirty="0">
                <a:latin typeface="+mj-lt"/>
              </a:rPr>
              <a:t>Dans cet exemple, les primes encaissées sont égales aux primes émises. Il n’y a donc pas de divergence avec la provision pour cotisation non acquise.</a:t>
            </a:r>
          </a:p>
          <a:p>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a:xfrm>
            <a:off x="2863833" y="13963541"/>
            <a:ext cx="2189568" cy="409393"/>
          </a:xfrm>
          <a:prstGeom prst="rect">
            <a:avLst/>
          </a:prstGeom>
        </p:spPr>
        <p:txBody>
          <a:bodyPr/>
          <a:lstStyle/>
          <a:p>
            <a:pPr>
              <a:defRPr/>
            </a:pPr>
            <a:fld id="{8DE5E2FE-714E-4E7F-8DB3-E422450ED88A}" type="slidenum">
              <a:rPr lang="fr-FR" smtClean="0"/>
              <a:pPr>
                <a:defRPr/>
              </a:pPr>
              <a:t>27</a:t>
            </a:fld>
            <a:endParaRPr lang="fr-FR" dirty="0"/>
          </a:p>
        </p:txBody>
      </p:sp>
    </p:spTree>
    <p:extLst>
      <p:ext uri="{BB962C8B-B14F-4D97-AF65-F5344CB8AC3E}">
        <p14:creationId xmlns:p14="http://schemas.microsoft.com/office/powerpoint/2010/main" val="24728666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smtClean="0">
                <a:latin typeface="+mj-lt"/>
              </a:rPr>
              <a:t>Implications limitées pour les contrats d’assurance non vie annuels éligibles à la PAA</a:t>
            </a:r>
          </a:p>
          <a:p>
            <a:pPr marL="628524" lvl="1" indent="-171416">
              <a:buFont typeface="Arial" panose="020B0604020202020204" pitchFamily="34" charset="0"/>
              <a:buChar char="•"/>
            </a:pPr>
            <a:r>
              <a:rPr lang="fr-FR" dirty="0" smtClean="0">
                <a:latin typeface="+mj-lt"/>
              </a:rPr>
              <a:t>Provisions</a:t>
            </a:r>
            <a:r>
              <a:rPr lang="fr-FR" baseline="0" dirty="0" smtClean="0">
                <a:latin typeface="+mj-lt"/>
              </a:rPr>
              <a:t> techniques basées sur le montant des primes : pas de nécessité de mobiliser de nouvelles données</a:t>
            </a:r>
          </a:p>
          <a:p>
            <a:pPr marL="628524" lvl="1" indent="-171416">
              <a:buFont typeface="Arial" panose="020B0604020202020204" pitchFamily="34" charset="0"/>
              <a:buChar char="•"/>
            </a:pPr>
            <a:r>
              <a:rPr lang="fr-FR" baseline="0" dirty="0" smtClean="0">
                <a:latin typeface="+mj-lt"/>
              </a:rPr>
              <a:t>Décalage des émissions : absence de créances de primes au bilan =&gt; nécessité d’opérer une compensation créances/ provision</a:t>
            </a:r>
          </a:p>
          <a:p>
            <a:pPr marL="628524" lvl="1" indent="-171416">
              <a:buFont typeface="Arial" panose="020B0604020202020204" pitchFamily="34" charset="0"/>
              <a:buChar char="•"/>
            </a:pPr>
            <a:r>
              <a:rPr lang="fr-FR" baseline="0" dirty="0" smtClean="0">
                <a:latin typeface="+mj-lt"/>
              </a:rPr>
              <a:t>Nécessite d’estimer de façon explicite l’ajustement pour risque : en règle générale souvent implicite dans la tarification</a:t>
            </a:r>
            <a:endParaRPr lang="fr-FR" dirty="0" smtClean="0">
              <a:latin typeface="+mj-lt"/>
            </a:endParaRPr>
          </a:p>
          <a:p>
            <a:pPr marL="171416" indent="-171416">
              <a:buFont typeface="Arial" panose="020B0604020202020204" pitchFamily="34" charset="0"/>
              <a:buChar char="•"/>
            </a:pPr>
            <a:r>
              <a:rPr lang="fr-FR" dirty="0" smtClean="0">
                <a:latin typeface="+mj-lt"/>
              </a:rPr>
              <a:t>Pour les autres contrats (rentes non-vie et</a:t>
            </a:r>
            <a:r>
              <a:rPr lang="fr-FR" baseline="0" dirty="0" smtClean="0">
                <a:latin typeface="+mj-lt"/>
              </a:rPr>
              <a:t> contrats d’assurance vie) : </a:t>
            </a:r>
            <a:r>
              <a:rPr lang="fr-FR" dirty="0">
                <a:latin typeface="+mj-lt"/>
              </a:rPr>
              <a:t>Mise en œuvre coûteuse</a:t>
            </a:r>
          </a:p>
          <a:p>
            <a:pPr marL="628524" lvl="1" indent="-171416">
              <a:buFont typeface="Arial" panose="020B0604020202020204" pitchFamily="34" charset="0"/>
              <a:buChar char="•"/>
            </a:pPr>
            <a:r>
              <a:rPr lang="fr-FR" baseline="0" dirty="0" smtClean="0">
                <a:latin typeface="+mj-lt"/>
              </a:rPr>
              <a:t>Changement majeur lié à la comptabilisation séparée du profit attendu des contrats : nécessité de créer un module de calcul et de génération des à-nouveaux pour la marge de service contractuelle</a:t>
            </a:r>
          </a:p>
          <a:p>
            <a:pPr marL="628524" lvl="1" indent="-171416">
              <a:buFont typeface="Arial" panose="020B0604020202020204" pitchFamily="34" charset="0"/>
              <a:buChar char="•"/>
            </a:pPr>
            <a:r>
              <a:rPr lang="fr-FR" baseline="0" dirty="0" smtClean="0">
                <a:latin typeface="+mj-lt"/>
              </a:rPr>
              <a:t>Lors de la transition vers la norme : nécessité de reconstituer le montant des profits attendus des contrats en cours (au 1</a:t>
            </a:r>
            <a:r>
              <a:rPr lang="fr-FR" baseline="30000" dirty="0" smtClean="0">
                <a:latin typeface="+mj-lt"/>
              </a:rPr>
              <a:t>er</a:t>
            </a:r>
            <a:r>
              <a:rPr lang="fr-FR" baseline="0" dirty="0" smtClean="0">
                <a:latin typeface="+mj-lt"/>
              </a:rPr>
              <a:t> janvier 2021)</a:t>
            </a:r>
          </a:p>
          <a:p>
            <a:pPr marL="1085633" lvl="2" indent="-171416">
              <a:buFont typeface="Arial" panose="020B0604020202020204" pitchFamily="34" charset="0"/>
              <a:buChar char="•"/>
            </a:pPr>
            <a:r>
              <a:rPr lang="fr-FR" baseline="0" dirty="0" smtClean="0">
                <a:latin typeface="+mj-lt"/>
              </a:rPr>
              <a:t>Implique en principe une application rétrospective de la norme</a:t>
            </a:r>
          </a:p>
          <a:p>
            <a:pPr marL="1085633" lvl="2" indent="-171416">
              <a:buFont typeface="Arial" panose="020B0604020202020204" pitchFamily="34" charset="0"/>
              <a:buChar char="•"/>
            </a:pPr>
            <a:r>
              <a:rPr lang="fr-FR" baseline="0" dirty="0" smtClean="0">
                <a:latin typeface="+mj-lt"/>
              </a:rPr>
              <a:t>Nécessite des historiques de données importants</a:t>
            </a:r>
            <a:endParaRPr lang="fr-FR" dirty="0">
              <a:latin typeface="+mj-lt"/>
            </a:endParaRPr>
          </a:p>
        </p:txBody>
      </p:sp>
    </p:spTree>
    <p:extLst>
      <p:ext uri="{BB962C8B-B14F-4D97-AF65-F5344CB8AC3E}">
        <p14:creationId xmlns:p14="http://schemas.microsoft.com/office/powerpoint/2010/main" val="11230134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a:latin typeface="+mj-lt"/>
              </a:rPr>
              <a:t>Tableau inspiré d’une publication du Financial Stability Institute </a:t>
            </a:r>
          </a:p>
          <a:p>
            <a:pPr marL="171416" indent="-171416">
              <a:buFont typeface="Arial" panose="020B0604020202020204" pitchFamily="34" charset="0"/>
              <a:buChar char="•"/>
            </a:pPr>
            <a:r>
              <a:rPr lang="fr-FR" dirty="0">
                <a:latin typeface="+mj-lt"/>
              </a:rPr>
              <a:t>Certaines autorités de supervision ont déjà annoncé leur volonté d’adapter leur cadre de supervision prudentielle afin de l’adapter au cadre IFRS 17 (Australie, Canada, Corée, Hong Kong)</a:t>
            </a:r>
          </a:p>
          <a:p>
            <a:pPr marL="171416" indent="-171416">
              <a:buFont typeface="Arial" panose="020B0604020202020204" pitchFamily="34" charset="0"/>
              <a:buChar char="•"/>
            </a:pPr>
            <a:r>
              <a:rPr lang="fr-FR" dirty="0">
                <a:latin typeface="+mj-lt"/>
              </a:rPr>
              <a:t>Le Japon et les Etats-Unis ne requièrent pas l’adoption des normes IFRS</a:t>
            </a:r>
          </a:p>
          <a:p>
            <a:pPr marL="171416" indent="-171416">
              <a:buFont typeface="Arial" panose="020B0604020202020204" pitchFamily="34" charset="0"/>
              <a:buChar char="•"/>
            </a:pPr>
            <a:r>
              <a:rPr lang="fr-FR" dirty="0">
                <a:latin typeface="+mj-lt"/>
              </a:rPr>
              <a:t>En Europe, introduction du cadre Solvabilité II en 2016 a déjà généré des coûts de mise en œuvre importants. </a:t>
            </a:r>
          </a:p>
          <a:p>
            <a:pPr marL="171416" indent="-171416">
              <a:buFont typeface="Arial" panose="020B0604020202020204" pitchFamily="34" charset="0"/>
              <a:buChar char="•"/>
            </a:pPr>
            <a:r>
              <a:rPr lang="fr-FR" dirty="0">
                <a:latin typeface="+mj-lt"/>
              </a:rPr>
              <a:t>La norme soulève un problème de proportionnalité pour les entités de petite taille</a:t>
            </a:r>
          </a:p>
          <a:p>
            <a:pPr marL="171416" indent="-171416">
              <a:buFont typeface="Arial" panose="020B0604020202020204" pitchFamily="34" charset="0"/>
              <a:buChar char="•"/>
            </a:pPr>
            <a:r>
              <a:rPr lang="fr-FR" dirty="0">
                <a:latin typeface="+mj-lt"/>
              </a:rPr>
              <a:t>Forte incertitude sur les modalités d’application d’IFRS 17 en pratique</a:t>
            </a:r>
          </a:p>
          <a:p>
            <a:pPr marL="628524" lvl="1" indent="-171416">
              <a:buFont typeface="Arial" panose="020B0604020202020204" pitchFamily="34" charset="0"/>
              <a:buChar char="•"/>
            </a:pPr>
            <a:r>
              <a:rPr lang="fr-FR" dirty="0">
                <a:latin typeface="+mj-lt"/>
              </a:rPr>
              <a:t>Peu d’assureurs sont à ce jour à un niveau d’avancement leur permettant de simuler les résultats de la norme</a:t>
            </a:r>
          </a:p>
          <a:p>
            <a:pPr marL="628524" lvl="1" indent="-171416">
              <a:buFont typeface="Arial" panose="020B0604020202020204" pitchFamily="34" charset="0"/>
              <a:buChar char="•"/>
            </a:pPr>
            <a:r>
              <a:rPr lang="fr-FR" dirty="0">
                <a:latin typeface="+mj-lt"/>
              </a:rPr>
              <a:t>Nombreuses notions nécessitent des précisions d’interprétation</a:t>
            </a:r>
          </a:p>
          <a:p>
            <a:pPr marL="171416" indent="-171416">
              <a:buFont typeface="Arial" panose="020B0604020202020204" pitchFamily="34" charset="0"/>
              <a:buChar char="•"/>
            </a:pPr>
            <a:r>
              <a:rPr lang="fr-FR" baseline="0" dirty="0" smtClean="0"/>
              <a:t>Point sur la comparabilité:</a:t>
            </a:r>
          </a:p>
          <a:p>
            <a:pPr marL="628524" lvl="1" indent="-171416">
              <a:buFont typeface="Arial" panose="020B0604020202020204" pitchFamily="34" charset="0"/>
              <a:buChar char="•"/>
            </a:pPr>
            <a:r>
              <a:rPr lang="fr-FR" baseline="0" dirty="0" smtClean="0"/>
              <a:t>IFRS 4 présente une amélioration en terme de comparabilité des comptes entre juridictions</a:t>
            </a:r>
          </a:p>
          <a:p>
            <a:pPr marL="628524" lvl="1" indent="-171416">
              <a:buFont typeface="Arial" panose="020B0604020202020204" pitchFamily="34" charset="0"/>
              <a:buChar char="•"/>
            </a:pPr>
            <a:r>
              <a:rPr lang="fr-FR" baseline="0" dirty="0" smtClean="0"/>
              <a:t>En revanche, elle est susceptible de diminuer la comparabilité au sein d’une juridiction</a:t>
            </a:r>
          </a:p>
          <a:p>
            <a:pPr marL="1085633" lvl="2" indent="-171416">
              <a:buFont typeface="Arial" panose="020B0604020202020204" pitchFamily="34" charset="0"/>
              <a:buChar char="•"/>
            </a:pPr>
            <a:r>
              <a:rPr lang="fr-FR" baseline="0" dirty="0" smtClean="0"/>
              <a:t>Soit du fait de l’utilisation des options</a:t>
            </a:r>
          </a:p>
          <a:p>
            <a:pPr marL="1085633" lvl="2" indent="-171416">
              <a:buFont typeface="Arial" panose="020B0604020202020204" pitchFamily="34" charset="0"/>
              <a:buChar char="•"/>
            </a:pPr>
            <a:r>
              <a:rPr lang="fr-FR" baseline="0" dirty="0" smtClean="0"/>
              <a:t>Soit parce qu’IFRS 17 cohabite avec des référentiels nationaux </a:t>
            </a:r>
            <a:endParaRPr lang="fr-FR" dirty="0"/>
          </a:p>
        </p:txBody>
      </p:sp>
    </p:spTree>
    <p:extLst>
      <p:ext uri="{BB962C8B-B14F-4D97-AF65-F5344CB8AC3E}">
        <p14:creationId xmlns:p14="http://schemas.microsoft.com/office/powerpoint/2010/main" val="200219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smtClean="0">
                <a:latin typeface="+mj-lt"/>
              </a:rPr>
              <a:t>Fondation IFRS – Organisation sans</a:t>
            </a:r>
            <a:r>
              <a:rPr lang="fr-FR" baseline="0" dirty="0" smtClean="0">
                <a:latin typeface="+mj-lt"/>
              </a:rPr>
              <a:t> but lucratif immatriculé dans le Delaware mais opérant au Royaume Uni</a:t>
            </a:r>
            <a:endParaRPr lang="fr-FR" dirty="0" smtClean="0">
              <a:latin typeface="+mj-lt"/>
            </a:endParaRPr>
          </a:p>
          <a:p>
            <a:pPr marL="171416" indent="-171416">
              <a:buFont typeface="Arial" panose="020B0604020202020204" pitchFamily="34" charset="0"/>
              <a:buChar char="•"/>
            </a:pPr>
            <a:r>
              <a:rPr lang="fr-FR" dirty="0" smtClean="0">
                <a:latin typeface="+mj-lt"/>
              </a:rPr>
              <a:t>Trustees</a:t>
            </a:r>
            <a:r>
              <a:rPr lang="fr-FR" baseline="0" dirty="0" smtClean="0">
                <a:latin typeface="+mj-lt"/>
              </a:rPr>
              <a:t> : 23 membres, Mandat de trois ans renouvelable - Président Erkki Likanen</a:t>
            </a:r>
          </a:p>
          <a:p>
            <a:pPr marL="171416" indent="-171416">
              <a:buFont typeface="Arial" panose="020B0604020202020204" pitchFamily="34" charset="0"/>
              <a:buChar char="•"/>
            </a:pPr>
            <a:r>
              <a:rPr lang="fr-FR" dirty="0" smtClean="0">
                <a:latin typeface="+mj-lt"/>
              </a:rPr>
              <a:t>IASB: 14 membres –</a:t>
            </a:r>
            <a:r>
              <a:rPr lang="fr-FR" baseline="0" dirty="0" smtClean="0">
                <a:latin typeface="+mj-lt"/>
              </a:rPr>
              <a:t> Développe et adopte les normes IFRS  - </a:t>
            </a:r>
            <a:r>
              <a:rPr lang="fr-FR" dirty="0" smtClean="0">
                <a:latin typeface="+mj-lt"/>
              </a:rPr>
              <a:t>Président:</a:t>
            </a:r>
            <a:r>
              <a:rPr lang="fr-FR" baseline="0" dirty="0" smtClean="0">
                <a:latin typeface="+mj-lt"/>
              </a:rPr>
              <a:t> Hans Hoogervorst</a:t>
            </a:r>
          </a:p>
          <a:p>
            <a:pPr marL="171416" indent="-171416">
              <a:buFont typeface="Arial" panose="020B0604020202020204" pitchFamily="34" charset="0"/>
              <a:buChar char="•"/>
            </a:pPr>
            <a:r>
              <a:rPr lang="fr-FR" baseline="0" dirty="0" smtClean="0">
                <a:latin typeface="+mj-lt"/>
              </a:rPr>
              <a:t>IFRIC: 14 membres – reçoit les questions d’interprétations - Présidente: Sue Lloyd</a:t>
            </a:r>
          </a:p>
          <a:p>
            <a:pPr marL="171416" indent="-171416">
              <a:buFont typeface="Arial" panose="020B0604020202020204" pitchFamily="34" charset="0"/>
              <a:buChar char="•"/>
            </a:pPr>
            <a:r>
              <a:rPr lang="fr-FR" baseline="0" dirty="0" smtClean="0">
                <a:latin typeface="+mj-lt"/>
              </a:rPr>
              <a:t>Les normes IAS correspondent aux normes publiées de 1975 à 2001 avant que l’IASB n’engage un changement de gouvernance et de statut suite à la décision de l’Union Européenne d’adopter les normes IFRS pour les comptes consolidés des sociétés cotées (à l’époque IASC – International Accounting Standard Committee).</a:t>
            </a:r>
          </a:p>
          <a:p>
            <a:pPr marL="171416" indent="-171416">
              <a:buFont typeface="Arial" panose="020B0604020202020204" pitchFamily="34" charset="0"/>
              <a:buChar char="•"/>
            </a:pPr>
            <a:r>
              <a:rPr lang="fr-FR" baseline="0" dirty="0" smtClean="0">
                <a:latin typeface="+mj-lt"/>
              </a:rPr>
              <a:t>Liste des normes fournies en annexe</a:t>
            </a:r>
          </a:p>
          <a:p>
            <a:endParaRPr lang="fr-FR" baseline="0" dirty="0" smtClean="0"/>
          </a:p>
          <a:p>
            <a:endParaRPr lang="fr-FR" dirty="0"/>
          </a:p>
        </p:txBody>
      </p:sp>
    </p:spTree>
    <p:extLst>
      <p:ext uri="{BB962C8B-B14F-4D97-AF65-F5344CB8AC3E}">
        <p14:creationId xmlns:p14="http://schemas.microsoft.com/office/powerpoint/2010/main" val="35452054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smtClean="0">
                <a:latin typeface="+mj-lt"/>
              </a:rPr>
              <a:t>Traitement</a:t>
            </a:r>
            <a:r>
              <a:rPr lang="fr-FR" baseline="0" dirty="0" smtClean="0">
                <a:latin typeface="+mj-lt"/>
              </a:rPr>
              <a:t> de la réassurance (IAIS, ESMA)</a:t>
            </a:r>
          </a:p>
          <a:p>
            <a:pPr marL="628524" lvl="1" indent="-171416">
              <a:buFont typeface="Arial" panose="020B0604020202020204" pitchFamily="34" charset="0"/>
              <a:buChar char="•"/>
            </a:pPr>
            <a:r>
              <a:rPr lang="fr-FR" baseline="0" dirty="0" smtClean="0">
                <a:latin typeface="+mj-lt"/>
              </a:rPr>
              <a:t>Critique relative à la proposition de l’IASB de permettre la reconnaissance d’un gain à la souscription initiale d’un contrat de réassurance couvrant un contrat déficitaire</a:t>
            </a:r>
          </a:p>
          <a:p>
            <a:pPr marL="628524" lvl="1" indent="-171416">
              <a:buFont typeface="Arial" panose="020B0604020202020204" pitchFamily="34" charset="0"/>
              <a:buChar char="•"/>
            </a:pPr>
            <a:r>
              <a:rPr lang="fr-FR" baseline="0" dirty="0" smtClean="0">
                <a:latin typeface="+mj-lt"/>
              </a:rPr>
              <a:t>L’IASB se propose d’autoriser la reconnaissance d’un gain correspondant à la quote-part du réassureur dans les sinistres du contrats</a:t>
            </a:r>
          </a:p>
          <a:p>
            <a:pPr marL="628524" lvl="1" indent="-171416">
              <a:buFont typeface="Arial" panose="020B0604020202020204" pitchFamily="34" charset="0"/>
              <a:buChar char="•"/>
            </a:pPr>
            <a:r>
              <a:rPr lang="fr-FR" baseline="0" dirty="0" smtClean="0">
                <a:latin typeface="+mj-lt"/>
              </a:rPr>
              <a:t>Le calcul ne tiendrait toutefois pas compte de la prime de réassurance et des commissions versées au réassureur</a:t>
            </a:r>
          </a:p>
          <a:p>
            <a:pPr marL="628524" lvl="1" indent="-171416">
              <a:buFont typeface="Arial" panose="020B0604020202020204" pitchFamily="34" charset="0"/>
              <a:buChar char="•"/>
            </a:pPr>
            <a:r>
              <a:rPr lang="fr-FR" baseline="0" dirty="0" smtClean="0">
                <a:latin typeface="+mj-lt"/>
              </a:rPr>
              <a:t>Il est donc susceptible de conduire à différer la reconnaissance des pertes découlant d’un contrat déficitaire même dans le cas où le contrat est déficitaire après prise en compte de la réassurance</a:t>
            </a:r>
          </a:p>
          <a:p>
            <a:pPr marL="628524" lvl="1" indent="-171416">
              <a:buFont typeface="Arial" panose="020B0604020202020204" pitchFamily="34" charset="0"/>
              <a:buChar char="•"/>
            </a:pPr>
            <a:r>
              <a:rPr lang="fr-FR" dirty="0">
                <a:latin typeface="+mj-lt"/>
              </a:rPr>
              <a:t>Point partagé par l’ACPR : risque d’abus dans la conception des traités de réassurance</a:t>
            </a:r>
          </a:p>
          <a:p>
            <a:pPr marL="171416" indent="-171416">
              <a:buFont typeface="Arial" panose="020B0604020202020204" pitchFamily="34" charset="0"/>
              <a:buChar char="•"/>
            </a:pPr>
            <a:r>
              <a:rPr lang="fr-FR" dirty="0">
                <a:latin typeface="+mj-lt"/>
              </a:rPr>
              <a:t>Détermination du taux d’actualisation et de l’ajustement pour risque (EIOPA)</a:t>
            </a:r>
          </a:p>
          <a:p>
            <a:pPr marL="171416" indent="-171416">
              <a:buFont typeface="Arial" panose="020B0604020202020204" pitchFamily="34" charset="0"/>
              <a:buChar char="•"/>
            </a:pPr>
            <a:r>
              <a:rPr lang="fr-FR" dirty="0" smtClean="0">
                <a:latin typeface="+mj-lt"/>
              </a:rPr>
              <a:t>Frais d’acquisition différés (EIOPA): </a:t>
            </a:r>
          </a:p>
          <a:p>
            <a:pPr marL="628524" lvl="1" indent="-171416">
              <a:buFont typeface="Arial" panose="020B0604020202020204" pitchFamily="34" charset="0"/>
              <a:buChar char="•"/>
            </a:pPr>
            <a:r>
              <a:rPr lang="fr-FR" dirty="0" smtClean="0">
                <a:latin typeface="+mj-lt"/>
              </a:rPr>
              <a:t>Possibilité</a:t>
            </a:r>
            <a:r>
              <a:rPr lang="fr-FR" baseline="0" dirty="0" smtClean="0">
                <a:latin typeface="+mj-lt"/>
              </a:rPr>
              <a:t> d’affecter des frais d’acquisitions précomptés à des groupes de contrats non encore souscrits lorsque les groupes d’assurance anticipent des renouvellements.</a:t>
            </a:r>
          </a:p>
          <a:p>
            <a:pPr marL="628524" lvl="1" indent="-171416">
              <a:buFont typeface="Arial" panose="020B0604020202020204" pitchFamily="34" charset="0"/>
              <a:buChar char="•"/>
            </a:pPr>
            <a:r>
              <a:rPr lang="fr-FR" baseline="0" dirty="0" smtClean="0">
                <a:latin typeface="+mj-lt"/>
              </a:rPr>
              <a:t>Inquiétude sur le niveau de jugement lié à l’allocation des frais aux groupes futurs</a:t>
            </a:r>
          </a:p>
          <a:p>
            <a:pPr marL="628524" lvl="1" indent="-171416">
              <a:buFont typeface="Arial" panose="020B0604020202020204" pitchFamily="34" charset="0"/>
              <a:buChar char="•"/>
            </a:pPr>
            <a:r>
              <a:rPr lang="fr-FR" dirty="0">
                <a:latin typeface="+mj-lt"/>
              </a:rPr>
              <a:t>Complexité des cohortes pour les contrats avec participation discrétionnaire</a:t>
            </a:r>
            <a:endParaRPr lang="fr-FR" dirty="0">
              <a:latin typeface="+mj-lt"/>
            </a:endParaRPr>
          </a:p>
        </p:txBody>
      </p:sp>
    </p:spTree>
    <p:extLst>
      <p:ext uri="{BB962C8B-B14F-4D97-AF65-F5344CB8AC3E}">
        <p14:creationId xmlns:p14="http://schemas.microsoft.com/office/powerpoint/2010/main" val="13813538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latin typeface="+mn-lt"/>
            </a:endParaRPr>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a:xfrm>
            <a:off x="2863833" y="13963541"/>
            <a:ext cx="2189568" cy="409393"/>
          </a:xfrm>
          <a:prstGeom prst="rect">
            <a:avLst/>
          </a:prstGeom>
        </p:spPr>
        <p:txBody>
          <a:bodyPr/>
          <a:lstStyle/>
          <a:p>
            <a:pPr>
              <a:defRPr/>
            </a:pPr>
            <a:fld id="{8DE5E2FE-714E-4E7F-8DB3-E422450ED88A}" type="slidenum">
              <a:rPr lang="fr-FR" smtClean="0"/>
              <a:pPr>
                <a:defRPr/>
              </a:pPr>
              <a:t>31</a:t>
            </a:fld>
            <a:endParaRPr lang="fr-FR" dirty="0"/>
          </a:p>
        </p:txBody>
      </p:sp>
    </p:spTree>
    <p:extLst>
      <p:ext uri="{BB962C8B-B14F-4D97-AF65-F5344CB8AC3E}">
        <p14:creationId xmlns:p14="http://schemas.microsoft.com/office/powerpoint/2010/main" val="24665909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485721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5387075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lgn="just">
              <a:buFont typeface="Arial" panose="020B0604020202020204" pitchFamily="34" charset="0"/>
              <a:buChar char="•"/>
            </a:pPr>
            <a:r>
              <a:rPr lang="fr-FR" dirty="0">
                <a:ea typeface="ＭＳ Ｐゴシック" charset="-128"/>
                <a:cs typeface="ＭＳ Ｐゴシック" charset="-128"/>
              </a:rPr>
              <a:t>IFRS 9 est applicable depuis le 1</a:t>
            </a:r>
            <a:r>
              <a:rPr lang="fr-FR" baseline="30000" dirty="0">
                <a:ea typeface="ＭＳ Ｐゴシック" charset="-128"/>
                <a:cs typeface="ＭＳ Ｐゴシック" charset="-128"/>
              </a:rPr>
              <a:t>er</a:t>
            </a:r>
            <a:r>
              <a:rPr lang="fr-FR" dirty="0">
                <a:ea typeface="ＭＳ Ｐゴシック" charset="-128"/>
                <a:cs typeface="ＭＳ Ｐゴシック" charset="-128"/>
              </a:rPr>
              <a:t> janvier 2018</a:t>
            </a:r>
          </a:p>
          <a:p>
            <a:pPr marL="171416" indent="-171416" algn="just">
              <a:buFont typeface="Arial" panose="020B0604020202020204" pitchFamily="34" charset="0"/>
              <a:buChar char="•"/>
            </a:pPr>
            <a:r>
              <a:rPr lang="fr-FR" dirty="0">
                <a:ea typeface="ＭＳ Ｐゴシック" charset="-128"/>
                <a:cs typeface="ＭＳ Ｐゴシック" charset="-128"/>
              </a:rPr>
              <a:t>Deux valorisations possibles au bilan:</a:t>
            </a:r>
          </a:p>
          <a:p>
            <a:pPr marL="628524" lvl="1" indent="-171416" algn="just">
              <a:buFont typeface="Arial" panose="020B0604020202020204" pitchFamily="34" charset="0"/>
              <a:buChar char="•"/>
            </a:pPr>
            <a:r>
              <a:rPr lang="fr-FR" dirty="0">
                <a:ea typeface="ＭＳ Ｐゴシック" charset="-128"/>
                <a:cs typeface="ＭＳ Ｐゴシック" charset="-128"/>
              </a:rPr>
              <a:t>Coût amorti avec méthode du taux d’intérêt effectif </a:t>
            </a:r>
          </a:p>
          <a:p>
            <a:pPr marL="1085633" lvl="2" indent="-171416" algn="just">
              <a:buFont typeface="Arial" panose="020B0604020202020204" pitchFamily="34" charset="0"/>
              <a:buChar char="•"/>
            </a:pPr>
            <a:r>
              <a:rPr lang="fr-FR" dirty="0">
                <a:ea typeface="ＭＳ Ｐゴシック" charset="-128"/>
                <a:cs typeface="ＭＳ Ｐゴシック" charset="-128"/>
              </a:rPr>
              <a:t>Taux permettant d’égaliser la juste valeur à la date d’acquisition de l’instrument et la valeur actuelle des flux futurs de trésorerie de l’instrument (hors pertes de crédits ) sur la durée de vie attendue</a:t>
            </a:r>
          </a:p>
          <a:p>
            <a:pPr marL="628524" lvl="1" indent="-171416" algn="just">
              <a:buFont typeface="Arial" panose="020B0604020202020204" pitchFamily="34" charset="0"/>
              <a:buChar char="•"/>
            </a:pPr>
            <a:r>
              <a:rPr lang="fr-FR" dirty="0">
                <a:ea typeface="ＭＳ Ｐゴシック" charset="-128"/>
                <a:cs typeface="ＭＳ Ｐゴシック" charset="-128"/>
              </a:rPr>
              <a:t>Juste valeur déterminée d’après IFRS 13 (valeur de transfert/ de marché)</a:t>
            </a:r>
          </a:p>
          <a:p>
            <a:pPr marL="1085633" lvl="2" indent="-171416" algn="just">
              <a:buFont typeface="Arial" panose="020B0604020202020204" pitchFamily="34" charset="0"/>
              <a:buChar char="•"/>
            </a:pPr>
            <a:r>
              <a:rPr lang="fr-FR" dirty="0">
                <a:ea typeface="ＭＳ Ｐゴシック" charset="-128"/>
                <a:cs typeface="ＭＳ Ｐゴシック" charset="-128"/>
              </a:rPr>
              <a:t>Variation de juste valeur enregistrée par capitaux propres (OCI)</a:t>
            </a:r>
          </a:p>
          <a:p>
            <a:pPr marL="1085633" lvl="2" indent="-171416" algn="just">
              <a:buFont typeface="Arial" panose="020B0604020202020204" pitchFamily="34" charset="0"/>
              <a:buChar char="•"/>
            </a:pPr>
            <a:r>
              <a:rPr lang="fr-FR" dirty="0">
                <a:ea typeface="ＭＳ Ｐゴシック" charset="-128"/>
                <a:cs typeface="ＭＳ Ｐゴシック" charset="-128"/>
              </a:rPr>
              <a:t>Variation de juste valeur enregistrée par résultat (JV PL)</a:t>
            </a:r>
          </a:p>
          <a:p>
            <a:pPr marL="171416" indent="-171416" algn="just">
              <a:buFont typeface="Arial" panose="020B0604020202020204" pitchFamily="34" charset="0"/>
              <a:buChar char="•"/>
            </a:pPr>
            <a:r>
              <a:rPr lang="fr-FR" dirty="0">
                <a:ea typeface="ＭＳ Ｐゴシック" charset="-128"/>
                <a:cs typeface="ＭＳ Ｐゴシック" charset="-128"/>
              </a:rPr>
              <a:t>Deux critères de classification:</a:t>
            </a:r>
          </a:p>
          <a:p>
            <a:pPr marL="628524" lvl="1" indent="-171416" algn="just">
              <a:buFont typeface="Arial" panose="020B0604020202020204" pitchFamily="34" charset="0"/>
              <a:buChar char="•"/>
            </a:pPr>
            <a:r>
              <a:rPr lang="fr-FR" dirty="0">
                <a:ea typeface="ＭＳ Ｐゴシック" charset="-128"/>
                <a:cs typeface="ＭＳ Ｐゴシック" charset="-128"/>
              </a:rPr>
              <a:t>Les caractéristiques des flux ce trésorerie (test SPPI) =&gt; dépend des caractéristiques contractuels de l’instrument</a:t>
            </a:r>
          </a:p>
          <a:p>
            <a:pPr marL="628524" lvl="1" indent="-171416" algn="just">
              <a:buFont typeface="Arial" panose="020B0604020202020204" pitchFamily="34" charset="0"/>
              <a:buChar char="•"/>
            </a:pPr>
            <a:r>
              <a:rPr lang="fr-FR" dirty="0">
                <a:ea typeface="ＭＳ Ｐゴシック" charset="-128"/>
                <a:cs typeface="ＭＳ Ｐゴシック" charset="-128"/>
              </a:rPr>
              <a:t>Le modèle économique de détention de l’instrument =&gt; dépend des modalités de gestion de l’instrument</a:t>
            </a:r>
          </a:p>
          <a:p>
            <a:pPr marL="457109" lvl="1" algn="just"/>
            <a:r>
              <a:rPr lang="fr-FR" dirty="0">
                <a:ea typeface="ＭＳ Ｐゴシック" charset="-128"/>
                <a:cs typeface="ＭＳ Ｐゴシック" charset="-128"/>
              </a:rPr>
              <a:t>La classification est déterminée instruments par instrument</a:t>
            </a:r>
          </a:p>
          <a:p>
            <a:pPr marL="171416" indent="-171416" algn="just" defTabSz="914217">
              <a:buFont typeface="Arial" panose="020B0604020202020204" pitchFamily="34" charset="0"/>
              <a:buChar char="•"/>
              <a:defRPr/>
            </a:pPr>
            <a:r>
              <a:rPr lang="fr-FR" dirty="0">
                <a:ea typeface="ＭＳ Ｐゴシック" charset="-128"/>
                <a:cs typeface="ＭＳ Ｐゴシック" charset="-128"/>
              </a:rPr>
              <a:t>Possibilité d’opter pour la JVPL pour résoudre une asymétrie comptable</a:t>
            </a:r>
          </a:p>
          <a:p>
            <a:pPr marL="171416" indent="-171416" algn="just">
              <a:buFont typeface="Arial" panose="020B0604020202020204" pitchFamily="34" charset="0"/>
              <a:buChar char="•"/>
            </a:pPr>
            <a:r>
              <a:rPr lang="fr-FR" dirty="0">
                <a:ea typeface="ＭＳ Ｐゴシック" charset="-128"/>
                <a:cs typeface="ＭＳ Ｐゴシック" charset="-128"/>
              </a:rPr>
              <a:t>Les portefeuilles obligataires des assureurs seront généralement classés sous IFRS 9 au cout amorti ou en JV OCI. </a:t>
            </a:r>
          </a:p>
          <a:p>
            <a:pPr marL="171416" indent="-171416" algn="just">
              <a:buFont typeface="Arial" panose="020B0604020202020204" pitchFamily="34" charset="0"/>
              <a:buChar char="•"/>
            </a:pPr>
            <a:r>
              <a:rPr lang="fr-FR" dirty="0">
                <a:ea typeface="ＭＳ Ｐゴシック" charset="-128"/>
                <a:cs typeface="ＭＳ Ｐゴシック" charset="-128"/>
              </a:rPr>
              <a:t>Les parts d’OPCVM sont désormais classées en JVR (instruments de dettes non SPPI) versus JV OCI sous IAS 39. </a:t>
            </a:r>
          </a:p>
          <a:p>
            <a:pPr marL="171416" indent="-171416" algn="just">
              <a:buFont typeface="Arial" panose="020B0604020202020204" pitchFamily="34" charset="0"/>
              <a:buChar char="•"/>
            </a:pPr>
            <a:r>
              <a:rPr lang="fr-FR" dirty="0">
                <a:ea typeface="ＭＳ Ｐゴシック" charset="-128"/>
                <a:cs typeface="ＭＳ Ｐゴシック" charset="-128"/>
              </a:rPr>
              <a:t>Point sensible pour les assureurs européens car une part significative de leurs actifs est investie via des fonds d’investissement</a:t>
            </a:r>
          </a:p>
          <a:p>
            <a:pPr marL="171416" indent="-171416" algn="just">
              <a:buFont typeface="Arial" panose="020B0604020202020204" pitchFamily="34" charset="0"/>
              <a:buChar char="•"/>
            </a:pPr>
            <a:r>
              <a:rPr lang="fr-FR" dirty="0">
                <a:ea typeface="ＭＳ Ｐゴシック" charset="-128"/>
                <a:cs typeface="ＭＳ Ｐゴシック" charset="-128"/>
              </a:rPr>
              <a:t>Traitement des actions : l’option JV OCI sans recyclage</a:t>
            </a:r>
          </a:p>
          <a:p>
            <a:endParaRPr lang="fr-FR" dirty="0"/>
          </a:p>
        </p:txBody>
      </p:sp>
    </p:spTree>
    <p:extLst>
      <p:ext uri="{BB962C8B-B14F-4D97-AF65-F5344CB8AC3E}">
        <p14:creationId xmlns:p14="http://schemas.microsoft.com/office/powerpoint/2010/main" val="7302691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lgn="just">
              <a:buFont typeface="Arial" panose="020B0604020202020204" pitchFamily="34" charset="0"/>
              <a:buChar char="•"/>
            </a:pPr>
            <a:r>
              <a:rPr lang="fr-FR" dirty="0">
                <a:ea typeface="ＭＳ Ｐゴシック" charset="-128"/>
                <a:cs typeface="ＭＳ Ｐゴシック" charset="-128"/>
              </a:rPr>
              <a:t>Les portefeuilles obligataires des assureurs (non évaluées à la JVR) font l’objet de dépréciation sous IFRS 9 sans attendre un évènement de crédit comme sous IAS 39. </a:t>
            </a:r>
          </a:p>
          <a:p>
            <a:pPr marL="171416" indent="-171416" algn="just">
              <a:buFont typeface="Arial" panose="020B0604020202020204" pitchFamily="34" charset="0"/>
              <a:buChar char="•"/>
            </a:pPr>
            <a:r>
              <a:rPr lang="fr-FR" dirty="0">
                <a:ea typeface="ＭＳ Ｐゴシック" charset="-128"/>
                <a:cs typeface="ＭＳ Ｐゴシック" charset="-128"/>
              </a:rPr>
              <a:t>Une exception/particularité : modèle simplifié en cas de </a:t>
            </a:r>
            <a:r>
              <a:rPr lang="fr-FR" i="1" dirty="0" err="1">
                <a:ea typeface="ＭＳ Ｐゴシック" charset="-128"/>
                <a:cs typeface="ＭＳ Ｐゴシック" charset="-128"/>
              </a:rPr>
              <a:t>Low</a:t>
            </a:r>
            <a:r>
              <a:rPr lang="fr-FR" i="1" dirty="0">
                <a:ea typeface="ＭＳ Ｐゴシック" charset="-128"/>
                <a:cs typeface="ＭＳ Ｐゴシック" charset="-128"/>
              </a:rPr>
              <a:t> </a:t>
            </a:r>
            <a:r>
              <a:rPr lang="fr-FR" i="1" dirty="0" err="1">
                <a:ea typeface="ＭＳ Ｐゴシック" charset="-128"/>
                <a:cs typeface="ＭＳ Ｐゴシック" charset="-128"/>
              </a:rPr>
              <a:t>Credit</a:t>
            </a:r>
            <a:r>
              <a:rPr lang="fr-FR" i="1" dirty="0">
                <a:ea typeface="ＭＳ Ｐゴシック" charset="-128"/>
                <a:cs typeface="ＭＳ Ｐゴシック" charset="-128"/>
              </a:rPr>
              <a:t> </a:t>
            </a:r>
            <a:r>
              <a:rPr lang="fr-FR" i="1" dirty="0" err="1">
                <a:ea typeface="ＭＳ Ｐゴシック" charset="-128"/>
                <a:cs typeface="ＭＳ Ｐゴシック" charset="-128"/>
              </a:rPr>
              <a:t>Risk</a:t>
            </a:r>
            <a:r>
              <a:rPr lang="fr-FR" i="1" dirty="0">
                <a:ea typeface="ＭＳ Ｐゴシック" charset="-128"/>
                <a:cs typeface="ＭＳ Ｐゴシック" charset="-128"/>
              </a:rPr>
              <a:t> </a:t>
            </a:r>
            <a:r>
              <a:rPr lang="fr-FR" dirty="0">
                <a:ea typeface="ＭＳ Ｐゴシック" charset="-128"/>
                <a:cs typeface="ＭＳ Ｐゴシック" charset="-128"/>
              </a:rPr>
              <a:t>(ex : </a:t>
            </a:r>
            <a:r>
              <a:rPr lang="fr-FR" dirty="0" err="1">
                <a:ea typeface="ＭＳ Ｐゴシック" charset="-128"/>
                <a:cs typeface="ＭＳ Ｐゴシック" charset="-128"/>
              </a:rPr>
              <a:t>ptf</a:t>
            </a:r>
            <a:r>
              <a:rPr lang="fr-FR" dirty="0">
                <a:ea typeface="ＭＳ Ｐゴシック" charset="-128"/>
                <a:cs typeface="ＭＳ Ｐゴシック" charset="-128"/>
              </a:rPr>
              <a:t> OAT). </a:t>
            </a:r>
          </a:p>
          <a:p>
            <a:pPr marL="171416" indent="-171416" algn="just" defTabSz="914217">
              <a:buFont typeface="Arial" panose="020B0604020202020204" pitchFamily="34" charset="0"/>
              <a:buChar char="•"/>
              <a:defRPr/>
            </a:pPr>
            <a:r>
              <a:rPr lang="fr-FR" dirty="0">
                <a:ea typeface="ＭＳ Ｐゴシック" charset="-128"/>
                <a:cs typeface="ＭＳ Ｐゴシック" charset="-128"/>
              </a:rPr>
              <a:t>(*) conditions si la question est posée : </a:t>
            </a:r>
          </a:p>
          <a:p>
            <a:pPr marL="742801" lvl="1" indent="-285693" algn="just" defTabSz="914217">
              <a:buFont typeface="Arial" panose="020B0604020202020204" pitchFamily="34" charset="0"/>
              <a:buAutoNum type="romanLcParenR"/>
              <a:defRPr/>
            </a:pPr>
            <a:r>
              <a:rPr lang="fr-FR" dirty="0">
                <a:ea typeface="ＭＳ Ｐゴシック" charset="-128"/>
                <a:cs typeface="ＭＳ Ｐゴシック" charset="-128"/>
              </a:rPr>
              <a:t>l’instrument financier présente un risque de défaut faible (</a:t>
            </a:r>
            <a:r>
              <a:rPr lang="fr-FR" dirty="0" err="1">
                <a:ea typeface="ＭＳ Ｐゴシック" charset="-128"/>
                <a:cs typeface="ＭＳ Ｐゴシック" charset="-128"/>
              </a:rPr>
              <a:t>Low</a:t>
            </a:r>
            <a:r>
              <a:rPr lang="fr-FR" dirty="0">
                <a:ea typeface="ＭＳ Ｐゴシック" charset="-128"/>
                <a:cs typeface="ＭＳ Ｐゴシック" charset="-128"/>
              </a:rPr>
              <a:t> </a:t>
            </a:r>
            <a:r>
              <a:rPr lang="fr-FR" dirty="0" err="1">
                <a:ea typeface="ＭＳ Ｐゴシック" charset="-128"/>
                <a:cs typeface="ＭＳ Ｐゴシック" charset="-128"/>
              </a:rPr>
              <a:t>Credit</a:t>
            </a:r>
            <a:r>
              <a:rPr lang="fr-FR" dirty="0">
                <a:ea typeface="ＭＳ Ｐゴシック" charset="-128"/>
                <a:cs typeface="ＭＳ Ｐゴシック" charset="-128"/>
              </a:rPr>
              <a:t> </a:t>
            </a:r>
            <a:r>
              <a:rPr lang="fr-FR" dirty="0" err="1">
                <a:ea typeface="ＭＳ Ｐゴシック" charset="-128"/>
                <a:cs typeface="ＭＳ Ｐゴシック" charset="-128"/>
              </a:rPr>
              <a:t>Risk</a:t>
            </a:r>
            <a:r>
              <a:rPr lang="fr-FR" dirty="0">
                <a:ea typeface="ＭＳ Ｐゴシック" charset="-128"/>
                <a:cs typeface="ＭＳ Ｐゴシック" charset="-128"/>
              </a:rPr>
              <a:t>), </a:t>
            </a:r>
          </a:p>
          <a:p>
            <a:pPr marL="742801" lvl="1" indent="-285693" algn="just" defTabSz="914217">
              <a:buFont typeface="Arial" panose="020B0604020202020204" pitchFamily="34" charset="0"/>
              <a:buAutoNum type="romanLcParenR"/>
              <a:defRPr/>
            </a:pPr>
            <a:r>
              <a:rPr lang="fr-FR" dirty="0">
                <a:ea typeface="ＭＳ Ｐゴシック" charset="-128"/>
                <a:cs typeface="ＭＳ Ｐゴシック" charset="-128"/>
              </a:rPr>
              <a:t>l’emprunteur doit également disposer d’une solide capacité à remplir ses obligations au titre des flux de trésorerie contractuels à court terme, et </a:t>
            </a:r>
          </a:p>
          <a:p>
            <a:pPr marL="742801" lvl="1" indent="-285693" algn="just" defTabSz="914217">
              <a:buFont typeface="Arial" panose="020B0604020202020204" pitchFamily="34" charset="0"/>
              <a:buAutoNum type="romanLcParenR"/>
              <a:defRPr/>
            </a:pPr>
            <a:r>
              <a:rPr lang="fr-FR" dirty="0">
                <a:ea typeface="ＭＳ Ｐゴシック" charset="-128"/>
                <a:cs typeface="ＭＳ Ｐゴシック" charset="-128"/>
              </a:rPr>
              <a:t>cette capacité ne sera pas nécessairement diminuée par des changements défavorables dans des conditions économiques et commerciales à plus long terme.</a:t>
            </a:r>
          </a:p>
          <a:p>
            <a:pPr marL="171416" indent="-171416" algn="just">
              <a:buFont typeface="Arial" panose="020B0604020202020204" pitchFamily="34" charset="0"/>
              <a:buChar char="•"/>
            </a:pPr>
            <a:r>
              <a:rPr lang="fr-FR" dirty="0">
                <a:ea typeface="ＭＳ Ｐゴシック" charset="-128"/>
                <a:cs typeface="ＭＳ Ｐゴシック" charset="-128"/>
              </a:rPr>
              <a:t>Sous IFRS 9 : modèle de pertes attendues assis sur l’évolution du risque de crédit depuis la comptabilisation initiale. </a:t>
            </a:r>
          </a:p>
          <a:p>
            <a:pPr marL="171416" indent="-171416" algn="just">
              <a:buFont typeface="Arial" panose="020B0604020202020204" pitchFamily="34" charset="0"/>
              <a:buChar char="•"/>
            </a:pPr>
            <a:r>
              <a:rPr lang="fr-FR" dirty="0">
                <a:ea typeface="ＭＳ Ｐゴシック" charset="-128"/>
                <a:cs typeface="ＭＳ Ｐゴシック" charset="-128"/>
              </a:rPr>
              <a:t>Les assureurs font valoir que les contrats avec participation discrétionnaires permettent à l’assureur de répercuter à l’assuré le risque de crédit relatif aux actifs détenus en représentation d’engagements d’assurance</a:t>
            </a:r>
          </a:p>
          <a:p>
            <a:endParaRPr lang="fr-FR" dirty="0"/>
          </a:p>
        </p:txBody>
      </p:sp>
    </p:spTree>
    <p:extLst>
      <p:ext uri="{BB962C8B-B14F-4D97-AF65-F5344CB8AC3E}">
        <p14:creationId xmlns:p14="http://schemas.microsoft.com/office/powerpoint/2010/main" val="19642714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6453326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70353" lvl="1" indent="-270353" algn="just">
              <a:buClr>
                <a:srgbClr val="F7C765"/>
              </a:buClr>
              <a:buFont typeface="Arial" panose="020B0604020202020204" pitchFamily="34" charset="0"/>
              <a:buChar char="•"/>
            </a:pPr>
            <a:r>
              <a:rPr lang="fr-FR" dirty="0">
                <a:solidFill>
                  <a:srgbClr val="002060"/>
                </a:solidFill>
                <a:latin typeface="+mj-lt"/>
                <a:cs typeface="Arial" pitchFamily="34" charset="0"/>
              </a:rPr>
              <a:t>Éléments sous-jacents : </a:t>
            </a:r>
          </a:p>
          <a:p>
            <a:pPr marL="742801" lvl="2" indent="-342831" algn="just">
              <a:buClr>
                <a:srgbClr val="F7C765"/>
              </a:buClr>
              <a:buFont typeface="Arial" panose="020B0604020202020204" pitchFamily="34" charset="0"/>
              <a:buChar char="•"/>
            </a:pPr>
            <a:r>
              <a:rPr lang="fr-FR" dirty="0">
                <a:solidFill>
                  <a:srgbClr val="002060"/>
                </a:solidFill>
                <a:latin typeface="+mj-lt"/>
                <a:cs typeface="Arial" pitchFamily="34" charset="0"/>
              </a:rPr>
              <a:t>Tout élément qui détermine tout ou partie des montants à verser à un souscripteur</a:t>
            </a:r>
          </a:p>
          <a:p>
            <a:pPr marL="742801" lvl="2" indent="-342831" algn="just">
              <a:buClr>
                <a:srgbClr val="F7C765"/>
              </a:buClr>
              <a:buFont typeface="Arial" panose="020B0604020202020204" pitchFamily="34" charset="0"/>
              <a:buChar char="•"/>
            </a:pPr>
            <a:r>
              <a:rPr lang="fr-FR" dirty="0">
                <a:solidFill>
                  <a:srgbClr val="002060"/>
                </a:solidFill>
                <a:latin typeface="+mj-lt"/>
                <a:cs typeface="Arial" pitchFamily="34" charset="0"/>
              </a:rPr>
              <a:t>Par exemple, un portefeuille d’actif de référence, l’actif net d’une entité, ou un sous-ensemble identifié de l’actif net de l’entité</a:t>
            </a:r>
            <a:endParaRPr lang="fr-FR" dirty="0">
              <a:latin typeface="+mj-lt"/>
            </a:endParaRPr>
          </a:p>
          <a:p>
            <a:pPr marL="270353" lvl="1" indent="-270353" algn="just">
              <a:buClr>
                <a:srgbClr val="F7C765"/>
              </a:buClr>
              <a:buFont typeface="Arial" panose="020B0604020202020204" pitchFamily="34" charset="0"/>
              <a:buChar char="•"/>
            </a:pPr>
            <a:r>
              <a:rPr lang="fr-FR" dirty="0">
                <a:solidFill>
                  <a:srgbClr val="002060"/>
                </a:solidFill>
                <a:latin typeface="+mj-lt"/>
                <a:cs typeface="Arial" pitchFamily="34" charset="0"/>
              </a:rPr>
              <a:t>Modèle des contrats en unités de compte</a:t>
            </a:r>
          </a:p>
          <a:p>
            <a:pPr marL="742801" lvl="2" indent="-342831" algn="just">
              <a:buClr>
                <a:srgbClr val="F7C765"/>
              </a:buClr>
              <a:buFont typeface="Arial" panose="020B0604020202020204" pitchFamily="34" charset="0"/>
              <a:buChar char="•"/>
            </a:pPr>
            <a:r>
              <a:rPr lang="fr-FR" dirty="0">
                <a:solidFill>
                  <a:srgbClr val="002060"/>
                </a:solidFill>
                <a:latin typeface="+mj-lt"/>
                <a:cs typeface="Arial" pitchFamily="34" charset="0"/>
              </a:rPr>
              <a:t>Applicable toutefois aux contrats avec participations discrétionnaires aux excédents</a:t>
            </a:r>
          </a:p>
          <a:p>
            <a:pPr marL="742801" lvl="2" indent="-342831" algn="just">
              <a:buClr>
                <a:srgbClr val="F7C765"/>
              </a:buClr>
              <a:buFont typeface="Arial" panose="020B0604020202020204" pitchFamily="34" charset="0"/>
              <a:buChar char="•"/>
            </a:pPr>
            <a:r>
              <a:rPr lang="fr-FR" dirty="0">
                <a:solidFill>
                  <a:srgbClr val="002060"/>
                </a:solidFill>
                <a:latin typeface="+mj-lt"/>
                <a:cs typeface="Arial" pitchFamily="34" charset="0"/>
              </a:rPr>
              <a:t>Applicable également à certains contrats de retraites dès lors que l’échéance est lointaine ou bien que la probabilité de sortie en rente est faible</a:t>
            </a:r>
          </a:p>
          <a:p>
            <a:pPr marL="285693" lvl="1" indent="-342831" algn="just">
              <a:buClr>
                <a:srgbClr val="F7C765"/>
              </a:buClr>
              <a:buFont typeface="Arial" panose="020B0604020202020204" pitchFamily="34" charset="0"/>
              <a:buChar char="•"/>
            </a:pPr>
            <a:r>
              <a:rPr lang="fr-FR" dirty="0">
                <a:solidFill>
                  <a:srgbClr val="002060"/>
                </a:solidFill>
                <a:latin typeface="+mj-lt"/>
                <a:cs typeface="Arial" pitchFamily="34" charset="0"/>
              </a:rPr>
              <a:t>L’éligibilité à la méthode implique de remplir :</a:t>
            </a:r>
          </a:p>
          <a:p>
            <a:pPr marL="742801" lvl="2" indent="-342831" algn="just">
              <a:buClr>
                <a:srgbClr val="F7C765"/>
              </a:buClr>
              <a:buFont typeface="Arial" panose="020B0604020202020204" pitchFamily="34" charset="0"/>
              <a:buChar char="•"/>
            </a:pPr>
            <a:r>
              <a:rPr lang="fr-FR" dirty="0">
                <a:solidFill>
                  <a:srgbClr val="002060"/>
                </a:solidFill>
                <a:latin typeface="+mj-lt"/>
                <a:cs typeface="Arial" pitchFamily="34" charset="0"/>
              </a:rPr>
              <a:t>Un critère juridique lié à la désignation contractuelle d’un droit à participation sur ensemble bien déterminé</a:t>
            </a:r>
          </a:p>
          <a:p>
            <a:pPr marL="742801" lvl="2" indent="-342831" algn="just">
              <a:buClr>
                <a:srgbClr val="F7C765"/>
              </a:buClr>
              <a:buFont typeface="Arial" panose="020B0604020202020204" pitchFamily="34" charset="0"/>
              <a:buChar char="•"/>
            </a:pPr>
            <a:r>
              <a:rPr lang="fr-FR" dirty="0">
                <a:solidFill>
                  <a:srgbClr val="002060"/>
                </a:solidFill>
                <a:latin typeface="+mj-lt"/>
                <a:cs typeface="Arial" pitchFamily="34" charset="0"/>
              </a:rPr>
              <a:t>Deux critères plus subjectifs liés aux anticipations de l’assureur</a:t>
            </a:r>
          </a:p>
          <a:p>
            <a:pPr marL="742801" lvl="2" indent="-342831" algn="just">
              <a:buClr>
                <a:srgbClr val="F7C765"/>
              </a:buClr>
              <a:buFont typeface="Arial" panose="020B0604020202020204" pitchFamily="34" charset="0"/>
              <a:buChar char="•"/>
            </a:pPr>
            <a:r>
              <a:rPr lang="fr-FR" dirty="0">
                <a:solidFill>
                  <a:srgbClr val="002060"/>
                </a:solidFill>
                <a:latin typeface="+mj-lt"/>
                <a:cs typeface="Arial" pitchFamily="34" charset="0"/>
              </a:rPr>
              <a:t>L’éligibilité est déterminée à la comptabilisation initiale et ne peut pas être révisée ultérieurement</a:t>
            </a:r>
            <a:endParaRPr lang="fr-FR" dirty="0">
              <a:solidFill>
                <a:srgbClr val="002060"/>
              </a:solidFill>
              <a:latin typeface="+mj-lt"/>
              <a:cs typeface="Arial" pitchFamily="34" charset="0"/>
            </a:endParaRPr>
          </a:p>
        </p:txBody>
      </p:sp>
    </p:spTree>
    <p:extLst>
      <p:ext uri="{BB962C8B-B14F-4D97-AF65-F5344CB8AC3E}">
        <p14:creationId xmlns:p14="http://schemas.microsoft.com/office/powerpoint/2010/main" val="42859599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smtClean="0"/>
              <a:t>A la comptabilisation initiale : idem</a:t>
            </a:r>
            <a:r>
              <a:rPr lang="fr-FR" baseline="0" dirty="0" smtClean="0"/>
              <a:t> modèle général (estimation des flux de trésorerie d’exécution, ajustement pour risque non financier, marge de service contractuelle)</a:t>
            </a:r>
          </a:p>
          <a:p>
            <a:pPr marL="171416" indent="-171416">
              <a:buFont typeface="Arial" panose="020B0604020202020204" pitchFamily="34" charset="0"/>
              <a:buChar char="•"/>
            </a:pPr>
            <a:r>
              <a:rPr lang="fr-FR" baseline="0" dirty="0" smtClean="0"/>
              <a:t>Lors des arrêtés ultérieurs:</a:t>
            </a:r>
          </a:p>
          <a:p>
            <a:pPr marL="628524" lvl="1" indent="-171416">
              <a:buFont typeface="Arial" panose="020B0604020202020204" pitchFamily="34" charset="0"/>
              <a:buChar char="•"/>
            </a:pPr>
            <a:r>
              <a:rPr lang="fr-FR" baseline="0" dirty="0" smtClean="0"/>
              <a:t>Calcul de l’estimation des flux de trésorerie d’exécution comme dans le modèle général</a:t>
            </a:r>
          </a:p>
          <a:p>
            <a:pPr marL="628524" lvl="1" indent="-171416">
              <a:buFont typeface="Arial" panose="020B0604020202020204" pitchFamily="34" charset="0"/>
              <a:buChar char="•"/>
            </a:pPr>
            <a:r>
              <a:rPr lang="fr-FR" baseline="0" dirty="0" smtClean="0"/>
              <a:t>Calcul de l’ajustement pour risque non financier d’après le modèle de calcul de l’entreprise</a:t>
            </a:r>
          </a:p>
          <a:p>
            <a:pPr marL="628524" lvl="1" indent="-171416">
              <a:buFont typeface="Arial" panose="020B0604020202020204" pitchFamily="34" charset="0"/>
              <a:buChar char="•"/>
            </a:pPr>
            <a:r>
              <a:rPr lang="fr-FR" baseline="0" dirty="0" smtClean="0"/>
              <a:t>En revanche, le calcul de la marge de service contractuelle est modifiée pour tenir compte du fait que la rémunération de l’assureur dépend des variations de JV du sous-jacent</a:t>
            </a:r>
          </a:p>
          <a:p>
            <a:pPr marL="628524" lvl="1" indent="-171416">
              <a:buFont typeface="Arial" panose="020B0604020202020204" pitchFamily="34" charset="0"/>
              <a:buChar char="•"/>
            </a:pPr>
            <a:r>
              <a:rPr lang="fr-FR" baseline="0" dirty="0" smtClean="0"/>
              <a:t>Sa quote-part de juste valeur du sous jacent est comptabilisé en marge de service contractuelle</a:t>
            </a:r>
          </a:p>
          <a:p>
            <a:pPr marL="171416" indent="-171416">
              <a:buFont typeface="Arial" panose="020B0604020202020204" pitchFamily="34" charset="0"/>
              <a:buChar char="•"/>
            </a:pPr>
            <a:endParaRPr lang="fr-FR" dirty="0" smtClean="0"/>
          </a:p>
          <a:p>
            <a:pPr marL="171416" indent="-171416">
              <a:buFont typeface="Arial" panose="020B0604020202020204" pitchFamily="34" charset="0"/>
              <a:buChar char="•"/>
            </a:pPr>
            <a:r>
              <a:rPr lang="fr-FR" dirty="0" smtClean="0"/>
              <a:t>La méthode se traduit comptablement par une écriture</a:t>
            </a:r>
            <a:r>
              <a:rPr lang="fr-FR" baseline="0" dirty="0" smtClean="0"/>
              <a:t> résultat / réserve qui permet de lisser dans le temps les variations de juste valeur du sous-jacent </a:t>
            </a:r>
          </a:p>
          <a:p>
            <a:pPr marL="171416" indent="-171416">
              <a:buFont typeface="Arial" panose="020B0604020202020204" pitchFamily="34" charset="0"/>
              <a:buChar char="•"/>
            </a:pPr>
            <a:r>
              <a:rPr lang="fr-FR" baseline="0" dirty="0" smtClean="0"/>
              <a:t>Ce résultat est différé et porté en marge de service contractuelle.</a:t>
            </a:r>
          </a:p>
          <a:p>
            <a:pPr marL="171416" indent="-171416">
              <a:buFont typeface="Arial" panose="020B0604020202020204" pitchFamily="34" charset="0"/>
              <a:buChar char="•"/>
            </a:pPr>
            <a:r>
              <a:rPr lang="fr-FR" baseline="0" dirty="0" smtClean="0"/>
              <a:t>Par la suite, il est repris en résultat sur la durée de vie des engagements</a:t>
            </a:r>
            <a:endParaRPr lang="fr-FR" dirty="0"/>
          </a:p>
        </p:txBody>
      </p:sp>
    </p:spTree>
    <p:extLst>
      <p:ext uri="{BB962C8B-B14F-4D97-AF65-F5344CB8AC3E}">
        <p14:creationId xmlns:p14="http://schemas.microsoft.com/office/powerpoint/2010/main" val="5666766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Arial" panose="020B0604020202020204" pitchFamily="34" charset="0"/>
              <a:buChar char="•"/>
            </a:pPr>
            <a:r>
              <a:rPr lang="fr-FR" dirty="0">
                <a:latin typeface="+mj-lt"/>
              </a:rPr>
              <a:t>Exemple d’un contrat avec des participations discrétionnaires</a:t>
            </a:r>
          </a:p>
          <a:p>
            <a:pPr marL="628524" lvl="1" indent="-171416">
              <a:buFont typeface="Arial" panose="020B0604020202020204" pitchFamily="34" charset="0"/>
              <a:buChar char="•"/>
            </a:pPr>
            <a:r>
              <a:rPr lang="fr-FR" dirty="0">
                <a:latin typeface="+mj-lt"/>
              </a:rPr>
              <a:t>Dans cet exemple, le portefeuille d’action constitue l’élément sous-jacent du contrat</a:t>
            </a:r>
          </a:p>
          <a:p>
            <a:pPr marL="628524" lvl="1" indent="-171416">
              <a:buFont typeface="Arial" panose="020B0604020202020204" pitchFamily="34" charset="0"/>
              <a:buChar char="•"/>
            </a:pPr>
            <a:r>
              <a:rPr lang="fr-FR" dirty="0">
                <a:latin typeface="+mj-lt"/>
              </a:rPr>
              <a:t>L’assureur anticipe qu’il reversera une part substantielle des variations de juste valeur aux assurés.</a:t>
            </a:r>
          </a:p>
          <a:p>
            <a:pPr marL="171416" indent="-171416">
              <a:buFont typeface="Arial" panose="020B0604020202020204" pitchFamily="34" charset="0"/>
              <a:buChar char="•"/>
            </a:pPr>
            <a:r>
              <a:rPr lang="fr-FR" dirty="0">
                <a:latin typeface="+mj-lt"/>
              </a:rPr>
              <a:t>Dans cet exemple, on ne modélise pas la valeur de rachat du contrat, par simplification on ne considère que le traitement de la variation de juste valeur du portefeuille d’actif et son impact sur la modélisation des provisions techniques.</a:t>
            </a:r>
          </a:p>
          <a:p>
            <a:pPr marL="628524" lvl="1" indent="-171416">
              <a:buFont typeface="Arial" panose="020B0604020202020204" pitchFamily="34" charset="0"/>
              <a:buChar char="•"/>
            </a:pPr>
            <a:r>
              <a:rPr lang="fr-FR" dirty="0">
                <a:latin typeface="+mj-lt"/>
              </a:rPr>
              <a:t>l’assureur calcule les décaissements futurs aux assurés en appliquant les principes du modèle général</a:t>
            </a:r>
          </a:p>
          <a:p>
            <a:pPr marL="171416" indent="-171416">
              <a:buFont typeface="Arial" panose="020B0604020202020204" pitchFamily="34" charset="0"/>
              <a:buChar char="•"/>
            </a:pPr>
            <a:r>
              <a:rPr lang="fr-FR" dirty="0">
                <a:latin typeface="+mj-lt"/>
              </a:rPr>
              <a:t>	par différence avec le montant de la variation de juste valeur du sous-jacent, il obtient le montant de sa quote-part qui est comptabilisé en marge de service contractuelle </a:t>
            </a:r>
            <a:endParaRPr lang="fr-FR" dirty="0">
              <a:latin typeface="+mj-lt"/>
            </a:endParaRPr>
          </a:p>
        </p:txBody>
      </p:sp>
    </p:spTree>
    <p:extLst>
      <p:ext uri="{BB962C8B-B14F-4D97-AF65-F5344CB8AC3E}">
        <p14:creationId xmlns:p14="http://schemas.microsoft.com/office/powerpoint/2010/main" val="3213719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latin typeface="+mn-lt"/>
                <a:cs typeface="Arial" pitchFamily="34" charset="0"/>
              </a:rPr>
              <a:t>Pas d’assureurs cotées sur la Bourse Régionale des Valeurs Mobilières (BRVM), Bourse des Valeurs Mobilières d’Afrique Centrale (BVMAC)</a:t>
            </a:r>
          </a:p>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latin typeface="+mn-lt"/>
                <a:cs typeface="Arial" pitchFamily="34" charset="0"/>
              </a:rPr>
              <a:t>Ghana : IFRS applicables aux sociétés cotées ainsi qu’aux banques et aux compagnies d’assurance non cotées depuis 2007</a:t>
            </a:r>
          </a:p>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latin typeface="+mn-lt"/>
                <a:cs typeface="Arial" pitchFamily="34" charset="0"/>
              </a:rPr>
              <a:t>Tunisie: obligation pour les sociétés cotées, les banques et les compagnies d’assurance à compter de 2021</a:t>
            </a:r>
          </a:p>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latin typeface="+mn-lt"/>
                <a:cs typeface="Arial" pitchFamily="34" charset="0"/>
              </a:rPr>
              <a:t>Maroc: obligation d’utiliser les IFRS pour les comptes consolidés des établissements de crédit (Lettre circulaire 56/G/2007) de la Banque Centrale) depuis 2008</a:t>
            </a:r>
          </a:p>
        </p:txBody>
      </p:sp>
    </p:spTree>
    <p:extLst>
      <p:ext uri="{BB962C8B-B14F-4D97-AF65-F5344CB8AC3E}">
        <p14:creationId xmlns:p14="http://schemas.microsoft.com/office/powerpoint/2010/main" val="22930076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70353" lvl="1" indent="-270353" algn="just" defTabSz="926925">
              <a:spcBef>
                <a:spcPts val="100"/>
              </a:spcBef>
              <a:spcAft>
                <a:spcPts val="100"/>
              </a:spcAft>
              <a:buClr>
                <a:srgbClr val="F7C765"/>
              </a:buClr>
              <a:buFont typeface="Wingdings" pitchFamily="2" charset="2"/>
              <a:buChar char="q"/>
              <a:defRPr/>
            </a:pPr>
            <a:r>
              <a:rPr lang="fr-FR" b="1" dirty="0" err="1">
                <a:solidFill>
                  <a:srgbClr val="002060"/>
                </a:solidFill>
                <a:cs typeface="Arial" pitchFamily="34" charset="0"/>
              </a:rPr>
              <a:t>Bottom</a:t>
            </a:r>
            <a:r>
              <a:rPr lang="fr-FR" b="1" dirty="0">
                <a:solidFill>
                  <a:srgbClr val="002060"/>
                </a:solidFill>
                <a:cs typeface="Arial" pitchFamily="34" charset="0"/>
              </a:rPr>
              <a:t>-up</a:t>
            </a:r>
          </a:p>
          <a:p>
            <a:pPr marL="619533" lvl="2" indent="-270353" algn="just" defTabSz="926925">
              <a:spcBef>
                <a:spcPts val="100"/>
              </a:spcBef>
              <a:spcAft>
                <a:spcPts val="100"/>
              </a:spcAft>
              <a:buClr>
                <a:srgbClr val="F7C765"/>
              </a:buClr>
              <a:buFont typeface="Wingdings" panose="05000000000000000000" pitchFamily="2" charset="2"/>
              <a:buChar char="§"/>
              <a:defRPr/>
            </a:pPr>
            <a:r>
              <a:rPr lang="fr-FR" dirty="0">
                <a:solidFill>
                  <a:srgbClr val="002060"/>
                </a:solidFill>
                <a:cs typeface="Arial" pitchFamily="34" charset="0"/>
              </a:rPr>
              <a:t>IFRS 17 B80 – Pour les contrats dont les paiements ne varient pas en fonction des rendements d’actifs sous-jacents, le taux d’actualisation peut être déterminé en ajustant une courbe d’actifs liquides sans risques afin de tenir compte des différences de liquidité</a:t>
            </a:r>
          </a:p>
          <a:p>
            <a:pPr marL="628524" lvl="1" indent="-171416" defTabSz="926925">
              <a:spcBef>
                <a:spcPts val="100"/>
              </a:spcBef>
              <a:spcAft>
                <a:spcPts val="100"/>
              </a:spcAft>
              <a:buFont typeface="Arial" panose="020B0604020202020204" pitchFamily="34" charset="0"/>
              <a:buChar char="•"/>
              <a:defRPr/>
            </a:pPr>
            <a:r>
              <a:rPr lang="fr-FR" dirty="0">
                <a:solidFill>
                  <a:srgbClr val="002060"/>
                </a:solidFill>
                <a:cs typeface="Arial" pitchFamily="34" charset="0"/>
              </a:rPr>
              <a:t>Dans ses commentaires, l’IASB précise que la courbe des taux sans risques doit être décomposée entre (BC193 et 194) :</a:t>
            </a:r>
          </a:p>
          <a:p>
            <a:pPr marL="838166" lvl="2" indent="-347596" algn="just">
              <a:spcBef>
                <a:spcPts val="100"/>
              </a:spcBef>
              <a:spcAft>
                <a:spcPts val="100"/>
              </a:spcAft>
              <a:buClr>
                <a:srgbClr val="F7C765"/>
              </a:buClr>
              <a:buFont typeface="Arial" panose="020B0604020202020204" pitchFamily="34" charset="0"/>
              <a:buChar char="•"/>
            </a:pPr>
            <a:r>
              <a:rPr lang="fr-FR" dirty="0">
                <a:solidFill>
                  <a:srgbClr val="002060"/>
                </a:solidFill>
                <a:cs typeface="Arial" pitchFamily="34" charset="0"/>
              </a:rPr>
              <a:t>Un taux de rendement d’un instrument non négociable </a:t>
            </a:r>
          </a:p>
          <a:p>
            <a:pPr marL="838166" lvl="2" indent="-347596" algn="just">
              <a:spcBef>
                <a:spcPts val="100"/>
              </a:spcBef>
              <a:spcAft>
                <a:spcPts val="100"/>
              </a:spcAft>
              <a:buClr>
                <a:srgbClr val="F7C765"/>
              </a:buClr>
              <a:buFont typeface="Arial" panose="020B0604020202020204" pitchFamily="34" charset="0"/>
              <a:buChar char="•"/>
            </a:pPr>
            <a:r>
              <a:rPr lang="fr-FR" dirty="0">
                <a:solidFill>
                  <a:srgbClr val="002060"/>
                </a:solidFill>
                <a:cs typeface="Arial" pitchFamily="34" charset="0"/>
              </a:rPr>
              <a:t>Une option incorporée de vente de l’instrument à un intervenant de marché qui vient réduire le taux de rendement brut de l’instrument</a:t>
            </a:r>
          </a:p>
          <a:p>
            <a:pPr marL="628524" lvl="1" indent="-171416" algn="just">
              <a:spcBef>
                <a:spcPts val="100"/>
              </a:spcBef>
              <a:spcAft>
                <a:spcPts val="100"/>
              </a:spcAft>
              <a:buClr>
                <a:srgbClr val="F7C765"/>
              </a:buClr>
              <a:buFont typeface="Arial" panose="020B0604020202020204" pitchFamily="34" charset="0"/>
              <a:buChar char="•"/>
            </a:pPr>
            <a:r>
              <a:rPr lang="fr-FR" dirty="0">
                <a:solidFill>
                  <a:srgbClr val="002060"/>
                </a:solidFill>
                <a:cs typeface="Arial" pitchFamily="34" charset="0"/>
              </a:rPr>
              <a:t>Seul le premier facteur est jugé généralement pertinent pour un contrat  d’assurance.</a:t>
            </a:r>
          </a:p>
          <a:p>
            <a:pPr marL="270353" lvl="1" indent="-270353" algn="just" defTabSz="926925">
              <a:spcBef>
                <a:spcPts val="100"/>
              </a:spcBef>
              <a:spcAft>
                <a:spcPts val="100"/>
              </a:spcAft>
              <a:buClr>
                <a:srgbClr val="F7C765"/>
              </a:buClr>
              <a:buFont typeface="Wingdings" pitchFamily="2" charset="2"/>
              <a:buChar char="q"/>
              <a:defRPr/>
            </a:pPr>
            <a:r>
              <a:rPr lang="fr-FR" b="1" dirty="0">
                <a:solidFill>
                  <a:srgbClr val="002060"/>
                </a:solidFill>
                <a:cs typeface="Arial" pitchFamily="34" charset="0"/>
              </a:rPr>
              <a:t>Top down</a:t>
            </a:r>
          </a:p>
          <a:p>
            <a:pPr marL="619533" lvl="2" indent="-270353" algn="just" defTabSz="926925">
              <a:spcBef>
                <a:spcPts val="100"/>
              </a:spcBef>
              <a:spcAft>
                <a:spcPts val="100"/>
              </a:spcAft>
              <a:buClr>
                <a:srgbClr val="F7C765"/>
              </a:buClr>
              <a:buFont typeface="Wingdings" panose="05000000000000000000" pitchFamily="2" charset="2"/>
              <a:buChar char="§"/>
              <a:defRPr/>
            </a:pPr>
            <a:r>
              <a:rPr lang="fr-FR" dirty="0">
                <a:solidFill>
                  <a:srgbClr val="002060"/>
                </a:solidFill>
                <a:cs typeface="Arial" pitchFamily="34" charset="0"/>
              </a:rPr>
              <a:t>IFRS 17 B81 – Alternativement, une entité peut déterminer le taux d’actualisation à partir d’une courbe des taux reflétant les taux de rendements de marché implicites dans l’évaluation en juste valeur d’un portefeuille d’actif de référence. </a:t>
            </a:r>
          </a:p>
          <a:p>
            <a:pPr marL="619533" lvl="2" indent="-270353" algn="just" defTabSz="926925">
              <a:spcBef>
                <a:spcPts val="100"/>
              </a:spcBef>
              <a:spcAft>
                <a:spcPts val="100"/>
              </a:spcAft>
              <a:buClr>
                <a:srgbClr val="F7C765"/>
              </a:buClr>
              <a:buFont typeface="Wingdings" panose="05000000000000000000" pitchFamily="2" charset="2"/>
              <a:buChar char="§"/>
              <a:defRPr/>
            </a:pPr>
            <a:r>
              <a:rPr lang="fr-FR" dirty="0">
                <a:solidFill>
                  <a:srgbClr val="002060"/>
                </a:solidFill>
                <a:cs typeface="Arial" pitchFamily="34" charset="0"/>
              </a:rPr>
              <a:t>Cette courbe des taux doit être ajustée des facteurs qui ne sont pas pertinents pour les contrats d’assurance. Il n’est toutefois pas requis de corriger la courbe au titre des différences de caractéristiques de liquidités entre les contrats d’assurance et le portefeuille de référence.</a:t>
            </a:r>
          </a:p>
          <a:p>
            <a:pPr marL="619533" lvl="2" indent="-270353" algn="just" defTabSz="926925">
              <a:spcBef>
                <a:spcPts val="100"/>
              </a:spcBef>
              <a:spcAft>
                <a:spcPts val="100"/>
              </a:spcAft>
              <a:buClr>
                <a:srgbClr val="F7C765"/>
              </a:buClr>
              <a:buFont typeface="Wingdings" panose="05000000000000000000" pitchFamily="2" charset="2"/>
              <a:buChar char="§"/>
              <a:defRPr/>
            </a:pPr>
            <a:r>
              <a:rPr lang="fr-FR" b="1" dirty="0">
                <a:solidFill>
                  <a:srgbClr val="002060"/>
                </a:solidFill>
                <a:cs typeface="Arial" pitchFamily="34" charset="0"/>
              </a:rPr>
              <a:t>TRG Septembre 2018 </a:t>
            </a:r>
            <a:r>
              <a:rPr lang="fr-FR" dirty="0">
                <a:solidFill>
                  <a:srgbClr val="002060"/>
                </a:solidFill>
                <a:cs typeface="Arial" pitchFamily="34" charset="0"/>
              </a:rPr>
              <a:t>– Agenda Paper 2 : pas de restriction sur la définition du portefeuille de référence et pas d’ajustement au titre des différences de liquidité des contrats</a:t>
            </a:r>
          </a:p>
          <a:p>
            <a:endParaRPr lang="fr-FR" dirty="0"/>
          </a:p>
        </p:txBody>
      </p:sp>
    </p:spTree>
    <p:extLst>
      <p:ext uri="{BB962C8B-B14F-4D97-AF65-F5344CB8AC3E}">
        <p14:creationId xmlns:p14="http://schemas.microsoft.com/office/powerpoint/2010/main" val="33241816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34740818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a:xfrm>
            <a:off x="2637198" y="14084169"/>
            <a:ext cx="2016293" cy="412929"/>
          </a:xfrm>
          <a:prstGeom prst="rect">
            <a:avLst/>
          </a:prstGeom>
        </p:spPr>
        <p:txBody>
          <a:bodyPr/>
          <a:lstStyle/>
          <a:p>
            <a:pPr>
              <a:defRPr/>
            </a:pPr>
            <a:fld id="{8DE5E2FE-714E-4E7F-8DB3-E422450ED88A}" type="slidenum">
              <a:rPr lang="fr-FR" smtClean="0"/>
              <a:pPr>
                <a:defRPr/>
              </a:pPr>
              <a:t>42</a:t>
            </a:fld>
            <a:endParaRPr lang="fr-FR" dirty="0"/>
          </a:p>
        </p:txBody>
      </p:sp>
    </p:spTree>
    <p:extLst>
      <p:ext uri="{BB962C8B-B14F-4D97-AF65-F5344CB8AC3E}">
        <p14:creationId xmlns:p14="http://schemas.microsoft.com/office/powerpoint/2010/main" val="37921278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a:xfrm>
            <a:off x="2637198" y="14084169"/>
            <a:ext cx="2016293" cy="412929"/>
          </a:xfrm>
          <a:prstGeom prst="rect">
            <a:avLst/>
          </a:prstGeom>
        </p:spPr>
        <p:txBody>
          <a:bodyPr/>
          <a:lstStyle/>
          <a:p>
            <a:pPr>
              <a:defRPr/>
            </a:pPr>
            <a:fld id="{8DE5E2FE-714E-4E7F-8DB3-E422450ED88A}" type="slidenum">
              <a:rPr lang="fr-FR" smtClean="0"/>
              <a:pPr>
                <a:defRPr/>
              </a:pPr>
              <a:t>43</a:t>
            </a:fld>
            <a:endParaRPr lang="fr-FR" dirty="0"/>
          </a:p>
        </p:txBody>
      </p:sp>
    </p:spTree>
    <p:extLst>
      <p:ext uri="{BB962C8B-B14F-4D97-AF65-F5344CB8AC3E}">
        <p14:creationId xmlns:p14="http://schemas.microsoft.com/office/powerpoint/2010/main" val="6225603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a:xfrm>
            <a:off x="2637198" y="14084169"/>
            <a:ext cx="2016293" cy="412929"/>
          </a:xfrm>
          <a:prstGeom prst="rect">
            <a:avLst/>
          </a:prstGeom>
        </p:spPr>
        <p:txBody>
          <a:bodyPr/>
          <a:lstStyle/>
          <a:p>
            <a:pPr>
              <a:defRPr/>
            </a:pPr>
            <a:fld id="{8DE5E2FE-714E-4E7F-8DB3-E422450ED88A}" type="slidenum">
              <a:rPr lang="fr-FR" smtClean="0"/>
              <a:pPr>
                <a:defRPr/>
              </a:pPr>
              <a:t>44</a:t>
            </a:fld>
            <a:endParaRPr lang="fr-FR" dirty="0"/>
          </a:p>
        </p:txBody>
      </p:sp>
    </p:spTree>
    <p:extLst>
      <p:ext uri="{BB962C8B-B14F-4D97-AF65-F5344CB8AC3E}">
        <p14:creationId xmlns:p14="http://schemas.microsoft.com/office/powerpoint/2010/main" val="536022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cs typeface="Arial" pitchFamily="34" charset="0"/>
              </a:rPr>
              <a:t>IFRS 17 doit se substituer à l’actuelle norme IFRS 4</a:t>
            </a:r>
          </a:p>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cs typeface="Arial" pitchFamily="34" charset="0"/>
              </a:rPr>
              <a:t>IFRS 4 n’est pas réellement une norme conforme au cadre conceptuel :</a:t>
            </a:r>
          </a:p>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cs typeface="Arial" pitchFamily="34" charset="0"/>
              </a:rPr>
              <a:t>Émise pour l’adoption des IFRS par l’Europe car les travaux sur la norme finale assurance n’étaient pas achevés</a:t>
            </a:r>
          </a:p>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cs typeface="Arial" pitchFamily="34" charset="0"/>
              </a:rPr>
              <a:t>Elle permettait de maintenir les normes locale avec quelques mesures d’harmonisation (suppression des provisions d’égalisation, comptabilité reflet, test de suffisance du passif)  </a:t>
            </a:r>
          </a:p>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cs typeface="Arial" pitchFamily="34" charset="0"/>
              </a:rPr>
              <a:t>Toutefois, elle contient une réelle avancée qui est d’avoir donné une définition IFRS  des contrats d’assurance</a:t>
            </a:r>
          </a:p>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cs typeface="Arial" pitchFamily="34" charset="0"/>
              </a:rPr>
              <a:t>L’application d’IFRS 4 pose des problèmes de comparabilité en Europe en raison des divergences entre référentiels nationaux</a:t>
            </a:r>
          </a:p>
          <a:p>
            <a:pPr marL="296018" lvl="1" indent="-347596" algn="just">
              <a:spcBef>
                <a:spcPts val="300"/>
              </a:spcBef>
              <a:spcAft>
                <a:spcPts val="300"/>
              </a:spcAft>
              <a:buClr>
                <a:srgbClr val="F7C765"/>
              </a:buClr>
              <a:buFont typeface="Wingdings" panose="05000000000000000000" pitchFamily="2" charset="2"/>
              <a:buChar char="§"/>
            </a:pPr>
            <a:r>
              <a:rPr lang="fr-FR" sz="1000" dirty="0">
                <a:solidFill>
                  <a:srgbClr val="002060"/>
                </a:solidFill>
                <a:cs typeface="Arial" pitchFamily="34" charset="0"/>
              </a:rPr>
              <a:t>Certains assureurs appliquent les US GAAP (Allianz) dans une version figée en 2005</a:t>
            </a:r>
          </a:p>
          <a:p>
            <a:endParaRPr lang="fr-FR" dirty="0"/>
          </a:p>
        </p:txBody>
      </p:sp>
    </p:spTree>
    <p:extLst>
      <p:ext uri="{BB962C8B-B14F-4D97-AF65-F5344CB8AC3E}">
        <p14:creationId xmlns:p14="http://schemas.microsoft.com/office/powerpoint/2010/main" val="3233882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96018" lvl="1"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IFRS 4 adoptée bien avant IFRS 9 =&gt; problématiques des interactions:</a:t>
            </a:r>
          </a:p>
          <a:p>
            <a:pPr marL="753126" lvl="2"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Écarts de valorisation entre les instruments financiers et les contrats d’assurance</a:t>
            </a:r>
          </a:p>
          <a:p>
            <a:pPr marL="753126" lvl="2"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Certaines pertes de crédit sont répercutées aux souscripteurs de contrats</a:t>
            </a:r>
          </a:p>
          <a:p>
            <a:pPr marL="296018" lvl="1"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Solution apportée par l’IASB</a:t>
            </a:r>
          </a:p>
          <a:p>
            <a:pPr marL="753126" lvl="2"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Option possible pour un report d’application d’IFRS 9 jusqu’au 1er janvier 2021 ou;</a:t>
            </a:r>
          </a:p>
          <a:p>
            <a:pPr marL="753126" lvl="2"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Application des méthodes de classement et de valorisation d’IFRS 9 au bilan mais avec maintien des gains et pertes au compte de résultat tels que déterminés en application d’IAS 39 (approche dite « overlay »).</a:t>
            </a:r>
          </a:p>
          <a:p>
            <a:pPr marL="296018" lvl="1"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Amendements émis en 2016 « Applying IFRS 9 Financial Instruments together with IFRS 4 Insurance Contracts »</a:t>
            </a:r>
          </a:p>
          <a:p>
            <a:pPr marL="296018" lvl="1"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Amendements limités aux acteurs dont l’activité d’assurance est prédominante (les provisions techniques d’assurance doivent représenter au moins 80% du total bilan sans qu’il y ait d’activité significative hors assurance)</a:t>
            </a:r>
          </a:p>
          <a:p>
            <a:pPr marL="296018" lvl="1"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En Europe, peu d’assureurs ont opté pour l’approche overlay, jugée coûteuse =&gt; en pratique, beaucoup d’assureurs ont différé la mise en œuvre d’IFRS 9</a:t>
            </a:r>
          </a:p>
          <a:p>
            <a:pPr marL="296018" lvl="1"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Un nouvelle extension du différé optionnel d’application est attendue par l’IASB en 2020</a:t>
            </a:r>
          </a:p>
          <a:p>
            <a:pPr marL="799940" lvl="2" indent="-399970" algn="just">
              <a:buFont typeface="Arial" panose="020B0604020202020204" pitchFamily="34" charset="0"/>
              <a:buChar char="•"/>
            </a:pPr>
            <a:endParaRPr lang="fr-FR" sz="1800" dirty="0"/>
          </a:p>
          <a:p>
            <a:endParaRPr lang="fr-FR" dirty="0"/>
          </a:p>
        </p:txBody>
      </p:sp>
    </p:spTree>
    <p:extLst>
      <p:ext uri="{BB962C8B-B14F-4D97-AF65-F5344CB8AC3E}">
        <p14:creationId xmlns:p14="http://schemas.microsoft.com/office/powerpoint/2010/main" val="153169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96018" lvl="1"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Application concomitante de deux normes majeures : complexité liée à l’interaction des deux normes</a:t>
            </a:r>
          </a:p>
          <a:p>
            <a:pPr marL="296018" lvl="1"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IFRS 9 prévoit deux méthodes de valorisation des actifs financiers : coût amorti, juste valeur</a:t>
            </a:r>
          </a:p>
          <a:p>
            <a:pPr marL="296018" lvl="1"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Difficultés d’application d’IFRS 9 en assurance</a:t>
            </a:r>
          </a:p>
          <a:p>
            <a:pPr marL="753126" lvl="2"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Risques d’asymétries comptables avec IFRS 4 notamment lorsque les référentiels nationaux utilisent un modèle de valorisation basé sur des hypothèses historiques.</a:t>
            </a:r>
          </a:p>
          <a:p>
            <a:pPr marL="753126" lvl="2"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Volatilité attendue des résultats (traitement des fonds d’investissement et des actions).</a:t>
            </a:r>
          </a:p>
          <a:p>
            <a:pPr marL="753126" lvl="2"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Deux changements majeurs à échéance rapprochée</a:t>
            </a:r>
          </a:p>
          <a:p>
            <a:pPr marL="753126" lvl="2" indent="-347596" algn="just">
              <a:spcBef>
                <a:spcPts val="300"/>
              </a:spcBef>
              <a:spcAft>
                <a:spcPts val="300"/>
              </a:spcAft>
              <a:buClr>
                <a:srgbClr val="F7C765"/>
              </a:buClr>
              <a:buFont typeface="Arial" panose="020B0604020202020204" pitchFamily="34" charset="0"/>
              <a:buChar char="•"/>
            </a:pPr>
            <a:r>
              <a:rPr lang="fr-FR" dirty="0">
                <a:solidFill>
                  <a:srgbClr val="002060"/>
                </a:solidFill>
                <a:latin typeface="+mn-lt"/>
                <a:cs typeface="Arial" pitchFamily="34" charset="0"/>
              </a:rPr>
              <a:t>Préférence des assureurs pour une application conjointe d’IFRS 9 et IFRS 17.</a:t>
            </a:r>
          </a:p>
          <a:p>
            <a:pPr marL="799940" lvl="2" indent="-399970" algn="just">
              <a:buFont typeface="Arial" panose="020B0604020202020204" pitchFamily="34" charset="0"/>
              <a:buChar char="•"/>
            </a:pPr>
            <a:endParaRPr lang="fr-FR" sz="1800" dirty="0"/>
          </a:p>
          <a:p>
            <a:endParaRPr lang="fr-FR" dirty="0"/>
          </a:p>
        </p:txBody>
      </p:sp>
    </p:spTree>
    <p:extLst>
      <p:ext uri="{BB962C8B-B14F-4D97-AF65-F5344CB8AC3E}">
        <p14:creationId xmlns:p14="http://schemas.microsoft.com/office/powerpoint/2010/main" val="1719871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a:buFont typeface="Wingdings" panose="05000000000000000000" pitchFamily="2" charset="2"/>
              <a:buChar char="§"/>
            </a:pPr>
            <a:r>
              <a:rPr lang="fr-FR" dirty="0" smtClean="0">
                <a:latin typeface="+mn-lt"/>
              </a:rPr>
              <a:t>Norme</a:t>
            </a:r>
            <a:r>
              <a:rPr lang="fr-FR" baseline="0" dirty="0" smtClean="0">
                <a:latin typeface="+mn-lt"/>
              </a:rPr>
              <a:t> non encore achevée car en cours d’amendements</a:t>
            </a:r>
          </a:p>
          <a:p>
            <a:pPr marL="171416" indent="-171416">
              <a:buFont typeface="Wingdings" panose="05000000000000000000" pitchFamily="2" charset="2"/>
              <a:buChar char="§"/>
            </a:pPr>
            <a:r>
              <a:rPr lang="fr-FR" dirty="0" smtClean="0">
                <a:latin typeface="+mn-lt"/>
              </a:rPr>
              <a:t>Première version publiée en mai 2017</a:t>
            </a:r>
          </a:p>
          <a:p>
            <a:pPr marL="628524" lvl="1" indent="-171416">
              <a:buFont typeface="Wingdings" panose="05000000000000000000" pitchFamily="2" charset="2"/>
              <a:buChar char="§"/>
            </a:pPr>
            <a:r>
              <a:rPr lang="fr-FR" dirty="0" smtClean="0">
                <a:latin typeface="+mn-lt"/>
              </a:rPr>
              <a:t>Transition Resource</a:t>
            </a:r>
            <a:r>
              <a:rPr lang="fr-FR" baseline="0" dirty="0" smtClean="0">
                <a:latin typeface="+mn-lt"/>
              </a:rPr>
              <a:t> Group – Groupe de 15 préparateurs et auditeurs chargés d’examiner les questions d’interprétation relatives à la mise en œuvre d’IFRS 17</a:t>
            </a:r>
          </a:p>
          <a:p>
            <a:pPr marL="628524" lvl="1" indent="-171416">
              <a:buFont typeface="Wingdings" panose="05000000000000000000" pitchFamily="2" charset="2"/>
              <a:buChar char="§"/>
            </a:pPr>
            <a:r>
              <a:rPr lang="fr-FR" baseline="0" dirty="0" smtClean="0">
                <a:latin typeface="+mn-lt"/>
              </a:rPr>
              <a:t>Le groupe a également eu un rôle significatif pour signaler à l’IASB les problématiques opérationnelles soulevées par la norme.</a:t>
            </a:r>
          </a:p>
          <a:p>
            <a:pPr marL="171416" indent="-171416">
              <a:buFont typeface="Wingdings" panose="05000000000000000000" pitchFamily="2" charset="2"/>
              <a:buChar char="§"/>
            </a:pPr>
            <a:r>
              <a:rPr lang="fr-FR" baseline="0" dirty="0" smtClean="0">
                <a:latin typeface="+mn-lt"/>
              </a:rPr>
              <a:t>Novembre 2018 – Décision de reconsidérer 25 difficultés d’application de la norme – Report de la date d’application au 1</a:t>
            </a:r>
            <a:r>
              <a:rPr lang="fr-FR" baseline="30000" dirty="0" smtClean="0">
                <a:latin typeface="+mn-lt"/>
              </a:rPr>
              <a:t>er</a:t>
            </a:r>
            <a:r>
              <a:rPr lang="fr-FR" baseline="0" dirty="0" smtClean="0">
                <a:latin typeface="+mn-lt"/>
              </a:rPr>
              <a:t> janvier 2022</a:t>
            </a:r>
          </a:p>
          <a:p>
            <a:pPr marL="171416" indent="-171416">
              <a:buFont typeface="Wingdings" panose="05000000000000000000" pitchFamily="2" charset="2"/>
              <a:buChar char="§"/>
            </a:pPr>
            <a:r>
              <a:rPr lang="fr-FR" baseline="0" dirty="0" smtClean="0">
                <a:latin typeface="+mn-lt"/>
              </a:rPr>
              <a:t>Juin – Septembre 2019 – Exposé sondage – 10 propositions d’amendements</a:t>
            </a:r>
          </a:p>
          <a:p>
            <a:pPr marL="171416" indent="-171416">
              <a:buFont typeface="Wingdings" panose="05000000000000000000" pitchFamily="2" charset="2"/>
              <a:buChar char="§"/>
            </a:pPr>
            <a:r>
              <a:rPr lang="fr-FR" baseline="0" dirty="0" smtClean="0">
                <a:latin typeface="+mn-lt"/>
              </a:rPr>
              <a:t>Novembre 2019 – Plan de redélibérations – Confirmation des amendements proposés (en tenant compte des commentaires de la consultation publique) + </a:t>
            </a:r>
            <a:br>
              <a:rPr lang="fr-FR" baseline="0" dirty="0" smtClean="0">
                <a:latin typeface="+mn-lt"/>
              </a:rPr>
            </a:br>
            <a:r>
              <a:rPr lang="fr-FR" baseline="0" dirty="0" smtClean="0">
                <a:latin typeface="+mn-lt"/>
              </a:rPr>
              <a:t>Ajout de quatre sujets complémentaires (Niveau d’agrégation, Contrats acquis dans le cadre de regroupements d’entreprise, Arrêté intermédiaire, Simplifications à la transition)</a:t>
            </a:r>
          </a:p>
          <a:p>
            <a:endParaRPr lang="fr-FR" baseline="0" dirty="0" smtClean="0"/>
          </a:p>
          <a:p>
            <a:endParaRPr lang="fr-FR" dirty="0"/>
          </a:p>
        </p:txBody>
      </p:sp>
    </p:spTree>
    <p:extLst>
      <p:ext uri="{BB962C8B-B14F-4D97-AF65-F5344CB8AC3E}">
        <p14:creationId xmlns:p14="http://schemas.microsoft.com/office/powerpoint/2010/main" val="3495748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16" indent="-171416" defTabSz="914217">
              <a:buFont typeface="Arial" panose="020B0604020202020204" pitchFamily="34" charset="0"/>
              <a:buChar char="•"/>
              <a:defRPr/>
            </a:pPr>
            <a:r>
              <a:rPr lang="fr-FR" dirty="0" smtClean="0">
                <a:latin typeface="+mj-lt"/>
              </a:rPr>
              <a:t>Volonté de l’IASB de finaliser rapidement</a:t>
            </a:r>
            <a:r>
              <a:rPr lang="fr-FR" baseline="0" dirty="0" smtClean="0">
                <a:latin typeface="+mj-lt"/>
              </a:rPr>
              <a:t> la norme compte tenu de la volonté affichée de certains acteurs de la mettre en œuvre aussi vite que possible.</a:t>
            </a:r>
          </a:p>
          <a:p>
            <a:pPr marL="171416" indent="-171416" defTabSz="914217">
              <a:buFont typeface="Arial" panose="020B0604020202020204" pitchFamily="34" charset="0"/>
              <a:buChar char="•"/>
              <a:defRPr/>
            </a:pPr>
            <a:r>
              <a:rPr lang="fr-FR" baseline="0" dirty="0" smtClean="0">
                <a:latin typeface="+mj-lt"/>
              </a:rPr>
              <a:t>Certains acteurs souhaitent en effet mettre en œuvre très rapidement la norme (Australie, Allemagne, Samsung Insurance, Superviseurs internationaux)</a:t>
            </a:r>
          </a:p>
          <a:p>
            <a:endParaRPr lang="fr-FR" dirty="0"/>
          </a:p>
        </p:txBody>
      </p:sp>
    </p:spTree>
    <p:extLst>
      <p:ext uri="{BB962C8B-B14F-4D97-AF65-F5344CB8AC3E}">
        <p14:creationId xmlns:p14="http://schemas.microsoft.com/office/powerpoint/2010/main" val="4374675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re et sous titre ACP">
    <p:spTree>
      <p:nvGrpSpPr>
        <p:cNvPr id="1" name=""/>
        <p:cNvGrpSpPr/>
        <p:nvPr/>
      </p:nvGrpSpPr>
      <p:grpSpPr>
        <a:xfrm>
          <a:off x="0" y="0"/>
          <a:ext cx="0" cy="0"/>
          <a:chOff x="0" y="0"/>
          <a:chExt cx="0" cy="0"/>
        </a:xfrm>
      </p:grpSpPr>
      <p:pic>
        <p:nvPicPr>
          <p:cNvPr id="4" name="Image 5" descr="courbe.jpg"/>
          <p:cNvPicPr>
            <a:picLocks noChangeAspect="1"/>
          </p:cNvPicPr>
          <p:nvPr userDrawn="1"/>
        </p:nvPicPr>
        <p:blipFill>
          <a:blip r:embed="rId2" cstate="print"/>
          <a:srcRect/>
          <a:stretch>
            <a:fillRect/>
          </a:stretch>
        </p:blipFill>
        <p:spPr bwMode="auto">
          <a:xfrm>
            <a:off x="0" y="914400"/>
            <a:ext cx="8686800" cy="1223963"/>
          </a:xfrm>
          <a:prstGeom prst="rect">
            <a:avLst/>
          </a:prstGeom>
          <a:noFill/>
          <a:ln w="9525">
            <a:noFill/>
            <a:miter lim="800000"/>
            <a:headEnd/>
            <a:tailEnd/>
          </a:ln>
        </p:spPr>
      </p:pic>
      <p:pic>
        <p:nvPicPr>
          <p:cNvPr id="5"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200629" y="335632"/>
            <a:ext cx="1127500" cy="1005136"/>
          </a:xfrm>
          <a:prstGeom prst="rect">
            <a:avLst/>
          </a:prstGeom>
          <a:noFill/>
          <a:ln w="9525">
            <a:noFill/>
            <a:miter lim="800000"/>
            <a:headEnd/>
            <a:tailEnd/>
          </a:ln>
        </p:spPr>
      </p:pic>
      <p:sp>
        <p:nvSpPr>
          <p:cNvPr id="5123" name="Rectangle 3"/>
          <p:cNvSpPr>
            <a:spLocks noGrp="1" noChangeArrowheads="1"/>
          </p:cNvSpPr>
          <p:nvPr>
            <p:ph type="subTitle" idx="1" hasCustomPrompt="1"/>
          </p:nvPr>
        </p:nvSpPr>
        <p:spPr>
          <a:xfrm>
            <a:off x="1857356" y="4357694"/>
            <a:ext cx="6048375" cy="431800"/>
          </a:xfrm>
        </p:spPr>
        <p:txBody>
          <a:bodyPr>
            <a:noAutofit/>
          </a:bodyPr>
          <a:lstStyle>
            <a:lvl1pPr marL="0" indent="0">
              <a:buFont typeface="Wingdings" pitchFamily="2" charset="2"/>
              <a:buNone/>
              <a:defRPr sz="2400" b="0">
                <a:solidFill>
                  <a:srgbClr val="002060"/>
                </a:solidFill>
                <a:latin typeface="Arial" pitchFamily="34" charset="0"/>
                <a:cs typeface="Arial" pitchFamily="34" charset="0"/>
              </a:defRPr>
            </a:lvl1pPr>
          </a:lstStyle>
          <a:p>
            <a:r>
              <a:rPr lang="fr-FR" dirty="0" smtClean="0"/>
              <a:t>sous-titre</a:t>
            </a:r>
            <a:endParaRPr lang="fr-FR" dirty="0"/>
          </a:p>
        </p:txBody>
      </p:sp>
      <p:sp>
        <p:nvSpPr>
          <p:cNvPr id="11" name="Titre 10"/>
          <p:cNvSpPr>
            <a:spLocks noGrp="1"/>
          </p:cNvSpPr>
          <p:nvPr>
            <p:ph type="title" hasCustomPrompt="1"/>
          </p:nvPr>
        </p:nvSpPr>
        <p:spPr>
          <a:xfrm>
            <a:off x="1500166" y="2285992"/>
            <a:ext cx="6624638" cy="1143000"/>
          </a:xfrm>
        </p:spPr>
        <p:txBody>
          <a:bodyPr>
            <a:normAutofit/>
          </a:bodyPr>
          <a:lstStyle>
            <a:lvl1pPr algn="l">
              <a:defRPr sz="3200" b="1">
                <a:solidFill>
                  <a:srgbClr val="002060"/>
                </a:solidFill>
                <a:latin typeface="Arial" pitchFamily="34" charset="0"/>
                <a:cs typeface="Arial" pitchFamily="34" charset="0"/>
              </a:defRPr>
            </a:lvl1pPr>
          </a:lstStyle>
          <a:p>
            <a:r>
              <a:rPr lang="fr-FR" dirty="0" smtClean="0"/>
              <a:t>Titre</a:t>
            </a:r>
            <a:endParaRPr lang="fr-FR" dirty="0"/>
          </a:p>
        </p:txBody>
      </p:sp>
      <p:sp>
        <p:nvSpPr>
          <p:cNvPr id="14" name="Espace réservé du numéro de diapositive 5"/>
          <p:cNvSpPr>
            <a:spLocks noGrp="1"/>
          </p:cNvSpPr>
          <p:nvPr>
            <p:ph type="sldNum" sz="quarter" idx="4"/>
          </p:nvPr>
        </p:nvSpPr>
        <p:spPr>
          <a:xfrm>
            <a:off x="6156176" y="6237312"/>
            <a:ext cx="2530624" cy="365125"/>
          </a:xfrm>
          <a:prstGeom prst="rect">
            <a:avLst/>
          </a:prstGeom>
        </p:spPr>
        <p:txBody>
          <a:bodyPr vert="horz" lIns="91440" tIns="45720" rIns="91440" bIns="45720" rtlCol="0" anchor="ctr"/>
          <a:lstStyle>
            <a:lvl1pPr algn="r">
              <a:defRPr sz="1200">
                <a:solidFill>
                  <a:srgbClr val="002060"/>
                </a:solidFill>
              </a:defRPr>
            </a:lvl1pPr>
          </a:lstStyle>
          <a:p>
            <a:pPr>
              <a:defRPr/>
            </a:pPr>
            <a:fld id="{AC59C542-C6E0-4E39-86B7-1D85B8646B56}" type="slidenum">
              <a:rPr lang="fr-FR" smtClean="0"/>
              <a:pPr>
                <a:defRPr/>
              </a:pPr>
              <a:t>‹N°›</a:t>
            </a:fld>
            <a:endParaRPr lang="fr-FR" dirty="0"/>
          </a:p>
        </p:txBody>
      </p:sp>
      <p:sp>
        <p:nvSpPr>
          <p:cNvPr id="15" name="Espace réservé de la date 3"/>
          <p:cNvSpPr>
            <a:spLocks noGrp="1"/>
          </p:cNvSpPr>
          <p:nvPr>
            <p:ph type="dt" sz="half" idx="2"/>
          </p:nvPr>
        </p:nvSpPr>
        <p:spPr>
          <a:xfrm>
            <a:off x="395536" y="6237312"/>
            <a:ext cx="2133600" cy="365125"/>
          </a:xfrm>
          <a:prstGeom prst="rect">
            <a:avLst/>
          </a:prstGeom>
        </p:spPr>
        <p:txBody>
          <a:bodyPr vert="horz" lIns="91440" tIns="45720" rIns="91440" bIns="45720" rtlCol="0" anchor="ctr"/>
          <a:lstStyle>
            <a:lvl1pPr algn="l">
              <a:defRPr sz="1200">
                <a:solidFill>
                  <a:srgbClr val="002060"/>
                </a:solidFill>
              </a:defRPr>
            </a:lvl1pPr>
          </a:lstStyle>
          <a:p>
            <a:pPr>
              <a:defRPr/>
            </a:pPr>
            <a:fld id="{1A886B84-4D64-49AC-8CE5-7D490439AAB4}" type="datetime1">
              <a:rPr lang="fr-FR" smtClean="0"/>
              <a:pPr>
                <a:defRPr/>
              </a:pPr>
              <a:t>27/02/2020</a:t>
            </a:fld>
            <a:endParaRPr lang="fr-F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re et contenu acp">
    <p:spTree>
      <p:nvGrpSpPr>
        <p:cNvPr id="1" name=""/>
        <p:cNvGrpSpPr/>
        <p:nvPr/>
      </p:nvGrpSpPr>
      <p:grpSpPr>
        <a:xfrm>
          <a:off x="0" y="0"/>
          <a:ext cx="0" cy="0"/>
          <a:chOff x="0" y="0"/>
          <a:chExt cx="0" cy="0"/>
        </a:xfrm>
      </p:grpSpPr>
      <p:sp>
        <p:nvSpPr>
          <p:cNvPr id="5" name="Line 8"/>
          <p:cNvSpPr>
            <a:spLocks noChangeShapeType="1"/>
          </p:cNvSpPr>
          <p:nvPr userDrawn="1"/>
        </p:nvSpPr>
        <p:spPr bwMode="auto">
          <a:xfrm>
            <a:off x="1071563" y="0"/>
            <a:ext cx="0" cy="765175"/>
          </a:xfrm>
          <a:prstGeom prst="line">
            <a:avLst/>
          </a:prstGeom>
          <a:noFill/>
          <a:ln w="34925">
            <a:solidFill>
              <a:srgbClr val="F7C765"/>
            </a:solidFill>
            <a:round/>
            <a:headEnd/>
            <a:tailEnd/>
          </a:ln>
          <a:effectLst/>
        </p:spPr>
        <p:txBody>
          <a:bodyPr/>
          <a:lstStyle/>
          <a:p>
            <a:pPr>
              <a:defRPr/>
            </a:pPr>
            <a:endParaRPr lang="fr-FR" sz="1800" dirty="0">
              <a:latin typeface="Arial" pitchFamily="34" charset="0"/>
            </a:endParaRPr>
          </a:p>
        </p:txBody>
      </p:sp>
      <p:sp>
        <p:nvSpPr>
          <p:cNvPr id="2" name="Titre 1"/>
          <p:cNvSpPr>
            <a:spLocks noGrp="1"/>
          </p:cNvSpPr>
          <p:nvPr>
            <p:ph type="title" hasCustomPrompt="1"/>
          </p:nvPr>
        </p:nvSpPr>
        <p:spPr>
          <a:xfrm>
            <a:off x="1071538" y="-27384"/>
            <a:ext cx="6624638" cy="785818"/>
          </a:xfrm>
          <a:noFill/>
        </p:spPr>
        <p:txBody>
          <a:bodyPr>
            <a:noAutofit/>
          </a:bodyPr>
          <a:lstStyle>
            <a:lvl1pPr algn="l">
              <a:defRPr sz="3200" b="1">
                <a:solidFill>
                  <a:srgbClr val="002060"/>
                </a:solidFill>
                <a:latin typeface="Arial" pitchFamily="34" charset="0"/>
                <a:cs typeface="Arial" pitchFamily="34" charset="0"/>
              </a:defRPr>
            </a:lvl1pPr>
          </a:lstStyle>
          <a:p>
            <a:r>
              <a:rPr lang="fr-FR" dirty="0" smtClean="0"/>
              <a:t>Titre de la partie</a:t>
            </a:r>
            <a:endParaRPr lang="fr-FR" dirty="0"/>
          </a:p>
        </p:txBody>
      </p:sp>
      <p:sp>
        <p:nvSpPr>
          <p:cNvPr id="3" name="Espace réservé du contenu 2"/>
          <p:cNvSpPr>
            <a:spLocks noGrp="1"/>
          </p:cNvSpPr>
          <p:nvPr>
            <p:ph idx="1" hasCustomPrompt="1"/>
          </p:nvPr>
        </p:nvSpPr>
        <p:spPr>
          <a:xfrm>
            <a:off x="1071538" y="1285860"/>
            <a:ext cx="6624638" cy="4637088"/>
          </a:xfrm>
        </p:spPr>
        <p:txBody>
          <a:bodyPr/>
          <a:lstStyle>
            <a:lvl1pPr marL="266700" indent="-266700">
              <a:buClr>
                <a:srgbClr val="F7C765"/>
              </a:buClr>
              <a:buFont typeface="Wingdings" pitchFamily="2" charset="2"/>
              <a:buChar char="q"/>
              <a:defRPr sz="2400" b="1">
                <a:solidFill>
                  <a:srgbClr val="002060"/>
                </a:solidFill>
                <a:latin typeface="Arial" pitchFamily="34" charset="0"/>
                <a:cs typeface="Arial" pitchFamily="34" charset="0"/>
              </a:defRPr>
            </a:lvl1pPr>
            <a:lvl2pPr marL="901700" marR="0"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a:solidFill>
                  <a:srgbClr val="002060"/>
                </a:solidFill>
                <a:latin typeface="Arial" pitchFamily="34" charset="0"/>
                <a:cs typeface="Arial" pitchFamily="34" charset="0"/>
              </a:defRPr>
            </a:lvl2pPr>
            <a:lvl3pPr marL="1257300" marR="0" indent="-3540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a:solidFill>
                  <a:srgbClr val="002060"/>
                </a:solidFill>
                <a:latin typeface="+mn-lt"/>
              </a:defRPr>
            </a:lvl3pPr>
            <a:lvl4pPr marL="1612900" indent="-354013">
              <a:buClr>
                <a:srgbClr val="F7C765"/>
              </a:buClr>
              <a:buFont typeface="Wingdings" pitchFamily="2" charset="2"/>
              <a:buChar char="§"/>
              <a:defRPr sz="2000" b="0">
                <a:solidFill>
                  <a:srgbClr val="002060"/>
                </a:solidFill>
                <a:latin typeface="+mn-lt"/>
              </a:defRPr>
            </a:lvl4pPr>
            <a:lvl5pPr marL="1968500" indent="-354013">
              <a:buClr>
                <a:srgbClr val="F7C765"/>
              </a:buClr>
              <a:buFont typeface="Wingdings" pitchFamily="2" charset="2"/>
              <a:buChar char="§"/>
              <a:defRPr sz="2000" b="0">
                <a:solidFill>
                  <a:srgbClr val="002060"/>
                </a:solidFill>
                <a:latin typeface="+mn-lt"/>
              </a:defRPr>
            </a:lvl5pPr>
          </a:lstStyle>
          <a:p>
            <a:pPr lvl="0"/>
            <a:r>
              <a:rPr lang="fr-FR" dirty="0" smtClean="0"/>
              <a:t>Premier niveau</a:t>
            </a:r>
          </a:p>
          <a:p>
            <a:pPr lvl="1"/>
            <a:r>
              <a:rPr lang="fr-FR" dirty="0" smtClean="0"/>
              <a:t>Deuxième niveau</a:t>
            </a:r>
          </a:p>
          <a:p>
            <a:pPr marL="901700" marR="0" lvl="1"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a:pPr>
            <a:r>
              <a:rPr lang="fr-FR" dirty="0" smtClean="0"/>
              <a:t>Deuxième niveau</a:t>
            </a:r>
          </a:p>
          <a:p>
            <a:pPr marL="901700" marR="0" lvl="1"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a:pPr>
            <a:endParaRPr lang="fr-FR" dirty="0" smtClean="0"/>
          </a:p>
          <a:p>
            <a:pPr lvl="0"/>
            <a:r>
              <a:rPr lang="fr-FR" dirty="0" smtClean="0"/>
              <a:t>Premier niveau</a:t>
            </a:r>
          </a:p>
          <a:p>
            <a:pPr lvl="1"/>
            <a:r>
              <a:rPr lang="fr-FR" dirty="0" smtClean="0"/>
              <a:t>Deuxième niveau</a:t>
            </a:r>
          </a:p>
          <a:p>
            <a:pPr marL="901700" marR="0" lvl="1"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a:pPr>
            <a:r>
              <a:rPr lang="fr-FR" dirty="0" smtClean="0"/>
              <a:t>Deuxième niveau</a:t>
            </a:r>
          </a:p>
          <a:p>
            <a:pPr lvl="1"/>
            <a:endParaRPr lang="fr-FR" dirty="0" smtClean="0"/>
          </a:p>
        </p:txBody>
      </p:sp>
      <p:sp>
        <p:nvSpPr>
          <p:cNvPr id="12" name="Espace réservé du numéro de diapositive 5"/>
          <p:cNvSpPr>
            <a:spLocks noGrp="1"/>
          </p:cNvSpPr>
          <p:nvPr>
            <p:ph type="sldNum" sz="quarter" idx="4"/>
          </p:nvPr>
        </p:nvSpPr>
        <p:spPr>
          <a:xfrm>
            <a:off x="5940152" y="6237312"/>
            <a:ext cx="2133600" cy="365125"/>
          </a:xfrm>
          <a:prstGeom prst="rect">
            <a:avLst/>
          </a:prstGeom>
        </p:spPr>
        <p:txBody>
          <a:bodyPr vert="horz" lIns="91440" tIns="45720" rIns="91440" bIns="45720" rtlCol="0" anchor="ctr"/>
          <a:lstStyle>
            <a:lvl1pPr algn="r">
              <a:defRPr sz="1200">
                <a:solidFill>
                  <a:srgbClr val="002060"/>
                </a:solidFill>
              </a:defRPr>
            </a:lvl1pPr>
          </a:lstStyle>
          <a:p>
            <a:pPr>
              <a:defRPr/>
            </a:pPr>
            <a:fld id="{AC59C542-C6E0-4E39-86B7-1D85B8646B56}" type="slidenum">
              <a:rPr lang="fr-FR" smtClean="0"/>
              <a:pPr>
                <a:defRPr/>
              </a:pPr>
              <a:t>‹N°›</a:t>
            </a:fld>
            <a:endParaRPr lang="fr-FR" dirty="0"/>
          </a:p>
        </p:txBody>
      </p:sp>
      <p:sp>
        <p:nvSpPr>
          <p:cNvPr id="14" name="Espace réservé de la date 3"/>
          <p:cNvSpPr>
            <a:spLocks noGrp="1"/>
          </p:cNvSpPr>
          <p:nvPr>
            <p:ph type="dt" sz="half" idx="2"/>
          </p:nvPr>
        </p:nvSpPr>
        <p:spPr>
          <a:xfrm>
            <a:off x="395536" y="6237312"/>
            <a:ext cx="2133600" cy="365125"/>
          </a:xfrm>
          <a:prstGeom prst="rect">
            <a:avLst/>
          </a:prstGeom>
        </p:spPr>
        <p:txBody>
          <a:bodyPr vert="horz" lIns="91440" tIns="45720" rIns="91440" bIns="45720" rtlCol="0" anchor="ctr"/>
          <a:lstStyle>
            <a:lvl1pPr algn="l">
              <a:defRPr sz="1200">
                <a:solidFill>
                  <a:srgbClr val="002060"/>
                </a:solidFill>
              </a:defRPr>
            </a:lvl1pPr>
          </a:lstStyle>
          <a:p>
            <a:pPr>
              <a:defRPr/>
            </a:pPr>
            <a:fld id="{5DF72461-5E71-467C-97D2-EA828E9E815E}" type="datetime1">
              <a:rPr lang="fr-FR" smtClean="0"/>
              <a:pPr>
                <a:defRPr/>
              </a:pPr>
              <a:t>27/02/2020</a:t>
            </a:fld>
            <a:endParaRPr lang="fr-FR" dirty="0"/>
          </a:p>
        </p:txBody>
      </p:sp>
      <p:sp>
        <p:nvSpPr>
          <p:cNvPr id="8" name="ZoneTexte 7"/>
          <p:cNvSpPr txBox="1"/>
          <p:nvPr userDrawn="1"/>
        </p:nvSpPr>
        <p:spPr>
          <a:xfrm>
            <a:off x="8748464" y="6165304"/>
            <a:ext cx="256674" cy="600164"/>
          </a:xfrm>
          <a:prstGeom prst="rect">
            <a:avLst/>
          </a:prstGeom>
          <a:solidFill>
            <a:schemeClr val="bg1"/>
          </a:solidFill>
        </p:spPr>
        <p:txBody>
          <a:bodyPr wrap="square" rtlCol="0">
            <a:spAutoFit/>
          </a:bodyPr>
          <a:lstStyle/>
          <a:p>
            <a:endParaRPr lang="fr-FR" dirty="0"/>
          </a:p>
        </p:txBody>
      </p:sp>
      <p:pic>
        <p:nvPicPr>
          <p:cNvPr id="9"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244408" y="6248400"/>
            <a:ext cx="572131" cy="51117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sposition personnalisée ACP">
    <p:spTree>
      <p:nvGrpSpPr>
        <p:cNvPr id="1" name=""/>
        <p:cNvGrpSpPr/>
        <p:nvPr/>
      </p:nvGrpSpPr>
      <p:grpSpPr>
        <a:xfrm>
          <a:off x="0" y="0"/>
          <a:ext cx="0" cy="0"/>
          <a:chOff x="0" y="0"/>
          <a:chExt cx="0" cy="0"/>
        </a:xfrm>
      </p:grpSpPr>
      <p:sp>
        <p:nvSpPr>
          <p:cNvPr id="6" name="Rectangle 19"/>
          <p:cNvSpPr txBox="1">
            <a:spLocks noChangeArrowheads="1"/>
          </p:cNvSpPr>
          <p:nvPr userDrawn="1"/>
        </p:nvSpPr>
        <p:spPr>
          <a:xfrm>
            <a:off x="7164288" y="6237312"/>
            <a:ext cx="1066800" cy="291529"/>
          </a:xfrm>
          <a:prstGeom prst="rect">
            <a:avLst/>
          </a:prstGeom>
        </p:spPr>
        <p:txBody>
          <a:bodyPr/>
          <a:lstStyle/>
          <a:p>
            <a:pPr algn="r">
              <a:defRPr/>
            </a:pPr>
            <a:fld id="{DE8D17F7-E233-4611-B15A-1C9B041001AE}" type="slidenum">
              <a:rPr lang="fr-FR" sz="1100">
                <a:solidFill>
                  <a:srgbClr val="162A71"/>
                </a:solidFill>
                <a:ea typeface="ＭＳ Ｐゴシック" charset="-128"/>
              </a:rPr>
              <a:pPr algn="r">
                <a:defRPr/>
              </a:pPr>
              <a:t>‹N°›</a:t>
            </a:fld>
            <a:endParaRPr lang="fr-FR" sz="900" dirty="0">
              <a:solidFill>
                <a:srgbClr val="162A71"/>
              </a:solidFill>
              <a:ea typeface="ＭＳ Ｐゴシック" charset="-128"/>
            </a:endParaRPr>
          </a:p>
        </p:txBody>
      </p:sp>
      <p:graphicFrame>
        <p:nvGraphicFramePr>
          <p:cNvPr id="8" name="Tableau 7"/>
          <p:cNvGraphicFramePr>
            <a:graphicFrameLocks noGrp="1"/>
          </p:cNvGraphicFramePr>
          <p:nvPr userDrawn="1"/>
        </p:nvGraphicFramePr>
        <p:xfrm>
          <a:off x="0" y="6644640"/>
          <a:ext cx="1080120" cy="213360"/>
        </p:xfrm>
        <a:graphic>
          <a:graphicData uri="http://schemas.openxmlformats.org/drawingml/2006/table">
            <a:tbl>
              <a:tblPr/>
              <a:tblGrid>
                <a:gridCol w="1080120">
                  <a:extLst>
                    <a:ext uri="{9D8B030D-6E8A-4147-A177-3AD203B41FA5}">
                      <a16:colId xmlns="" xmlns:a16="http://schemas.microsoft.com/office/drawing/2014/main" val="20000"/>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rgbClr val="FFFFFF"/>
                          </a:solidFill>
                          <a:effectLst/>
                          <a:latin typeface="Arial" charset="0"/>
                          <a:ea typeface="Times New Roman" pitchFamily="18" charset="0"/>
                          <a:cs typeface="Arial (W1)" pitchFamily="34" charset="0"/>
                        </a:rPr>
                        <a:t> </a:t>
                      </a:r>
                      <a:r>
                        <a:rPr kumimoji="0" lang="fr-FR" sz="700" b="0" i="0" u="none" strike="noStrike" cap="none" normalizeH="0" baseline="0" dirty="0" smtClean="0">
                          <a:ln>
                            <a:noFill/>
                          </a:ln>
                          <a:solidFill>
                            <a:srgbClr val="FFFFFF"/>
                          </a:solidFill>
                          <a:effectLst/>
                          <a:latin typeface="Arial" charset="0"/>
                          <a:ea typeface="Times New Roman" pitchFamily="18" charset="0"/>
                          <a:cs typeface="Arial (W1)" pitchFamily="34" charset="0"/>
                        </a:rPr>
                        <a:t> </a:t>
                      </a:r>
                      <a:endParaRPr kumimoji="0" lang="fr-FR" sz="1800" b="0" i="0" u="none" strike="noStrike" cap="none" normalizeH="0" baseline="0" dirty="0" smtClean="0">
                        <a:ln>
                          <a:noFill/>
                        </a:ln>
                        <a:solidFill>
                          <a:schemeClr val="tx1"/>
                        </a:solidFill>
                        <a:effectLst/>
                        <a:latin typeface="Arial" charset="0"/>
                        <a:ea typeface="Times New Roman" pitchFamily="18" charset="0"/>
                        <a:cs typeface="Arial (W1)" pitchFamily="34" charset="0"/>
                      </a:endParaRPr>
                    </a:p>
                  </a:txBody>
                  <a:tcPr anchor="ctr" horzOverflow="overflow">
                    <a:lnL cap="flat">
                      <a:noFill/>
                    </a:lnL>
                    <a:lnR cap="flat">
                      <a:noFill/>
                    </a:lnR>
                    <a:lnT cap="flat">
                      <a:noFill/>
                    </a:lnT>
                    <a:lnB>
                      <a:noFill/>
                    </a:lnB>
                    <a:lnTlToBr>
                      <a:noFill/>
                    </a:lnTlToBr>
                    <a:lnBlToTr>
                      <a:noFill/>
                    </a:lnBlToTr>
                    <a:solidFill>
                      <a:srgbClr val="000080"/>
                    </a:solidFill>
                  </a:tcPr>
                </a:tc>
                <a:extLst>
                  <a:ext uri="{0D108BD9-81ED-4DB2-BD59-A6C34878D82A}">
                    <a16:rowId xmlns="" xmlns:a16="http://schemas.microsoft.com/office/drawing/2014/main" val="10000"/>
                  </a:ext>
                </a:extLst>
              </a:tr>
            </a:tbl>
          </a:graphicData>
        </a:graphic>
      </p:graphicFrame>
      <p:cxnSp>
        <p:nvCxnSpPr>
          <p:cNvPr id="12" name="Connecteur droit 11"/>
          <p:cNvCxnSpPr/>
          <p:nvPr userDrawn="1"/>
        </p:nvCxnSpPr>
        <p:spPr>
          <a:xfrm>
            <a:off x="683568" y="0"/>
            <a:ext cx="0" cy="764704"/>
          </a:xfrm>
          <a:prstGeom prst="line">
            <a:avLst/>
          </a:prstGeom>
          <a:ln>
            <a:solidFill>
              <a:srgbClr val="FFC000"/>
            </a:solidFill>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878648060"/>
      </p:ext>
    </p:extLst>
  </p:cSld>
  <p:clrMapOvr>
    <a:masterClrMapping/>
  </p:clrMapOvr>
  <p:timing>
    <p:tnLst>
      <p:par>
        <p:cTn id="1" dur="indefinite" restart="never" nodeType="tmRoot"/>
      </p:par>
    </p:tnLst>
  </p:timing>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E723B9E5-6153-4943-8172-E5AB62AAB66A}" type="slidenum">
              <a:rPr lang="fr-FR" smtClean="0"/>
              <a:pPr/>
              <a:t>‹N°›</a:t>
            </a:fld>
            <a:endParaRPr lang="fr-FR" dirty="0"/>
          </a:p>
        </p:txBody>
      </p:sp>
    </p:spTree>
    <p:extLst>
      <p:ext uri="{BB962C8B-B14F-4D97-AF65-F5344CB8AC3E}">
        <p14:creationId xmlns:p14="http://schemas.microsoft.com/office/powerpoint/2010/main" val="369126121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auto">
          <a:xfrm>
            <a:off x="0" y="6287086"/>
            <a:ext cx="8928000"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dirty="0"/>
          </a:p>
        </p:txBody>
      </p:sp>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395536" y="6237312"/>
            <a:ext cx="2133600" cy="365125"/>
          </a:xfrm>
          <a:prstGeom prst="rect">
            <a:avLst/>
          </a:prstGeom>
        </p:spPr>
        <p:txBody>
          <a:bodyPr vert="horz" lIns="91440" tIns="45720" rIns="91440" bIns="45720" rtlCol="0" anchor="ctr"/>
          <a:lstStyle>
            <a:lvl1pPr algn="l">
              <a:defRPr sz="1200">
                <a:solidFill>
                  <a:srgbClr val="002060"/>
                </a:solidFill>
              </a:defRPr>
            </a:lvl1pPr>
          </a:lstStyle>
          <a:p>
            <a:pPr>
              <a:defRPr/>
            </a:pPr>
            <a:fld id="{4D991CFB-4BFC-4594-AC66-59F076056A89}" type="datetime1">
              <a:rPr lang="fr-FR" smtClean="0"/>
              <a:pPr>
                <a:defRPr/>
              </a:pPr>
              <a:t>27/02/2020</a:t>
            </a:fld>
            <a:endParaRPr lang="fr-FR" dirty="0"/>
          </a:p>
        </p:txBody>
      </p:sp>
      <p:sp>
        <p:nvSpPr>
          <p:cNvPr id="6" name="Espace réservé du numéro de diapositive 5"/>
          <p:cNvSpPr>
            <a:spLocks noGrp="1"/>
          </p:cNvSpPr>
          <p:nvPr>
            <p:ph type="sldNum" sz="quarter" idx="4"/>
          </p:nvPr>
        </p:nvSpPr>
        <p:spPr>
          <a:xfrm>
            <a:off x="6553200" y="6237312"/>
            <a:ext cx="2133600" cy="365125"/>
          </a:xfrm>
          <a:prstGeom prst="rect">
            <a:avLst/>
          </a:prstGeom>
        </p:spPr>
        <p:txBody>
          <a:bodyPr vert="horz" lIns="91440" tIns="45720" rIns="91440" bIns="45720" rtlCol="0" anchor="ctr"/>
          <a:lstStyle>
            <a:lvl1pPr algn="r">
              <a:defRPr sz="1200">
                <a:solidFill>
                  <a:srgbClr val="002060"/>
                </a:solidFill>
              </a:defRPr>
            </a:lvl1pPr>
          </a:lstStyle>
          <a:p>
            <a:pPr>
              <a:defRPr/>
            </a:pPr>
            <a:fld id="{AC59C542-C6E0-4E39-86B7-1D85B8646B56}" type="slidenum">
              <a:rPr lang="fr-FR" smtClean="0"/>
              <a:pPr>
                <a:defRPr/>
              </a:pPr>
              <a:t>‹N°›</a:t>
            </a:fld>
            <a:endParaRPr lang="fr-FR" dirty="0"/>
          </a:p>
        </p:txBody>
      </p:sp>
      <p:sp>
        <p:nvSpPr>
          <p:cNvPr id="17" name="Espace réservé du contenu 19"/>
          <p:cNvSpPr txBox="1">
            <a:spLocks/>
          </p:cNvSpPr>
          <p:nvPr/>
        </p:nvSpPr>
        <p:spPr>
          <a:xfrm>
            <a:off x="2411760" y="6309320"/>
            <a:ext cx="4320480" cy="504056"/>
          </a:xfrm>
          <a:prstGeom prst="rect">
            <a:avLst/>
          </a:prstGeom>
        </p:spPr>
        <p:txBody>
          <a:bodyPr/>
          <a:lstStyle>
            <a:lvl1pPr>
              <a:buNone/>
              <a:defRPr kumimoji="0" lang="fr-FR" sz="1200" b="0" i="0" u="none" strike="noStrike" kern="1200" cap="none" spc="0" normalizeH="0" baseline="0" noProof="0" dirty="0" smtClean="0">
                <a:ln>
                  <a:noFill/>
                </a:ln>
                <a:solidFill>
                  <a:schemeClr val="tx1">
                    <a:tint val="75000"/>
                  </a:schemeClr>
                </a:solidFill>
                <a:effectLst/>
                <a:uLnTx/>
                <a:uFillTx/>
                <a:latin typeface="Arial" charset="0"/>
                <a:ea typeface="+mn-ea"/>
                <a:cs typeface="+mn-cs"/>
              </a:defRPr>
            </a:lvl1pPr>
            <a:lvl2pPr>
              <a:buNone/>
              <a:defRPr/>
            </a:lvl2pPr>
            <a:lvl3pPr>
              <a:buNone/>
              <a:defRPr/>
            </a:lvl3pPr>
            <a:lvl4pPr>
              <a:buNone/>
              <a:defRPr/>
            </a:lvl4pPr>
            <a:lvl5pPr>
              <a:buNone/>
              <a:defRPr/>
            </a:lvl5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200" b="0" i="0" u="none" strike="noStrike" kern="1200" cap="none" spc="0" normalizeH="0" baseline="0" noProof="0" dirty="0" smtClean="0">
                <a:ln>
                  <a:noFill/>
                </a:ln>
                <a:solidFill>
                  <a:srgbClr val="002060"/>
                </a:solidFill>
                <a:effectLst/>
                <a:uLnTx/>
                <a:uFillTx/>
                <a:latin typeface="Arial" charset="0"/>
                <a:ea typeface="+mn-ea"/>
                <a:cs typeface="+mn-cs"/>
              </a:rPr>
              <a:t>Alexandre DUBOIS, ACPR – Service des études comptables</a:t>
            </a:r>
          </a:p>
        </p:txBody>
      </p:sp>
    </p:spTree>
  </p:cSld>
  <p:clrMap bg1="lt1" tx1="dk1" bg2="lt2" tx2="dk2" accent1="accent1" accent2="accent2" accent3="accent3" accent4="accent4" accent5="accent5" accent6="accent6" hlink="hlink" folHlink="folHlink"/>
  <p:sldLayoutIdLst>
    <p:sldLayoutId id="2147483692" r:id="rId1"/>
    <p:sldLayoutId id="2147483694" r:id="rId2"/>
    <p:sldLayoutId id="2147483695" r:id="rId3"/>
    <p:sldLayoutId id="2147483696" r:id="rId4"/>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mailto:Alexandre.DUBOIS@acpr.banque-france.f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4"/>
          </p:nvPr>
        </p:nvSpPr>
        <p:spPr>
          <a:xfrm>
            <a:off x="6300192" y="6237312"/>
            <a:ext cx="2133600" cy="365125"/>
          </a:xfrm>
        </p:spPr>
        <p:txBody>
          <a:bodyPr/>
          <a:lstStyle/>
          <a:p>
            <a:pPr>
              <a:defRPr/>
            </a:pPr>
            <a:fld id="{AC59C542-C6E0-4E39-86B7-1D85B8646B56}" type="slidenum">
              <a:rPr lang="fr-FR" smtClean="0"/>
              <a:pPr>
                <a:defRPr/>
              </a:pPr>
              <a:t>1</a:t>
            </a:fld>
            <a:endParaRPr lang="fr-FR" dirty="0"/>
          </a:p>
        </p:txBody>
      </p:sp>
      <p:sp>
        <p:nvSpPr>
          <p:cNvPr id="5" name="Espace réservé du contenu 2"/>
          <p:cNvSpPr>
            <a:spLocks noGrp="1"/>
          </p:cNvSpPr>
          <p:nvPr>
            <p:ph type="title"/>
          </p:nvPr>
        </p:nvSpPr>
        <p:spPr>
          <a:xfrm>
            <a:off x="1500166" y="2285992"/>
            <a:ext cx="6624638" cy="1359032"/>
          </a:xfrm>
        </p:spPr>
        <p:txBody>
          <a:bodyPr>
            <a:normAutofit fontScale="90000"/>
          </a:bodyPr>
          <a:lstStyle/>
          <a:p>
            <a:pPr algn="ctr"/>
            <a:r>
              <a:rPr lang="fr-FR" dirty="0"/>
              <a:t>S</a:t>
            </a:r>
            <a:r>
              <a:rPr lang="fr-FR" dirty="0" smtClean="0"/>
              <a:t>éminaire </a:t>
            </a:r>
            <a:r>
              <a:rPr lang="fr-FR" dirty="0"/>
              <a:t>régional francophone pour contrôleurs </a:t>
            </a:r>
            <a:r>
              <a:rPr lang="fr-FR" dirty="0" smtClean="0"/>
              <a:t>d’assurance</a:t>
            </a:r>
            <a:br>
              <a:rPr lang="fr-FR" dirty="0" smtClean="0"/>
            </a:br>
            <a:r>
              <a:rPr lang="fr-FR" dirty="0" smtClean="0"/>
              <a:t> </a:t>
            </a:r>
            <a:br>
              <a:rPr lang="fr-FR" dirty="0" smtClean="0"/>
            </a:br>
            <a:r>
              <a:rPr lang="fr-FR" dirty="0" smtClean="0">
                <a:solidFill>
                  <a:srgbClr val="0070C0"/>
                </a:solidFill>
              </a:rPr>
              <a:t>Norme IFRS 17 Contrats d’assurance</a:t>
            </a:r>
            <a:endParaRPr lang="fr-FR" b="1" dirty="0">
              <a:solidFill>
                <a:srgbClr val="0070C0"/>
              </a:solidFill>
            </a:endParaRPr>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7744" y="5805263"/>
            <a:ext cx="594203" cy="393088"/>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3" descr="ibf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5805263"/>
            <a:ext cx="472175" cy="354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7"/>
          <p:cNvSpPr txBox="1"/>
          <p:nvPr/>
        </p:nvSpPr>
        <p:spPr>
          <a:xfrm>
            <a:off x="251520" y="5229200"/>
            <a:ext cx="3672408" cy="1015663"/>
          </a:xfrm>
          <a:prstGeom prst="rect">
            <a:avLst/>
          </a:prstGeom>
          <a:noFill/>
        </p:spPr>
        <p:txBody>
          <a:bodyPr wrap="square" rtlCol="0">
            <a:spAutoFit/>
          </a:bodyPr>
          <a:lstStyle/>
          <a:p>
            <a:r>
              <a:rPr lang="fr-FR" sz="1800" dirty="0" smtClean="0">
                <a:solidFill>
                  <a:srgbClr val="002060"/>
                </a:solidFill>
              </a:rPr>
              <a:t>Séminaire co-organisé avec </a:t>
            </a:r>
            <a:r>
              <a:rPr lang="fr-FR" sz="2000" dirty="0" smtClean="0">
                <a:solidFill>
                  <a:srgbClr val="002060"/>
                </a:solidFill>
              </a:rPr>
              <a:t>:</a:t>
            </a:r>
          </a:p>
          <a:p>
            <a:endParaRPr lang="fr-FR" sz="2000" dirty="0"/>
          </a:p>
          <a:p>
            <a:endParaRPr lang="fr-FR" sz="2000" dirty="0"/>
          </a:p>
        </p:txBody>
      </p:sp>
      <p:pic>
        <p:nvPicPr>
          <p:cNvPr id="9" name="Image 39"/>
          <p:cNvPicPr>
            <a:picLocks noChangeAspect="1" noChangeArrowheads="1"/>
          </p:cNvPicPr>
          <p:nvPr/>
        </p:nvPicPr>
        <p:blipFill>
          <a:blip r:embed="rId5" cstate="print">
            <a:extLst>
              <a:ext uri="{28A0092B-C50C-407E-A947-70E740481C1C}">
                <a14:useLocalDpi xmlns:a14="http://schemas.microsoft.com/office/drawing/2010/main" val="0"/>
              </a:ext>
            </a:extLst>
          </a:blip>
          <a:srcRect l="10666" t="8000" r="9334" b="11055"/>
          <a:stretch>
            <a:fillRect/>
          </a:stretch>
        </p:blipFill>
        <p:spPr bwMode="auto">
          <a:xfrm>
            <a:off x="1691680" y="5690865"/>
            <a:ext cx="575252" cy="58159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pic>
        <p:nvPicPr>
          <p:cNvPr id="10" name="Image 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64973" y="5698692"/>
            <a:ext cx="627134" cy="532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4211960" y="5277108"/>
            <a:ext cx="4752000" cy="992579"/>
          </a:xfrm>
          <a:prstGeom prst="rect">
            <a:avLst/>
          </a:prstGeom>
          <a:noFill/>
        </p:spPr>
        <p:txBody>
          <a:bodyPr wrap="square" rtlCol="0">
            <a:spAutoFit/>
          </a:bodyPr>
          <a:lstStyle/>
          <a:p>
            <a:r>
              <a:rPr lang="fr-FR" altLang="fr-FR" sz="1400" dirty="0">
                <a:solidFill>
                  <a:srgbClr val="002060"/>
                </a:solidFill>
                <a:latin typeface="Arial" panose="020B0604020202020204" pitchFamily="34" charset="0"/>
                <a:cs typeface="Arial" panose="020B0604020202020204" pitchFamily="34" charset="0"/>
              </a:rPr>
              <a:t>Ce support a été rédigé exclusivement dans le cadre du séminaire.  Il n’exprime pas le point de vue d’une institution participante</a:t>
            </a:r>
            <a:r>
              <a:rPr lang="fr-FR" altLang="fr-FR" sz="1400" dirty="0" smtClean="0">
                <a:solidFill>
                  <a:srgbClr val="002060"/>
                </a:solidFill>
                <a:latin typeface="Arial" panose="020B0604020202020204" pitchFamily="34" charset="0"/>
                <a:cs typeface="Arial" panose="020B0604020202020204" pitchFamily="34" charset="0"/>
              </a:rPr>
              <a:t>.</a:t>
            </a:r>
          </a:p>
          <a:p>
            <a:endParaRPr lang="fr-FR" altLang="fr-FR" sz="600" dirty="0" smtClean="0">
              <a:solidFill>
                <a:srgbClr val="002060"/>
              </a:solidFill>
              <a:latin typeface="Arial" panose="020B0604020202020204" pitchFamily="34" charset="0"/>
              <a:cs typeface="Arial" panose="020B0604020202020204" pitchFamily="34" charset="0"/>
            </a:endParaRPr>
          </a:p>
          <a:p>
            <a:r>
              <a:rPr lang="fr-FR" altLang="fr-FR" sz="1050" dirty="0">
                <a:solidFill>
                  <a:srgbClr val="002060"/>
                </a:solidFill>
                <a:latin typeface="Arial" panose="020B0604020202020204" pitchFamily="34" charset="0"/>
                <a:cs typeface="Arial" panose="020B0604020202020204" pitchFamily="34" charset="0"/>
              </a:rPr>
              <a:t>Contact : </a:t>
            </a:r>
            <a:r>
              <a:rPr lang="fr-FR" altLang="fr-FR" sz="1050" dirty="0" smtClean="0">
                <a:solidFill>
                  <a:srgbClr val="002060"/>
                </a:solidFill>
                <a:latin typeface="Arial" panose="020B0604020202020204" pitchFamily="34" charset="0"/>
                <a:cs typeface="Arial" panose="020B0604020202020204" pitchFamily="34" charset="0"/>
                <a:hlinkClick r:id="rId7"/>
              </a:rPr>
              <a:t>Alexandre.DUBOIS@acpr.banque-france.fr</a:t>
            </a:r>
            <a:endParaRPr lang="fr-FR" altLang="fr-FR" sz="1050" dirty="0">
              <a:solidFill>
                <a:srgbClr val="00206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7384"/>
            <a:ext cx="10153128" cy="785818"/>
          </a:xfrm>
        </p:spPr>
        <p:txBody>
          <a:bodyPr/>
          <a:lstStyle/>
          <a:p>
            <a:r>
              <a:rPr lang="fr-FR" sz="2000" dirty="0" smtClean="0"/>
              <a:t>Présentation synthétique de la norme</a:t>
            </a:r>
            <a:r>
              <a:rPr lang="fr-FR" sz="2800" dirty="0" smtClean="0"/>
              <a:t/>
            </a:r>
            <a:br>
              <a:rPr lang="fr-FR" sz="2800" dirty="0" smtClean="0"/>
            </a:br>
            <a:r>
              <a:rPr lang="fr-FR" sz="2400" dirty="0" smtClean="0">
                <a:solidFill>
                  <a:srgbClr val="0070C0"/>
                </a:solidFill>
              </a:rPr>
              <a:t>Objectifs assignés par l’IASB à IFRS 17</a:t>
            </a:r>
            <a:endParaRPr lang="fr-FR" sz="2400" dirty="0">
              <a:solidFill>
                <a:srgbClr val="0070C0"/>
              </a:solidFill>
            </a:endParaRPr>
          </a:p>
        </p:txBody>
      </p:sp>
      <p:sp>
        <p:nvSpPr>
          <p:cNvPr id="3" name="Espace réservé du contenu 2"/>
          <p:cNvSpPr>
            <a:spLocks noGrp="1"/>
          </p:cNvSpPr>
          <p:nvPr>
            <p:ph idx="1"/>
          </p:nvPr>
        </p:nvSpPr>
        <p:spPr>
          <a:xfrm>
            <a:off x="611560" y="1412776"/>
            <a:ext cx="7920880" cy="4637088"/>
          </a:xfrm>
        </p:spPr>
        <p:txBody>
          <a:bodyPr>
            <a:normAutofit/>
          </a:bodyPr>
          <a:lstStyle/>
          <a:p>
            <a:r>
              <a:rPr lang="fr-FR" sz="1800" dirty="0" smtClean="0">
                <a:solidFill>
                  <a:schemeClr val="accent2">
                    <a:lumMod val="75000"/>
                  </a:schemeClr>
                </a:solidFill>
                <a:latin typeface="+mj-lt"/>
              </a:rPr>
              <a:t>Améliorer la comparabilité des résultats </a:t>
            </a:r>
          </a:p>
          <a:p>
            <a:pPr lvl="1"/>
            <a:r>
              <a:rPr lang="fr-FR" sz="1800" dirty="0" smtClean="0">
                <a:latin typeface="+mj-lt"/>
              </a:rPr>
              <a:t>Modèle comptable de valorisation applicable à tous les contrats d’assurance.</a:t>
            </a:r>
            <a:endParaRPr lang="fr-FR" sz="1800" dirty="0">
              <a:latin typeface="+mj-lt"/>
            </a:endParaRPr>
          </a:p>
          <a:p>
            <a:pPr lvl="1"/>
            <a:r>
              <a:rPr lang="fr-FR" sz="1800" dirty="0" smtClean="0">
                <a:latin typeface="+mj-lt"/>
              </a:rPr>
              <a:t>Utilisation d’un référentiel unique au niveau consolidé.</a:t>
            </a:r>
            <a:endParaRPr lang="fr-FR" sz="1800" dirty="0">
              <a:latin typeface="+mj-lt"/>
            </a:endParaRPr>
          </a:p>
          <a:p>
            <a:pPr lvl="1"/>
            <a:r>
              <a:rPr lang="fr-FR" sz="1800" dirty="0" smtClean="0">
                <a:latin typeface="+mj-lt"/>
              </a:rPr>
              <a:t>Élimination des primes relatives à la constitution d’une épargne par le souscripteur pour la détermination du </a:t>
            </a:r>
            <a:r>
              <a:rPr lang="fr-FR" sz="1800" dirty="0">
                <a:latin typeface="+mj-lt"/>
              </a:rPr>
              <a:t>chiffre </a:t>
            </a:r>
            <a:r>
              <a:rPr lang="fr-FR" sz="1800" dirty="0" smtClean="0">
                <a:latin typeface="+mj-lt"/>
              </a:rPr>
              <a:t>d’affaires. </a:t>
            </a:r>
            <a:endParaRPr lang="fr-FR" sz="1800" dirty="0">
              <a:latin typeface="+mj-lt"/>
            </a:endParaRPr>
          </a:p>
          <a:p>
            <a:r>
              <a:rPr lang="fr-FR" sz="1800" dirty="0" smtClean="0">
                <a:solidFill>
                  <a:schemeClr val="accent2">
                    <a:lumMod val="75000"/>
                  </a:schemeClr>
                </a:solidFill>
                <a:latin typeface="+mj-lt"/>
              </a:rPr>
              <a:t>Accroitre la transparence de l’information financière</a:t>
            </a:r>
            <a:endParaRPr lang="fr-FR" sz="1800" dirty="0">
              <a:solidFill>
                <a:schemeClr val="accent2">
                  <a:lumMod val="75000"/>
                </a:schemeClr>
              </a:solidFill>
              <a:latin typeface="+mj-lt"/>
            </a:endParaRPr>
          </a:p>
          <a:p>
            <a:pPr lvl="1"/>
            <a:r>
              <a:rPr lang="fr-FR" sz="1800" dirty="0" smtClean="0">
                <a:latin typeface="+mj-lt"/>
              </a:rPr>
              <a:t>Utilisation d’hypothèses de valorisation </a:t>
            </a:r>
            <a:r>
              <a:rPr lang="fr-FR" sz="1800" b="1" dirty="0" smtClean="0">
                <a:latin typeface="+mj-lt"/>
              </a:rPr>
              <a:t>actualisées</a:t>
            </a:r>
            <a:r>
              <a:rPr lang="fr-FR" sz="1800" dirty="0" smtClean="0">
                <a:latin typeface="+mj-lt"/>
              </a:rPr>
              <a:t>.</a:t>
            </a:r>
            <a:endParaRPr lang="fr-FR" sz="1800" dirty="0">
              <a:latin typeface="+mj-lt"/>
            </a:endParaRPr>
          </a:p>
          <a:p>
            <a:pPr lvl="1"/>
            <a:r>
              <a:rPr lang="fr-FR" sz="1800" b="1" dirty="0" smtClean="0">
                <a:latin typeface="+mj-lt"/>
              </a:rPr>
              <a:t>Valorisation</a:t>
            </a:r>
            <a:r>
              <a:rPr lang="fr-FR" sz="1800" dirty="0" smtClean="0">
                <a:latin typeface="+mj-lt"/>
              </a:rPr>
              <a:t> obligatoire des options et </a:t>
            </a:r>
            <a:r>
              <a:rPr lang="fr-FR" sz="1800" b="1" dirty="0" smtClean="0">
                <a:latin typeface="+mj-lt"/>
              </a:rPr>
              <a:t>garanties financières </a:t>
            </a:r>
            <a:r>
              <a:rPr lang="fr-FR" sz="1800" dirty="0" smtClean="0">
                <a:latin typeface="+mj-lt"/>
              </a:rPr>
              <a:t>incorporées aux contrats d’assurance vie.</a:t>
            </a:r>
            <a:endParaRPr lang="fr-FR" sz="1800" dirty="0">
              <a:latin typeface="+mj-lt"/>
            </a:endParaRPr>
          </a:p>
          <a:p>
            <a:pPr lvl="1"/>
            <a:r>
              <a:rPr lang="fr-FR" sz="1800" dirty="0" smtClean="0">
                <a:latin typeface="+mj-lt"/>
              </a:rPr>
              <a:t>Améliorer l’information relative à </a:t>
            </a:r>
            <a:r>
              <a:rPr lang="fr-FR" sz="1800" b="1" dirty="0" smtClean="0">
                <a:latin typeface="+mj-lt"/>
              </a:rPr>
              <a:t>la rentabilité des contrats</a:t>
            </a:r>
            <a:r>
              <a:rPr lang="fr-FR" sz="1800" dirty="0" smtClean="0">
                <a:latin typeface="+mj-lt"/>
              </a:rPr>
              <a:t>.</a:t>
            </a:r>
          </a:p>
          <a:p>
            <a:pPr lvl="1"/>
            <a:r>
              <a:rPr lang="fr-FR" sz="1800" dirty="0" smtClean="0">
                <a:latin typeface="+mj-lt"/>
              </a:rPr>
              <a:t>Réduire l’utilisation </a:t>
            </a:r>
            <a:r>
              <a:rPr lang="fr-FR" sz="1800" b="1" dirty="0" smtClean="0">
                <a:latin typeface="+mj-lt"/>
              </a:rPr>
              <a:t>d’indicateurs non normés </a:t>
            </a:r>
            <a:r>
              <a:rPr lang="fr-FR" sz="1800" dirty="0" smtClean="0">
                <a:latin typeface="+mj-lt"/>
              </a:rPr>
              <a:t>dans la communication financière des groupes d’assurance.</a:t>
            </a:r>
            <a:endParaRPr lang="fr-FR" sz="1800" dirty="0">
              <a:latin typeface="+mj-lt"/>
            </a:endParaRPr>
          </a:p>
          <a:p>
            <a:endParaRPr lang="fr-FR" sz="1800" dirty="0" smtClean="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10</a:t>
            </a:fld>
            <a:endParaRPr lang="fr-FR" dirty="0"/>
          </a:p>
        </p:txBody>
      </p:sp>
    </p:spTree>
    <p:extLst>
      <p:ext uri="{BB962C8B-B14F-4D97-AF65-F5344CB8AC3E}">
        <p14:creationId xmlns:p14="http://schemas.microsoft.com/office/powerpoint/2010/main" val="1984313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t>Présentation synthétique de la norme</a:t>
            </a:r>
            <a:r>
              <a:rPr lang="fr-FR" dirty="0"/>
              <a:t/>
            </a:r>
            <a:br>
              <a:rPr lang="fr-FR" dirty="0"/>
            </a:br>
            <a:r>
              <a:rPr lang="fr-FR" sz="2400" dirty="0">
                <a:solidFill>
                  <a:srgbClr val="0070C0"/>
                </a:solidFill>
              </a:rPr>
              <a:t>Champ d’application</a:t>
            </a: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11</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Espace réservé du contenu 2"/>
          <p:cNvSpPr txBox="1">
            <a:spLocks/>
          </p:cNvSpPr>
          <p:nvPr/>
        </p:nvSpPr>
        <p:spPr>
          <a:xfrm>
            <a:off x="467544" y="1124744"/>
            <a:ext cx="8280920" cy="511256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buClr>
                <a:srgbClr val="F7C765"/>
              </a:buClr>
              <a:buFont typeface="Wingdings" pitchFamily="2" charset="2"/>
              <a:buChar char="q"/>
            </a:pPr>
            <a:r>
              <a:rPr lang="fr-FR" sz="2000" b="1" dirty="0">
                <a:solidFill>
                  <a:schemeClr val="accent2">
                    <a:lumMod val="75000"/>
                  </a:schemeClr>
                </a:solidFill>
                <a:cs typeface="Arial" pitchFamily="34" charset="0"/>
              </a:rPr>
              <a:t>IFRS 17 </a:t>
            </a:r>
            <a:r>
              <a:rPr lang="fr-FR" sz="2000" b="1" dirty="0" smtClean="0">
                <a:solidFill>
                  <a:schemeClr val="accent2">
                    <a:lumMod val="75000"/>
                  </a:schemeClr>
                </a:solidFill>
                <a:cs typeface="Arial" pitchFamily="34" charset="0"/>
              </a:rPr>
              <a:t>s’applique:</a:t>
            </a:r>
          </a:p>
          <a:p>
            <a:pPr marL="685800" lvl="2" indent="-285750" algn="just">
              <a:buClr>
                <a:srgbClr val="F7C765"/>
              </a:buClr>
              <a:buFont typeface="Wingdings" panose="05000000000000000000" pitchFamily="2" charset="2"/>
              <a:buChar char="§"/>
            </a:pPr>
            <a:r>
              <a:rPr lang="fr-FR" sz="1800" dirty="0" smtClean="0">
                <a:solidFill>
                  <a:srgbClr val="002060"/>
                </a:solidFill>
                <a:cs typeface="Arial" pitchFamily="34" charset="0"/>
              </a:rPr>
              <a:t>Aux </a:t>
            </a:r>
            <a:r>
              <a:rPr lang="fr-FR" sz="1800" b="1" dirty="0" smtClean="0">
                <a:solidFill>
                  <a:srgbClr val="002060"/>
                </a:solidFill>
                <a:cs typeface="Arial" pitchFamily="34" charset="0"/>
              </a:rPr>
              <a:t>contrats d’assurance </a:t>
            </a:r>
            <a:r>
              <a:rPr lang="fr-FR" sz="1800" dirty="0" smtClean="0">
                <a:solidFill>
                  <a:srgbClr val="002060"/>
                </a:solidFill>
                <a:cs typeface="Arial" pitchFamily="34" charset="0"/>
              </a:rPr>
              <a:t>(au sens de la norme)</a:t>
            </a:r>
          </a:p>
          <a:p>
            <a:pPr marL="685800" lvl="2" indent="-285750" algn="just">
              <a:buClr>
                <a:srgbClr val="F7C765"/>
              </a:buClr>
              <a:buFont typeface="Wingdings" panose="05000000000000000000" pitchFamily="2" charset="2"/>
              <a:buChar char="§"/>
            </a:pPr>
            <a:r>
              <a:rPr lang="fr-FR" sz="1800" dirty="0" smtClean="0">
                <a:solidFill>
                  <a:srgbClr val="002060"/>
                </a:solidFill>
                <a:cs typeface="Arial" pitchFamily="34" charset="0"/>
              </a:rPr>
              <a:t>Aux </a:t>
            </a:r>
            <a:r>
              <a:rPr lang="fr-FR" sz="1800" b="1" dirty="0">
                <a:solidFill>
                  <a:srgbClr val="002060"/>
                </a:solidFill>
                <a:cs typeface="Arial" pitchFamily="34" charset="0"/>
              </a:rPr>
              <a:t>acceptations</a:t>
            </a:r>
            <a:r>
              <a:rPr lang="fr-FR" sz="1800" dirty="0">
                <a:solidFill>
                  <a:srgbClr val="002060"/>
                </a:solidFill>
                <a:cs typeface="Arial" pitchFamily="34" charset="0"/>
              </a:rPr>
              <a:t> en réassurance</a:t>
            </a:r>
          </a:p>
          <a:p>
            <a:pPr marL="685800" lvl="2" indent="-285750" algn="just">
              <a:buClr>
                <a:srgbClr val="F7C765"/>
              </a:buClr>
              <a:buFont typeface="Wingdings" panose="05000000000000000000" pitchFamily="2" charset="2"/>
              <a:buChar char="§"/>
            </a:pPr>
            <a:r>
              <a:rPr lang="fr-FR" sz="1800" dirty="0">
                <a:solidFill>
                  <a:srgbClr val="002060"/>
                </a:solidFill>
                <a:cs typeface="Arial" pitchFamily="34" charset="0"/>
              </a:rPr>
              <a:t>Aux </a:t>
            </a:r>
            <a:r>
              <a:rPr lang="fr-FR" sz="1800" b="1" dirty="0">
                <a:solidFill>
                  <a:srgbClr val="002060"/>
                </a:solidFill>
                <a:cs typeface="Arial" pitchFamily="34" charset="0"/>
              </a:rPr>
              <a:t>cessions </a:t>
            </a:r>
            <a:r>
              <a:rPr lang="fr-FR" sz="1800" dirty="0">
                <a:solidFill>
                  <a:srgbClr val="002060"/>
                </a:solidFill>
                <a:cs typeface="Arial" pitchFamily="34" charset="0"/>
              </a:rPr>
              <a:t>en réassurance</a:t>
            </a:r>
          </a:p>
          <a:p>
            <a:pPr marL="685800" lvl="2" indent="-285750" algn="just">
              <a:buClr>
                <a:srgbClr val="F7C765"/>
              </a:buClr>
              <a:buFont typeface="Wingdings" panose="05000000000000000000" pitchFamily="2" charset="2"/>
              <a:buChar char="§"/>
            </a:pPr>
            <a:r>
              <a:rPr lang="fr-FR" sz="1800" dirty="0" smtClean="0">
                <a:solidFill>
                  <a:srgbClr val="002060"/>
                </a:solidFill>
                <a:cs typeface="Arial" pitchFamily="34" charset="0"/>
              </a:rPr>
              <a:t>A certains </a:t>
            </a:r>
            <a:r>
              <a:rPr lang="fr-FR" sz="1800" b="1" dirty="0" smtClean="0">
                <a:solidFill>
                  <a:srgbClr val="002060"/>
                </a:solidFill>
                <a:cs typeface="Arial" pitchFamily="34" charset="0"/>
              </a:rPr>
              <a:t>contrats </a:t>
            </a:r>
            <a:r>
              <a:rPr lang="fr-FR" sz="1800" b="1" dirty="0">
                <a:solidFill>
                  <a:srgbClr val="002060"/>
                </a:solidFill>
                <a:cs typeface="Arial" pitchFamily="34" charset="0"/>
              </a:rPr>
              <a:t>d’investissements </a:t>
            </a:r>
            <a:r>
              <a:rPr lang="fr-FR" sz="1800" dirty="0">
                <a:solidFill>
                  <a:srgbClr val="002060"/>
                </a:solidFill>
                <a:cs typeface="Arial" pitchFamily="34" charset="0"/>
              </a:rPr>
              <a:t>avec </a:t>
            </a:r>
            <a:r>
              <a:rPr lang="fr-FR" sz="1800" b="1" dirty="0">
                <a:solidFill>
                  <a:srgbClr val="002060"/>
                </a:solidFill>
                <a:cs typeface="Arial" pitchFamily="34" charset="0"/>
              </a:rPr>
              <a:t>participation </a:t>
            </a:r>
            <a:r>
              <a:rPr lang="fr-FR" sz="1800" b="1" dirty="0" smtClean="0">
                <a:solidFill>
                  <a:srgbClr val="002060"/>
                </a:solidFill>
                <a:cs typeface="Arial" pitchFamily="34" charset="0"/>
              </a:rPr>
              <a:t>discrétionnaire</a:t>
            </a:r>
            <a:endParaRPr lang="fr-FR" sz="1800" dirty="0" smtClean="0">
              <a:solidFill>
                <a:srgbClr val="002060"/>
              </a:solidFill>
              <a:cs typeface="Arial" pitchFamily="34" charset="0"/>
            </a:endParaRPr>
          </a:p>
          <a:p>
            <a:pPr marL="266700" lvl="1" indent="-266700">
              <a:buClr>
                <a:srgbClr val="F7C765"/>
              </a:buClr>
              <a:buFont typeface="Wingdings" pitchFamily="2" charset="2"/>
              <a:buChar char="q"/>
            </a:pPr>
            <a:r>
              <a:rPr lang="fr-FR" sz="2000" b="1" dirty="0">
                <a:solidFill>
                  <a:schemeClr val="accent2">
                    <a:lumMod val="75000"/>
                  </a:schemeClr>
                </a:solidFill>
                <a:cs typeface="Arial" pitchFamily="34" charset="0"/>
              </a:rPr>
              <a:t>Définition des contrats </a:t>
            </a:r>
            <a:r>
              <a:rPr lang="fr-FR" sz="2000" b="1" dirty="0" smtClean="0">
                <a:solidFill>
                  <a:schemeClr val="accent2">
                    <a:lumMod val="75000"/>
                  </a:schemeClr>
                </a:solidFill>
                <a:cs typeface="Arial" pitchFamily="34" charset="0"/>
              </a:rPr>
              <a:t>d’assurance:</a:t>
            </a:r>
            <a:endParaRPr lang="fr-FR" sz="2000" b="1" dirty="0">
              <a:solidFill>
                <a:schemeClr val="accent2">
                  <a:lumMod val="75000"/>
                </a:schemeClr>
              </a:solidFill>
              <a:cs typeface="Arial" pitchFamily="34" charset="0"/>
            </a:endParaRPr>
          </a:p>
          <a:p>
            <a:pPr marL="685800" lvl="2" indent="-285750" algn="just">
              <a:buClr>
                <a:srgbClr val="F7C765"/>
              </a:buClr>
              <a:buFont typeface="Wingdings" panose="05000000000000000000" pitchFamily="2" charset="2"/>
              <a:buChar char="§"/>
            </a:pPr>
            <a:r>
              <a:rPr lang="fr-FR" sz="1800" dirty="0" smtClean="0">
                <a:solidFill>
                  <a:srgbClr val="002060"/>
                </a:solidFill>
                <a:cs typeface="Arial" pitchFamily="34" charset="0"/>
              </a:rPr>
              <a:t>Un </a:t>
            </a:r>
            <a:r>
              <a:rPr lang="fr-FR" sz="1800" dirty="0">
                <a:solidFill>
                  <a:srgbClr val="002060"/>
                </a:solidFill>
                <a:cs typeface="Arial" pitchFamily="34" charset="0"/>
              </a:rPr>
              <a:t>contrat d’assurance est un </a:t>
            </a:r>
            <a:r>
              <a:rPr lang="fr-FR" sz="1800" b="1" dirty="0">
                <a:solidFill>
                  <a:srgbClr val="002060"/>
                </a:solidFill>
                <a:cs typeface="Arial" pitchFamily="34" charset="0"/>
              </a:rPr>
              <a:t>contrat</a:t>
            </a:r>
            <a:r>
              <a:rPr lang="fr-FR" sz="1800" dirty="0">
                <a:solidFill>
                  <a:srgbClr val="002060"/>
                </a:solidFill>
                <a:cs typeface="Arial" pitchFamily="34" charset="0"/>
              </a:rPr>
              <a:t> par lequel une partie (l’assureur) accepte un </a:t>
            </a:r>
            <a:r>
              <a:rPr lang="fr-FR" sz="1800" b="1" dirty="0">
                <a:solidFill>
                  <a:srgbClr val="002060"/>
                </a:solidFill>
                <a:cs typeface="Arial" pitchFamily="34" charset="0"/>
              </a:rPr>
              <a:t>risque d’assurance significatif </a:t>
            </a:r>
            <a:r>
              <a:rPr lang="fr-FR" sz="1800" dirty="0">
                <a:solidFill>
                  <a:srgbClr val="002060"/>
                </a:solidFill>
                <a:cs typeface="Arial" pitchFamily="34" charset="0"/>
              </a:rPr>
              <a:t>d’une autre partie (l’assuré) en convenant de l’</a:t>
            </a:r>
            <a:r>
              <a:rPr lang="fr-FR" sz="1800" b="1" dirty="0">
                <a:solidFill>
                  <a:srgbClr val="002060"/>
                </a:solidFill>
                <a:cs typeface="Arial" pitchFamily="34" charset="0"/>
              </a:rPr>
              <a:t>indemniser</a:t>
            </a:r>
            <a:r>
              <a:rPr lang="fr-FR" sz="1800" dirty="0">
                <a:solidFill>
                  <a:srgbClr val="002060"/>
                </a:solidFill>
                <a:cs typeface="Arial" pitchFamily="34" charset="0"/>
              </a:rPr>
              <a:t> si un évènement futur incertain spécifié dans le contrat (l’évènement assuré) affecte de façon </a:t>
            </a:r>
            <a:r>
              <a:rPr lang="fr-FR" sz="1800" b="1" dirty="0">
                <a:solidFill>
                  <a:srgbClr val="002060"/>
                </a:solidFill>
                <a:cs typeface="Arial" pitchFamily="34" charset="0"/>
              </a:rPr>
              <a:t>défavorable</a:t>
            </a:r>
            <a:r>
              <a:rPr lang="fr-FR" sz="1800" dirty="0">
                <a:solidFill>
                  <a:srgbClr val="002060"/>
                </a:solidFill>
                <a:cs typeface="Arial" pitchFamily="34" charset="0"/>
              </a:rPr>
              <a:t> le titulaire de la </a:t>
            </a:r>
            <a:r>
              <a:rPr lang="fr-FR" sz="1800" dirty="0" smtClean="0">
                <a:solidFill>
                  <a:srgbClr val="002060"/>
                </a:solidFill>
                <a:cs typeface="Arial" pitchFamily="34" charset="0"/>
              </a:rPr>
              <a:t>police.</a:t>
            </a:r>
            <a:endParaRPr lang="fr-FR" sz="1800" dirty="0">
              <a:solidFill>
                <a:srgbClr val="002060"/>
              </a:solidFill>
              <a:cs typeface="Arial" pitchFamily="34" charset="0"/>
            </a:endParaRPr>
          </a:p>
          <a:p>
            <a:pPr marL="266700" lvl="1" indent="-266700">
              <a:buClr>
                <a:srgbClr val="F7C765"/>
              </a:buClr>
              <a:buFont typeface="Wingdings" pitchFamily="2" charset="2"/>
              <a:buChar char="q"/>
            </a:pPr>
            <a:r>
              <a:rPr lang="fr-FR" sz="2000" b="1" dirty="0" smtClean="0">
                <a:solidFill>
                  <a:schemeClr val="accent2">
                    <a:lumMod val="75000"/>
                  </a:schemeClr>
                </a:solidFill>
                <a:cs typeface="Arial" pitchFamily="34" charset="0"/>
              </a:rPr>
              <a:t>Exclusions du champ d’application d’IFRS 17:</a:t>
            </a:r>
            <a:endParaRPr lang="fr-FR" sz="2000" b="1" dirty="0">
              <a:solidFill>
                <a:schemeClr val="accent2">
                  <a:lumMod val="75000"/>
                </a:schemeClr>
              </a:solidFill>
              <a:cs typeface="Arial" pitchFamily="34" charset="0"/>
            </a:endParaRPr>
          </a:p>
          <a:p>
            <a:pPr marL="685800" lvl="2" indent="-285750" algn="just">
              <a:buClr>
                <a:srgbClr val="F7C765"/>
              </a:buClr>
              <a:buFont typeface="Wingdings" panose="05000000000000000000" pitchFamily="2" charset="2"/>
              <a:buChar char="§"/>
            </a:pPr>
            <a:r>
              <a:rPr lang="fr-FR" sz="1800" dirty="0" smtClean="0">
                <a:solidFill>
                  <a:srgbClr val="002060"/>
                </a:solidFill>
                <a:cs typeface="Arial" pitchFamily="34" charset="0"/>
              </a:rPr>
              <a:t>Contrats d’assurance souscrits (chez l’assuré) </a:t>
            </a:r>
          </a:p>
          <a:p>
            <a:pPr marL="685800" lvl="2" indent="-285750" algn="just">
              <a:buClr>
                <a:srgbClr val="F7C765"/>
              </a:buClr>
              <a:buFont typeface="Wingdings" panose="05000000000000000000" pitchFamily="2" charset="2"/>
              <a:buChar char="§"/>
            </a:pPr>
            <a:r>
              <a:rPr lang="fr-FR" sz="1800" dirty="0" smtClean="0">
                <a:solidFill>
                  <a:srgbClr val="002060"/>
                </a:solidFill>
                <a:cs typeface="Arial" pitchFamily="34" charset="0"/>
              </a:rPr>
              <a:t>Garanties fabriquant (IAS 37)</a:t>
            </a:r>
          </a:p>
          <a:p>
            <a:pPr marL="685800" lvl="2" indent="-285750" algn="just">
              <a:buClr>
                <a:srgbClr val="F7C765"/>
              </a:buClr>
              <a:buFont typeface="Wingdings" panose="05000000000000000000" pitchFamily="2" charset="2"/>
              <a:buChar char="§"/>
            </a:pPr>
            <a:r>
              <a:rPr lang="fr-FR" sz="1800" dirty="0" smtClean="0">
                <a:solidFill>
                  <a:srgbClr val="002060"/>
                </a:solidFill>
                <a:cs typeface="Arial" pitchFamily="34" charset="0"/>
              </a:rPr>
              <a:t>Certains contrats </a:t>
            </a:r>
            <a:r>
              <a:rPr lang="fr-FR" sz="1800" dirty="0">
                <a:solidFill>
                  <a:srgbClr val="002060"/>
                </a:solidFill>
                <a:cs typeface="Arial" pitchFamily="34" charset="0"/>
              </a:rPr>
              <a:t>de </a:t>
            </a:r>
            <a:r>
              <a:rPr lang="fr-FR" sz="1800" dirty="0" smtClean="0">
                <a:solidFill>
                  <a:srgbClr val="002060"/>
                </a:solidFill>
                <a:cs typeface="Arial" pitchFamily="34" charset="0"/>
              </a:rPr>
              <a:t>maintenance </a:t>
            </a:r>
            <a:r>
              <a:rPr lang="fr-FR" sz="1800" dirty="0">
                <a:solidFill>
                  <a:srgbClr val="002060"/>
                </a:solidFill>
                <a:cs typeface="Arial" pitchFamily="34" charset="0"/>
              </a:rPr>
              <a:t>(IFRS </a:t>
            </a:r>
            <a:r>
              <a:rPr lang="fr-FR" sz="1800" dirty="0" smtClean="0">
                <a:solidFill>
                  <a:srgbClr val="002060"/>
                </a:solidFill>
                <a:cs typeface="Arial" pitchFamily="34" charset="0"/>
              </a:rPr>
              <a:t>15) ou garanties financières (IFRS 9)</a:t>
            </a:r>
            <a:endParaRPr lang="fr-FR" sz="1800" dirty="0">
              <a:solidFill>
                <a:srgbClr val="002060"/>
              </a:solidFill>
              <a:cs typeface="Arial" pitchFamily="34" charset="0"/>
            </a:endParaRPr>
          </a:p>
          <a:p>
            <a:pPr marL="742950" lvl="2" indent="-342900" algn="just">
              <a:buClr>
                <a:srgbClr val="F7C765"/>
              </a:buClr>
              <a:buFont typeface="Wingdings" panose="05000000000000000000" pitchFamily="2" charset="2"/>
              <a:buChar char="§"/>
            </a:pPr>
            <a:endParaRPr lang="fr-FR" sz="1800" dirty="0">
              <a:solidFill>
                <a:srgbClr val="002060"/>
              </a:solidFill>
              <a:cs typeface="Arial" pitchFamily="34" charset="0"/>
            </a:endParaRPr>
          </a:p>
          <a:p>
            <a:pPr marL="742950" lvl="2" indent="-342900" algn="just">
              <a:buClr>
                <a:srgbClr val="F7C765"/>
              </a:buClr>
              <a:buFont typeface="+mj-lt"/>
              <a:buAutoNum type="arabicPeriod"/>
            </a:pPr>
            <a:endParaRPr lang="fr-FR" sz="1800" dirty="0" smtClean="0">
              <a:solidFill>
                <a:srgbClr val="002060"/>
              </a:solidFill>
              <a:cs typeface="Arial" pitchFamily="34" charset="0"/>
            </a:endParaRPr>
          </a:p>
          <a:p>
            <a:pPr marL="901700" lvl="1" indent="-366713" algn="just" fontAlgn="auto">
              <a:spcAft>
                <a:spcPts val="0"/>
              </a:spcAft>
              <a:buClr>
                <a:srgbClr val="F7C765"/>
              </a:buClr>
              <a:buFont typeface="Wingdings" pitchFamily="2" charset="2"/>
              <a:buChar char="§"/>
            </a:pPr>
            <a:endParaRPr lang="fr-FR" sz="1800" dirty="0">
              <a:solidFill>
                <a:srgbClr val="002060"/>
              </a:solidFill>
              <a:cs typeface="Arial" pitchFamily="34" charset="0"/>
            </a:endParaRPr>
          </a:p>
          <a:p>
            <a:pPr marL="901700" lvl="1" indent="-366713" algn="just" fontAlgn="auto">
              <a:spcAft>
                <a:spcPts val="0"/>
              </a:spcAft>
              <a:buClr>
                <a:srgbClr val="F7C765"/>
              </a:buClr>
              <a:buFont typeface="Wingdings" pitchFamily="2" charset="2"/>
              <a:buChar char="§"/>
            </a:pPr>
            <a:endParaRPr lang="fr-FR" sz="1800" dirty="0" smtClean="0">
              <a:solidFill>
                <a:srgbClr val="002060"/>
              </a:solidFill>
              <a:cs typeface="Arial" pitchFamily="34" charset="0"/>
            </a:endParaRPr>
          </a:p>
          <a:p>
            <a:pPr marL="901700" lvl="1" indent="-366713" algn="just" fontAlgn="auto">
              <a:spcAft>
                <a:spcPts val="0"/>
              </a:spcAft>
              <a:buClr>
                <a:srgbClr val="F7C765"/>
              </a:buClr>
              <a:buFont typeface="Wingdings" pitchFamily="2" charset="2"/>
              <a:buChar char="§"/>
            </a:pPr>
            <a:endParaRPr lang="fr-FR" sz="1800" dirty="0">
              <a:solidFill>
                <a:srgbClr val="002060"/>
              </a:solidFill>
              <a:cs typeface="Arial" pitchFamily="34" charset="0"/>
            </a:endParaRPr>
          </a:p>
          <a:p>
            <a:endParaRPr lang="fr-FR" sz="1800" dirty="0"/>
          </a:p>
          <a:p>
            <a:pPr algn="just">
              <a:spcBef>
                <a:spcPts val="600"/>
              </a:spcBef>
            </a:pPr>
            <a:endParaRPr lang="fr-FR" sz="1800" b="1" dirty="0" smtClean="0">
              <a:solidFill>
                <a:srgbClr val="002060"/>
              </a:solidFill>
              <a:cs typeface="Arial" pitchFamily="34" charset="0"/>
            </a:endParaRPr>
          </a:p>
          <a:p>
            <a:pPr algn="just">
              <a:spcBef>
                <a:spcPts val="600"/>
              </a:spcBef>
            </a:pPr>
            <a:endParaRPr lang="fr-FR" sz="1800" b="1" dirty="0">
              <a:solidFill>
                <a:srgbClr val="002060"/>
              </a:solidFill>
              <a:cs typeface="Arial" pitchFamily="34" charset="0"/>
            </a:endParaRPr>
          </a:p>
          <a:p>
            <a:pPr algn="just">
              <a:spcBef>
                <a:spcPts val="600"/>
              </a:spcBef>
            </a:pPr>
            <a:endParaRPr lang="fr-FR" sz="1800" dirty="0" smtClean="0"/>
          </a:p>
        </p:txBody>
      </p:sp>
    </p:spTree>
    <p:extLst>
      <p:ext uri="{BB962C8B-B14F-4D97-AF65-F5344CB8AC3E}">
        <p14:creationId xmlns:p14="http://schemas.microsoft.com/office/powerpoint/2010/main" val="3924833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t>Présentation synthétique de la norme</a:t>
            </a:r>
            <a:r>
              <a:rPr lang="fr-FR" dirty="0"/>
              <a:t/>
            </a:r>
            <a:br>
              <a:rPr lang="fr-FR" dirty="0"/>
            </a:br>
            <a:r>
              <a:rPr lang="fr-FR" sz="2400" dirty="0">
                <a:solidFill>
                  <a:srgbClr val="0070C0"/>
                </a:solidFill>
              </a:rPr>
              <a:t>Champ </a:t>
            </a:r>
            <a:r>
              <a:rPr lang="fr-FR" sz="2400" dirty="0" smtClean="0">
                <a:solidFill>
                  <a:srgbClr val="0070C0"/>
                </a:solidFill>
              </a:rPr>
              <a:t>d’application</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12</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Espace réservé du contenu 2"/>
          <p:cNvSpPr txBox="1">
            <a:spLocks/>
          </p:cNvSpPr>
          <p:nvPr/>
        </p:nvSpPr>
        <p:spPr>
          <a:xfrm>
            <a:off x="683568" y="980728"/>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lgn="just">
              <a:buClr>
                <a:srgbClr val="F7C765"/>
              </a:buClr>
              <a:buFont typeface="Wingdings" pitchFamily="2" charset="2"/>
              <a:buChar char="q"/>
            </a:pPr>
            <a:r>
              <a:rPr lang="fr-FR" sz="1800" b="1" dirty="0" smtClean="0">
                <a:solidFill>
                  <a:schemeClr val="accent2">
                    <a:lumMod val="75000"/>
                  </a:schemeClr>
                </a:solidFill>
                <a:latin typeface="+mj-lt"/>
                <a:cs typeface="Arial" pitchFamily="34" charset="0"/>
              </a:rPr>
              <a:t>Définition du risque d’assurance:</a:t>
            </a:r>
          </a:p>
          <a:p>
            <a:pPr marL="685800" lvl="2" indent="-285750" algn="just">
              <a:buClr>
                <a:srgbClr val="F7C765"/>
              </a:buClr>
              <a:buFont typeface="Wingdings" panose="05000000000000000000" pitchFamily="2" charset="2"/>
              <a:buChar char="§"/>
            </a:pPr>
            <a:r>
              <a:rPr lang="fr-FR" sz="1800" dirty="0" smtClean="0">
                <a:solidFill>
                  <a:srgbClr val="002060"/>
                </a:solidFill>
                <a:latin typeface="+mj-lt"/>
                <a:cs typeface="Arial" pitchFamily="34" charset="0"/>
              </a:rPr>
              <a:t>Risque, </a:t>
            </a:r>
            <a:r>
              <a:rPr lang="fr-FR" sz="1800" b="1" u="sng" dirty="0" smtClean="0">
                <a:solidFill>
                  <a:srgbClr val="002060"/>
                </a:solidFill>
                <a:latin typeface="+mj-lt"/>
                <a:cs typeface="Arial" pitchFamily="34" charset="0"/>
              </a:rPr>
              <a:t>autre que financier</a:t>
            </a:r>
            <a:r>
              <a:rPr lang="fr-FR" sz="1800" dirty="0" smtClean="0">
                <a:solidFill>
                  <a:srgbClr val="002060"/>
                </a:solidFill>
                <a:latin typeface="+mj-lt"/>
                <a:cs typeface="Arial" pitchFamily="34" charset="0"/>
              </a:rPr>
              <a:t>, transféré du souscripteur (l’assuré) à l’émetteur du contrat (l’assureur)</a:t>
            </a:r>
          </a:p>
          <a:p>
            <a:pPr algn="just">
              <a:spcBef>
                <a:spcPts val="600"/>
              </a:spcBef>
            </a:pPr>
            <a:endParaRPr lang="fr-FR" sz="1800" b="1" dirty="0" smtClean="0">
              <a:solidFill>
                <a:srgbClr val="002060"/>
              </a:solidFill>
              <a:cs typeface="Arial" pitchFamily="34" charset="0"/>
            </a:endParaRPr>
          </a:p>
          <a:p>
            <a:pPr algn="just">
              <a:spcBef>
                <a:spcPts val="600"/>
              </a:spcBef>
            </a:pPr>
            <a:endParaRPr lang="fr-FR" sz="1800" b="1" dirty="0">
              <a:solidFill>
                <a:srgbClr val="002060"/>
              </a:solidFill>
              <a:cs typeface="Arial" pitchFamily="34" charset="0"/>
            </a:endParaRPr>
          </a:p>
          <a:p>
            <a:pPr marL="742950" lvl="2" indent="-342900" algn="just">
              <a:buClr>
                <a:srgbClr val="F7C765"/>
              </a:buClr>
              <a:buFont typeface="Wingdings" panose="05000000000000000000" pitchFamily="2" charset="2"/>
              <a:buChar char="§"/>
            </a:pPr>
            <a:endParaRPr lang="fr-FR" sz="1800" dirty="0">
              <a:solidFill>
                <a:srgbClr val="002060"/>
              </a:solidFill>
              <a:cs typeface="Arial" pitchFamily="34" charset="0"/>
            </a:endParaRPr>
          </a:p>
        </p:txBody>
      </p:sp>
      <p:graphicFrame>
        <p:nvGraphicFramePr>
          <p:cNvPr id="7" name="Table 3"/>
          <p:cNvGraphicFramePr>
            <a:graphicFrameLocks noGrp="1"/>
          </p:cNvGraphicFramePr>
          <p:nvPr>
            <p:extLst>
              <p:ext uri="{D42A27DB-BD31-4B8C-83A1-F6EECF244321}">
                <p14:modId xmlns:p14="http://schemas.microsoft.com/office/powerpoint/2010/main" val="2997903133"/>
              </p:ext>
            </p:extLst>
          </p:nvPr>
        </p:nvGraphicFramePr>
        <p:xfrm>
          <a:off x="432464" y="2195865"/>
          <a:ext cx="8316000" cy="3881120"/>
        </p:xfrm>
        <a:graphic>
          <a:graphicData uri="http://schemas.openxmlformats.org/drawingml/2006/table">
            <a:tbl>
              <a:tblPr firstRow="1" bandRow="1">
                <a:tableStyleId>{69012ECD-51FC-41F1-AA8D-1B2483CD663E}</a:tableStyleId>
              </a:tblPr>
              <a:tblGrid>
                <a:gridCol w="4356000">
                  <a:extLst>
                    <a:ext uri="{9D8B030D-6E8A-4147-A177-3AD203B41FA5}">
                      <a16:colId xmlns="" xmlns:a16="http://schemas.microsoft.com/office/drawing/2014/main" val="435730167"/>
                    </a:ext>
                  </a:extLst>
                </a:gridCol>
                <a:gridCol w="3960000">
                  <a:extLst>
                    <a:ext uri="{9D8B030D-6E8A-4147-A177-3AD203B41FA5}">
                      <a16:colId xmlns="" xmlns:a16="http://schemas.microsoft.com/office/drawing/2014/main" val="1940027567"/>
                    </a:ext>
                  </a:extLst>
                </a:gridCol>
              </a:tblGrid>
              <a:tr h="370840">
                <a:tc>
                  <a:txBody>
                    <a:bodyPr/>
                    <a:lstStyle/>
                    <a:p>
                      <a:r>
                        <a:rPr lang="fr-FR" sz="1800" dirty="0" smtClean="0"/>
                        <a:t>Risque</a:t>
                      </a:r>
                      <a:r>
                        <a:rPr lang="fr-FR" sz="1800" baseline="0" dirty="0" smtClean="0"/>
                        <a:t> d’assurance</a:t>
                      </a:r>
                      <a:endParaRPr lang="fr-BE" sz="1800" dirty="0"/>
                    </a:p>
                  </a:txBody>
                  <a:tcPr>
                    <a:lnR w="12700" cap="flat" cmpd="sng" algn="ctr">
                      <a:solidFill>
                        <a:srgbClr val="0070C0"/>
                      </a:solidFill>
                      <a:prstDash val="solid"/>
                      <a:round/>
                      <a:headEnd type="none" w="med" len="med"/>
                      <a:tailEnd type="none" w="med" len="med"/>
                    </a:lnR>
                  </a:tcPr>
                </a:tc>
                <a:tc>
                  <a:txBody>
                    <a:bodyPr/>
                    <a:lstStyle/>
                    <a:p>
                      <a:r>
                        <a:rPr lang="fr-FR" sz="1800" dirty="0" smtClean="0"/>
                        <a:t>Risque financier</a:t>
                      </a:r>
                      <a:endParaRPr lang="fr-BE" sz="1800" dirty="0"/>
                    </a:p>
                  </a:txBody>
                  <a:tcPr>
                    <a:lnL w="12700" cap="flat" cmpd="sng" algn="ctr">
                      <a:solidFill>
                        <a:srgbClr val="0070C0"/>
                      </a:solidFill>
                      <a:prstDash val="solid"/>
                      <a:round/>
                      <a:headEnd type="none" w="med" len="med"/>
                      <a:tailEnd type="none" w="med" len="med"/>
                    </a:lnL>
                  </a:tcPr>
                </a:tc>
                <a:extLst>
                  <a:ext uri="{0D108BD9-81ED-4DB2-BD59-A6C34878D82A}">
                    <a16:rowId xmlns="" xmlns:a16="http://schemas.microsoft.com/office/drawing/2014/main" val="1159340199"/>
                  </a:ext>
                </a:extLst>
              </a:tr>
              <a:tr h="370840">
                <a:tc>
                  <a:txBody>
                    <a:bodyPr/>
                    <a:lstStyle/>
                    <a:p>
                      <a:r>
                        <a:rPr lang="fr-FR" sz="1800" dirty="0" smtClean="0">
                          <a:solidFill>
                            <a:srgbClr val="162A71"/>
                          </a:solidFill>
                        </a:rPr>
                        <a:t>Risques tels que:</a:t>
                      </a:r>
                      <a:endParaRPr lang="fr-BE" sz="1800" dirty="0">
                        <a:solidFill>
                          <a:srgbClr val="162A71"/>
                        </a:solidFill>
                      </a:endParaRPr>
                    </a:p>
                  </a:txBody>
                  <a:tcPr>
                    <a:lnR w="12700" cap="flat" cmpd="sng" algn="ctr">
                      <a:solidFill>
                        <a:srgbClr val="0070C0"/>
                      </a:solidFill>
                      <a:prstDash val="solid"/>
                      <a:round/>
                      <a:headEnd type="none" w="med" len="med"/>
                      <a:tailEnd type="none" w="med" len="med"/>
                    </a:lnR>
                  </a:tcPr>
                </a:tc>
                <a:tc>
                  <a:txBody>
                    <a:bodyPr/>
                    <a:lstStyle/>
                    <a:p>
                      <a:r>
                        <a:rPr lang="fr-FR" sz="1800" dirty="0" smtClean="0">
                          <a:solidFill>
                            <a:srgbClr val="162A71"/>
                          </a:solidFill>
                        </a:rPr>
                        <a:t>Le risque d’un changement futur de:</a:t>
                      </a:r>
                      <a:endParaRPr lang="fr-BE" sz="1800" dirty="0">
                        <a:solidFill>
                          <a:srgbClr val="162A71"/>
                        </a:solidFill>
                      </a:endParaRPr>
                    </a:p>
                  </a:txBody>
                  <a:tcPr>
                    <a:lnL w="12700" cap="flat" cmpd="sng" algn="ctr">
                      <a:solidFill>
                        <a:srgbClr val="0070C0"/>
                      </a:solidFill>
                      <a:prstDash val="solid"/>
                      <a:round/>
                      <a:headEnd type="none" w="med" len="med"/>
                      <a:tailEnd type="none" w="med" len="med"/>
                    </a:lnL>
                  </a:tcPr>
                </a:tc>
                <a:extLst>
                  <a:ext uri="{0D108BD9-81ED-4DB2-BD59-A6C34878D82A}">
                    <a16:rowId xmlns="" xmlns:a16="http://schemas.microsoft.com/office/drawing/2014/main" val="476971084"/>
                  </a:ext>
                </a:extLst>
              </a:tr>
              <a:tr h="370840">
                <a:tc>
                  <a:txBody>
                    <a:bodyPr/>
                    <a:lstStyle/>
                    <a:p>
                      <a:pPr marL="742950" lvl="1" indent="-285750">
                        <a:buFont typeface="Wingdings" panose="05000000000000000000" pitchFamily="2" charset="2"/>
                        <a:buChar char="§"/>
                      </a:pPr>
                      <a:r>
                        <a:rPr lang="fr-FR" sz="1800" dirty="0" smtClean="0">
                          <a:solidFill>
                            <a:srgbClr val="162A71"/>
                          </a:solidFill>
                        </a:rPr>
                        <a:t>Mortalité</a:t>
                      </a:r>
                      <a:endParaRPr lang="fr-BE" sz="1800" dirty="0">
                        <a:solidFill>
                          <a:srgbClr val="162A71"/>
                        </a:solidFill>
                      </a:endParaRPr>
                    </a:p>
                  </a:txBody>
                  <a:tcPr>
                    <a:lnR w="12700" cap="flat" cmpd="sng" algn="ctr">
                      <a:solidFill>
                        <a:srgbClr val="0070C0"/>
                      </a:solidFill>
                      <a:prstDash val="solid"/>
                      <a:round/>
                      <a:headEnd type="none" w="med" len="med"/>
                      <a:tailEnd type="none" w="med" len="med"/>
                    </a:lnR>
                    <a:lnB w="12700" cap="flat" cmpd="sng" algn="ctr">
                      <a:solidFill>
                        <a:srgbClr val="0070C0"/>
                      </a:solidFill>
                      <a:prstDash val="sysDot"/>
                      <a:round/>
                      <a:headEnd type="none" w="med" len="med"/>
                      <a:tailEnd type="none" w="med" len="med"/>
                    </a:lnB>
                  </a:tcPr>
                </a:tc>
                <a:tc>
                  <a:txBody>
                    <a:bodyPr/>
                    <a:lstStyle/>
                    <a:p>
                      <a:pPr marL="742950" lvl="1" indent="-285750">
                        <a:buFont typeface="Wingdings" panose="05000000000000000000" pitchFamily="2" charset="2"/>
                        <a:buChar char="§"/>
                      </a:pPr>
                      <a:r>
                        <a:rPr lang="fr-FR" sz="1800" dirty="0" smtClean="0">
                          <a:solidFill>
                            <a:srgbClr val="162A71"/>
                          </a:solidFill>
                        </a:rPr>
                        <a:t>Taux d’intérêt</a:t>
                      </a:r>
                      <a:endParaRPr lang="fr-BE" sz="1800" dirty="0">
                        <a:solidFill>
                          <a:srgbClr val="162A71"/>
                        </a:solidFill>
                      </a:endParaRPr>
                    </a:p>
                  </a:txBody>
                  <a:tcPr>
                    <a:lnL w="12700" cap="flat" cmpd="sng" algn="ctr">
                      <a:solidFill>
                        <a:srgbClr val="0070C0"/>
                      </a:solidFill>
                      <a:prstDash val="solid"/>
                      <a:round/>
                      <a:headEnd type="none" w="med" len="med"/>
                      <a:tailEnd type="none" w="med" len="med"/>
                    </a:lnL>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3360478186"/>
                  </a:ext>
                </a:extLst>
              </a:tr>
              <a:tr h="370840">
                <a:tc>
                  <a:txBody>
                    <a:bodyPr/>
                    <a:lstStyle/>
                    <a:p>
                      <a:pPr marL="742950" lvl="1" indent="-285750">
                        <a:buFont typeface="Wingdings" panose="05000000000000000000" pitchFamily="2" charset="2"/>
                        <a:buChar char="§"/>
                      </a:pPr>
                      <a:r>
                        <a:rPr lang="fr-FR" sz="1800" dirty="0" smtClean="0">
                          <a:solidFill>
                            <a:srgbClr val="162A71"/>
                          </a:solidFill>
                        </a:rPr>
                        <a:t>Longévité</a:t>
                      </a:r>
                      <a:endParaRPr lang="fr-BE" sz="1800" dirty="0">
                        <a:solidFill>
                          <a:srgbClr val="162A71"/>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pPr marL="742950" lvl="1" indent="-285750">
                        <a:buFont typeface="Wingdings" panose="05000000000000000000" pitchFamily="2" charset="2"/>
                        <a:buChar char="§"/>
                      </a:pPr>
                      <a:r>
                        <a:rPr lang="fr-FR" sz="1800" dirty="0" smtClean="0">
                          <a:solidFill>
                            <a:srgbClr val="162A71"/>
                          </a:solidFill>
                        </a:rPr>
                        <a:t>Prix d’un instrument financier</a:t>
                      </a:r>
                      <a:endParaRPr lang="fr-BE" sz="1800" dirty="0">
                        <a:solidFill>
                          <a:srgbClr val="162A71"/>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3878160227"/>
                  </a:ext>
                </a:extLst>
              </a:tr>
              <a:tr h="370840">
                <a:tc>
                  <a:txBody>
                    <a:bodyPr/>
                    <a:lstStyle/>
                    <a:p>
                      <a:pPr marL="742950" lvl="1" indent="-285750">
                        <a:buFont typeface="Wingdings" panose="05000000000000000000" pitchFamily="2" charset="2"/>
                        <a:buChar char="§"/>
                      </a:pPr>
                      <a:r>
                        <a:rPr lang="fr-FR" sz="1800" dirty="0" smtClean="0">
                          <a:solidFill>
                            <a:srgbClr val="162A71"/>
                          </a:solidFill>
                        </a:rPr>
                        <a:t>Accident/</a:t>
                      </a:r>
                      <a:r>
                        <a:rPr lang="fr-FR" sz="1800" baseline="0" dirty="0" smtClean="0">
                          <a:solidFill>
                            <a:srgbClr val="162A71"/>
                          </a:solidFill>
                        </a:rPr>
                        <a:t> Maladie</a:t>
                      </a:r>
                      <a:endParaRPr lang="fr-BE" sz="1800" dirty="0">
                        <a:solidFill>
                          <a:srgbClr val="162A71"/>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pPr marL="742950" lvl="1" indent="-285750">
                        <a:buFont typeface="Wingdings" panose="05000000000000000000" pitchFamily="2" charset="2"/>
                        <a:buChar char="§"/>
                      </a:pPr>
                      <a:r>
                        <a:rPr lang="fr-FR" sz="1800" dirty="0" smtClean="0">
                          <a:solidFill>
                            <a:srgbClr val="162A71"/>
                          </a:solidFill>
                        </a:rPr>
                        <a:t>Prix d’une </a:t>
                      </a:r>
                      <a:r>
                        <a:rPr lang="fr-FR" sz="1800" baseline="0" dirty="0" smtClean="0">
                          <a:solidFill>
                            <a:srgbClr val="162A71"/>
                          </a:solidFill>
                        </a:rPr>
                        <a:t>matière première</a:t>
                      </a:r>
                      <a:endParaRPr lang="fr-BE" sz="1800" dirty="0">
                        <a:solidFill>
                          <a:srgbClr val="162A71"/>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910724944"/>
                  </a:ext>
                </a:extLst>
              </a:tr>
              <a:tr h="370840">
                <a:tc>
                  <a:txBody>
                    <a:bodyPr/>
                    <a:lstStyle/>
                    <a:p>
                      <a:pPr marL="742950" lvl="1" indent="-285750">
                        <a:buFont typeface="Wingdings" panose="05000000000000000000" pitchFamily="2" charset="2"/>
                        <a:buChar char="§"/>
                      </a:pPr>
                      <a:r>
                        <a:rPr lang="fr-FR" sz="1800" dirty="0" smtClean="0">
                          <a:solidFill>
                            <a:srgbClr val="162A71"/>
                          </a:solidFill>
                        </a:rPr>
                        <a:t>Incapacité/ Invalidité</a:t>
                      </a:r>
                      <a:endParaRPr lang="fr-BE" sz="1800" dirty="0">
                        <a:solidFill>
                          <a:srgbClr val="162A71"/>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pPr marL="742950" lvl="1" indent="-285750">
                        <a:buFont typeface="Wingdings" panose="05000000000000000000" pitchFamily="2" charset="2"/>
                        <a:buChar char="§"/>
                      </a:pPr>
                      <a:r>
                        <a:rPr lang="fr-FR" sz="1800" dirty="0" smtClean="0">
                          <a:solidFill>
                            <a:srgbClr val="162A71"/>
                          </a:solidFill>
                        </a:rPr>
                        <a:t>Taux</a:t>
                      </a:r>
                      <a:r>
                        <a:rPr lang="fr-FR" sz="1800" baseline="0" dirty="0" smtClean="0">
                          <a:solidFill>
                            <a:srgbClr val="162A71"/>
                          </a:solidFill>
                        </a:rPr>
                        <a:t> de change</a:t>
                      </a:r>
                      <a:endParaRPr lang="fr-BE" sz="1800" dirty="0">
                        <a:solidFill>
                          <a:srgbClr val="162A71"/>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4011310538"/>
                  </a:ext>
                </a:extLst>
              </a:tr>
              <a:tr h="370840">
                <a:tc>
                  <a:txBody>
                    <a:bodyPr/>
                    <a:lstStyle/>
                    <a:p>
                      <a:pPr marL="742950" lvl="1" indent="-285750">
                        <a:buFont typeface="Wingdings" panose="05000000000000000000" pitchFamily="2" charset="2"/>
                        <a:buChar char="§"/>
                      </a:pPr>
                      <a:r>
                        <a:rPr lang="fr-FR" sz="1800" dirty="0" smtClean="0">
                          <a:solidFill>
                            <a:srgbClr val="162A71"/>
                          </a:solidFill>
                        </a:rPr>
                        <a:t>Dommage aux biens</a:t>
                      </a:r>
                      <a:endParaRPr lang="fr-BE" sz="1800" dirty="0">
                        <a:solidFill>
                          <a:srgbClr val="162A71"/>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pPr marL="742950" lvl="1" indent="-285750">
                        <a:buFont typeface="Wingdings" panose="05000000000000000000" pitchFamily="2" charset="2"/>
                        <a:buChar char="§"/>
                      </a:pPr>
                      <a:r>
                        <a:rPr lang="fr-FR" sz="1800" dirty="0" smtClean="0">
                          <a:solidFill>
                            <a:srgbClr val="162A71"/>
                          </a:solidFill>
                        </a:rPr>
                        <a:t>Indices de prix et d’évolution</a:t>
                      </a:r>
                      <a:endParaRPr lang="fr-BE" sz="1800" dirty="0">
                        <a:solidFill>
                          <a:srgbClr val="162A71"/>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4096344093"/>
                  </a:ext>
                </a:extLst>
              </a:tr>
              <a:tr h="370840">
                <a:tc>
                  <a:txBody>
                    <a:bodyPr/>
                    <a:lstStyle/>
                    <a:p>
                      <a:pPr marL="742950" lvl="1" indent="-285750">
                        <a:buFont typeface="Wingdings" panose="05000000000000000000" pitchFamily="2" charset="2"/>
                        <a:buChar char="§"/>
                      </a:pPr>
                      <a:r>
                        <a:rPr lang="fr-FR" sz="1800" dirty="0" smtClean="0">
                          <a:solidFill>
                            <a:srgbClr val="162A71"/>
                          </a:solidFill>
                        </a:rPr>
                        <a:t>Défaut d’un débiteur</a:t>
                      </a:r>
                      <a:endParaRPr lang="fr-BE" sz="1800" dirty="0">
                        <a:solidFill>
                          <a:srgbClr val="162A71"/>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pPr marL="742950" lvl="1" indent="-285750">
                        <a:buFont typeface="Wingdings" panose="05000000000000000000" pitchFamily="2" charset="2"/>
                        <a:buChar char="§"/>
                      </a:pPr>
                      <a:r>
                        <a:rPr lang="fr-FR" sz="1800" dirty="0" smtClean="0">
                          <a:solidFill>
                            <a:srgbClr val="162A71"/>
                          </a:solidFill>
                        </a:rPr>
                        <a:t>Notes ou</a:t>
                      </a:r>
                      <a:r>
                        <a:rPr lang="fr-FR" sz="1800" baseline="0" dirty="0" smtClean="0">
                          <a:solidFill>
                            <a:srgbClr val="162A71"/>
                          </a:solidFill>
                        </a:rPr>
                        <a:t> indices de crédit</a:t>
                      </a:r>
                      <a:endParaRPr lang="fr-BE" sz="1800" dirty="0">
                        <a:solidFill>
                          <a:srgbClr val="162A71"/>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3382026123"/>
                  </a:ext>
                </a:extLst>
              </a:tr>
              <a:tr h="370840">
                <a:tc>
                  <a:txBody>
                    <a:bodyPr/>
                    <a:lstStyle/>
                    <a:p>
                      <a:pPr marL="742950" lvl="1" indent="-285750">
                        <a:buFont typeface="Wingdings" panose="05000000000000000000" pitchFamily="2" charset="2"/>
                        <a:buChar char="§"/>
                      </a:pPr>
                      <a:r>
                        <a:rPr lang="fr-FR" sz="1800" dirty="0" smtClean="0">
                          <a:solidFill>
                            <a:srgbClr val="162A71"/>
                          </a:solidFill>
                        </a:rPr>
                        <a:t>Changement</a:t>
                      </a:r>
                      <a:r>
                        <a:rPr lang="fr-FR" sz="1800" baseline="0" dirty="0" smtClean="0">
                          <a:solidFill>
                            <a:srgbClr val="162A71"/>
                          </a:solidFill>
                        </a:rPr>
                        <a:t> d’une variable non financière propre à une partie au contrat</a:t>
                      </a:r>
                      <a:endParaRPr lang="fr-BE" sz="1800" dirty="0">
                        <a:solidFill>
                          <a:srgbClr val="162A71"/>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tcPr>
                </a:tc>
                <a:tc>
                  <a:txBody>
                    <a:bodyPr/>
                    <a:lstStyle/>
                    <a:p>
                      <a:pPr marL="742950" lvl="1" indent="-285750">
                        <a:buFont typeface="Wingdings" panose="05000000000000000000" pitchFamily="2" charset="2"/>
                        <a:buChar char="§"/>
                      </a:pPr>
                      <a:r>
                        <a:rPr lang="fr-FR" sz="1800" dirty="0" smtClean="0">
                          <a:solidFill>
                            <a:srgbClr val="002060"/>
                          </a:solidFill>
                        </a:rPr>
                        <a:t>Tout autre changement de</a:t>
                      </a:r>
                      <a:r>
                        <a:rPr lang="fr-FR" sz="1800" baseline="0" dirty="0" smtClean="0">
                          <a:solidFill>
                            <a:srgbClr val="002060"/>
                          </a:solidFill>
                        </a:rPr>
                        <a:t> variable non spécifique  à une partie au contrat</a:t>
                      </a:r>
                      <a:endParaRPr lang="fr-BE" sz="18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tcPr>
                </a:tc>
                <a:extLst>
                  <a:ext uri="{0D108BD9-81ED-4DB2-BD59-A6C34878D82A}">
                    <a16:rowId xmlns="" xmlns:a16="http://schemas.microsoft.com/office/drawing/2014/main" val="4045956203"/>
                  </a:ext>
                </a:extLst>
              </a:tr>
            </a:tbl>
          </a:graphicData>
        </a:graphic>
      </p:graphicFrame>
    </p:spTree>
    <p:extLst>
      <p:ext uri="{BB962C8B-B14F-4D97-AF65-F5344CB8AC3E}">
        <p14:creationId xmlns:p14="http://schemas.microsoft.com/office/powerpoint/2010/main" val="2999161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Présentation synthétique de la norme</a:t>
            </a:r>
            <a:r>
              <a:rPr lang="fr-FR" sz="3600" dirty="0">
                <a:solidFill>
                  <a:srgbClr val="162A71"/>
                </a:solidFill>
              </a:rPr>
              <a:t/>
            </a:r>
            <a:br>
              <a:rPr lang="fr-FR" sz="3600" dirty="0">
                <a:solidFill>
                  <a:srgbClr val="162A71"/>
                </a:solidFill>
              </a:rPr>
            </a:br>
            <a:r>
              <a:rPr lang="fr-FR" sz="2400" dirty="0">
                <a:solidFill>
                  <a:srgbClr val="0070C0"/>
                </a:solidFill>
              </a:rPr>
              <a:t>M</a:t>
            </a:r>
            <a:r>
              <a:rPr lang="fr-FR" sz="2400" dirty="0" smtClean="0">
                <a:solidFill>
                  <a:srgbClr val="0070C0"/>
                </a:solidFill>
              </a:rPr>
              <a:t>éthodes comptables d’IFRS 17</a:t>
            </a:r>
            <a:endParaRPr lang="fr-FR" sz="2400" dirty="0">
              <a:solidFill>
                <a:srgbClr val="0070C0"/>
              </a:solidFill>
            </a:endParaRPr>
          </a:p>
        </p:txBody>
      </p:sp>
      <p:sp>
        <p:nvSpPr>
          <p:cNvPr id="3" name="Espace réservé du contenu 2"/>
          <p:cNvSpPr>
            <a:spLocks noGrp="1"/>
          </p:cNvSpPr>
          <p:nvPr>
            <p:ph idx="1"/>
          </p:nvPr>
        </p:nvSpPr>
        <p:spPr/>
        <p:txBody>
          <a:bodyPr>
            <a:normAutofit/>
          </a:bodyPr>
          <a:lstStyle/>
          <a:p>
            <a:r>
              <a:rPr lang="fr-FR" sz="2000" dirty="0">
                <a:latin typeface="+mj-lt"/>
              </a:rPr>
              <a:t> </a:t>
            </a:r>
            <a:r>
              <a:rPr lang="fr-FR" sz="2000" dirty="0" smtClean="0">
                <a:solidFill>
                  <a:schemeClr val="accent2">
                    <a:lumMod val="75000"/>
                  </a:schemeClr>
                </a:solidFill>
                <a:latin typeface="+mj-lt"/>
              </a:rPr>
              <a:t>Méthodes comptables obligatoires </a:t>
            </a:r>
          </a:p>
          <a:p>
            <a:pPr lvl="1"/>
            <a:r>
              <a:rPr lang="fr-FR" sz="1800" b="1" dirty="0" smtClean="0">
                <a:latin typeface="+mj-lt"/>
              </a:rPr>
              <a:t>Modèle des honoraires variables </a:t>
            </a:r>
            <a:r>
              <a:rPr lang="fr-FR" sz="1800" dirty="0" smtClean="0">
                <a:latin typeface="+mj-lt"/>
              </a:rPr>
              <a:t>(« Variable Fee Approach » VFA) : applicable à certains contrats participatifs</a:t>
            </a:r>
          </a:p>
          <a:p>
            <a:pPr lvl="1"/>
            <a:r>
              <a:rPr lang="fr-FR" sz="1800" b="1" dirty="0" smtClean="0">
                <a:latin typeface="+mj-lt"/>
              </a:rPr>
              <a:t>Modèle général : </a:t>
            </a:r>
            <a:r>
              <a:rPr lang="fr-FR" sz="1800" dirty="0" smtClean="0">
                <a:latin typeface="+mj-lt"/>
              </a:rPr>
              <a:t>applicable par défaut à tous les autres contrats</a:t>
            </a:r>
          </a:p>
          <a:p>
            <a:pPr lvl="1"/>
            <a:endParaRPr lang="fr-FR" sz="1800" dirty="0">
              <a:latin typeface="+mj-lt"/>
            </a:endParaRPr>
          </a:p>
          <a:p>
            <a:pPr marL="266700" lvl="1" indent="-266700">
              <a:buFont typeface="Wingdings" pitchFamily="2" charset="2"/>
              <a:buChar char="q"/>
            </a:pPr>
            <a:r>
              <a:rPr lang="fr-FR" b="1" dirty="0">
                <a:solidFill>
                  <a:schemeClr val="accent2">
                    <a:lumMod val="75000"/>
                  </a:schemeClr>
                </a:solidFill>
                <a:latin typeface="+mj-lt"/>
              </a:rPr>
              <a:t>Une approche simplifiée </a:t>
            </a:r>
            <a:r>
              <a:rPr lang="fr-FR" b="1" dirty="0" smtClean="0">
                <a:solidFill>
                  <a:schemeClr val="accent2">
                    <a:lumMod val="75000"/>
                  </a:schemeClr>
                </a:solidFill>
                <a:latin typeface="+mj-lt"/>
              </a:rPr>
              <a:t>optionnelle sous conditions: </a:t>
            </a:r>
          </a:p>
          <a:p>
            <a:pPr lvl="1"/>
            <a:r>
              <a:rPr lang="fr-FR" sz="1800" b="1" dirty="0">
                <a:latin typeface="+mj-lt"/>
              </a:rPr>
              <a:t>Méthode de la répartition des primes </a:t>
            </a:r>
            <a:r>
              <a:rPr lang="fr-FR" sz="1800" dirty="0">
                <a:latin typeface="+mj-lt"/>
              </a:rPr>
              <a:t>(« Premium allocation approach » PAA)</a:t>
            </a:r>
          </a:p>
          <a:p>
            <a:pPr lvl="1"/>
            <a:r>
              <a:rPr lang="fr-FR" sz="1800" dirty="0">
                <a:latin typeface="+mj-lt"/>
              </a:rPr>
              <a:t>Vise à permettre une </a:t>
            </a:r>
            <a:r>
              <a:rPr lang="fr-FR" sz="1800" b="1" dirty="0">
                <a:latin typeface="+mj-lt"/>
              </a:rPr>
              <a:t>application simplifiée </a:t>
            </a:r>
            <a:r>
              <a:rPr lang="fr-FR" sz="1800" dirty="0">
                <a:latin typeface="+mj-lt"/>
              </a:rPr>
              <a:t>du modèle général notamment pour les assureurs </a:t>
            </a:r>
            <a:r>
              <a:rPr lang="fr-FR" sz="1800" b="1" dirty="0">
                <a:latin typeface="+mj-lt"/>
              </a:rPr>
              <a:t>non vie</a:t>
            </a:r>
          </a:p>
        </p:txBody>
      </p:sp>
    </p:spTree>
    <p:extLst>
      <p:ext uri="{BB962C8B-B14F-4D97-AF65-F5344CB8AC3E}">
        <p14:creationId xmlns:p14="http://schemas.microsoft.com/office/powerpoint/2010/main" val="898994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0" hangingPunct="0"/>
            <a:r>
              <a:rPr lang="fr-FR" sz="2000" dirty="0"/>
              <a:t>Comptabilisation initiale</a:t>
            </a:r>
            <a:r>
              <a:rPr lang="fr-FR" dirty="0"/>
              <a:t/>
            </a:r>
            <a:br>
              <a:rPr lang="fr-FR" dirty="0"/>
            </a:br>
            <a:r>
              <a:rPr lang="fr-FR" sz="2400" dirty="0">
                <a:solidFill>
                  <a:srgbClr val="0070C0"/>
                </a:solidFill>
              </a:rPr>
              <a:t>Le modèle </a:t>
            </a:r>
            <a:r>
              <a:rPr lang="fr-FR" sz="2400" dirty="0" smtClean="0">
                <a:solidFill>
                  <a:srgbClr val="0070C0"/>
                </a:solidFill>
              </a:rPr>
              <a:t>général</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14</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object 18"/>
          <p:cNvSpPr/>
          <p:nvPr/>
        </p:nvSpPr>
        <p:spPr>
          <a:xfrm>
            <a:off x="237292" y="1412776"/>
            <a:ext cx="828000" cy="0"/>
          </a:xfrm>
          <a:custGeom>
            <a:avLst/>
            <a:gdLst/>
            <a:ahLst/>
            <a:cxnLst/>
            <a:rect l="l" t="t" r="r" b="b"/>
            <a:pathLst>
              <a:path w="729615">
                <a:moveTo>
                  <a:pt x="0" y="0"/>
                </a:moveTo>
                <a:lnTo>
                  <a:pt x="729183" y="0"/>
                </a:lnTo>
              </a:path>
            </a:pathLst>
          </a:custGeom>
          <a:ln w="19812">
            <a:solidFill>
              <a:srgbClr val="00338D"/>
            </a:solidFill>
          </a:ln>
        </p:spPr>
        <p:txBody>
          <a:bodyPr wrap="square" lIns="0" tIns="0" rIns="0" bIns="0" rtlCol="0"/>
          <a:lstStyle/>
          <a:p>
            <a:endParaRPr dirty="0"/>
          </a:p>
        </p:txBody>
      </p:sp>
      <p:sp>
        <p:nvSpPr>
          <p:cNvPr id="7" name="object 19"/>
          <p:cNvSpPr/>
          <p:nvPr/>
        </p:nvSpPr>
        <p:spPr>
          <a:xfrm>
            <a:off x="691602" y="2633557"/>
            <a:ext cx="792000" cy="0"/>
          </a:xfrm>
          <a:custGeom>
            <a:avLst/>
            <a:gdLst/>
            <a:ahLst/>
            <a:cxnLst/>
            <a:rect l="l" t="t" r="r" b="b"/>
            <a:pathLst>
              <a:path w="725804">
                <a:moveTo>
                  <a:pt x="0" y="0"/>
                </a:moveTo>
                <a:lnTo>
                  <a:pt x="725411" y="0"/>
                </a:lnTo>
              </a:path>
            </a:pathLst>
          </a:custGeom>
          <a:ln w="19812">
            <a:solidFill>
              <a:srgbClr val="00338D"/>
            </a:solidFill>
          </a:ln>
        </p:spPr>
        <p:txBody>
          <a:bodyPr wrap="square" lIns="0" tIns="0" rIns="0" bIns="0" rtlCol="0"/>
          <a:lstStyle/>
          <a:p>
            <a:endParaRPr dirty="0"/>
          </a:p>
        </p:txBody>
      </p:sp>
      <p:sp>
        <p:nvSpPr>
          <p:cNvPr id="8" name="object 23"/>
          <p:cNvSpPr/>
          <p:nvPr/>
        </p:nvSpPr>
        <p:spPr>
          <a:xfrm>
            <a:off x="793711" y="1495072"/>
            <a:ext cx="180000" cy="180000"/>
          </a:xfrm>
          <a:custGeom>
            <a:avLst/>
            <a:gdLst/>
            <a:ahLst/>
            <a:cxnLst/>
            <a:rect l="l" t="t" r="r" b="b"/>
            <a:pathLst>
              <a:path w="99060" h="85725">
                <a:moveTo>
                  <a:pt x="99060" y="0"/>
                </a:moveTo>
                <a:lnTo>
                  <a:pt x="0" y="0"/>
                </a:lnTo>
                <a:lnTo>
                  <a:pt x="49530" y="85344"/>
                </a:lnTo>
                <a:lnTo>
                  <a:pt x="99060" y="0"/>
                </a:lnTo>
                <a:close/>
              </a:path>
            </a:pathLst>
          </a:custGeom>
          <a:solidFill>
            <a:srgbClr val="FFFFFF"/>
          </a:solidFill>
        </p:spPr>
        <p:txBody>
          <a:bodyPr wrap="square" lIns="0" tIns="0" rIns="0" bIns="0" rtlCol="0"/>
          <a:lstStyle/>
          <a:p>
            <a:endParaRPr dirty="0"/>
          </a:p>
        </p:txBody>
      </p:sp>
      <p:sp>
        <p:nvSpPr>
          <p:cNvPr id="9" name="object 24"/>
          <p:cNvSpPr/>
          <p:nvPr/>
        </p:nvSpPr>
        <p:spPr>
          <a:xfrm>
            <a:off x="6939188" y="3410387"/>
            <a:ext cx="99060" cy="86995"/>
          </a:xfrm>
          <a:custGeom>
            <a:avLst/>
            <a:gdLst/>
            <a:ahLst/>
            <a:cxnLst/>
            <a:rect l="l" t="t" r="r" b="b"/>
            <a:pathLst>
              <a:path w="99059" h="86994">
                <a:moveTo>
                  <a:pt x="99060" y="0"/>
                </a:moveTo>
                <a:lnTo>
                  <a:pt x="0" y="0"/>
                </a:lnTo>
                <a:lnTo>
                  <a:pt x="49530" y="86868"/>
                </a:lnTo>
                <a:lnTo>
                  <a:pt x="99060" y="0"/>
                </a:lnTo>
                <a:close/>
              </a:path>
            </a:pathLst>
          </a:custGeom>
          <a:solidFill>
            <a:srgbClr val="FFFFFF"/>
          </a:solidFill>
        </p:spPr>
        <p:txBody>
          <a:bodyPr wrap="square" lIns="0" tIns="0" rIns="0" bIns="0" rtlCol="0"/>
          <a:lstStyle/>
          <a:p>
            <a:endParaRPr dirty="0"/>
          </a:p>
        </p:txBody>
      </p:sp>
      <p:grpSp>
        <p:nvGrpSpPr>
          <p:cNvPr id="10" name="Group 6"/>
          <p:cNvGrpSpPr/>
          <p:nvPr/>
        </p:nvGrpSpPr>
        <p:grpSpPr>
          <a:xfrm>
            <a:off x="237292" y="908760"/>
            <a:ext cx="2108312" cy="5158246"/>
            <a:chOff x="237292" y="908760"/>
            <a:chExt cx="2108312" cy="5158246"/>
          </a:xfrm>
        </p:grpSpPr>
        <p:grpSp>
          <p:nvGrpSpPr>
            <p:cNvPr id="11" name="Group 5"/>
            <p:cNvGrpSpPr/>
            <p:nvPr/>
          </p:nvGrpSpPr>
          <p:grpSpPr>
            <a:xfrm>
              <a:off x="237292" y="908760"/>
              <a:ext cx="2108312" cy="5158246"/>
              <a:chOff x="237292" y="908760"/>
              <a:chExt cx="2108312" cy="5158246"/>
            </a:xfrm>
          </p:grpSpPr>
          <p:sp>
            <p:nvSpPr>
              <p:cNvPr id="14" name="object 12"/>
              <p:cNvSpPr txBox="1"/>
              <p:nvPr/>
            </p:nvSpPr>
            <p:spPr>
              <a:xfrm>
                <a:off x="1979751" y="4365104"/>
                <a:ext cx="365853" cy="324000"/>
              </a:xfrm>
              <a:prstGeom prst="rect">
                <a:avLst/>
              </a:prstGeom>
              <a:solidFill>
                <a:srgbClr val="6D2077"/>
              </a:solidFill>
            </p:spPr>
            <p:txBody>
              <a:bodyPr vert="horz" wrap="square" lIns="0" tIns="0" rIns="0" bIns="0" rtlCol="0" anchor="ctr">
                <a:spAutoFit/>
              </a:bodyPr>
              <a:lstStyle/>
              <a:p>
                <a:pPr marL="77470" algn="ctr">
                  <a:lnSpc>
                    <a:spcPct val="100000"/>
                  </a:lnSpc>
                </a:pPr>
                <a:r>
                  <a:rPr lang="en-US" sz="1400" b="1" dirty="0" smtClean="0">
                    <a:solidFill>
                      <a:srgbClr val="FFFFFF"/>
                    </a:solidFill>
                    <a:latin typeface="+mj-lt"/>
                    <a:cs typeface="Univers for KPMG"/>
                  </a:rPr>
                  <a:t>4</a:t>
                </a:r>
                <a:endParaRPr lang="en-US" sz="1400" dirty="0">
                  <a:latin typeface="+mj-lt"/>
                  <a:cs typeface="Univers for KPMG"/>
                </a:endParaRPr>
              </a:p>
            </p:txBody>
          </p:sp>
          <p:sp>
            <p:nvSpPr>
              <p:cNvPr id="15" name="object 14"/>
              <p:cNvSpPr/>
              <p:nvPr/>
            </p:nvSpPr>
            <p:spPr>
              <a:xfrm>
                <a:off x="1547704" y="3896911"/>
                <a:ext cx="360000" cy="828233"/>
              </a:xfrm>
              <a:custGeom>
                <a:avLst/>
                <a:gdLst/>
                <a:ahLst/>
                <a:cxnLst/>
                <a:rect l="l" t="t" r="r" b="b"/>
                <a:pathLst>
                  <a:path w="302259" h="510539">
                    <a:moveTo>
                      <a:pt x="0" y="0"/>
                    </a:moveTo>
                    <a:lnTo>
                      <a:pt x="301751" y="0"/>
                    </a:lnTo>
                    <a:lnTo>
                      <a:pt x="301751" y="510539"/>
                    </a:lnTo>
                    <a:lnTo>
                      <a:pt x="0" y="510539"/>
                    </a:lnTo>
                    <a:lnTo>
                      <a:pt x="0" y="0"/>
                    </a:lnTo>
                    <a:close/>
                  </a:path>
                </a:pathLst>
              </a:custGeom>
              <a:solidFill>
                <a:srgbClr val="005EB8"/>
              </a:solidFill>
            </p:spPr>
            <p:txBody>
              <a:bodyPr wrap="square" lIns="0" tIns="0" rIns="0" bIns="0" rtlCol="0"/>
              <a:lstStyle/>
              <a:p>
                <a:endParaRPr dirty="0"/>
              </a:p>
            </p:txBody>
          </p:sp>
          <p:sp>
            <p:nvSpPr>
              <p:cNvPr id="16" name="object 15"/>
              <p:cNvSpPr/>
              <p:nvPr/>
            </p:nvSpPr>
            <p:spPr>
              <a:xfrm>
                <a:off x="691603" y="1412776"/>
                <a:ext cx="360000" cy="1222375"/>
              </a:xfrm>
              <a:custGeom>
                <a:avLst/>
                <a:gdLst/>
                <a:ahLst/>
                <a:cxnLst/>
                <a:rect l="l" t="t" r="r" b="b"/>
                <a:pathLst>
                  <a:path w="302259" h="1222375">
                    <a:moveTo>
                      <a:pt x="0" y="0"/>
                    </a:moveTo>
                    <a:lnTo>
                      <a:pt x="301752" y="0"/>
                    </a:lnTo>
                    <a:lnTo>
                      <a:pt x="301752" y="1222248"/>
                    </a:lnTo>
                    <a:lnTo>
                      <a:pt x="0" y="1222248"/>
                    </a:lnTo>
                    <a:lnTo>
                      <a:pt x="0" y="0"/>
                    </a:lnTo>
                    <a:close/>
                  </a:path>
                </a:pathLst>
              </a:custGeom>
              <a:solidFill>
                <a:srgbClr val="00338D"/>
              </a:solidFill>
            </p:spPr>
            <p:txBody>
              <a:bodyPr wrap="square" lIns="0" tIns="0" rIns="0" bIns="0" rtlCol="0"/>
              <a:lstStyle/>
              <a:p>
                <a:endParaRPr dirty="0"/>
              </a:p>
            </p:txBody>
          </p:sp>
          <p:sp>
            <p:nvSpPr>
              <p:cNvPr id="17" name="object 16"/>
              <p:cNvSpPr/>
              <p:nvPr/>
            </p:nvSpPr>
            <p:spPr>
              <a:xfrm>
                <a:off x="1979752" y="4736832"/>
                <a:ext cx="360000" cy="1296000"/>
              </a:xfrm>
              <a:custGeom>
                <a:avLst/>
                <a:gdLst/>
                <a:ahLst/>
                <a:cxnLst/>
                <a:rect l="l" t="t" r="r" b="b"/>
                <a:pathLst>
                  <a:path w="302259" h="715010">
                    <a:moveTo>
                      <a:pt x="0" y="0"/>
                    </a:moveTo>
                    <a:lnTo>
                      <a:pt x="301751" y="0"/>
                    </a:lnTo>
                    <a:lnTo>
                      <a:pt x="301751" y="714756"/>
                    </a:lnTo>
                    <a:lnTo>
                      <a:pt x="0" y="714756"/>
                    </a:lnTo>
                    <a:lnTo>
                      <a:pt x="0" y="0"/>
                    </a:lnTo>
                    <a:close/>
                  </a:path>
                </a:pathLst>
              </a:custGeom>
              <a:solidFill>
                <a:srgbClr val="6D2077"/>
              </a:solidFill>
            </p:spPr>
            <p:txBody>
              <a:bodyPr wrap="square" lIns="0" tIns="0" rIns="0" bIns="0" rtlCol="0"/>
              <a:lstStyle/>
              <a:p>
                <a:endParaRPr dirty="0"/>
              </a:p>
            </p:txBody>
          </p:sp>
          <p:sp>
            <p:nvSpPr>
              <p:cNvPr id="18" name="object 17"/>
              <p:cNvSpPr/>
              <p:nvPr/>
            </p:nvSpPr>
            <p:spPr>
              <a:xfrm>
                <a:off x="237292" y="1412776"/>
                <a:ext cx="360000" cy="4608512"/>
              </a:xfrm>
              <a:custGeom>
                <a:avLst/>
                <a:gdLst/>
                <a:ahLst/>
                <a:cxnLst/>
                <a:rect l="l" t="t" r="r" b="b"/>
                <a:pathLst>
                  <a:path w="302260" h="1800225">
                    <a:moveTo>
                      <a:pt x="0" y="0"/>
                    </a:moveTo>
                    <a:lnTo>
                      <a:pt x="301751" y="0"/>
                    </a:lnTo>
                    <a:lnTo>
                      <a:pt x="301751" y="1799844"/>
                    </a:lnTo>
                    <a:lnTo>
                      <a:pt x="0" y="1799844"/>
                    </a:lnTo>
                    <a:lnTo>
                      <a:pt x="0" y="0"/>
                    </a:lnTo>
                    <a:close/>
                  </a:path>
                </a:pathLst>
              </a:custGeom>
              <a:solidFill>
                <a:srgbClr val="00338D"/>
              </a:solidFill>
            </p:spPr>
            <p:txBody>
              <a:bodyPr wrap="square" lIns="0" tIns="0" rIns="0" bIns="0" rtlCol="0"/>
              <a:lstStyle/>
              <a:p>
                <a:endParaRPr dirty="0"/>
              </a:p>
            </p:txBody>
          </p:sp>
          <p:sp>
            <p:nvSpPr>
              <p:cNvPr id="19" name="object 20"/>
              <p:cNvSpPr/>
              <p:nvPr/>
            </p:nvSpPr>
            <p:spPr>
              <a:xfrm>
                <a:off x="237292" y="6021287"/>
                <a:ext cx="2102420" cy="45719"/>
              </a:xfrm>
              <a:custGeom>
                <a:avLst/>
                <a:gdLst/>
                <a:ahLst/>
                <a:cxnLst/>
                <a:rect l="l" t="t" r="r" b="b"/>
                <a:pathLst>
                  <a:path w="2426970">
                    <a:moveTo>
                      <a:pt x="0" y="0"/>
                    </a:moveTo>
                    <a:lnTo>
                      <a:pt x="2426792" y="0"/>
                    </a:lnTo>
                  </a:path>
                </a:pathLst>
              </a:custGeom>
              <a:ln w="19812">
                <a:solidFill>
                  <a:srgbClr val="00338D"/>
                </a:solidFill>
              </a:ln>
            </p:spPr>
            <p:txBody>
              <a:bodyPr wrap="square" lIns="0" tIns="0" rIns="0" bIns="0" rtlCol="0"/>
              <a:lstStyle/>
              <a:p>
                <a:endParaRPr dirty="0"/>
              </a:p>
            </p:txBody>
          </p:sp>
          <p:sp>
            <p:nvSpPr>
              <p:cNvPr id="20" name="object 27"/>
              <p:cNvSpPr/>
              <p:nvPr/>
            </p:nvSpPr>
            <p:spPr>
              <a:xfrm>
                <a:off x="417292" y="908760"/>
                <a:ext cx="360000" cy="360000"/>
              </a:xfrm>
              <a:custGeom>
                <a:avLst/>
                <a:gdLst/>
                <a:ahLst/>
                <a:cxnLst/>
                <a:rect l="l" t="t" r="r" b="b"/>
                <a:pathLst>
                  <a:path w="177164" h="177164">
                    <a:moveTo>
                      <a:pt x="0" y="0"/>
                    </a:moveTo>
                    <a:lnTo>
                      <a:pt x="176784" y="0"/>
                    </a:lnTo>
                    <a:lnTo>
                      <a:pt x="176784" y="176783"/>
                    </a:lnTo>
                    <a:lnTo>
                      <a:pt x="0" y="176783"/>
                    </a:lnTo>
                    <a:lnTo>
                      <a:pt x="0" y="0"/>
                    </a:lnTo>
                    <a:close/>
                  </a:path>
                </a:pathLst>
              </a:custGeom>
              <a:solidFill>
                <a:srgbClr val="00338D"/>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1</a:t>
                </a:r>
                <a:endParaRPr lang="en-US" sz="1400" b="1" dirty="0">
                  <a:solidFill>
                    <a:schemeClr val="bg1"/>
                  </a:solidFill>
                  <a:latin typeface="+mj-lt"/>
                  <a:cs typeface="Tunga" panose="020B0502040204020203" pitchFamily="34" charset="0"/>
                </a:endParaRPr>
              </a:p>
            </p:txBody>
          </p:sp>
          <p:sp>
            <p:nvSpPr>
              <p:cNvPr id="21" name="object 29"/>
              <p:cNvSpPr/>
              <p:nvPr/>
            </p:nvSpPr>
            <p:spPr>
              <a:xfrm>
                <a:off x="1115616" y="2636911"/>
                <a:ext cx="360000" cy="1260000"/>
              </a:xfrm>
              <a:custGeom>
                <a:avLst/>
                <a:gdLst/>
                <a:ahLst/>
                <a:cxnLst/>
                <a:rect l="l" t="t" r="r" b="b"/>
                <a:pathLst>
                  <a:path w="300354" h="649604">
                    <a:moveTo>
                      <a:pt x="0" y="0"/>
                    </a:moveTo>
                    <a:lnTo>
                      <a:pt x="300227" y="0"/>
                    </a:lnTo>
                    <a:lnTo>
                      <a:pt x="300227" y="649224"/>
                    </a:lnTo>
                    <a:lnTo>
                      <a:pt x="0" y="649224"/>
                    </a:lnTo>
                    <a:lnTo>
                      <a:pt x="0" y="0"/>
                    </a:lnTo>
                    <a:close/>
                  </a:path>
                </a:pathLst>
              </a:custGeom>
              <a:solidFill>
                <a:srgbClr val="0091DA"/>
              </a:solidFill>
            </p:spPr>
            <p:txBody>
              <a:bodyPr wrap="square" lIns="0" tIns="0" rIns="0" bIns="0" rtlCol="0"/>
              <a:lstStyle/>
              <a:p>
                <a:endParaRPr dirty="0"/>
              </a:p>
            </p:txBody>
          </p:sp>
          <p:sp>
            <p:nvSpPr>
              <p:cNvPr id="22" name="object 32"/>
              <p:cNvSpPr/>
              <p:nvPr/>
            </p:nvSpPr>
            <p:spPr>
              <a:xfrm>
                <a:off x="1115616" y="2276872"/>
                <a:ext cx="360000" cy="324000"/>
              </a:xfrm>
              <a:custGeom>
                <a:avLst/>
                <a:gdLst/>
                <a:ahLst/>
                <a:cxnLst/>
                <a:rect l="l" t="t" r="r" b="b"/>
                <a:pathLst>
                  <a:path w="178434" h="177164">
                    <a:moveTo>
                      <a:pt x="0" y="0"/>
                    </a:moveTo>
                    <a:lnTo>
                      <a:pt x="178307" y="0"/>
                    </a:lnTo>
                    <a:lnTo>
                      <a:pt x="178307" y="176783"/>
                    </a:lnTo>
                    <a:lnTo>
                      <a:pt x="0" y="176783"/>
                    </a:lnTo>
                    <a:lnTo>
                      <a:pt x="0" y="0"/>
                    </a:lnTo>
                    <a:close/>
                  </a:path>
                </a:pathLst>
              </a:custGeom>
              <a:solidFill>
                <a:srgbClr val="0091DA"/>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2</a:t>
                </a:r>
                <a:endParaRPr lang="en-US" sz="1400" b="1" dirty="0">
                  <a:solidFill>
                    <a:schemeClr val="bg1"/>
                  </a:solidFill>
                  <a:latin typeface="+mj-lt"/>
                  <a:cs typeface="Tunga" panose="020B0502040204020203" pitchFamily="34" charset="0"/>
                </a:endParaRPr>
              </a:p>
            </p:txBody>
          </p:sp>
          <p:sp>
            <p:nvSpPr>
              <p:cNvPr id="23" name="object 35"/>
              <p:cNvSpPr/>
              <p:nvPr/>
            </p:nvSpPr>
            <p:spPr>
              <a:xfrm>
                <a:off x="1547704" y="3537048"/>
                <a:ext cx="360000" cy="324000"/>
              </a:xfrm>
              <a:custGeom>
                <a:avLst/>
                <a:gdLst/>
                <a:ahLst/>
                <a:cxnLst/>
                <a:rect l="l" t="t" r="r" b="b"/>
                <a:pathLst>
                  <a:path w="178434" h="177164">
                    <a:moveTo>
                      <a:pt x="0" y="0"/>
                    </a:moveTo>
                    <a:lnTo>
                      <a:pt x="178307" y="0"/>
                    </a:lnTo>
                    <a:lnTo>
                      <a:pt x="178307" y="176783"/>
                    </a:lnTo>
                    <a:lnTo>
                      <a:pt x="0" y="176783"/>
                    </a:lnTo>
                    <a:lnTo>
                      <a:pt x="0" y="0"/>
                    </a:lnTo>
                    <a:close/>
                  </a:path>
                </a:pathLst>
              </a:custGeom>
              <a:solidFill>
                <a:srgbClr val="005EB8"/>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3</a:t>
                </a:r>
                <a:endParaRPr lang="en-US" sz="1400" b="1" dirty="0">
                  <a:solidFill>
                    <a:schemeClr val="bg1"/>
                  </a:solidFill>
                  <a:latin typeface="+mj-lt"/>
                  <a:cs typeface="Tunga" panose="020B0502040204020203" pitchFamily="34" charset="0"/>
                </a:endParaRPr>
              </a:p>
            </p:txBody>
          </p:sp>
        </p:grpSp>
        <p:sp>
          <p:nvSpPr>
            <p:cNvPr id="12" name="object 25"/>
            <p:cNvSpPr txBox="1"/>
            <p:nvPr/>
          </p:nvSpPr>
          <p:spPr>
            <a:xfrm>
              <a:off x="278756" y="1481704"/>
              <a:ext cx="288000" cy="415498"/>
            </a:xfrm>
            <a:prstGeom prst="rect">
              <a:avLst/>
            </a:prstGeom>
          </p:spPr>
          <p:txBody>
            <a:bodyPr vert="horz" wrap="square" lIns="0" tIns="0" rIns="0" bIns="0" rtlCol="0">
              <a:spAutoFit/>
            </a:bodyPr>
            <a:lstStyle/>
            <a:p>
              <a:pPr indent="60325">
                <a:lnSpc>
                  <a:spcPct val="100000"/>
                </a:lnSpc>
              </a:pPr>
              <a:r>
                <a:rPr lang="en-US" sz="900" b="1" spc="-5" dirty="0" smtClean="0">
                  <a:solidFill>
                    <a:srgbClr val="FFFFFF"/>
                  </a:solidFill>
                  <a:latin typeface="Univers for KPMG"/>
                  <a:cs typeface="Univers for KPMG"/>
                </a:rPr>
                <a:t>I</a:t>
              </a:r>
              <a:r>
                <a:rPr lang="en-US" sz="900" b="1" spc="-10" dirty="0" smtClean="0">
                  <a:solidFill>
                    <a:srgbClr val="FFFFFF"/>
                  </a:solidFill>
                  <a:latin typeface="Univers for KPMG"/>
                  <a:cs typeface="Univers for KPMG"/>
                </a:rPr>
                <a:t>n</a:t>
              </a:r>
              <a:r>
                <a:rPr lang="en-US" sz="900" b="1" spc="-5" dirty="0" smtClean="0">
                  <a:solidFill>
                    <a:srgbClr val="FFFFFF"/>
                  </a:solidFill>
                  <a:latin typeface="Univers for KPMG"/>
                  <a:cs typeface="Univers for KPMG"/>
                </a:rPr>
                <a:t>- </a:t>
              </a:r>
              <a:r>
                <a:rPr lang="en-US" sz="900" b="1" spc="-10" dirty="0" smtClean="0">
                  <a:solidFill>
                    <a:srgbClr val="FFFFFF"/>
                  </a:solidFill>
                  <a:latin typeface="Univers for KPMG"/>
                  <a:cs typeface="Univers for KPMG"/>
                </a:rPr>
                <a:t>fl</a:t>
              </a:r>
              <a:r>
                <a:rPr lang="en-US" sz="900" b="1" spc="-15" dirty="0" smtClean="0">
                  <a:solidFill>
                    <a:srgbClr val="FFFFFF"/>
                  </a:solidFill>
                  <a:latin typeface="Univers for KPMG"/>
                  <a:cs typeface="Univers for KPMG"/>
                </a:rPr>
                <a:t>o</a:t>
              </a:r>
              <a:r>
                <a:rPr lang="en-US" sz="900" b="1" spc="-5" dirty="0" smtClean="0">
                  <a:solidFill>
                    <a:srgbClr val="FFFFFF"/>
                  </a:solidFill>
                  <a:latin typeface="Univers for KPMG"/>
                  <a:cs typeface="Univers for KPMG"/>
                </a:rPr>
                <a:t>ws</a:t>
              </a:r>
              <a:endParaRPr lang="en-US" sz="900" dirty="0">
                <a:latin typeface="Univers for KPMG"/>
                <a:cs typeface="Univers for KPMG"/>
              </a:endParaRPr>
            </a:p>
          </p:txBody>
        </p:sp>
        <p:sp>
          <p:nvSpPr>
            <p:cNvPr id="13" name="object 26"/>
            <p:cNvSpPr txBox="1"/>
            <p:nvPr/>
          </p:nvSpPr>
          <p:spPr>
            <a:xfrm>
              <a:off x="728235" y="2242622"/>
              <a:ext cx="293695" cy="276999"/>
            </a:xfrm>
            <a:prstGeom prst="rect">
              <a:avLst/>
            </a:prstGeom>
          </p:spPr>
          <p:txBody>
            <a:bodyPr vert="horz" wrap="square" lIns="0" tIns="0" rIns="0" bIns="0" rtlCol="0">
              <a:spAutoFit/>
            </a:bodyPr>
            <a:lstStyle/>
            <a:p>
              <a:pPr indent="20955">
                <a:lnSpc>
                  <a:spcPct val="100000"/>
                </a:lnSpc>
              </a:pPr>
              <a:r>
                <a:rPr lang="en-US" sz="900" b="1" spc="-15" dirty="0" smtClean="0">
                  <a:solidFill>
                    <a:srgbClr val="FFFFFF"/>
                  </a:solidFill>
                  <a:latin typeface="Univers for KPMG"/>
                  <a:cs typeface="Univers for KPMG"/>
                </a:rPr>
                <a:t>Ou</a:t>
              </a:r>
              <a:r>
                <a:rPr lang="en-US" sz="900" b="1" dirty="0" smtClean="0">
                  <a:solidFill>
                    <a:srgbClr val="FFFFFF"/>
                  </a:solidFill>
                  <a:latin typeface="Univers for KPMG"/>
                  <a:cs typeface="Univers for KPMG"/>
                </a:rPr>
                <a:t>t</a:t>
              </a:r>
              <a:r>
                <a:rPr lang="en-US" sz="900" b="1" spc="-5" dirty="0" smtClean="0">
                  <a:solidFill>
                    <a:srgbClr val="FFFFFF"/>
                  </a:solidFill>
                  <a:latin typeface="Univers for KPMG"/>
                  <a:cs typeface="Univers for KPMG"/>
                </a:rPr>
                <a:t>- </a:t>
              </a:r>
              <a:r>
                <a:rPr lang="en-US" sz="900" b="1" spc="-10" dirty="0" smtClean="0">
                  <a:solidFill>
                    <a:srgbClr val="FFFFFF"/>
                  </a:solidFill>
                  <a:latin typeface="Univers for KPMG"/>
                  <a:cs typeface="Univers for KPMG"/>
                </a:rPr>
                <a:t>fl</a:t>
              </a:r>
              <a:r>
                <a:rPr lang="en-US" sz="900" b="1" spc="-15" dirty="0" smtClean="0">
                  <a:solidFill>
                    <a:srgbClr val="FFFFFF"/>
                  </a:solidFill>
                  <a:latin typeface="Univers for KPMG"/>
                  <a:cs typeface="Univers for KPMG"/>
                </a:rPr>
                <a:t>o</a:t>
              </a:r>
              <a:r>
                <a:rPr lang="en-US" sz="900" b="1" spc="-5" dirty="0" smtClean="0">
                  <a:solidFill>
                    <a:srgbClr val="FFFFFF"/>
                  </a:solidFill>
                  <a:latin typeface="Univers for KPMG"/>
                  <a:cs typeface="Univers for KPMG"/>
                </a:rPr>
                <a:t>ws</a:t>
              </a:r>
              <a:endParaRPr lang="en-US" sz="900" dirty="0">
                <a:latin typeface="Univers for KPMG"/>
                <a:cs typeface="Univers for KPMG"/>
              </a:endParaRPr>
            </a:p>
          </p:txBody>
        </p:sp>
      </p:grpSp>
      <p:sp>
        <p:nvSpPr>
          <p:cNvPr id="24" name="object 31"/>
          <p:cNvSpPr/>
          <p:nvPr/>
        </p:nvSpPr>
        <p:spPr>
          <a:xfrm>
            <a:off x="1553605" y="4725144"/>
            <a:ext cx="792000" cy="0"/>
          </a:xfrm>
          <a:custGeom>
            <a:avLst/>
            <a:gdLst/>
            <a:ahLst/>
            <a:cxnLst/>
            <a:rect l="l" t="t" r="r" b="b"/>
            <a:pathLst>
              <a:path w="725804">
                <a:moveTo>
                  <a:pt x="0" y="0"/>
                </a:moveTo>
                <a:lnTo>
                  <a:pt x="725411" y="0"/>
                </a:lnTo>
              </a:path>
            </a:pathLst>
          </a:custGeom>
          <a:ln w="19812">
            <a:solidFill>
              <a:srgbClr val="00338D"/>
            </a:solidFill>
          </a:ln>
        </p:spPr>
        <p:txBody>
          <a:bodyPr wrap="square" lIns="0" tIns="0" rIns="0" bIns="0" rtlCol="0"/>
          <a:lstStyle/>
          <a:p>
            <a:endParaRPr dirty="0"/>
          </a:p>
        </p:txBody>
      </p:sp>
      <p:sp>
        <p:nvSpPr>
          <p:cNvPr id="25" name="object 34"/>
          <p:cNvSpPr/>
          <p:nvPr/>
        </p:nvSpPr>
        <p:spPr>
          <a:xfrm>
            <a:off x="1126916" y="3894128"/>
            <a:ext cx="792000" cy="0"/>
          </a:xfrm>
          <a:custGeom>
            <a:avLst/>
            <a:gdLst/>
            <a:ahLst/>
            <a:cxnLst/>
            <a:rect l="l" t="t" r="r" b="b"/>
            <a:pathLst>
              <a:path w="725804">
                <a:moveTo>
                  <a:pt x="0" y="0"/>
                </a:moveTo>
                <a:lnTo>
                  <a:pt x="725411" y="0"/>
                </a:lnTo>
              </a:path>
            </a:pathLst>
          </a:custGeom>
          <a:ln w="19812">
            <a:solidFill>
              <a:srgbClr val="00338D"/>
            </a:solidFill>
          </a:ln>
        </p:spPr>
        <p:txBody>
          <a:bodyPr wrap="square" lIns="0" tIns="0" rIns="0" bIns="0" rtlCol="0"/>
          <a:lstStyle/>
          <a:p>
            <a:endParaRPr dirty="0"/>
          </a:p>
        </p:txBody>
      </p:sp>
      <p:sp>
        <p:nvSpPr>
          <p:cNvPr id="26" name="object 23"/>
          <p:cNvSpPr/>
          <p:nvPr/>
        </p:nvSpPr>
        <p:spPr>
          <a:xfrm>
            <a:off x="1205616" y="2684559"/>
            <a:ext cx="180000" cy="180000"/>
          </a:xfrm>
          <a:custGeom>
            <a:avLst/>
            <a:gdLst/>
            <a:ahLst/>
            <a:cxnLst/>
            <a:rect l="l" t="t" r="r" b="b"/>
            <a:pathLst>
              <a:path w="99060" h="85725">
                <a:moveTo>
                  <a:pt x="99060" y="0"/>
                </a:moveTo>
                <a:lnTo>
                  <a:pt x="0" y="0"/>
                </a:lnTo>
                <a:lnTo>
                  <a:pt x="49530" y="85344"/>
                </a:lnTo>
                <a:lnTo>
                  <a:pt x="99060" y="0"/>
                </a:lnTo>
                <a:close/>
              </a:path>
            </a:pathLst>
          </a:custGeom>
          <a:solidFill>
            <a:srgbClr val="FFFFFF"/>
          </a:solidFill>
        </p:spPr>
        <p:txBody>
          <a:bodyPr wrap="square" lIns="0" tIns="0" rIns="0" bIns="0" rtlCol="0"/>
          <a:lstStyle/>
          <a:p>
            <a:endParaRPr dirty="0"/>
          </a:p>
        </p:txBody>
      </p:sp>
      <p:sp>
        <p:nvSpPr>
          <p:cNvPr id="27" name="object 23"/>
          <p:cNvSpPr/>
          <p:nvPr/>
        </p:nvSpPr>
        <p:spPr>
          <a:xfrm>
            <a:off x="1650908" y="3985530"/>
            <a:ext cx="180000" cy="180000"/>
          </a:xfrm>
          <a:custGeom>
            <a:avLst/>
            <a:gdLst/>
            <a:ahLst/>
            <a:cxnLst/>
            <a:rect l="l" t="t" r="r" b="b"/>
            <a:pathLst>
              <a:path w="99060" h="85725">
                <a:moveTo>
                  <a:pt x="99060" y="0"/>
                </a:moveTo>
                <a:lnTo>
                  <a:pt x="0" y="0"/>
                </a:lnTo>
                <a:lnTo>
                  <a:pt x="49530" y="85344"/>
                </a:lnTo>
                <a:lnTo>
                  <a:pt x="99060" y="0"/>
                </a:lnTo>
                <a:close/>
              </a:path>
            </a:pathLst>
          </a:custGeom>
          <a:solidFill>
            <a:srgbClr val="FFFFFF"/>
          </a:solidFill>
        </p:spPr>
        <p:txBody>
          <a:bodyPr wrap="square" lIns="0" tIns="0" rIns="0" bIns="0" rtlCol="0"/>
          <a:lstStyle/>
          <a:p>
            <a:endParaRPr dirty="0"/>
          </a:p>
        </p:txBody>
      </p:sp>
      <p:sp>
        <p:nvSpPr>
          <p:cNvPr id="28" name="ZoneTexte 27"/>
          <p:cNvSpPr txBox="1"/>
          <p:nvPr/>
        </p:nvSpPr>
        <p:spPr>
          <a:xfrm>
            <a:off x="1295616" y="1088758"/>
            <a:ext cx="5572027"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800" b="1" dirty="0" smtClean="0">
                <a:solidFill>
                  <a:srgbClr val="162A71"/>
                </a:solidFill>
                <a:latin typeface="+mj-lt"/>
              </a:rPr>
              <a:t>Estimation des flux de trésorerie futurs </a:t>
            </a:r>
            <a:r>
              <a:rPr lang="fr-FR" sz="1800" dirty="0" smtClean="0">
                <a:solidFill>
                  <a:srgbClr val="162A71"/>
                </a:solidFill>
                <a:latin typeface="+mj-lt"/>
              </a:rPr>
              <a:t>: estimation non biaisée des flux de trésorerie attendus pondérés par leur probabilité de survenance</a:t>
            </a:r>
            <a:endParaRPr lang="fr-FR" sz="1800" dirty="0">
              <a:solidFill>
                <a:srgbClr val="162A71"/>
              </a:solidFill>
              <a:latin typeface="+mj-lt"/>
            </a:endParaRPr>
          </a:p>
        </p:txBody>
      </p:sp>
      <p:sp>
        <p:nvSpPr>
          <p:cNvPr id="29" name="ZoneTexte 28"/>
          <p:cNvSpPr txBox="1"/>
          <p:nvPr/>
        </p:nvSpPr>
        <p:spPr>
          <a:xfrm>
            <a:off x="1553605" y="2217638"/>
            <a:ext cx="533362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800" b="1" dirty="0" smtClean="0">
                <a:solidFill>
                  <a:srgbClr val="162A71"/>
                </a:solidFill>
                <a:latin typeface="+mj-lt"/>
              </a:rPr>
              <a:t>Effet d’actualisation : </a:t>
            </a:r>
            <a:r>
              <a:rPr lang="fr-FR" sz="1800" dirty="0" smtClean="0">
                <a:solidFill>
                  <a:srgbClr val="162A71"/>
                </a:solidFill>
                <a:latin typeface="+mj-lt"/>
              </a:rPr>
              <a:t>Ajustement reflétant la valeur temps de l’argent et les risques financiers </a:t>
            </a:r>
            <a:endParaRPr lang="fr-FR" sz="1800" dirty="0">
              <a:solidFill>
                <a:srgbClr val="162A71"/>
              </a:solidFill>
              <a:latin typeface="+mj-lt"/>
            </a:endParaRPr>
          </a:p>
        </p:txBody>
      </p:sp>
      <p:sp>
        <p:nvSpPr>
          <p:cNvPr id="30" name="ZoneTexte 29"/>
          <p:cNvSpPr txBox="1"/>
          <p:nvPr/>
        </p:nvSpPr>
        <p:spPr>
          <a:xfrm>
            <a:off x="1979751" y="2979776"/>
            <a:ext cx="4887891"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800" b="1" dirty="0" smtClean="0">
                <a:solidFill>
                  <a:srgbClr val="162A71"/>
                </a:solidFill>
                <a:latin typeface="+mj-lt"/>
              </a:rPr>
              <a:t>Ajustement pour risque non financier : </a:t>
            </a:r>
            <a:r>
              <a:rPr lang="fr-FR" sz="1800" dirty="0" smtClean="0">
                <a:solidFill>
                  <a:srgbClr val="162A71"/>
                </a:solidFill>
                <a:latin typeface="+mj-lt"/>
              </a:rPr>
              <a:t>Contrepartie attendue par l’entité pour supporter l’incertitude relative aux montants et à l’échéance des flux de trésorerie découlant du contrat</a:t>
            </a:r>
          </a:p>
        </p:txBody>
      </p:sp>
      <p:sp>
        <p:nvSpPr>
          <p:cNvPr id="31" name="Accolade fermante 30"/>
          <p:cNvSpPr/>
          <p:nvPr/>
        </p:nvSpPr>
        <p:spPr>
          <a:xfrm>
            <a:off x="6988718" y="1088758"/>
            <a:ext cx="91906" cy="3091347"/>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32" name="ZoneTexte 31"/>
          <p:cNvSpPr txBox="1"/>
          <p:nvPr/>
        </p:nvSpPr>
        <p:spPr>
          <a:xfrm>
            <a:off x="7704488" y="2275857"/>
            <a:ext cx="1296000" cy="923330"/>
          </a:xfrm>
          <a:prstGeom prst="rect">
            <a:avLst/>
          </a:prstGeom>
        </p:spPr>
        <p:style>
          <a:lnRef idx="3">
            <a:schemeClr val="lt1"/>
          </a:lnRef>
          <a:fillRef idx="1">
            <a:schemeClr val="accent1"/>
          </a:fillRef>
          <a:effectRef idx="1">
            <a:schemeClr val="accent1"/>
          </a:effectRef>
          <a:fontRef idx="minor">
            <a:schemeClr val="lt1"/>
          </a:fontRef>
        </p:style>
        <p:txBody>
          <a:bodyPr wrap="square" rtlCol="0" anchor="ctr" anchorCtr="0">
            <a:spAutoFit/>
          </a:bodyPr>
          <a:lstStyle/>
          <a:p>
            <a:pPr algn="ctr"/>
            <a:r>
              <a:rPr lang="fr-FR" sz="1800" b="1" dirty="0" smtClean="0">
                <a:solidFill>
                  <a:schemeClr val="bg1"/>
                </a:solidFill>
                <a:latin typeface="+mj-lt"/>
              </a:rPr>
              <a:t>Flux de trésorerie d’exécution</a:t>
            </a:r>
            <a:endParaRPr lang="fr-FR" sz="1800" dirty="0" smtClean="0">
              <a:solidFill>
                <a:srgbClr val="162A71"/>
              </a:solidFill>
              <a:latin typeface="+mj-lt"/>
            </a:endParaRPr>
          </a:p>
        </p:txBody>
      </p:sp>
      <p:sp>
        <p:nvSpPr>
          <p:cNvPr id="33" name="object 27"/>
          <p:cNvSpPr/>
          <p:nvPr/>
        </p:nvSpPr>
        <p:spPr>
          <a:xfrm>
            <a:off x="7236336" y="1844824"/>
            <a:ext cx="360000" cy="360000"/>
          </a:xfrm>
          <a:custGeom>
            <a:avLst/>
            <a:gdLst/>
            <a:ahLst/>
            <a:cxnLst/>
            <a:rect l="l" t="t" r="r" b="b"/>
            <a:pathLst>
              <a:path w="177164" h="177164">
                <a:moveTo>
                  <a:pt x="0" y="0"/>
                </a:moveTo>
                <a:lnTo>
                  <a:pt x="176784" y="0"/>
                </a:lnTo>
                <a:lnTo>
                  <a:pt x="176784" y="176783"/>
                </a:lnTo>
                <a:lnTo>
                  <a:pt x="0" y="176783"/>
                </a:lnTo>
                <a:lnTo>
                  <a:pt x="0" y="0"/>
                </a:lnTo>
                <a:close/>
              </a:path>
            </a:pathLst>
          </a:custGeom>
          <a:solidFill>
            <a:srgbClr val="00338D"/>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1</a:t>
            </a:r>
            <a:endParaRPr lang="en-US" sz="1400" b="1" dirty="0">
              <a:solidFill>
                <a:schemeClr val="bg1"/>
              </a:solidFill>
              <a:latin typeface="+mj-lt"/>
              <a:cs typeface="Tunga" panose="020B0502040204020203" pitchFamily="34" charset="0"/>
            </a:endParaRPr>
          </a:p>
        </p:txBody>
      </p:sp>
      <p:grpSp>
        <p:nvGrpSpPr>
          <p:cNvPr id="34" name="Groupe 33"/>
          <p:cNvGrpSpPr/>
          <p:nvPr/>
        </p:nvGrpSpPr>
        <p:grpSpPr>
          <a:xfrm>
            <a:off x="7231644" y="2278320"/>
            <a:ext cx="360000" cy="1440120"/>
            <a:chOff x="6923532" y="1484784"/>
            <a:chExt cx="360000" cy="1440120"/>
          </a:xfrm>
        </p:grpSpPr>
        <p:sp>
          <p:nvSpPr>
            <p:cNvPr id="35" name="object 32"/>
            <p:cNvSpPr/>
            <p:nvPr/>
          </p:nvSpPr>
          <p:spPr>
            <a:xfrm>
              <a:off x="6923532" y="1843963"/>
              <a:ext cx="360000" cy="360000"/>
            </a:xfrm>
            <a:custGeom>
              <a:avLst/>
              <a:gdLst/>
              <a:ahLst/>
              <a:cxnLst/>
              <a:rect l="l" t="t" r="r" b="b"/>
              <a:pathLst>
                <a:path w="178434" h="177164">
                  <a:moveTo>
                    <a:pt x="0" y="0"/>
                  </a:moveTo>
                  <a:lnTo>
                    <a:pt x="178307" y="0"/>
                  </a:lnTo>
                  <a:lnTo>
                    <a:pt x="178307" y="176783"/>
                  </a:lnTo>
                  <a:lnTo>
                    <a:pt x="0" y="176783"/>
                  </a:lnTo>
                  <a:lnTo>
                    <a:pt x="0" y="0"/>
                  </a:lnTo>
                  <a:close/>
                </a:path>
              </a:pathLst>
            </a:custGeom>
            <a:solidFill>
              <a:srgbClr val="0091DA"/>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2</a:t>
              </a:r>
              <a:endParaRPr lang="en-US" sz="1400" b="1" dirty="0">
                <a:solidFill>
                  <a:schemeClr val="bg1"/>
                </a:solidFill>
                <a:latin typeface="+mj-lt"/>
                <a:cs typeface="Tunga" panose="020B0502040204020203" pitchFamily="34" charset="0"/>
              </a:endParaRPr>
            </a:p>
          </p:txBody>
        </p:sp>
        <p:sp>
          <p:nvSpPr>
            <p:cNvPr id="36" name="object 35"/>
            <p:cNvSpPr/>
            <p:nvPr/>
          </p:nvSpPr>
          <p:spPr>
            <a:xfrm>
              <a:off x="6923532" y="2564904"/>
              <a:ext cx="360000" cy="360000"/>
            </a:xfrm>
            <a:custGeom>
              <a:avLst/>
              <a:gdLst/>
              <a:ahLst/>
              <a:cxnLst/>
              <a:rect l="l" t="t" r="r" b="b"/>
              <a:pathLst>
                <a:path w="178434" h="177164">
                  <a:moveTo>
                    <a:pt x="0" y="0"/>
                  </a:moveTo>
                  <a:lnTo>
                    <a:pt x="178307" y="0"/>
                  </a:lnTo>
                  <a:lnTo>
                    <a:pt x="178307" y="176783"/>
                  </a:lnTo>
                  <a:lnTo>
                    <a:pt x="0" y="176783"/>
                  </a:lnTo>
                  <a:lnTo>
                    <a:pt x="0" y="0"/>
                  </a:lnTo>
                  <a:close/>
                </a:path>
              </a:pathLst>
            </a:custGeom>
            <a:solidFill>
              <a:srgbClr val="005EB8"/>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3</a:t>
              </a:r>
              <a:endParaRPr lang="en-US" sz="1400" b="1" dirty="0">
                <a:solidFill>
                  <a:schemeClr val="bg1"/>
                </a:solidFill>
                <a:latin typeface="+mj-lt"/>
                <a:cs typeface="Tunga" panose="020B0502040204020203" pitchFamily="34" charset="0"/>
              </a:endParaRPr>
            </a:p>
          </p:txBody>
        </p:sp>
        <p:sp>
          <p:nvSpPr>
            <p:cNvPr id="37" name="ZoneTexte 36"/>
            <p:cNvSpPr txBox="1"/>
            <p:nvPr/>
          </p:nvSpPr>
          <p:spPr>
            <a:xfrm>
              <a:off x="6923532" y="1484784"/>
              <a:ext cx="360000" cy="360000"/>
            </a:xfrm>
            <a:prstGeom prst="rect">
              <a:avLst/>
            </a:prstGeom>
            <a:noFill/>
          </p:spPr>
          <p:txBody>
            <a:bodyPr wrap="square" rtlCol="0">
              <a:spAutoFit/>
            </a:bodyPr>
            <a:lstStyle/>
            <a:p>
              <a:pPr algn="ctr"/>
              <a:r>
                <a:rPr lang="fr-FR" sz="1400" b="1" dirty="0" smtClean="0">
                  <a:solidFill>
                    <a:schemeClr val="tx1"/>
                  </a:solidFill>
                </a:rPr>
                <a:t>+</a:t>
              </a:r>
              <a:endParaRPr lang="fr-FR" sz="1400" b="1" dirty="0">
                <a:solidFill>
                  <a:schemeClr val="tx1"/>
                </a:solidFill>
              </a:endParaRPr>
            </a:p>
          </p:txBody>
        </p:sp>
        <p:sp>
          <p:nvSpPr>
            <p:cNvPr id="38" name="ZoneTexte 37"/>
            <p:cNvSpPr txBox="1"/>
            <p:nvPr/>
          </p:nvSpPr>
          <p:spPr>
            <a:xfrm>
              <a:off x="6923532" y="2204864"/>
              <a:ext cx="360000" cy="360000"/>
            </a:xfrm>
            <a:prstGeom prst="rect">
              <a:avLst/>
            </a:prstGeom>
            <a:noFill/>
          </p:spPr>
          <p:txBody>
            <a:bodyPr wrap="square" rtlCol="0">
              <a:spAutoFit/>
            </a:bodyPr>
            <a:lstStyle/>
            <a:p>
              <a:pPr algn="ctr"/>
              <a:r>
                <a:rPr lang="fr-FR" sz="1400" b="1" dirty="0" smtClean="0">
                  <a:solidFill>
                    <a:schemeClr val="tx1"/>
                  </a:solidFill>
                </a:rPr>
                <a:t>+</a:t>
              </a:r>
              <a:endParaRPr lang="fr-FR" sz="1400" b="1" dirty="0">
                <a:solidFill>
                  <a:schemeClr val="tx1"/>
                </a:solidFill>
              </a:endParaRPr>
            </a:p>
          </p:txBody>
        </p:sp>
      </p:grpSp>
      <p:sp>
        <p:nvSpPr>
          <p:cNvPr id="39" name="ZoneTexte 38"/>
          <p:cNvSpPr txBox="1"/>
          <p:nvPr/>
        </p:nvSpPr>
        <p:spPr>
          <a:xfrm>
            <a:off x="2483952" y="4406496"/>
            <a:ext cx="5220720" cy="147732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800" b="1" dirty="0" smtClean="0">
                <a:solidFill>
                  <a:srgbClr val="7030A0"/>
                </a:solidFill>
                <a:latin typeface="+mj-lt"/>
              </a:rPr>
              <a:t>Marge de service contractuelle (CSM): </a:t>
            </a:r>
            <a:r>
              <a:rPr lang="fr-FR" sz="1800" dirty="0" smtClean="0">
                <a:solidFill>
                  <a:srgbClr val="7030A0"/>
                </a:solidFill>
                <a:latin typeface="+mj-lt"/>
              </a:rPr>
              <a:t>Neutralisation du profit attendu à la comptabilisation initiale du groupe de contrats en vue de constater la marge au fur et à mesure de l’exécution des obligations de l’assureur.</a:t>
            </a:r>
          </a:p>
        </p:txBody>
      </p:sp>
    </p:spTree>
    <p:extLst>
      <p:ext uri="{BB962C8B-B14F-4D97-AF65-F5344CB8AC3E}">
        <p14:creationId xmlns:p14="http://schemas.microsoft.com/office/powerpoint/2010/main" val="2923688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539552" y="1224136"/>
            <a:ext cx="8064896" cy="587727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fr-FR" sz="1400" dirty="0"/>
          </a:p>
          <a:p>
            <a:pPr marL="901700" lvl="1" indent="-366713" algn="just" fontAlgn="auto">
              <a:spcAft>
                <a:spcPts val="0"/>
              </a:spcAft>
              <a:buClr>
                <a:srgbClr val="F7C765"/>
              </a:buClr>
              <a:buFont typeface="Wingdings" pitchFamily="2" charset="2"/>
              <a:buChar char="§"/>
            </a:pPr>
            <a:endParaRPr lang="fr-FR" sz="1600" dirty="0">
              <a:solidFill>
                <a:srgbClr val="002060"/>
              </a:solidFill>
              <a:cs typeface="Arial" pitchFamily="34" charset="0"/>
            </a:endParaRPr>
          </a:p>
          <a:p>
            <a:pPr marL="901700" lvl="1" indent="-366713" algn="just" fontAlgn="auto">
              <a:spcAft>
                <a:spcPts val="0"/>
              </a:spcAft>
              <a:buClr>
                <a:srgbClr val="F7C765"/>
              </a:buClr>
              <a:buFont typeface="Wingdings" pitchFamily="2" charset="2"/>
              <a:buChar char="§"/>
            </a:pPr>
            <a:endParaRPr lang="fr-FR" sz="1400" dirty="0" smtClean="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400" dirty="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400" dirty="0">
              <a:solidFill>
                <a:srgbClr val="002060"/>
              </a:solidFill>
              <a:latin typeface="+mj-lt"/>
              <a:cs typeface="Arial" pitchFamily="34" charset="0"/>
            </a:endParaRPr>
          </a:p>
          <a:p>
            <a:endParaRPr lang="fr-FR" sz="1600" dirty="0"/>
          </a:p>
          <a:p>
            <a:pPr algn="just">
              <a:spcBef>
                <a:spcPts val="600"/>
              </a:spcBef>
            </a:pPr>
            <a:endParaRPr lang="fr-FR" sz="1600" b="1" dirty="0" smtClean="0">
              <a:solidFill>
                <a:srgbClr val="002060"/>
              </a:solidFill>
              <a:cs typeface="Arial" pitchFamily="34" charset="0"/>
            </a:endParaRPr>
          </a:p>
          <a:p>
            <a:pPr algn="just">
              <a:spcBef>
                <a:spcPts val="600"/>
              </a:spcBef>
            </a:pPr>
            <a:endParaRPr lang="fr-FR" sz="1600" b="1" dirty="0">
              <a:solidFill>
                <a:srgbClr val="002060"/>
              </a:solidFill>
              <a:cs typeface="Arial" pitchFamily="34" charset="0"/>
            </a:endParaRPr>
          </a:p>
          <a:p>
            <a:pPr algn="just">
              <a:spcBef>
                <a:spcPts val="600"/>
              </a:spcBef>
            </a:pPr>
            <a:endParaRPr lang="fr-FR" sz="1600" dirty="0" smtClean="0">
              <a:latin typeface="+mj-lt"/>
            </a:endParaRPr>
          </a:p>
        </p:txBody>
      </p:sp>
      <p:sp>
        <p:nvSpPr>
          <p:cNvPr id="6" name="Espace réservé du contenu 2"/>
          <p:cNvSpPr txBox="1">
            <a:spLocks/>
          </p:cNvSpPr>
          <p:nvPr/>
        </p:nvSpPr>
        <p:spPr>
          <a:xfrm>
            <a:off x="683568" y="1152128"/>
            <a:ext cx="8064896" cy="501317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lgn="just">
              <a:buClr>
                <a:srgbClr val="F7C765"/>
              </a:buClr>
              <a:buFont typeface="Wingdings" pitchFamily="2" charset="2"/>
              <a:buChar char="q"/>
            </a:pPr>
            <a:r>
              <a:rPr lang="fr-FR" sz="2000" b="1" dirty="0" smtClean="0">
                <a:solidFill>
                  <a:schemeClr val="accent2">
                    <a:lumMod val="75000"/>
                  </a:schemeClr>
                </a:solidFill>
                <a:cs typeface="Arial" pitchFamily="34" charset="0"/>
              </a:rPr>
              <a:t>La </a:t>
            </a:r>
            <a:r>
              <a:rPr lang="fr-FR" sz="2000" b="1" dirty="0">
                <a:solidFill>
                  <a:schemeClr val="accent2">
                    <a:lumMod val="75000"/>
                  </a:schemeClr>
                </a:solidFill>
                <a:cs typeface="Arial" pitchFamily="34" charset="0"/>
              </a:rPr>
              <a:t>marge de service contractuelle (CSM</a:t>
            </a:r>
            <a:r>
              <a:rPr lang="fr-FR" sz="2000" b="1" dirty="0" smtClean="0">
                <a:solidFill>
                  <a:schemeClr val="accent2">
                    <a:lumMod val="75000"/>
                  </a:schemeClr>
                </a:solidFill>
                <a:cs typeface="Arial" pitchFamily="34" charset="0"/>
              </a:rPr>
              <a:t>) à la </a:t>
            </a:r>
            <a:r>
              <a:rPr lang="fr-FR" sz="2000" b="1" u="sng" dirty="0" smtClean="0">
                <a:solidFill>
                  <a:schemeClr val="accent2">
                    <a:lumMod val="75000"/>
                  </a:schemeClr>
                </a:solidFill>
                <a:cs typeface="Arial" pitchFamily="34" charset="0"/>
              </a:rPr>
              <a:t>date de première comptabilisation</a:t>
            </a:r>
          </a:p>
          <a:p>
            <a:pPr marL="742950" lvl="2" indent="-342900" algn="just">
              <a:buClr>
                <a:srgbClr val="F7C765"/>
              </a:buClr>
              <a:buFont typeface="Wingdings" panose="05000000000000000000" pitchFamily="2" charset="2"/>
              <a:buChar char="§"/>
            </a:pPr>
            <a:r>
              <a:rPr lang="fr-FR" sz="1800" dirty="0">
                <a:solidFill>
                  <a:srgbClr val="002060"/>
                </a:solidFill>
                <a:cs typeface="Arial" pitchFamily="34" charset="0"/>
              </a:rPr>
              <a:t>Est un </a:t>
            </a:r>
            <a:r>
              <a:rPr lang="fr-FR" sz="1800" b="1" dirty="0">
                <a:solidFill>
                  <a:srgbClr val="002060"/>
                </a:solidFill>
                <a:cs typeface="Arial" pitchFamily="34" charset="0"/>
              </a:rPr>
              <a:t>élément de passif </a:t>
            </a:r>
            <a:r>
              <a:rPr lang="fr-FR" sz="1800" dirty="0">
                <a:solidFill>
                  <a:srgbClr val="002060"/>
                </a:solidFill>
                <a:cs typeface="Arial" pitchFamily="34" charset="0"/>
              </a:rPr>
              <a:t>correspondant à l’estimation du </a:t>
            </a:r>
            <a:r>
              <a:rPr lang="fr-FR" sz="1800" b="1" dirty="0">
                <a:solidFill>
                  <a:srgbClr val="002060"/>
                </a:solidFill>
                <a:cs typeface="Arial" pitchFamily="34" charset="0"/>
              </a:rPr>
              <a:t>profit attendu </a:t>
            </a:r>
            <a:r>
              <a:rPr lang="fr-FR" sz="1800" dirty="0">
                <a:solidFill>
                  <a:srgbClr val="002060"/>
                </a:solidFill>
                <a:cs typeface="Arial" pitchFamily="34" charset="0"/>
              </a:rPr>
              <a:t>du groupe de </a:t>
            </a:r>
            <a:r>
              <a:rPr lang="fr-FR" sz="1800" dirty="0" smtClean="0">
                <a:solidFill>
                  <a:srgbClr val="002060"/>
                </a:solidFill>
                <a:cs typeface="Arial" pitchFamily="34" charset="0"/>
              </a:rPr>
              <a:t>contrat</a:t>
            </a:r>
            <a:endParaRPr lang="fr-FR" sz="1800" dirty="0">
              <a:solidFill>
                <a:srgbClr val="002060"/>
              </a:solidFill>
              <a:cs typeface="Arial" pitchFamily="34" charset="0"/>
            </a:endParaRPr>
          </a:p>
          <a:p>
            <a:pPr marL="742950" lvl="2" indent="-342900" algn="just">
              <a:buClr>
                <a:srgbClr val="F7C765"/>
              </a:buClr>
              <a:buFont typeface="Wingdings" panose="05000000000000000000" pitchFamily="2" charset="2"/>
              <a:buChar char="§"/>
            </a:pPr>
            <a:r>
              <a:rPr lang="fr-FR" sz="1800" dirty="0">
                <a:solidFill>
                  <a:srgbClr val="002060"/>
                </a:solidFill>
                <a:cs typeface="Arial" pitchFamily="34" charset="0"/>
              </a:rPr>
              <a:t>Calculée à la </a:t>
            </a:r>
            <a:r>
              <a:rPr lang="fr-FR" sz="1800" b="1" dirty="0">
                <a:solidFill>
                  <a:srgbClr val="002060"/>
                </a:solidFill>
                <a:cs typeface="Arial" pitchFamily="34" charset="0"/>
              </a:rPr>
              <a:t>date de la comptabilisation </a:t>
            </a:r>
            <a:r>
              <a:rPr lang="fr-FR" sz="1800" dirty="0">
                <a:solidFill>
                  <a:srgbClr val="002060"/>
                </a:solidFill>
                <a:cs typeface="Arial" pitchFamily="34" charset="0"/>
              </a:rPr>
              <a:t>de sorte à ne pas constater de </a:t>
            </a:r>
            <a:r>
              <a:rPr lang="fr-FR" sz="1800" dirty="0" smtClean="0">
                <a:solidFill>
                  <a:srgbClr val="002060"/>
                </a:solidFill>
                <a:cs typeface="Arial" pitchFamily="34" charset="0"/>
              </a:rPr>
              <a:t>profit</a:t>
            </a:r>
            <a:endParaRPr lang="fr-FR" sz="1800" dirty="0">
              <a:solidFill>
                <a:srgbClr val="002060"/>
              </a:solidFill>
              <a:cs typeface="Arial" pitchFamily="34" charset="0"/>
            </a:endParaRPr>
          </a:p>
          <a:p>
            <a:pPr marL="901700" lvl="1" indent="-366713" algn="just" fontAlgn="auto">
              <a:spcAft>
                <a:spcPts val="0"/>
              </a:spcAft>
              <a:buClr>
                <a:srgbClr val="F7C765"/>
              </a:buClr>
              <a:buFont typeface="Wingdings" pitchFamily="2" charset="2"/>
              <a:buChar char="§"/>
            </a:pPr>
            <a:endParaRPr lang="fr-FR" sz="1800" dirty="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800" dirty="0" smtClean="0">
              <a:solidFill>
                <a:srgbClr val="002060"/>
              </a:solidFill>
              <a:latin typeface="+mj-lt"/>
              <a:cs typeface="Arial" pitchFamily="34" charset="0"/>
            </a:endParaRPr>
          </a:p>
          <a:p>
            <a:pPr marL="742950" lvl="2" indent="-342900" algn="just">
              <a:buClr>
                <a:srgbClr val="F7C765"/>
              </a:buClr>
              <a:buFont typeface="Wingdings" panose="05000000000000000000" pitchFamily="2" charset="2"/>
              <a:buChar char="§"/>
            </a:pPr>
            <a:r>
              <a:rPr lang="fr-FR" sz="1800" dirty="0" smtClean="0">
                <a:solidFill>
                  <a:srgbClr val="002060"/>
                </a:solidFill>
                <a:cs typeface="Arial" pitchFamily="34" charset="0"/>
              </a:rPr>
              <a:t>La </a:t>
            </a:r>
            <a:r>
              <a:rPr lang="fr-FR" sz="1800" dirty="0">
                <a:solidFill>
                  <a:srgbClr val="002060"/>
                </a:solidFill>
                <a:cs typeface="Arial" pitchFamily="34" charset="0"/>
              </a:rPr>
              <a:t>marge de service contractuelle </a:t>
            </a:r>
            <a:r>
              <a:rPr lang="fr-FR" sz="1800" b="1" dirty="0">
                <a:solidFill>
                  <a:srgbClr val="002060"/>
                </a:solidFill>
                <a:cs typeface="Arial" pitchFamily="34" charset="0"/>
              </a:rPr>
              <a:t>ne peut pas être négative </a:t>
            </a:r>
            <a:r>
              <a:rPr lang="fr-FR" sz="1800" dirty="0">
                <a:solidFill>
                  <a:srgbClr val="002060"/>
                </a:solidFill>
                <a:cs typeface="Arial" pitchFamily="34" charset="0"/>
              </a:rPr>
              <a:t>: si une </a:t>
            </a:r>
            <a:r>
              <a:rPr lang="fr-FR" sz="1800" b="1" dirty="0">
                <a:solidFill>
                  <a:srgbClr val="002060"/>
                </a:solidFill>
                <a:cs typeface="Arial" pitchFamily="34" charset="0"/>
              </a:rPr>
              <a:t>perte</a:t>
            </a:r>
            <a:r>
              <a:rPr lang="fr-FR" sz="1800" dirty="0">
                <a:solidFill>
                  <a:srgbClr val="002060"/>
                </a:solidFill>
                <a:cs typeface="Arial" pitchFamily="34" charset="0"/>
              </a:rPr>
              <a:t> est anticipée à la comptabilisation initiale, elle est enregistrée </a:t>
            </a:r>
            <a:r>
              <a:rPr lang="fr-FR" sz="1800" b="1" dirty="0">
                <a:solidFill>
                  <a:srgbClr val="002060"/>
                </a:solidFill>
                <a:cs typeface="Arial" pitchFamily="34" charset="0"/>
              </a:rPr>
              <a:t>immédiatement</a:t>
            </a:r>
            <a:r>
              <a:rPr lang="fr-FR" sz="1800" dirty="0">
                <a:solidFill>
                  <a:srgbClr val="002060"/>
                </a:solidFill>
                <a:cs typeface="Arial" pitchFamily="34" charset="0"/>
              </a:rPr>
              <a:t> en </a:t>
            </a:r>
            <a:r>
              <a:rPr lang="fr-FR" sz="1800" b="1" dirty="0" smtClean="0">
                <a:solidFill>
                  <a:srgbClr val="002060"/>
                </a:solidFill>
                <a:cs typeface="Arial" pitchFamily="34" charset="0"/>
              </a:rPr>
              <a:t>résultat.</a:t>
            </a:r>
          </a:p>
          <a:p>
            <a:pPr marL="742950" lvl="2" indent="-342900" algn="just">
              <a:buClr>
                <a:srgbClr val="F7C765"/>
              </a:buClr>
              <a:buFont typeface="Wingdings" panose="05000000000000000000" pitchFamily="2" charset="2"/>
              <a:buChar char="§"/>
            </a:pPr>
            <a:r>
              <a:rPr lang="fr-FR" sz="1800" dirty="0" smtClean="0">
                <a:solidFill>
                  <a:srgbClr val="002060"/>
                </a:solidFill>
                <a:cs typeface="Arial" pitchFamily="34" charset="0"/>
              </a:rPr>
              <a:t>Lorsqu’un profit est attendu à la souscription initiale d’un contrat, la reconnaissance de ce dernier est différée et </a:t>
            </a:r>
            <a:r>
              <a:rPr lang="fr-FR" sz="1800" b="1" dirty="0" smtClean="0">
                <a:solidFill>
                  <a:srgbClr val="002060"/>
                </a:solidFill>
                <a:cs typeface="Arial" pitchFamily="34" charset="0"/>
              </a:rPr>
              <a:t>étalée sur la durée de vie des contrats.</a:t>
            </a:r>
          </a:p>
          <a:p>
            <a:pPr marL="742950" lvl="2" indent="-342900" algn="just">
              <a:buClr>
                <a:srgbClr val="F7C765"/>
              </a:buClr>
              <a:buFont typeface="Wingdings" panose="05000000000000000000" pitchFamily="2" charset="2"/>
              <a:buChar char="§"/>
            </a:pPr>
            <a:r>
              <a:rPr lang="fr-FR" sz="1800" dirty="0">
                <a:solidFill>
                  <a:srgbClr val="002060"/>
                </a:solidFill>
                <a:cs typeface="Arial" pitchFamily="34" charset="0"/>
              </a:rPr>
              <a:t>Le référentiel Solvabilité </a:t>
            </a:r>
            <a:r>
              <a:rPr lang="fr-FR" sz="1800" dirty="0" smtClean="0">
                <a:solidFill>
                  <a:srgbClr val="002060"/>
                </a:solidFill>
                <a:cs typeface="Arial" pitchFamily="34" charset="0"/>
              </a:rPr>
              <a:t>II incorpore en revanche les profits attendus dans les fonds propres prudentiels dès la conclusion du contrat.</a:t>
            </a:r>
            <a:endParaRPr lang="fr-FR" sz="1800" dirty="0">
              <a:solidFill>
                <a:srgbClr val="002060"/>
              </a:solidFill>
              <a:cs typeface="Arial" pitchFamily="34" charset="0"/>
            </a:endParaRPr>
          </a:p>
          <a:p>
            <a:pPr marL="901700" lvl="1" indent="-366713" algn="just" fontAlgn="auto">
              <a:spcAft>
                <a:spcPts val="0"/>
              </a:spcAft>
              <a:buClr>
                <a:srgbClr val="F7C765"/>
              </a:buClr>
              <a:buFont typeface="Wingdings" pitchFamily="2" charset="2"/>
              <a:buChar char="§"/>
            </a:pPr>
            <a:endParaRPr lang="fr-FR" sz="1800" dirty="0">
              <a:solidFill>
                <a:srgbClr val="002060"/>
              </a:solidFill>
              <a:latin typeface="+mj-lt"/>
              <a:cs typeface="Arial" pitchFamily="34" charset="0"/>
            </a:endParaRPr>
          </a:p>
        </p:txBody>
      </p:sp>
      <p:sp>
        <p:nvSpPr>
          <p:cNvPr id="7" name="Rectangle 3"/>
          <p:cNvSpPr>
            <a:spLocks noGrp="1" noChangeArrowheads="1"/>
          </p:cNvSpPr>
          <p:nvPr/>
        </p:nvSpPr>
        <p:spPr bwMode="auto">
          <a:xfrm>
            <a:off x="864096" y="0"/>
            <a:ext cx="8460432" cy="836712"/>
          </a:xfrm>
          <a:prstGeom prst="rect">
            <a:avLst/>
          </a:prstGeom>
          <a:noFill/>
          <a:ln w="9525">
            <a:noFill/>
            <a:miter lim="800000"/>
            <a:headEnd/>
            <a:tailEnd/>
          </a:ln>
        </p:spPr>
        <p:txBody>
          <a:bodyPr anchor="ctr"/>
          <a:lstStyle/>
          <a:p>
            <a:pPr eaLnBrk="0" hangingPunct="0"/>
            <a:r>
              <a:rPr lang="fr-FR" sz="2000" b="1" dirty="0" smtClean="0">
                <a:solidFill>
                  <a:srgbClr val="002060"/>
                </a:solidFill>
              </a:rPr>
              <a:t>Comptabilisation initiale</a:t>
            </a:r>
            <a:endParaRPr lang="fr-FR" sz="2000" b="1" dirty="0">
              <a:solidFill>
                <a:srgbClr val="002060"/>
              </a:solidFill>
            </a:endParaRPr>
          </a:p>
          <a:p>
            <a:pPr marL="0" lvl="1" eaLnBrk="0" hangingPunct="0"/>
            <a:r>
              <a:rPr lang="fr-FR" sz="2400" b="1" dirty="0">
                <a:solidFill>
                  <a:srgbClr val="0070C0"/>
                </a:solidFill>
                <a:cs typeface="Arial" panose="020B0604020202020204" pitchFamily="34" charset="0"/>
              </a:rPr>
              <a:t>La marge de service contractuelle</a:t>
            </a:r>
          </a:p>
        </p:txBody>
      </p:sp>
      <p:sp>
        <p:nvSpPr>
          <p:cNvPr id="9" name="object 8"/>
          <p:cNvSpPr/>
          <p:nvPr/>
        </p:nvSpPr>
        <p:spPr>
          <a:xfrm>
            <a:off x="251520" y="1196752"/>
            <a:ext cx="360040" cy="360040"/>
          </a:xfrm>
          <a:custGeom>
            <a:avLst/>
            <a:gdLst/>
            <a:ahLst/>
            <a:cxnLst/>
            <a:rect l="l" t="t" r="r" b="b"/>
            <a:pathLst>
              <a:path w="254635" h="253364">
                <a:moveTo>
                  <a:pt x="0" y="0"/>
                </a:moveTo>
                <a:lnTo>
                  <a:pt x="254508" y="0"/>
                </a:lnTo>
                <a:lnTo>
                  <a:pt x="254508" y="252984"/>
                </a:lnTo>
                <a:lnTo>
                  <a:pt x="0" y="252984"/>
                </a:lnTo>
                <a:lnTo>
                  <a:pt x="0" y="0"/>
                </a:lnTo>
                <a:close/>
              </a:path>
            </a:pathLst>
          </a:custGeom>
          <a:solidFill>
            <a:srgbClr val="6D2077"/>
          </a:solidFill>
        </p:spPr>
        <p:txBody>
          <a:bodyPr wrap="square" lIns="0" tIns="0" rIns="0" bIns="0" rtlCol="0" anchor="ctr"/>
          <a:lstStyle/>
          <a:p>
            <a:pPr algn="ctr"/>
            <a:r>
              <a:rPr lang="en-US" sz="1400" b="1" dirty="0" smtClean="0">
                <a:solidFill>
                  <a:srgbClr val="FFFFFF"/>
                </a:solidFill>
                <a:latin typeface="Univers for KPMG"/>
                <a:cs typeface="Univers for KPMG"/>
              </a:rPr>
              <a:t>4</a:t>
            </a:r>
            <a:endParaRPr lang="en-US" sz="1400" b="1" dirty="0">
              <a:solidFill>
                <a:srgbClr val="FFFFFF"/>
              </a:solidFill>
              <a:latin typeface="Univers for KPMG"/>
              <a:cs typeface="Univers for KPMG"/>
            </a:endParaRPr>
          </a:p>
        </p:txBody>
      </p:sp>
      <p:grpSp>
        <p:nvGrpSpPr>
          <p:cNvPr id="4" name="Group 3"/>
          <p:cNvGrpSpPr/>
          <p:nvPr/>
        </p:nvGrpSpPr>
        <p:grpSpPr>
          <a:xfrm>
            <a:off x="2339752" y="2852936"/>
            <a:ext cx="3687733" cy="414188"/>
            <a:chOff x="2612459" y="3356992"/>
            <a:chExt cx="3687733" cy="414188"/>
          </a:xfrm>
        </p:grpSpPr>
        <p:sp>
          <p:nvSpPr>
            <p:cNvPr id="2" name="ZoneTexte 1"/>
            <p:cNvSpPr txBox="1"/>
            <p:nvPr/>
          </p:nvSpPr>
          <p:spPr>
            <a:xfrm>
              <a:off x="5652120" y="3429000"/>
              <a:ext cx="648072" cy="288000"/>
            </a:xfrm>
            <a:prstGeom prst="rect">
              <a:avLst/>
            </a:prstGeom>
            <a:noFill/>
          </p:spPr>
          <p:txBody>
            <a:bodyPr wrap="square" rtlCol="0">
              <a:spAutoFit/>
            </a:bodyPr>
            <a:lstStyle/>
            <a:p>
              <a:r>
                <a:rPr lang="fr-FR" sz="1600" b="1" dirty="0" smtClean="0">
                  <a:solidFill>
                    <a:srgbClr val="002060"/>
                  </a:solidFill>
                  <a:latin typeface="+mj-lt"/>
                  <a:ea typeface="+mn-ea"/>
                  <a:cs typeface="Arial" pitchFamily="34" charset="0"/>
                </a:rPr>
                <a:t> </a:t>
              </a:r>
              <a:r>
                <a:rPr lang="fr-FR" sz="2000" b="1" dirty="0" smtClean="0">
                  <a:solidFill>
                    <a:srgbClr val="002060"/>
                  </a:solidFill>
                  <a:latin typeface="+mj-lt"/>
                  <a:ea typeface="+mn-ea"/>
                  <a:cs typeface="Arial" pitchFamily="34" charset="0"/>
                </a:rPr>
                <a:t>=</a:t>
              </a:r>
              <a:r>
                <a:rPr lang="fr-FR" sz="1600" b="1" dirty="0" smtClean="0">
                  <a:solidFill>
                    <a:srgbClr val="002060"/>
                  </a:solidFill>
                  <a:latin typeface="+mj-lt"/>
                  <a:ea typeface="+mn-ea"/>
                  <a:cs typeface="Arial" pitchFamily="34" charset="0"/>
                </a:rPr>
                <a:t> </a:t>
              </a:r>
              <a:r>
                <a:rPr lang="fr-FR" sz="2000" b="1" dirty="0" smtClean="0">
                  <a:solidFill>
                    <a:srgbClr val="002060"/>
                  </a:solidFill>
                  <a:latin typeface="+mj-lt"/>
                  <a:ea typeface="+mn-ea"/>
                  <a:cs typeface="Arial" pitchFamily="34" charset="0"/>
                </a:rPr>
                <a:t>0</a:t>
              </a:r>
              <a:endParaRPr lang="fr-FR" sz="2000" b="1" dirty="0">
                <a:solidFill>
                  <a:srgbClr val="002060"/>
                </a:solidFill>
                <a:latin typeface="+mj-lt"/>
                <a:ea typeface="+mn-ea"/>
                <a:cs typeface="Arial" pitchFamily="34" charset="0"/>
              </a:endParaRPr>
            </a:p>
          </p:txBody>
        </p:sp>
        <p:sp>
          <p:nvSpPr>
            <p:cNvPr id="10" name="object 8"/>
            <p:cNvSpPr/>
            <p:nvPr/>
          </p:nvSpPr>
          <p:spPr>
            <a:xfrm>
              <a:off x="4166668" y="3356992"/>
              <a:ext cx="519381" cy="414188"/>
            </a:xfrm>
            <a:custGeom>
              <a:avLst/>
              <a:gdLst/>
              <a:ahLst/>
              <a:cxnLst/>
              <a:rect l="l" t="t" r="r" b="b"/>
              <a:pathLst>
                <a:path w="254635" h="253364">
                  <a:moveTo>
                    <a:pt x="0" y="0"/>
                  </a:moveTo>
                  <a:lnTo>
                    <a:pt x="254508" y="0"/>
                  </a:lnTo>
                  <a:lnTo>
                    <a:pt x="254508" y="252984"/>
                  </a:lnTo>
                  <a:lnTo>
                    <a:pt x="0" y="252984"/>
                  </a:lnTo>
                  <a:lnTo>
                    <a:pt x="0" y="0"/>
                  </a:lnTo>
                  <a:close/>
                </a:path>
              </a:pathLst>
            </a:custGeom>
            <a:solidFill>
              <a:srgbClr val="005EB8"/>
            </a:solidFill>
          </p:spPr>
          <p:txBody>
            <a:bodyPr wrap="square" lIns="0" tIns="0" rIns="0" bIns="0" rtlCol="0" anchor="ctr"/>
            <a:lstStyle/>
            <a:p>
              <a:pPr algn="ctr"/>
              <a:r>
                <a:rPr lang="en-US" sz="1400" b="1" dirty="0">
                  <a:solidFill>
                    <a:srgbClr val="FFFFFF"/>
                  </a:solidFill>
                  <a:latin typeface="Univers for KPMG"/>
                  <a:cs typeface="Univers for KPMG"/>
                </a:rPr>
                <a:t>3</a:t>
              </a:r>
            </a:p>
          </p:txBody>
        </p:sp>
        <p:sp>
          <p:nvSpPr>
            <p:cNvPr id="11" name="object 9"/>
            <p:cNvSpPr/>
            <p:nvPr/>
          </p:nvSpPr>
          <p:spPr>
            <a:xfrm>
              <a:off x="3426999" y="3356992"/>
              <a:ext cx="471204" cy="414188"/>
            </a:xfrm>
            <a:custGeom>
              <a:avLst/>
              <a:gdLst/>
              <a:ahLst/>
              <a:cxnLst/>
              <a:rect l="l" t="t" r="r" b="b"/>
              <a:pathLst>
                <a:path w="254635" h="253364">
                  <a:moveTo>
                    <a:pt x="0" y="0"/>
                  </a:moveTo>
                  <a:lnTo>
                    <a:pt x="254508" y="0"/>
                  </a:lnTo>
                  <a:lnTo>
                    <a:pt x="254508" y="252984"/>
                  </a:lnTo>
                  <a:lnTo>
                    <a:pt x="0" y="252984"/>
                  </a:lnTo>
                  <a:lnTo>
                    <a:pt x="0" y="0"/>
                  </a:lnTo>
                  <a:close/>
                </a:path>
              </a:pathLst>
            </a:custGeom>
            <a:solidFill>
              <a:srgbClr val="0091DA"/>
            </a:solidFill>
          </p:spPr>
          <p:txBody>
            <a:bodyPr wrap="square" lIns="0" tIns="0" rIns="0" bIns="0" rtlCol="0" anchor="ctr"/>
            <a:lstStyle/>
            <a:p>
              <a:pPr algn="ctr"/>
              <a:r>
                <a:rPr lang="en-US" sz="1400" b="1" dirty="0" smtClean="0">
                  <a:solidFill>
                    <a:srgbClr val="FFFFFF"/>
                  </a:solidFill>
                  <a:latin typeface="Univers for KPMG"/>
                  <a:cs typeface="Univers for KPMG"/>
                </a:rPr>
                <a:t>2</a:t>
              </a:r>
              <a:endParaRPr lang="en-US" sz="1400" b="1" dirty="0">
                <a:solidFill>
                  <a:srgbClr val="FFFFFF"/>
                </a:solidFill>
                <a:latin typeface="Univers for KPMG"/>
                <a:cs typeface="Univers for KPMG"/>
              </a:endParaRPr>
            </a:p>
          </p:txBody>
        </p:sp>
        <p:sp>
          <p:nvSpPr>
            <p:cNvPr id="12" name="object 8"/>
            <p:cNvSpPr/>
            <p:nvPr/>
          </p:nvSpPr>
          <p:spPr>
            <a:xfrm>
              <a:off x="2612459" y="3356992"/>
              <a:ext cx="519381" cy="414188"/>
            </a:xfrm>
            <a:custGeom>
              <a:avLst/>
              <a:gdLst/>
              <a:ahLst/>
              <a:cxnLst/>
              <a:rect l="l" t="t" r="r" b="b"/>
              <a:pathLst>
                <a:path w="254635" h="253364">
                  <a:moveTo>
                    <a:pt x="0" y="0"/>
                  </a:moveTo>
                  <a:lnTo>
                    <a:pt x="254508" y="0"/>
                  </a:lnTo>
                  <a:lnTo>
                    <a:pt x="254508" y="252984"/>
                  </a:lnTo>
                  <a:lnTo>
                    <a:pt x="0" y="252984"/>
                  </a:lnTo>
                  <a:lnTo>
                    <a:pt x="0" y="0"/>
                  </a:lnTo>
                  <a:close/>
                </a:path>
              </a:pathLst>
            </a:custGeom>
            <a:solidFill>
              <a:srgbClr val="00338D"/>
            </a:solidFill>
          </p:spPr>
          <p:txBody>
            <a:bodyPr wrap="square" lIns="0" tIns="0" rIns="0" bIns="0" rtlCol="0" anchor="ctr"/>
            <a:lstStyle/>
            <a:p>
              <a:pPr algn="ctr"/>
              <a:r>
                <a:rPr lang="en-US" sz="1400" b="1" dirty="0" smtClean="0">
                  <a:solidFill>
                    <a:srgbClr val="FFFFFF"/>
                  </a:solidFill>
                  <a:latin typeface="Univers for KPMG"/>
                  <a:cs typeface="Univers for KPMG"/>
                </a:rPr>
                <a:t>1</a:t>
              </a:r>
              <a:endParaRPr lang="en-US" sz="1400" b="1" dirty="0">
                <a:solidFill>
                  <a:srgbClr val="FFFFFF"/>
                </a:solidFill>
                <a:latin typeface="Univers for KPMG"/>
                <a:cs typeface="Univers for KPMG"/>
              </a:endParaRPr>
            </a:p>
          </p:txBody>
        </p:sp>
        <p:sp>
          <p:nvSpPr>
            <p:cNvPr id="17" name="object 8"/>
            <p:cNvSpPr/>
            <p:nvPr/>
          </p:nvSpPr>
          <p:spPr>
            <a:xfrm>
              <a:off x="5004048" y="3356992"/>
              <a:ext cx="519381" cy="414188"/>
            </a:xfrm>
            <a:custGeom>
              <a:avLst/>
              <a:gdLst/>
              <a:ahLst/>
              <a:cxnLst/>
              <a:rect l="l" t="t" r="r" b="b"/>
              <a:pathLst>
                <a:path w="254635" h="253364">
                  <a:moveTo>
                    <a:pt x="0" y="0"/>
                  </a:moveTo>
                  <a:lnTo>
                    <a:pt x="254508" y="0"/>
                  </a:lnTo>
                  <a:lnTo>
                    <a:pt x="254508" y="252984"/>
                  </a:lnTo>
                  <a:lnTo>
                    <a:pt x="0" y="252984"/>
                  </a:lnTo>
                  <a:lnTo>
                    <a:pt x="0" y="0"/>
                  </a:lnTo>
                  <a:close/>
                </a:path>
              </a:pathLst>
            </a:custGeom>
            <a:solidFill>
              <a:srgbClr val="6D2077"/>
            </a:solidFill>
          </p:spPr>
          <p:txBody>
            <a:bodyPr wrap="square" lIns="0" tIns="0" rIns="0" bIns="0" rtlCol="0" anchor="ctr"/>
            <a:lstStyle/>
            <a:p>
              <a:pPr algn="ctr"/>
              <a:r>
                <a:rPr lang="en-US" sz="1400" b="1" dirty="0" smtClean="0">
                  <a:solidFill>
                    <a:srgbClr val="FFFFFF"/>
                  </a:solidFill>
                  <a:latin typeface="Univers for KPMG"/>
                  <a:cs typeface="Univers for KPMG"/>
                </a:rPr>
                <a:t>4</a:t>
              </a:r>
              <a:endParaRPr lang="en-US" sz="1400" b="1" dirty="0">
                <a:solidFill>
                  <a:srgbClr val="FFFFFF"/>
                </a:solidFill>
                <a:latin typeface="Univers for KPMG"/>
                <a:cs typeface="Univers for KPMG"/>
              </a:endParaRPr>
            </a:p>
          </p:txBody>
        </p:sp>
        <p:sp>
          <p:nvSpPr>
            <p:cNvPr id="23" name="object 8"/>
            <p:cNvSpPr/>
            <p:nvPr/>
          </p:nvSpPr>
          <p:spPr>
            <a:xfrm>
              <a:off x="3066999" y="3482370"/>
              <a:ext cx="360000" cy="288810"/>
            </a:xfrm>
            <a:custGeom>
              <a:avLst/>
              <a:gdLst/>
              <a:ahLst/>
              <a:cxnLst/>
              <a:rect l="l" t="t" r="r" b="b"/>
              <a:pathLst>
                <a:path w="254635" h="253364">
                  <a:moveTo>
                    <a:pt x="0" y="0"/>
                  </a:moveTo>
                  <a:lnTo>
                    <a:pt x="254508" y="0"/>
                  </a:lnTo>
                  <a:lnTo>
                    <a:pt x="254508" y="252984"/>
                  </a:lnTo>
                  <a:lnTo>
                    <a:pt x="0" y="252984"/>
                  </a:lnTo>
                  <a:lnTo>
                    <a:pt x="0" y="0"/>
                  </a:lnTo>
                  <a:close/>
                </a:path>
              </a:pathLst>
            </a:custGeom>
            <a:noFill/>
            <a:ln>
              <a:noFill/>
            </a:ln>
          </p:spPr>
          <p:txBody>
            <a:bodyPr wrap="square" lIns="0" tIns="0" rIns="0" bIns="0" rtlCol="0"/>
            <a:lstStyle/>
            <a:p>
              <a:pPr algn="ctr"/>
              <a:r>
                <a:rPr lang="en-US" sz="1400" b="1" dirty="0" smtClean="0">
                  <a:solidFill>
                    <a:schemeClr val="tx1"/>
                  </a:solidFill>
                  <a:latin typeface="Univers for KPMG"/>
                  <a:cs typeface="Univers for KPMG"/>
                </a:rPr>
                <a:t>+</a:t>
              </a:r>
              <a:endParaRPr lang="en-US" sz="1400" b="1" dirty="0">
                <a:solidFill>
                  <a:schemeClr val="tx1"/>
                </a:solidFill>
                <a:latin typeface="Univers for KPMG"/>
                <a:cs typeface="Univers for KPMG"/>
              </a:endParaRPr>
            </a:p>
          </p:txBody>
        </p:sp>
        <p:sp>
          <p:nvSpPr>
            <p:cNvPr id="24" name="object 8"/>
            <p:cNvSpPr/>
            <p:nvPr/>
          </p:nvSpPr>
          <p:spPr>
            <a:xfrm>
              <a:off x="3851920" y="3482370"/>
              <a:ext cx="360000" cy="288810"/>
            </a:xfrm>
            <a:custGeom>
              <a:avLst/>
              <a:gdLst/>
              <a:ahLst/>
              <a:cxnLst/>
              <a:rect l="l" t="t" r="r" b="b"/>
              <a:pathLst>
                <a:path w="254635" h="253364">
                  <a:moveTo>
                    <a:pt x="0" y="0"/>
                  </a:moveTo>
                  <a:lnTo>
                    <a:pt x="254508" y="0"/>
                  </a:lnTo>
                  <a:lnTo>
                    <a:pt x="254508" y="252984"/>
                  </a:lnTo>
                  <a:lnTo>
                    <a:pt x="0" y="252984"/>
                  </a:lnTo>
                  <a:lnTo>
                    <a:pt x="0" y="0"/>
                  </a:lnTo>
                  <a:close/>
                </a:path>
              </a:pathLst>
            </a:custGeom>
            <a:noFill/>
            <a:ln>
              <a:noFill/>
            </a:ln>
          </p:spPr>
          <p:txBody>
            <a:bodyPr wrap="square" lIns="0" tIns="0" rIns="0" bIns="0" rtlCol="0"/>
            <a:lstStyle/>
            <a:p>
              <a:pPr algn="ctr"/>
              <a:r>
                <a:rPr lang="en-US" sz="1400" b="1" dirty="0" smtClean="0">
                  <a:solidFill>
                    <a:schemeClr val="tx1"/>
                  </a:solidFill>
                  <a:latin typeface="Univers for KPMG"/>
                  <a:cs typeface="Univers for KPMG"/>
                </a:rPr>
                <a:t>+</a:t>
              </a:r>
              <a:endParaRPr lang="en-US" sz="1400" b="1" dirty="0">
                <a:solidFill>
                  <a:schemeClr val="tx1"/>
                </a:solidFill>
                <a:latin typeface="Univers for KPMG"/>
                <a:cs typeface="Univers for KPMG"/>
              </a:endParaRPr>
            </a:p>
          </p:txBody>
        </p:sp>
        <p:sp>
          <p:nvSpPr>
            <p:cNvPr id="25" name="object 8"/>
            <p:cNvSpPr/>
            <p:nvPr/>
          </p:nvSpPr>
          <p:spPr>
            <a:xfrm>
              <a:off x="4644008" y="3482370"/>
              <a:ext cx="360000" cy="288810"/>
            </a:xfrm>
            <a:custGeom>
              <a:avLst/>
              <a:gdLst/>
              <a:ahLst/>
              <a:cxnLst/>
              <a:rect l="l" t="t" r="r" b="b"/>
              <a:pathLst>
                <a:path w="254635" h="253364">
                  <a:moveTo>
                    <a:pt x="0" y="0"/>
                  </a:moveTo>
                  <a:lnTo>
                    <a:pt x="254508" y="0"/>
                  </a:lnTo>
                  <a:lnTo>
                    <a:pt x="254508" y="252984"/>
                  </a:lnTo>
                  <a:lnTo>
                    <a:pt x="0" y="252984"/>
                  </a:lnTo>
                  <a:lnTo>
                    <a:pt x="0" y="0"/>
                  </a:lnTo>
                  <a:close/>
                </a:path>
              </a:pathLst>
            </a:custGeom>
            <a:noFill/>
            <a:ln>
              <a:noFill/>
            </a:ln>
          </p:spPr>
          <p:txBody>
            <a:bodyPr wrap="square" lIns="0" tIns="0" rIns="0" bIns="0" rtlCol="0"/>
            <a:lstStyle/>
            <a:p>
              <a:pPr algn="ctr"/>
              <a:r>
                <a:rPr lang="en-US" sz="1400" b="1" dirty="0" smtClean="0">
                  <a:solidFill>
                    <a:schemeClr val="tx1"/>
                  </a:solidFill>
                  <a:latin typeface="Univers for KPMG"/>
                  <a:cs typeface="Univers for KPMG"/>
                </a:rPr>
                <a:t>+</a:t>
              </a:r>
              <a:endParaRPr lang="en-US" sz="1400" b="1" dirty="0">
                <a:solidFill>
                  <a:schemeClr val="tx1"/>
                </a:solidFill>
                <a:latin typeface="Univers for KPMG"/>
                <a:cs typeface="Univers for KPMG"/>
              </a:endParaRPr>
            </a:p>
          </p:txBody>
        </p:sp>
      </p:grpSp>
      <p:sp>
        <p:nvSpPr>
          <p:cNvPr id="15" name="Rectangle 14"/>
          <p:cNvSpPr/>
          <p:nvPr/>
        </p:nvSpPr>
        <p:spPr>
          <a:xfrm>
            <a:off x="150796" y="6642556"/>
            <a:ext cx="676788" cy="215444"/>
          </a:xfrm>
          <a:prstGeom prst="rect">
            <a:avLst/>
          </a:prstGeom>
        </p:spPr>
        <p:txBody>
          <a:bodyPr wrap="none">
            <a:spAutoFit/>
          </a:bodyPr>
          <a:lstStyle/>
          <a:p>
            <a:r>
              <a:rPr lang="fr-FR" sz="800" dirty="0">
                <a:solidFill>
                  <a:srgbClr val="FFFFFF"/>
                </a:solidFill>
                <a:ea typeface="Times New Roman" pitchFamily="18" charset="0"/>
                <a:cs typeface="Arial (W1)" pitchFamily="34" charset="0"/>
              </a:rPr>
              <a:t> Restricted</a:t>
            </a:r>
            <a:endParaRPr lang="fr-FR" dirty="0"/>
          </a:p>
        </p:txBody>
      </p:sp>
    </p:spTree>
    <p:extLst>
      <p:ext uri="{BB962C8B-B14F-4D97-AF65-F5344CB8AC3E}">
        <p14:creationId xmlns:p14="http://schemas.microsoft.com/office/powerpoint/2010/main" val="3810192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t>Comptabilisation initiale</a:t>
            </a:r>
            <a:r>
              <a:rPr lang="fr-FR" dirty="0"/>
              <a:t/>
            </a:r>
            <a:br>
              <a:rPr lang="fr-FR" dirty="0"/>
            </a:br>
            <a:r>
              <a:rPr lang="fr-FR" sz="2400" dirty="0">
                <a:solidFill>
                  <a:srgbClr val="0070C0"/>
                </a:solidFill>
              </a:rPr>
              <a:t>Exemple </a:t>
            </a:r>
            <a:r>
              <a:rPr lang="fr-FR" sz="2400" dirty="0" smtClean="0">
                <a:solidFill>
                  <a:srgbClr val="0070C0"/>
                </a:solidFill>
              </a:rPr>
              <a:t>d’application</a:t>
            </a:r>
            <a:endParaRPr lang="fr-FR" sz="2400" dirty="0"/>
          </a:p>
        </p:txBody>
      </p:sp>
      <p:graphicFrame>
        <p:nvGraphicFramePr>
          <p:cNvPr id="4" name="Table 9"/>
          <p:cNvGraphicFramePr>
            <a:graphicFrameLocks noGrp="1"/>
          </p:cNvGraphicFramePr>
          <p:nvPr>
            <p:extLst>
              <p:ext uri="{D42A27DB-BD31-4B8C-83A1-F6EECF244321}">
                <p14:modId xmlns:p14="http://schemas.microsoft.com/office/powerpoint/2010/main" val="2188325034"/>
              </p:ext>
            </p:extLst>
          </p:nvPr>
        </p:nvGraphicFramePr>
        <p:xfrm>
          <a:off x="3959936" y="3861048"/>
          <a:ext cx="4536000" cy="1854200"/>
        </p:xfrm>
        <a:graphic>
          <a:graphicData uri="http://schemas.openxmlformats.org/drawingml/2006/table">
            <a:tbl>
              <a:tblPr firstRow="1" bandRow="1">
                <a:tableStyleId>{5C22544A-7EE6-4342-B048-85BDC9FD1C3A}</a:tableStyleId>
              </a:tblPr>
              <a:tblGrid>
                <a:gridCol w="3960000">
                  <a:extLst>
                    <a:ext uri="{9D8B030D-6E8A-4147-A177-3AD203B41FA5}">
                      <a16:colId xmlns="" xmlns:a16="http://schemas.microsoft.com/office/drawing/2014/main" val="657353812"/>
                    </a:ext>
                  </a:extLst>
                </a:gridCol>
                <a:gridCol w="576000">
                  <a:extLst>
                    <a:ext uri="{9D8B030D-6E8A-4147-A177-3AD203B41FA5}">
                      <a16:colId xmlns="" xmlns:a16="http://schemas.microsoft.com/office/drawing/2014/main" val="2233231615"/>
                    </a:ext>
                  </a:extLst>
                </a:gridCol>
              </a:tblGrid>
              <a:tr h="370840">
                <a:tc>
                  <a:txBody>
                    <a:bodyPr/>
                    <a:lstStyle/>
                    <a:p>
                      <a:r>
                        <a:rPr lang="fr-FR" dirty="0" smtClean="0">
                          <a:solidFill>
                            <a:srgbClr val="002060"/>
                          </a:solidFill>
                        </a:rPr>
                        <a:t>Annexe</a:t>
                      </a:r>
                      <a:endParaRPr lang="fr-BE" dirty="0">
                        <a:solidFill>
                          <a:srgbClr val="002060"/>
                        </a:solidFill>
                      </a:endParaRPr>
                    </a:p>
                  </a:txBody>
                  <a:tcPr>
                    <a:lnB w="12700" cap="flat" cmpd="sng" algn="ctr">
                      <a:solidFill>
                        <a:srgbClr val="002060"/>
                      </a:solidFill>
                      <a:prstDash val="solid"/>
                      <a:round/>
                      <a:headEnd type="none" w="med" len="med"/>
                      <a:tailEnd type="none" w="med" len="med"/>
                    </a:lnB>
                    <a:noFill/>
                  </a:tcPr>
                </a:tc>
                <a:tc>
                  <a:txBody>
                    <a:bodyPr/>
                    <a:lstStyle/>
                    <a:p>
                      <a:pPr algn="r"/>
                      <a:endParaRPr lang="fr-BE" dirty="0">
                        <a:solidFill>
                          <a:srgbClr val="002060"/>
                        </a:solidFill>
                      </a:endParaRPr>
                    </a:p>
                  </a:txBody>
                  <a:tcPr>
                    <a:lnB w="12700" cap="flat" cmpd="sng" algn="ctr">
                      <a:solidFill>
                        <a:srgbClr val="002060"/>
                      </a:solidFill>
                      <a:prstDash val="solid"/>
                      <a:round/>
                      <a:headEnd type="none" w="med" len="med"/>
                      <a:tailEnd type="none" w="med" len="med"/>
                    </a:lnB>
                    <a:noFill/>
                  </a:tcPr>
                </a:tc>
                <a:extLst>
                  <a:ext uri="{0D108BD9-81ED-4DB2-BD59-A6C34878D82A}">
                    <a16:rowId xmlns="" xmlns:a16="http://schemas.microsoft.com/office/drawing/2014/main" val="2159760152"/>
                  </a:ext>
                </a:extLst>
              </a:tr>
              <a:tr h="370840">
                <a:tc>
                  <a:txBody>
                    <a:bodyPr/>
                    <a:lstStyle/>
                    <a:p>
                      <a:r>
                        <a:rPr lang="fr-FR" dirty="0" smtClean="0">
                          <a:solidFill>
                            <a:srgbClr val="002060"/>
                          </a:solidFill>
                        </a:rPr>
                        <a:t>Estimation des flux de trésorerie</a:t>
                      </a:r>
                      <a:endParaRPr lang="fr-BE" dirty="0">
                        <a:solidFill>
                          <a:srgbClr val="002060"/>
                        </a:solidFill>
                      </a:endParaRPr>
                    </a:p>
                  </a:txBody>
                  <a:tcPr>
                    <a:lnT w="12700" cap="flat" cmpd="sng" algn="ctr">
                      <a:solidFill>
                        <a:srgbClr val="002060"/>
                      </a:solidFill>
                      <a:prstDash val="solid"/>
                      <a:round/>
                      <a:headEnd type="none" w="med" len="med"/>
                      <a:tailEnd type="none" w="med" len="med"/>
                    </a:lnT>
                    <a:noFill/>
                  </a:tcPr>
                </a:tc>
                <a:tc>
                  <a:txBody>
                    <a:bodyPr/>
                    <a:lstStyle/>
                    <a:p>
                      <a:pPr algn="r"/>
                      <a:r>
                        <a:rPr lang="fr-FR" dirty="0" smtClean="0">
                          <a:solidFill>
                            <a:srgbClr val="002060"/>
                          </a:solidFill>
                        </a:rPr>
                        <a:t>(21)</a:t>
                      </a:r>
                      <a:endParaRPr lang="fr-BE" dirty="0">
                        <a:solidFill>
                          <a:srgbClr val="002060"/>
                        </a:solidFill>
                      </a:endParaRPr>
                    </a:p>
                  </a:txBody>
                  <a:tcPr>
                    <a:lnT w="12700" cap="flat" cmpd="sng" algn="ctr">
                      <a:solidFill>
                        <a:srgbClr val="002060"/>
                      </a:solidFill>
                      <a:prstDash val="solid"/>
                      <a:round/>
                      <a:headEnd type="none" w="med" len="med"/>
                      <a:tailEnd type="none" w="med" len="med"/>
                    </a:lnT>
                    <a:noFill/>
                  </a:tcPr>
                </a:tc>
                <a:extLst>
                  <a:ext uri="{0D108BD9-81ED-4DB2-BD59-A6C34878D82A}">
                    <a16:rowId xmlns="" xmlns:a16="http://schemas.microsoft.com/office/drawing/2014/main" val="4097926159"/>
                  </a:ext>
                </a:extLst>
              </a:tr>
              <a:tr h="370840">
                <a:tc>
                  <a:txBody>
                    <a:bodyPr/>
                    <a:lstStyle/>
                    <a:p>
                      <a:r>
                        <a:rPr lang="fr-FR" dirty="0" smtClean="0">
                          <a:solidFill>
                            <a:srgbClr val="002060"/>
                          </a:solidFill>
                        </a:rPr>
                        <a:t>Ajustement pour risque non financier</a:t>
                      </a:r>
                      <a:endParaRPr lang="fr-BE" dirty="0">
                        <a:solidFill>
                          <a:srgbClr val="002060"/>
                        </a:solidFill>
                      </a:endParaRPr>
                    </a:p>
                  </a:txBody>
                  <a:tcPr>
                    <a:noFill/>
                  </a:tcPr>
                </a:tc>
                <a:tc>
                  <a:txBody>
                    <a:bodyPr/>
                    <a:lstStyle/>
                    <a:p>
                      <a:pPr algn="r"/>
                      <a:r>
                        <a:rPr lang="fr-FR" dirty="0" smtClean="0">
                          <a:solidFill>
                            <a:srgbClr val="002060"/>
                          </a:solidFill>
                        </a:rPr>
                        <a:t>6</a:t>
                      </a:r>
                      <a:endParaRPr lang="fr-BE" dirty="0">
                        <a:solidFill>
                          <a:srgbClr val="002060"/>
                        </a:solidFill>
                      </a:endParaRPr>
                    </a:p>
                  </a:txBody>
                  <a:tcPr>
                    <a:noFill/>
                  </a:tcPr>
                </a:tc>
                <a:extLst>
                  <a:ext uri="{0D108BD9-81ED-4DB2-BD59-A6C34878D82A}">
                    <a16:rowId xmlns="" xmlns:a16="http://schemas.microsoft.com/office/drawing/2014/main" val="2426715360"/>
                  </a:ext>
                </a:extLst>
              </a:tr>
              <a:tr h="370840">
                <a:tc>
                  <a:txBody>
                    <a:bodyPr/>
                    <a:lstStyle/>
                    <a:p>
                      <a:r>
                        <a:rPr lang="fr-FR" dirty="0" smtClean="0">
                          <a:solidFill>
                            <a:srgbClr val="002060"/>
                          </a:solidFill>
                        </a:rPr>
                        <a:t>Marge de service</a:t>
                      </a:r>
                      <a:r>
                        <a:rPr lang="fr-FR" baseline="0" dirty="0" smtClean="0">
                          <a:solidFill>
                            <a:srgbClr val="002060"/>
                          </a:solidFill>
                        </a:rPr>
                        <a:t> contractuelle</a:t>
                      </a:r>
                      <a:endParaRPr lang="fr-BE" dirty="0">
                        <a:solidFill>
                          <a:srgbClr val="002060"/>
                        </a:solidFill>
                      </a:endParaRPr>
                    </a:p>
                  </a:txBody>
                  <a:tcPr>
                    <a:lnB w="12700" cap="flat" cmpd="sng" algn="ctr">
                      <a:solidFill>
                        <a:srgbClr val="002060"/>
                      </a:solidFill>
                      <a:prstDash val="solid"/>
                      <a:round/>
                      <a:headEnd type="none" w="med" len="med"/>
                      <a:tailEnd type="none" w="med" len="med"/>
                    </a:lnB>
                    <a:noFill/>
                  </a:tcPr>
                </a:tc>
                <a:tc>
                  <a:txBody>
                    <a:bodyPr/>
                    <a:lstStyle/>
                    <a:p>
                      <a:pPr algn="r"/>
                      <a:r>
                        <a:rPr lang="fr-FR" dirty="0" smtClean="0">
                          <a:solidFill>
                            <a:srgbClr val="002060"/>
                          </a:solidFill>
                        </a:rPr>
                        <a:t>15</a:t>
                      </a:r>
                      <a:endParaRPr lang="fr-BE" dirty="0">
                        <a:solidFill>
                          <a:srgbClr val="002060"/>
                        </a:solidFill>
                      </a:endParaRPr>
                    </a:p>
                  </a:txBody>
                  <a:tcPr>
                    <a:lnB w="12700" cap="flat" cmpd="sng" algn="ctr">
                      <a:solidFill>
                        <a:srgbClr val="002060"/>
                      </a:solidFill>
                      <a:prstDash val="solid"/>
                      <a:round/>
                      <a:headEnd type="none" w="med" len="med"/>
                      <a:tailEnd type="none" w="med" len="med"/>
                    </a:lnB>
                    <a:noFill/>
                  </a:tcPr>
                </a:tc>
                <a:extLst>
                  <a:ext uri="{0D108BD9-81ED-4DB2-BD59-A6C34878D82A}">
                    <a16:rowId xmlns="" xmlns:a16="http://schemas.microsoft.com/office/drawing/2014/main" val="2524471204"/>
                  </a:ext>
                </a:extLst>
              </a:tr>
              <a:tr h="370840">
                <a:tc>
                  <a:txBody>
                    <a:bodyPr/>
                    <a:lstStyle/>
                    <a:p>
                      <a:r>
                        <a:rPr lang="fr-FR" b="1" dirty="0" smtClean="0">
                          <a:solidFill>
                            <a:srgbClr val="002060"/>
                          </a:solidFill>
                        </a:rPr>
                        <a:t>Total passif d’assurance</a:t>
                      </a:r>
                      <a:endParaRPr lang="fr-BE" b="1"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r"/>
                      <a:r>
                        <a:rPr lang="fr-FR" b="1" dirty="0" smtClean="0">
                          <a:solidFill>
                            <a:srgbClr val="002060"/>
                          </a:solidFill>
                        </a:rPr>
                        <a:t>0</a:t>
                      </a:r>
                      <a:endParaRPr lang="fr-BE" b="1"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 xmlns:a16="http://schemas.microsoft.com/office/drawing/2014/main" val="2558641773"/>
                  </a:ext>
                </a:extLst>
              </a:tr>
            </a:tbl>
          </a:graphicData>
        </a:graphic>
      </p:graphicFrame>
      <p:graphicFrame>
        <p:nvGraphicFramePr>
          <p:cNvPr id="5" name="Table 10"/>
          <p:cNvGraphicFramePr>
            <a:graphicFrameLocks noGrp="1"/>
          </p:cNvGraphicFramePr>
          <p:nvPr>
            <p:extLst>
              <p:ext uri="{D42A27DB-BD31-4B8C-83A1-F6EECF244321}">
                <p14:modId xmlns:p14="http://schemas.microsoft.com/office/powerpoint/2010/main" val="3425798581"/>
              </p:ext>
            </p:extLst>
          </p:nvPr>
        </p:nvGraphicFramePr>
        <p:xfrm>
          <a:off x="179512" y="2516879"/>
          <a:ext cx="3348000" cy="2961640"/>
        </p:xfrm>
        <a:graphic>
          <a:graphicData uri="http://schemas.openxmlformats.org/drawingml/2006/table">
            <a:tbl>
              <a:tblPr firstRow="1" bandRow="1">
                <a:tableStyleId>{2D5ABB26-0587-4C30-8999-92F81FD0307C}</a:tableStyleId>
              </a:tblPr>
              <a:tblGrid>
                <a:gridCol w="2664000">
                  <a:extLst>
                    <a:ext uri="{9D8B030D-6E8A-4147-A177-3AD203B41FA5}">
                      <a16:colId xmlns="" xmlns:a16="http://schemas.microsoft.com/office/drawing/2014/main" val="3790985519"/>
                    </a:ext>
                  </a:extLst>
                </a:gridCol>
                <a:gridCol w="684000">
                  <a:extLst>
                    <a:ext uri="{9D8B030D-6E8A-4147-A177-3AD203B41FA5}">
                      <a16:colId xmlns="" xmlns:a16="http://schemas.microsoft.com/office/drawing/2014/main" val="796418780"/>
                    </a:ext>
                  </a:extLst>
                </a:gridCol>
              </a:tblGrid>
              <a:tr h="139040">
                <a:tc>
                  <a:txBody>
                    <a:bodyPr/>
                    <a:lstStyle/>
                    <a:p>
                      <a:r>
                        <a:rPr lang="fr-FR" dirty="0" smtClean="0">
                          <a:solidFill>
                            <a:srgbClr val="002060"/>
                          </a:solidFill>
                        </a:rPr>
                        <a:t>Primes</a:t>
                      </a:r>
                      <a:endParaRPr lang="fr-BE" dirty="0">
                        <a:solidFill>
                          <a:srgbClr val="002060"/>
                        </a:solidFill>
                      </a:endParaRPr>
                    </a:p>
                  </a:txBody>
                  <a:tcPr/>
                </a:tc>
                <a:tc>
                  <a:txBody>
                    <a:bodyPr/>
                    <a:lstStyle/>
                    <a:p>
                      <a:pPr algn="r"/>
                      <a:r>
                        <a:rPr lang="fr-FR" dirty="0" smtClean="0">
                          <a:solidFill>
                            <a:srgbClr val="002060"/>
                          </a:solidFill>
                        </a:rPr>
                        <a:t>(100)</a:t>
                      </a:r>
                      <a:endParaRPr lang="fr-BE" dirty="0">
                        <a:solidFill>
                          <a:srgbClr val="002060"/>
                        </a:solidFill>
                      </a:endParaRPr>
                    </a:p>
                  </a:txBody>
                  <a:tcPr/>
                </a:tc>
                <a:extLst>
                  <a:ext uri="{0D108BD9-81ED-4DB2-BD59-A6C34878D82A}">
                    <a16:rowId xmlns="" xmlns:a16="http://schemas.microsoft.com/office/drawing/2014/main" val="178317274"/>
                  </a:ext>
                </a:extLst>
              </a:tr>
              <a:tr h="370840">
                <a:tc>
                  <a:txBody>
                    <a:bodyPr/>
                    <a:lstStyle/>
                    <a:p>
                      <a:r>
                        <a:rPr lang="fr-FR" dirty="0" smtClean="0">
                          <a:solidFill>
                            <a:srgbClr val="002060"/>
                          </a:solidFill>
                        </a:rPr>
                        <a:t>Sinistres</a:t>
                      </a:r>
                      <a:r>
                        <a:rPr lang="fr-FR" baseline="0" dirty="0" smtClean="0">
                          <a:solidFill>
                            <a:srgbClr val="002060"/>
                          </a:solidFill>
                        </a:rPr>
                        <a:t> attendus</a:t>
                      </a:r>
                      <a:endParaRPr lang="fr-BE" dirty="0">
                        <a:solidFill>
                          <a:srgbClr val="002060"/>
                        </a:solidFill>
                      </a:endParaRPr>
                    </a:p>
                  </a:txBody>
                  <a:tcPr/>
                </a:tc>
                <a:tc>
                  <a:txBody>
                    <a:bodyPr/>
                    <a:lstStyle/>
                    <a:p>
                      <a:pPr algn="r"/>
                      <a:r>
                        <a:rPr lang="fr-FR" dirty="0" smtClean="0">
                          <a:solidFill>
                            <a:srgbClr val="002060"/>
                          </a:solidFill>
                        </a:rPr>
                        <a:t>60</a:t>
                      </a:r>
                      <a:endParaRPr lang="fr-BE" dirty="0">
                        <a:solidFill>
                          <a:srgbClr val="002060"/>
                        </a:solidFill>
                      </a:endParaRPr>
                    </a:p>
                  </a:txBody>
                  <a:tcPr/>
                </a:tc>
                <a:extLst>
                  <a:ext uri="{0D108BD9-81ED-4DB2-BD59-A6C34878D82A}">
                    <a16:rowId xmlns="" xmlns:a16="http://schemas.microsoft.com/office/drawing/2014/main" val="4180493051"/>
                  </a:ext>
                </a:extLst>
              </a:tr>
              <a:tr h="370840">
                <a:tc>
                  <a:txBody>
                    <a:bodyPr/>
                    <a:lstStyle/>
                    <a:p>
                      <a:r>
                        <a:rPr lang="fr-FR" dirty="0" smtClean="0">
                          <a:solidFill>
                            <a:srgbClr val="002060"/>
                          </a:solidFill>
                        </a:rPr>
                        <a:t>Frais attendus</a:t>
                      </a:r>
                      <a:endParaRPr lang="fr-BE" dirty="0">
                        <a:solidFill>
                          <a:srgbClr val="002060"/>
                        </a:solidFill>
                      </a:endParaRPr>
                    </a:p>
                  </a:txBody>
                  <a:tcPr/>
                </a:tc>
                <a:tc>
                  <a:txBody>
                    <a:bodyPr/>
                    <a:lstStyle/>
                    <a:p>
                      <a:pPr algn="r"/>
                      <a:r>
                        <a:rPr lang="fr-FR" dirty="0" smtClean="0">
                          <a:solidFill>
                            <a:srgbClr val="002060"/>
                          </a:solidFill>
                        </a:rPr>
                        <a:t>20</a:t>
                      </a:r>
                      <a:endParaRPr lang="fr-BE" dirty="0">
                        <a:solidFill>
                          <a:srgbClr val="002060"/>
                        </a:solidFill>
                      </a:endParaRPr>
                    </a:p>
                  </a:txBody>
                  <a:tcPr>
                    <a:lnB w="12700" cap="flat" cmpd="sng" algn="ctr">
                      <a:noFill/>
                      <a:prstDash val="solid"/>
                      <a:round/>
                      <a:headEnd type="none" w="med" len="med"/>
                      <a:tailEnd type="none" w="med" len="med"/>
                    </a:lnB>
                  </a:tcPr>
                </a:tc>
                <a:extLst>
                  <a:ext uri="{0D108BD9-81ED-4DB2-BD59-A6C34878D82A}">
                    <a16:rowId xmlns="" xmlns:a16="http://schemas.microsoft.com/office/drawing/2014/main" val="3365003278"/>
                  </a:ext>
                </a:extLst>
              </a:tr>
              <a:tr h="370840">
                <a:tc>
                  <a:txBody>
                    <a:bodyPr/>
                    <a:lstStyle/>
                    <a:p>
                      <a:r>
                        <a:rPr lang="fr-BE" dirty="0" smtClean="0">
                          <a:solidFill>
                            <a:srgbClr val="002060"/>
                          </a:solidFill>
                        </a:rPr>
                        <a:t>Effet d’actualisation</a:t>
                      </a:r>
                      <a:endParaRPr lang="fr-BE" dirty="0">
                        <a:solidFill>
                          <a:srgbClr val="002060"/>
                        </a:solidFill>
                      </a:endParaRPr>
                    </a:p>
                  </a:txBody>
                  <a:tcPr/>
                </a:tc>
                <a:tc>
                  <a:txBody>
                    <a:bodyPr/>
                    <a:lstStyle/>
                    <a:p>
                      <a:pPr algn="r"/>
                      <a:r>
                        <a:rPr lang="fr-BE" dirty="0" smtClean="0">
                          <a:solidFill>
                            <a:srgbClr val="002060"/>
                          </a:solidFill>
                        </a:rPr>
                        <a:t>(1)</a:t>
                      </a:r>
                      <a:endParaRPr lang="fr-BE" dirty="0">
                        <a:solidFill>
                          <a:srgbClr val="002060"/>
                        </a:solidFill>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42421908"/>
                  </a:ext>
                </a:extLst>
              </a:tr>
              <a:tr h="370840">
                <a:tc>
                  <a:txBody>
                    <a:bodyPr/>
                    <a:lstStyle/>
                    <a:p>
                      <a:r>
                        <a:rPr lang="fr-FR" b="1" dirty="0" smtClean="0">
                          <a:solidFill>
                            <a:srgbClr val="002060"/>
                          </a:solidFill>
                        </a:rPr>
                        <a:t>Estimation des flux</a:t>
                      </a:r>
                      <a:endParaRPr lang="fr-BE" b="1" dirty="0">
                        <a:solidFill>
                          <a:srgbClr val="002060"/>
                        </a:solidFill>
                      </a:endParaRPr>
                    </a:p>
                  </a:txBody>
                  <a:tcPr/>
                </a:tc>
                <a:tc>
                  <a:txBody>
                    <a:bodyPr/>
                    <a:lstStyle/>
                    <a:p>
                      <a:pPr algn="r"/>
                      <a:r>
                        <a:rPr lang="fr-FR" b="1" dirty="0" smtClean="0">
                          <a:solidFill>
                            <a:srgbClr val="002060"/>
                          </a:solidFill>
                        </a:rPr>
                        <a:t>(21)</a:t>
                      </a:r>
                      <a:endParaRPr lang="fr-BE"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81689661"/>
                  </a:ext>
                </a:extLst>
              </a:tr>
              <a:tr h="370840">
                <a:tc>
                  <a:txBody>
                    <a:bodyPr/>
                    <a:lstStyle/>
                    <a:p>
                      <a:r>
                        <a:rPr lang="fr-BE" b="0" dirty="0" smtClean="0">
                          <a:solidFill>
                            <a:srgbClr val="002060"/>
                          </a:solidFill>
                        </a:rPr>
                        <a:t>Ajustement</a:t>
                      </a:r>
                      <a:r>
                        <a:rPr lang="fr-BE" b="0" baseline="0" dirty="0" smtClean="0">
                          <a:solidFill>
                            <a:srgbClr val="002060"/>
                          </a:solidFill>
                        </a:rPr>
                        <a:t> pour risque</a:t>
                      </a:r>
                      <a:endParaRPr lang="fr-BE" b="0" dirty="0">
                        <a:solidFill>
                          <a:srgbClr val="002060"/>
                        </a:solidFill>
                      </a:endParaRPr>
                    </a:p>
                  </a:txBody>
                  <a:tcPr/>
                </a:tc>
                <a:tc>
                  <a:txBody>
                    <a:bodyPr/>
                    <a:lstStyle/>
                    <a:p>
                      <a:pPr algn="r"/>
                      <a:r>
                        <a:rPr lang="fr-BE" b="0" dirty="0" smtClean="0">
                          <a:solidFill>
                            <a:srgbClr val="002060"/>
                          </a:solidFill>
                        </a:rPr>
                        <a:t>6</a:t>
                      </a:r>
                      <a:endParaRPr lang="fr-BE"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813170276"/>
                  </a:ext>
                </a:extLst>
              </a:tr>
              <a:tr h="370840">
                <a:tc>
                  <a:txBody>
                    <a:bodyPr/>
                    <a:lstStyle/>
                    <a:p>
                      <a:r>
                        <a:rPr lang="fr-BE" b="0" dirty="0" smtClean="0">
                          <a:solidFill>
                            <a:srgbClr val="002060"/>
                          </a:solidFill>
                        </a:rPr>
                        <a:t>Marge de service</a:t>
                      </a:r>
                      <a:endParaRPr lang="fr-BE" b="0" dirty="0">
                        <a:solidFill>
                          <a:srgbClr val="002060"/>
                        </a:solidFill>
                      </a:endParaRPr>
                    </a:p>
                  </a:txBody>
                  <a:tcPr/>
                </a:tc>
                <a:tc>
                  <a:txBody>
                    <a:bodyPr/>
                    <a:lstStyle/>
                    <a:p>
                      <a:pPr algn="r"/>
                      <a:r>
                        <a:rPr lang="fr-BE" b="0" dirty="0" smtClean="0">
                          <a:solidFill>
                            <a:srgbClr val="002060"/>
                          </a:solidFill>
                        </a:rPr>
                        <a:t>15</a:t>
                      </a:r>
                      <a:endParaRPr lang="fr-BE" b="0" dirty="0">
                        <a:solidFill>
                          <a:srgbClr val="002060"/>
                        </a:solidFill>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1056111"/>
                  </a:ext>
                </a:extLst>
              </a:tr>
              <a:tr h="370840">
                <a:tc>
                  <a:txBody>
                    <a:bodyPr/>
                    <a:lstStyle/>
                    <a:p>
                      <a:r>
                        <a:rPr lang="fr-BE" b="1" dirty="0" smtClean="0">
                          <a:solidFill>
                            <a:srgbClr val="002060"/>
                          </a:solidFill>
                        </a:rPr>
                        <a:t>Passif d’assurance</a:t>
                      </a:r>
                      <a:endParaRPr lang="fr-BE" b="1" dirty="0">
                        <a:solidFill>
                          <a:srgbClr val="002060"/>
                        </a:solidFill>
                      </a:endParaRPr>
                    </a:p>
                  </a:txBody>
                  <a:tcPr/>
                </a:tc>
                <a:tc>
                  <a:txBody>
                    <a:bodyPr/>
                    <a:lstStyle/>
                    <a:p>
                      <a:pPr algn="r"/>
                      <a:r>
                        <a:rPr lang="fr-BE" b="1" dirty="0" smtClean="0">
                          <a:solidFill>
                            <a:srgbClr val="002060"/>
                          </a:solidFill>
                        </a:rPr>
                        <a:t>0</a:t>
                      </a:r>
                      <a:endParaRPr lang="fr-BE" b="1" dirty="0">
                        <a:solidFill>
                          <a:srgbClr val="002060"/>
                        </a:solidFill>
                      </a:endParaRPr>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812317844"/>
                  </a:ext>
                </a:extLst>
              </a:tr>
            </a:tbl>
          </a:graphicData>
        </a:graphic>
      </p:graphicFrame>
      <p:sp>
        <p:nvSpPr>
          <p:cNvPr id="6" name="TextBox 11"/>
          <p:cNvSpPr txBox="1"/>
          <p:nvPr/>
        </p:nvSpPr>
        <p:spPr>
          <a:xfrm>
            <a:off x="323528" y="2053483"/>
            <a:ext cx="8640960" cy="369332"/>
          </a:xfrm>
          <a:prstGeom prst="rect">
            <a:avLst/>
          </a:prstGeom>
          <a:noFill/>
        </p:spPr>
        <p:txBody>
          <a:bodyPr wrap="square" rtlCol="0">
            <a:spAutoFit/>
          </a:bodyPr>
          <a:lstStyle/>
          <a:p>
            <a:r>
              <a:rPr lang="fr-FR" sz="1800" b="1" u="sng" dirty="0" smtClean="0">
                <a:solidFill>
                  <a:srgbClr val="162A71"/>
                </a:solidFill>
                <a:latin typeface="+mj-lt"/>
              </a:rPr>
              <a:t>Comptabilisation initiale du contrat  </a:t>
            </a:r>
            <a:r>
              <a:rPr lang="fr-FR" sz="1800" b="1" dirty="0" smtClean="0">
                <a:solidFill>
                  <a:srgbClr val="162A71"/>
                </a:solidFill>
                <a:latin typeface="+mj-lt"/>
              </a:rPr>
              <a:t>				               	</a:t>
            </a:r>
            <a:endParaRPr lang="fr-BE" sz="1800" b="1" dirty="0">
              <a:solidFill>
                <a:srgbClr val="162A71"/>
              </a:solidFill>
              <a:latin typeface="+mj-lt"/>
            </a:endParaRPr>
          </a:p>
        </p:txBody>
      </p:sp>
      <p:sp>
        <p:nvSpPr>
          <p:cNvPr id="7" name="Rectangle 6"/>
          <p:cNvSpPr/>
          <p:nvPr/>
        </p:nvSpPr>
        <p:spPr>
          <a:xfrm>
            <a:off x="179512" y="980728"/>
            <a:ext cx="8784976" cy="10727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b="1" dirty="0">
                <a:solidFill>
                  <a:srgbClr val="002060"/>
                </a:solidFill>
              </a:rPr>
              <a:t>Au </a:t>
            </a:r>
            <a:r>
              <a:rPr lang="fr-FR" sz="1800" b="1" dirty="0" smtClean="0">
                <a:solidFill>
                  <a:srgbClr val="002060"/>
                </a:solidFill>
              </a:rPr>
              <a:t>01/01/N    </a:t>
            </a:r>
            <a:r>
              <a:rPr lang="fr-FR" sz="1800" dirty="0" smtClean="0">
                <a:solidFill>
                  <a:srgbClr val="002060"/>
                </a:solidFill>
              </a:rPr>
              <a:t>Prime : 100    Taux de sinistres : 60% de la prime    Taux de frais : 20%</a:t>
            </a:r>
          </a:p>
          <a:p>
            <a:r>
              <a:rPr lang="fr-FR" sz="1800" dirty="0" smtClean="0">
                <a:solidFill>
                  <a:srgbClr val="002060"/>
                </a:solidFill>
              </a:rPr>
              <a:t>                           	Ajustement pour risque non financier : 6%</a:t>
            </a:r>
            <a:r>
              <a:rPr lang="fr-FR" sz="1800" dirty="0">
                <a:solidFill>
                  <a:srgbClr val="002060"/>
                </a:solidFill>
              </a:rPr>
              <a:t> </a:t>
            </a:r>
            <a:r>
              <a:rPr lang="fr-FR" sz="1800" dirty="0" smtClean="0">
                <a:solidFill>
                  <a:srgbClr val="002060"/>
                </a:solidFill>
              </a:rPr>
              <a:t> Taux d’actualisation: 1%</a:t>
            </a:r>
          </a:p>
          <a:p>
            <a:r>
              <a:rPr lang="fr-FR" sz="1800" dirty="0">
                <a:solidFill>
                  <a:srgbClr val="002060"/>
                </a:solidFill>
              </a:rPr>
              <a:t>	</a:t>
            </a:r>
            <a:r>
              <a:rPr lang="fr-FR" sz="1800" dirty="0" smtClean="0">
                <a:solidFill>
                  <a:srgbClr val="002060"/>
                </a:solidFill>
              </a:rPr>
              <a:t>	Contrat annuel</a:t>
            </a:r>
            <a:endParaRPr lang="fr-BE" sz="1800" dirty="0">
              <a:solidFill>
                <a:srgbClr val="002060"/>
              </a:solidFill>
            </a:endParaRPr>
          </a:p>
        </p:txBody>
      </p:sp>
      <p:graphicFrame>
        <p:nvGraphicFramePr>
          <p:cNvPr id="8" name="Table 9"/>
          <p:cNvGraphicFramePr>
            <a:graphicFrameLocks noGrp="1"/>
          </p:cNvGraphicFramePr>
          <p:nvPr>
            <p:extLst>
              <p:ext uri="{D42A27DB-BD31-4B8C-83A1-F6EECF244321}">
                <p14:modId xmlns:p14="http://schemas.microsoft.com/office/powerpoint/2010/main" val="3128236273"/>
              </p:ext>
            </p:extLst>
          </p:nvPr>
        </p:nvGraphicFramePr>
        <p:xfrm>
          <a:off x="3995936" y="2157655"/>
          <a:ext cx="4464000" cy="1483360"/>
        </p:xfrm>
        <a:graphic>
          <a:graphicData uri="http://schemas.openxmlformats.org/drawingml/2006/table">
            <a:tbl>
              <a:tblPr firstRow="1" bandRow="1">
                <a:tableStyleId>{5C22544A-7EE6-4342-B048-85BDC9FD1C3A}</a:tableStyleId>
              </a:tblPr>
              <a:tblGrid>
                <a:gridCol w="1152000">
                  <a:extLst>
                    <a:ext uri="{9D8B030D-6E8A-4147-A177-3AD203B41FA5}">
                      <a16:colId xmlns="" xmlns:a16="http://schemas.microsoft.com/office/drawing/2014/main" val="769701386"/>
                    </a:ext>
                  </a:extLst>
                </a:gridCol>
                <a:gridCol w="576000">
                  <a:extLst>
                    <a:ext uri="{9D8B030D-6E8A-4147-A177-3AD203B41FA5}">
                      <a16:colId xmlns="" xmlns:a16="http://schemas.microsoft.com/office/drawing/2014/main" val="4152931461"/>
                    </a:ext>
                  </a:extLst>
                </a:gridCol>
                <a:gridCol w="2160000">
                  <a:extLst>
                    <a:ext uri="{9D8B030D-6E8A-4147-A177-3AD203B41FA5}">
                      <a16:colId xmlns="" xmlns:a16="http://schemas.microsoft.com/office/drawing/2014/main" val="657353812"/>
                    </a:ext>
                  </a:extLst>
                </a:gridCol>
                <a:gridCol w="576000">
                  <a:extLst>
                    <a:ext uri="{9D8B030D-6E8A-4147-A177-3AD203B41FA5}">
                      <a16:colId xmlns="" xmlns:a16="http://schemas.microsoft.com/office/drawing/2014/main" val="2233231615"/>
                    </a:ext>
                  </a:extLst>
                </a:gridCol>
              </a:tblGrid>
              <a:tr h="370840">
                <a:tc gridSpan="4">
                  <a:txBody>
                    <a:bodyPr/>
                    <a:lstStyle/>
                    <a:p>
                      <a:r>
                        <a:rPr lang="fr-BE" dirty="0" smtClean="0">
                          <a:solidFill>
                            <a:srgbClr val="002060"/>
                          </a:solidFill>
                        </a:rPr>
                        <a:t>Bilan</a:t>
                      </a:r>
                      <a:endParaRPr lang="fr-BE" dirty="0">
                        <a:solidFill>
                          <a:srgbClr val="002060"/>
                        </a:solidFill>
                      </a:endParaRPr>
                    </a:p>
                  </a:txBody>
                  <a:tcPr>
                    <a:noFill/>
                  </a:tcPr>
                </a:tc>
                <a:tc hMerge="1">
                  <a:txBody>
                    <a:bodyPr/>
                    <a:lstStyle/>
                    <a:p>
                      <a:endParaRPr lang="fr-BE" dirty="0"/>
                    </a:p>
                  </a:txBody>
                  <a:tcPr/>
                </a:tc>
                <a:tc hMerge="1">
                  <a:txBody>
                    <a:bodyPr/>
                    <a:lstStyle/>
                    <a:p>
                      <a:endParaRPr lang="fr-BE" dirty="0"/>
                    </a:p>
                  </a:txBody>
                  <a:tcPr/>
                </a:tc>
                <a:tc hMerge="1">
                  <a:txBody>
                    <a:bodyPr/>
                    <a:lstStyle/>
                    <a:p>
                      <a:pPr algn="r"/>
                      <a:endParaRPr lang="fr-BE" dirty="0"/>
                    </a:p>
                  </a:txBody>
                  <a:tcPr/>
                </a:tc>
                <a:extLst>
                  <a:ext uri="{0D108BD9-81ED-4DB2-BD59-A6C34878D82A}">
                    <a16:rowId xmlns="" xmlns:a16="http://schemas.microsoft.com/office/drawing/2014/main" val="4029939588"/>
                  </a:ext>
                </a:extLst>
              </a:tr>
              <a:tr h="370840">
                <a:tc>
                  <a:txBody>
                    <a:bodyPr/>
                    <a:lstStyle/>
                    <a:p>
                      <a:r>
                        <a:rPr lang="fr-FR" b="1" dirty="0" smtClean="0">
                          <a:solidFill>
                            <a:schemeClr val="bg1"/>
                          </a:solidFill>
                        </a:rPr>
                        <a:t>Actif</a:t>
                      </a:r>
                      <a:endParaRPr lang="fr-BE" b="1" dirty="0">
                        <a:solidFill>
                          <a:schemeClr val="bg1"/>
                        </a:solidFill>
                      </a:endParaRPr>
                    </a:p>
                  </a:txBody>
                  <a:tcPr>
                    <a:solidFill>
                      <a:schemeClr val="accent1"/>
                    </a:solidFill>
                  </a:tcPr>
                </a:tc>
                <a:tc>
                  <a:txBody>
                    <a:bodyPr/>
                    <a:lstStyle/>
                    <a:p>
                      <a:endParaRPr lang="fr-BE" b="1" dirty="0">
                        <a:solidFill>
                          <a:schemeClr val="bg1"/>
                        </a:solidFill>
                      </a:endParaRPr>
                    </a:p>
                  </a:txBody>
                  <a:tcPr>
                    <a:solidFill>
                      <a:schemeClr val="accent1"/>
                    </a:solidFill>
                  </a:tcPr>
                </a:tc>
                <a:tc>
                  <a:txBody>
                    <a:bodyPr/>
                    <a:lstStyle/>
                    <a:p>
                      <a:r>
                        <a:rPr lang="fr-FR" b="1" dirty="0" smtClean="0">
                          <a:solidFill>
                            <a:schemeClr val="bg1"/>
                          </a:solidFill>
                        </a:rPr>
                        <a:t>Passif</a:t>
                      </a:r>
                      <a:endParaRPr lang="fr-BE" b="1" dirty="0">
                        <a:solidFill>
                          <a:schemeClr val="bg1"/>
                        </a:solidFill>
                      </a:endParaRPr>
                    </a:p>
                  </a:txBody>
                  <a:tcPr>
                    <a:solidFill>
                      <a:schemeClr val="accent1"/>
                    </a:solidFill>
                  </a:tcPr>
                </a:tc>
                <a:tc>
                  <a:txBody>
                    <a:bodyPr/>
                    <a:lstStyle/>
                    <a:p>
                      <a:pPr algn="r"/>
                      <a:endParaRPr lang="fr-BE" b="1" dirty="0">
                        <a:solidFill>
                          <a:schemeClr val="bg1"/>
                        </a:solidFill>
                      </a:endParaRPr>
                    </a:p>
                  </a:txBody>
                  <a:tcPr>
                    <a:solidFill>
                      <a:schemeClr val="accent1"/>
                    </a:solidFill>
                  </a:tcPr>
                </a:tc>
                <a:extLst>
                  <a:ext uri="{0D108BD9-81ED-4DB2-BD59-A6C34878D82A}">
                    <a16:rowId xmlns="" xmlns:a16="http://schemas.microsoft.com/office/drawing/2014/main" val="2159760152"/>
                  </a:ext>
                </a:extLst>
              </a:tr>
              <a:tr h="370840">
                <a:tc>
                  <a:txBody>
                    <a:bodyPr/>
                    <a:lstStyle/>
                    <a:p>
                      <a:r>
                        <a:rPr lang="fr-FR" dirty="0" smtClean="0">
                          <a:solidFill>
                            <a:srgbClr val="002060"/>
                          </a:solidFill>
                        </a:rPr>
                        <a:t>Banque</a:t>
                      </a:r>
                      <a:endParaRPr lang="fr-BE" dirty="0">
                        <a:solidFill>
                          <a:srgbClr val="002060"/>
                        </a:solidFill>
                      </a:endParaRPr>
                    </a:p>
                  </a:txBody>
                  <a:tcPr/>
                </a:tc>
                <a:tc>
                  <a:txBody>
                    <a:bodyPr/>
                    <a:lstStyle/>
                    <a:p>
                      <a:pPr algn="r"/>
                      <a:r>
                        <a:rPr lang="fr-FR" dirty="0" smtClean="0">
                          <a:solidFill>
                            <a:srgbClr val="002060"/>
                          </a:solidFill>
                        </a:rPr>
                        <a:t>0</a:t>
                      </a:r>
                      <a:endParaRPr lang="fr-BE" dirty="0">
                        <a:solidFill>
                          <a:srgbClr val="002060"/>
                        </a:solidFill>
                      </a:endParaRPr>
                    </a:p>
                  </a:txBody>
                  <a:tcPr/>
                </a:tc>
                <a:tc>
                  <a:txBody>
                    <a:bodyPr/>
                    <a:lstStyle/>
                    <a:p>
                      <a:r>
                        <a:rPr lang="fr-FR" dirty="0" smtClean="0">
                          <a:solidFill>
                            <a:srgbClr val="002060"/>
                          </a:solidFill>
                        </a:rPr>
                        <a:t>Passif d’assurance</a:t>
                      </a:r>
                      <a:endParaRPr lang="fr-BE" dirty="0">
                        <a:solidFill>
                          <a:srgbClr val="002060"/>
                        </a:solidFill>
                      </a:endParaRPr>
                    </a:p>
                  </a:txBody>
                  <a:tcPr/>
                </a:tc>
                <a:tc>
                  <a:txBody>
                    <a:bodyPr/>
                    <a:lstStyle/>
                    <a:p>
                      <a:pPr algn="r"/>
                      <a:r>
                        <a:rPr lang="fr-FR" dirty="0" smtClean="0">
                          <a:solidFill>
                            <a:srgbClr val="002060"/>
                          </a:solidFill>
                        </a:rPr>
                        <a:t>0</a:t>
                      </a:r>
                    </a:p>
                  </a:txBody>
                  <a:tcPr/>
                </a:tc>
                <a:extLst>
                  <a:ext uri="{0D108BD9-81ED-4DB2-BD59-A6C34878D82A}">
                    <a16:rowId xmlns="" xmlns:a16="http://schemas.microsoft.com/office/drawing/2014/main" val="4097926159"/>
                  </a:ext>
                </a:extLst>
              </a:tr>
              <a:tr h="370840">
                <a:tc>
                  <a:txBody>
                    <a:bodyPr/>
                    <a:lstStyle/>
                    <a:p>
                      <a:r>
                        <a:rPr lang="fr-FR" b="1" dirty="0" smtClean="0">
                          <a:solidFill>
                            <a:srgbClr val="002060"/>
                          </a:solidFill>
                        </a:rPr>
                        <a:t>Total actif</a:t>
                      </a:r>
                      <a:endParaRPr lang="fr-BE" b="1" dirty="0">
                        <a:solidFill>
                          <a:srgbClr val="002060"/>
                        </a:solidFill>
                      </a:endParaRPr>
                    </a:p>
                  </a:txBody>
                  <a:tcPr/>
                </a:tc>
                <a:tc>
                  <a:txBody>
                    <a:bodyPr/>
                    <a:lstStyle/>
                    <a:p>
                      <a:pPr algn="r"/>
                      <a:r>
                        <a:rPr lang="fr-FR" b="1" dirty="0" smtClean="0">
                          <a:solidFill>
                            <a:srgbClr val="002060"/>
                          </a:solidFill>
                        </a:rPr>
                        <a:t>0</a:t>
                      </a:r>
                      <a:endParaRPr lang="fr-BE" b="1" dirty="0">
                        <a:solidFill>
                          <a:srgbClr val="002060"/>
                        </a:solidFill>
                      </a:endParaRPr>
                    </a:p>
                  </a:txBody>
                  <a:tcPr/>
                </a:tc>
                <a:tc>
                  <a:txBody>
                    <a:bodyPr/>
                    <a:lstStyle/>
                    <a:p>
                      <a:r>
                        <a:rPr lang="fr-FR" b="1" dirty="0" smtClean="0">
                          <a:solidFill>
                            <a:srgbClr val="002060"/>
                          </a:solidFill>
                        </a:rPr>
                        <a:t>Total passif</a:t>
                      </a:r>
                      <a:endParaRPr lang="fr-BE" b="1" dirty="0">
                        <a:solidFill>
                          <a:srgbClr val="002060"/>
                        </a:solidFill>
                      </a:endParaRPr>
                    </a:p>
                  </a:txBody>
                  <a:tcPr/>
                </a:tc>
                <a:tc>
                  <a:txBody>
                    <a:bodyPr/>
                    <a:lstStyle/>
                    <a:p>
                      <a:pPr algn="r"/>
                      <a:r>
                        <a:rPr lang="fr-FR" b="1" dirty="0" smtClean="0">
                          <a:solidFill>
                            <a:srgbClr val="002060"/>
                          </a:solidFill>
                        </a:rPr>
                        <a:t>0</a:t>
                      </a:r>
                      <a:endParaRPr lang="fr-BE" b="1" dirty="0">
                        <a:solidFill>
                          <a:srgbClr val="002060"/>
                        </a:solidFill>
                      </a:endParaRPr>
                    </a:p>
                  </a:txBody>
                  <a:tcPr/>
                </a:tc>
                <a:extLst>
                  <a:ext uri="{0D108BD9-81ED-4DB2-BD59-A6C34878D82A}">
                    <a16:rowId xmlns="" xmlns:a16="http://schemas.microsoft.com/office/drawing/2014/main" val="2558641773"/>
                  </a:ext>
                </a:extLst>
              </a:tr>
            </a:tbl>
          </a:graphicData>
        </a:graphic>
      </p:graphicFrame>
    </p:spTree>
    <p:extLst>
      <p:ext uri="{BB962C8B-B14F-4D97-AF65-F5344CB8AC3E}">
        <p14:creationId xmlns:p14="http://schemas.microsoft.com/office/powerpoint/2010/main" val="3981649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t>Comptabilisation initiale</a:t>
            </a:r>
            <a:r>
              <a:rPr lang="fr-FR" dirty="0"/>
              <a:t/>
            </a:r>
            <a:br>
              <a:rPr lang="fr-FR" dirty="0"/>
            </a:br>
            <a:r>
              <a:rPr lang="fr-FR" sz="2400" dirty="0">
                <a:solidFill>
                  <a:srgbClr val="0070C0"/>
                </a:solidFill>
              </a:rPr>
              <a:t>Exemple </a:t>
            </a:r>
            <a:r>
              <a:rPr lang="fr-FR" sz="2400" dirty="0" smtClean="0">
                <a:solidFill>
                  <a:srgbClr val="0070C0"/>
                </a:solidFill>
              </a:rPr>
              <a:t>d’application</a:t>
            </a:r>
            <a:endParaRPr lang="fr-FR" sz="2400"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17</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TextBox 12"/>
          <p:cNvSpPr txBox="1"/>
          <p:nvPr/>
        </p:nvSpPr>
        <p:spPr>
          <a:xfrm>
            <a:off x="153301" y="1911862"/>
            <a:ext cx="8280920" cy="369332"/>
          </a:xfrm>
          <a:prstGeom prst="rect">
            <a:avLst/>
          </a:prstGeom>
          <a:noFill/>
        </p:spPr>
        <p:txBody>
          <a:bodyPr wrap="square" rtlCol="0">
            <a:spAutoFit/>
          </a:bodyPr>
          <a:lstStyle/>
          <a:p>
            <a:r>
              <a:rPr lang="fr-FR" sz="1800" b="1" u="sng" dirty="0" smtClean="0">
                <a:solidFill>
                  <a:srgbClr val="162A71"/>
                </a:solidFill>
                <a:latin typeface="+mj-lt"/>
              </a:rPr>
              <a:t>Après paiement de la prime</a:t>
            </a:r>
            <a:r>
              <a:rPr lang="fr-FR" sz="1800" b="1" dirty="0" smtClean="0">
                <a:solidFill>
                  <a:srgbClr val="162A71"/>
                </a:solidFill>
                <a:latin typeface="+mj-lt"/>
              </a:rPr>
              <a:t>				               	</a:t>
            </a:r>
            <a:endParaRPr lang="fr-BE" sz="1800" b="1" dirty="0">
              <a:solidFill>
                <a:srgbClr val="162A71"/>
              </a:solidFill>
              <a:latin typeface="+mj-lt"/>
            </a:endParaRPr>
          </a:p>
        </p:txBody>
      </p:sp>
      <p:graphicFrame>
        <p:nvGraphicFramePr>
          <p:cNvPr id="7" name="Table 13"/>
          <p:cNvGraphicFramePr>
            <a:graphicFrameLocks noGrp="1"/>
          </p:cNvGraphicFramePr>
          <p:nvPr>
            <p:extLst>
              <p:ext uri="{D42A27DB-BD31-4B8C-83A1-F6EECF244321}">
                <p14:modId xmlns:p14="http://schemas.microsoft.com/office/powerpoint/2010/main" val="4108834453"/>
              </p:ext>
            </p:extLst>
          </p:nvPr>
        </p:nvGraphicFramePr>
        <p:xfrm>
          <a:off x="3851920" y="1926979"/>
          <a:ext cx="4464000" cy="1483360"/>
        </p:xfrm>
        <a:graphic>
          <a:graphicData uri="http://schemas.openxmlformats.org/drawingml/2006/table">
            <a:tbl>
              <a:tblPr firstRow="1" bandRow="1">
                <a:tableStyleId>{5C22544A-7EE6-4342-B048-85BDC9FD1C3A}</a:tableStyleId>
              </a:tblPr>
              <a:tblGrid>
                <a:gridCol w="1152000">
                  <a:extLst>
                    <a:ext uri="{9D8B030D-6E8A-4147-A177-3AD203B41FA5}">
                      <a16:colId xmlns="" xmlns:a16="http://schemas.microsoft.com/office/drawing/2014/main" val="769701386"/>
                    </a:ext>
                  </a:extLst>
                </a:gridCol>
                <a:gridCol w="576000">
                  <a:extLst>
                    <a:ext uri="{9D8B030D-6E8A-4147-A177-3AD203B41FA5}">
                      <a16:colId xmlns="" xmlns:a16="http://schemas.microsoft.com/office/drawing/2014/main" val="4152931461"/>
                    </a:ext>
                  </a:extLst>
                </a:gridCol>
                <a:gridCol w="2160000">
                  <a:extLst>
                    <a:ext uri="{9D8B030D-6E8A-4147-A177-3AD203B41FA5}">
                      <a16:colId xmlns="" xmlns:a16="http://schemas.microsoft.com/office/drawing/2014/main" val="657353812"/>
                    </a:ext>
                  </a:extLst>
                </a:gridCol>
                <a:gridCol w="576000">
                  <a:extLst>
                    <a:ext uri="{9D8B030D-6E8A-4147-A177-3AD203B41FA5}">
                      <a16:colId xmlns="" xmlns:a16="http://schemas.microsoft.com/office/drawing/2014/main" val="2233231615"/>
                    </a:ext>
                  </a:extLst>
                </a:gridCol>
              </a:tblGrid>
              <a:tr h="370840">
                <a:tc>
                  <a:txBody>
                    <a:bodyPr/>
                    <a:lstStyle/>
                    <a:p>
                      <a:r>
                        <a:rPr lang="fr-BE" dirty="0" smtClean="0">
                          <a:solidFill>
                            <a:srgbClr val="002060"/>
                          </a:solidFill>
                        </a:rPr>
                        <a:t>Bilan</a:t>
                      </a:r>
                      <a:endParaRPr lang="fr-BE" dirty="0">
                        <a:solidFill>
                          <a:srgbClr val="002060"/>
                        </a:solidFill>
                      </a:endParaRPr>
                    </a:p>
                  </a:txBody>
                  <a:tcPr>
                    <a:noFill/>
                  </a:tcPr>
                </a:tc>
                <a:tc>
                  <a:txBody>
                    <a:bodyPr/>
                    <a:lstStyle/>
                    <a:p>
                      <a:endParaRPr lang="fr-BE" dirty="0"/>
                    </a:p>
                  </a:txBody>
                  <a:tcPr>
                    <a:noFill/>
                  </a:tcPr>
                </a:tc>
                <a:tc>
                  <a:txBody>
                    <a:bodyPr/>
                    <a:lstStyle/>
                    <a:p>
                      <a:endParaRPr lang="fr-BE" dirty="0"/>
                    </a:p>
                  </a:txBody>
                  <a:tcPr>
                    <a:noFill/>
                  </a:tcPr>
                </a:tc>
                <a:tc>
                  <a:txBody>
                    <a:bodyPr/>
                    <a:lstStyle/>
                    <a:p>
                      <a:pPr algn="r"/>
                      <a:endParaRPr lang="fr-BE" dirty="0"/>
                    </a:p>
                  </a:txBody>
                  <a:tcPr>
                    <a:noFill/>
                  </a:tcPr>
                </a:tc>
                <a:extLst>
                  <a:ext uri="{0D108BD9-81ED-4DB2-BD59-A6C34878D82A}">
                    <a16:rowId xmlns="" xmlns:a16="http://schemas.microsoft.com/office/drawing/2014/main" val="3525033240"/>
                  </a:ext>
                </a:extLst>
              </a:tr>
              <a:tr h="370840">
                <a:tc>
                  <a:txBody>
                    <a:bodyPr/>
                    <a:lstStyle/>
                    <a:p>
                      <a:r>
                        <a:rPr lang="fr-FR" b="1" dirty="0" smtClean="0">
                          <a:solidFill>
                            <a:schemeClr val="bg1"/>
                          </a:solidFill>
                        </a:rPr>
                        <a:t>Actif</a:t>
                      </a:r>
                      <a:endParaRPr lang="fr-BE" b="1" dirty="0">
                        <a:solidFill>
                          <a:schemeClr val="bg1"/>
                        </a:solidFill>
                      </a:endParaRPr>
                    </a:p>
                  </a:txBody>
                  <a:tcPr>
                    <a:solidFill>
                      <a:schemeClr val="accent1"/>
                    </a:solidFill>
                  </a:tcPr>
                </a:tc>
                <a:tc>
                  <a:txBody>
                    <a:bodyPr/>
                    <a:lstStyle/>
                    <a:p>
                      <a:endParaRPr lang="fr-BE" b="1" dirty="0">
                        <a:solidFill>
                          <a:schemeClr val="bg1"/>
                        </a:solidFill>
                      </a:endParaRPr>
                    </a:p>
                  </a:txBody>
                  <a:tcPr>
                    <a:solidFill>
                      <a:schemeClr val="accent1"/>
                    </a:solidFill>
                  </a:tcPr>
                </a:tc>
                <a:tc>
                  <a:txBody>
                    <a:bodyPr/>
                    <a:lstStyle/>
                    <a:p>
                      <a:r>
                        <a:rPr lang="fr-FR" b="1" dirty="0" smtClean="0">
                          <a:solidFill>
                            <a:schemeClr val="bg1"/>
                          </a:solidFill>
                        </a:rPr>
                        <a:t>Passif</a:t>
                      </a:r>
                      <a:endParaRPr lang="fr-BE" b="1" dirty="0">
                        <a:solidFill>
                          <a:schemeClr val="bg1"/>
                        </a:solidFill>
                      </a:endParaRPr>
                    </a:p>
                  </a:txBody>
                  <a:tcPr>
                    <a:solidFill>
                      <a:schemeClr val="accent1"/>
                    </a:solidFill>
                  </a:tcPr>
                </a:tc>
                <a:tc>
                  <a:txBody>
                    <a:bodyPr/>
                    <a:lstStyle/>
                    <a:p>
                      <a:pPr algn="r"/>
                      <a:endParaRPr lang="fr-BE" b="1" dirty="0">
                        <a:solidFill>
                          <a:schemeClr val="bg1"/>
                        </a:solidFill>
                      </a:endParaRPr>
                    </a:p>
                  </a:txBody>
                  <a:tcPr>
                    <a:solidFill>
                      <a:schemeClr val="accent1"/>
                    </a:solidFill>
                  </a:tcPr>
                </a:tc>
                <a:extLst>
                  <a:ext uri="{0D108BD9-81ED-4DB2-BD59-A6C34878D82A}">
                    <a16:rowId xmlns="" xmlns:a16="http://schemas.microsoft.com/office/drawing/2014/main" val="2159760152"/>
                  </a:ext>
                </a:extLst>
              </a:tr>
              <a:tr h="370840">
                <a:tc>
                  <a:txBody>
                    <a:bodyPr/>
                    <a:lstStyle/>
                    <a:p>
                      <a:r>
                        <a:rPr lang="fr-FR" dirty="0" smtClean="0">
                          <a:solidFill>
                            <a:srgbClr val="002060"/>
                          </a:solidFill>
                        </a:rPr>
                        <a:t>Banque</a:t>
                      </a:r>
                      <a:endParaRPr lang="fr-BE" dirty="0">
                        <a:solidFill>
                          <a:srgbClr val="002060"/>
                        </a:solidFill>
                      </a:endParaRPr>
                    </a:p>
                  </a:txBody>
                  <a:tcPr/>
                </a:tc>
                <a:tc>
                  <a:txBody>
                    <a:bodyPr/>
                    <a:lstStyle/>
                    <a:p>
                      <a:pPr algn="r"/>
                      <a:r>
                        <a:rPr lang="fr-FR" dirty="0" smtClean="0">
                          <a:solidFill>
                            <a:srgbClr val="002060"/>
                          </a:solidFill>
                        </a:rPr>
                        <a:t>100</a:t>
                      </a:r>
                      <a:endParaRPr lang="fr-BE" dirty="0">
                        <a:solidFill>
                          <a:srgbClr val="002060"/>
                        </a:solidFill>
                      </a:endParaRPr>
                    </a:p>
                  </a:txBody>
                  <a:tcPr/>
                </a:tc>
                <a:tc>
                  <a:txBody>
                    <a:bodyPr/>
                    <a:lstStyle/>
                    <a:p>
                      <a:r>
                        <a:rPr lang="fr-FR" dirty="0" smtClean="0">
                          <a:solidFill>
                            <a:srgbClr val="002060"/>
                          </a:solidFill>
                        </a:rPr>
                        <a:t>Passif d’assurance</a:t>
                      </a:r>
                      <a:endParaRPr lang="fr-BE" dirty="0">
                        <a:solidFill>
                          <a:srgbClr val="002060"/>
                        </a:solidFill>
                      </a:endParaRPr>
                    </a:p>
                  </a:txBody>
                  <a:tcPr/>
                </a:tc>
                <a:tc>
                  <a:txBody>
                    <a:bodyPr/>
                    <a:lstStyle/>
                    <a:p>
                      <a:pPr algn="r"/>
                      <a:r>
                        <a:rPr lang="fr-BE" dirty="0" smtClean="0">
                          <a:solidFill>
                            <a:srgbClr val="002060"/>
                          </a:solidFill>
                        </a:rPr>
                        <a:t>100</a:t>
                      </a:r>
                      <a:endParaRPr lang="fr-BE" dirty="0">
                        <a:solidFill>
                          <a:srgbClr val="002060"/>
                        </a:solidFill>
                      </a:endParaRPr>
                    </a:p>
                  </a:txBody>
                  <a:tcPr/>
                </a:tc>
                <a:extLst>
                  <a:ext uri="{0D108BD9-81ED-4DB2-BD59-A6C34878D82A}">
                    <a16:rowId xmlns="" xmlns:a16="http://schemas.microsoft.com/office/drawing/2014/main" val="4097926159"/>
                  </a:ext>
                </a:extLst>
              </a:tr>
              <a:tr h="370840">
                <a:tc>
                  <a:txBody>
                    <a:bodyPr/>
                    <a:lstStyle/>
                    <a:p>
                      <a:r>
                        <a:rPr lang="fr-FR" b="1" dirty="0" smtClean="0">
                          <a:solidFill>
                            <a:srgbClr val="002060"/>
                          </a:solidFill>
                        </a:rPr>
                        <a:t>Total actif</a:t>
                      </a:r>
                      <a:endParaRPr lang="fr-BE" b="1" dirty="0">
                        <a:solidFill>
                          <a:srgbClr val="002060"/>
                        </a:solidFill>
                      </a:endParaRPr>
                    </a:p>
                  </a:txBody>
                  <a:tcPr/>
                </a:tc>
                <a:tc>
                  <a:txBody>
                    <a:bodyPr/>
                    <a:lstStyle/>
                    <a:p>
                      <a:pPr algn="r"/>
                      <a:r>
                        <a:rPr lang="fr-FR" b="1" dirty="0" smtClean="0">
                          <a:solidFill>
                            <a:srgbClr val="002060"/>
                          </a:solidFill>
                        </a:rPr>
                        <a:t>100</a:t>
                      </a:r>
                      <a:endParaRPr lang="fr-BE" b="1" dirty="0">
                        <a:solidFill>
                          <a:srgbClr val="002060"/>
                        </a:solidFill>
                      </a:endParaRPr>
                    </a:p>
                  </a:txBody>
                  <a:tcPr/>
                </a:tc>
                <a:tc>
                  <a:txBody>
                    <a:bodyPr/>
                    <a:lstStyle/>
                    <a:p>
                      <a:r>
                        <a:rPr lang="fr-FR" b="1" dirty="0" smtClean="0">
                          <a:solidFill>
                            <a:srgbClr val="002060"/>
                          </a:solidFill>
                        </a:rPr>
                        <a:t>Total passif</a:t>
                      </a:r>
                      <a:endParaRPr lang="fr-BE" b="1" dirty="0">
                        <a:solidFill>
                          <a:srgbClr val="002060"/>
                        </a:solidFill>
                      </a:endParaRPr>
                    </a:p>
                  </a:txBody>
                  <a:tcPr/>
                </a:tc>
                <a:tc>
                  <a:txBody>
                    <a:bodyPr/>
                    <a:lstStyle/>
                    <a:p>
                      <a:pPr algn="r"/>
                      <a:r>
                        <a:rPr lang="fr-FR" b="1" dirty="0" smtClean="0">
                          <a:solidFill>
                            <a:srgbClr val="002060"/>
                          </a:solidFill>
                        </a:rPr>
                        <a:t>100</a:t>
                      </a:r>
                      <a:endParaRPr lang="fr-BE" b="1" dirty="0">
                        <a:solidFill>
                          <a:srgbClr val="002060"/>
                        </a:solidFill>
                      </a:endParaRPr>
                    </a:p>
                  </a:txBody>
                  <a:tcPr/>
                </a:tc>
                <a:extLst>
                  <a:ext uri="{0D108BD9-81ED-4DB2-BD59-A6C34878D82A}">
                    <a16:rowId xmlns="" xmlns:a16="http://schemas.microsoft.com/office/drawing/2014/main" val="2558641773"/>
                  </a:ext>
                </a:extLst>
              </a:tr>
            </a:tbl>
          </a:graphicData>
        </a:graphic>
      </p:graphicFrame>
      <p:graphicFrame>
        <p:nvGraphicFramePr>
          <p:cNvPr id="8" name="Table 15"/>
          <p:cNvGraphicFramePr>
            <a:graphicFrameLocks noGrp="1"/>
          </p:cNvGraphicFramePr>
          <p:nvPr>
            <p:extLst>
              <p:ext uri="{D42A27DB-BD31-4B8C-83A1-F6EECF244321}">
                <p14:modId xmlns:p14="http://schemas.microsoft.com/office/powerpoint/2010/main" val="3817625933"/>
              </p:ext>
            </p:extLst>
          </p:nvPr>
        </p:nvGraphicFramePr>
        <p:xfrm>
          <a:off x="153301" y="2410093"/>
          <a:ext cx="2880000" cy="1849120"/>
        </p:xfrm>
        <a:graphic>
          <a:graphicData uri="http://schemas.openxmlformats.org/drawingml/2006/table">
            <a:tbl>
              <a:tblPr firstRow="1" bandRow="1">
                <a:tableStyleId>{2D5ABB26-0587-4C30-8999-92F81FD0307C}</a:tableStyleId>
              </a:tblPr>
              <a:tblGrid>
                <a:gridCol w="2196000">
                  <a:extLst>
                    <a:ext uri="{9D8B030D-6E8A-4147-A177-3AD203B41FA5}">
                      <a16:colId xmlns="" xmlns:a16="http://schemas.microsoft.com/office/drawing/2014/main" val="3790985519"/>
                    </a:ext>
                  </a:extLst>
                </a:gridCol>
                <a:gridCol w="684000">
                  <a:extLst>
                    <a:ext uri="{9D8B030D-6E8A-4147-A177-3AD203B41FA5}">
                      <a16:colId xmlns="" xmlns:a16="http://schemas.microsoft.com/office/drawing/2014/main" val="796418780"/>
                    </a:ext>
                  </a:extLst>
                </a:gridCol>
              </a:tblGrid>
              <a:tr h="139040">
                <a:tc>
                  <a:txBody>
                    <a:bodyPr/>
                    <a:lstStyle/>
                    <a:p>
                      <a:r>
                        <a:rPr lang="fr-FR" dirty="0" smtClean="0">
                          <a:solidFill>
                            <a:srgbClr val="002060"/>
                          </a:solidFill>
                        </a:rPr>
                        <a:t>Primes</a:t>
                      </a:r>
                      <a:endParaRPr lang="fr-BE" dirty="0">
                        <a:solidFill>
                          <a:srgbClr val="002060"/>
                        </a:solidFill>
                      </a:endParaRPr>
                    </a:p>
                  </a:txBody>
                  <a:tcPr/>
                </a:tc>
                <a:tc>
                  <a:txBody>
                    <a:bodyPr/>
                    <a:lstStyle/>
                    <a:p>
                      <a:pPr algn="r"/>
                      <a:r>
                        <a:rPr lang="fr-BE" dirty="0" smtClean="0">
                          <a:solidFill>
                            <a:srgbClr val="002060"/>
                          </a:solidFill>
                        </a:rPr>
                        <a:t>0</a:t>
                      </a:r>
                      <a:endParaRPr lang="fr-BE" dirty="0">
                        <a:solidFill>
                          <a:srgbClr val="002060"/>
                        </a:solidFill>
                      </a:endParaRPr>
                    </a:p>
                  </a:txBody>
                  <a:tcPr/>
                </a:tc>
                <a:extLst>
                  <a:ext uri="{0D108BD9-81ED-4DB2-BD59-A6C34878D82A}">
                    <a16:rowId xmlns="" xmlns:a16="http://schemas.microsoft.com/office/drawing/2014/main" val="178317274"/>
                  </a:ext>
                </a:extLst>
              </a:tr>
              <a:tr h="370840">
                <a:tc>
                  <a:txBody>
                    <a:bodyPr/>
                    <a:lstStyle/>
                    <a:p>
                      <a:r>
                        <a:rPr lang="fr-FR" dirty="0" smtClean="0">
                          <a:solidFill>
                            <a:srgbClr val="002060"/>
                          </a:solidFill>
                        </a:rPr>
                        <a:t>Sinistres</a:t>
                      </a:r>
                      <a:r>
                        <a:rPr lang="fr-FR" baseline="0" dirty="0" smtClean="0">
                          <a:solidFill>
                            <a:srgbClr val="002060"/>
                          </a:solidFill>
                        </a:rPr>
                        <a:t> attendus</a:t>
                      </a:r>
                      <a:endParaRPr lang="fr-BE" dirty="0">
                        <a:solidFill>
                          <a:srgbClr val="002060"/>
                        </a:solidFill>
                      </a:endParaRPr>
                    </a:p>
                  </a:txBody>
                  <a:tcPr/>
                </a:tc>
                <a:tc>
                  <a:txBody>
                    <a:bodyPr/>
                    <a:lstStyle/>
                    <a:p>
                      <a:pPr algn="r"/>
                      <a:r>
                        <a:rPr lang="fr-FR" dirty="0" smtClean="0">
                          <a:solidFill>
                            <a:srgbClr val="002060"/>
                          </a:solidFill>
                        </a:rPr>
                        <a:t>60</a:t>
                      </a:r>
                      <a:endParaRPr lang="fr-BE" dirty="0">
                        <a:solidFill>
                          <a:srgbClr val="002060"/>
                        </a:solidFill>
                      </a:endParaRPr>
                    </a:p>
                  </a:txBody>
                  <a:tcPr/>
                </a:tc>
                <a:extLst>
                  <a:ext uri="{0D108BD9-81ED-4DB2-BD59-A6C34878D82A}">
                    <a16:rowId xmlns="" xmlns:a16="http://schemas.microsoft.com/office/drawing/2014/main" val="4180493051"/>
                  </a:ext>
                </a:extLst>
              </a:tr>
              <a:tr h="370840">
                <a:tc>
                  <a:txBody>
                    <a:bodyPr/>
                    <a:lstStyle/>
                    <a:p>
                      <a:r>
                        <a:rPr lang="fr-FR" dirty="0" smtClean="0">
                          <a:solidFill>
                            <a:srgbClr val="002060"/>
                          </a:solidFill>
                        </a:rPr>
                        <a:t>Frais attendus</a:t>
                      </a:r>
                      <a:endParaRPr lang="fr-BE" dirty="0">
                        <a:solidFill>
                          <a:srgbClr val="002060"/>
                        </a:solidFill>
                      </a:endParaRPr>
                    </a:p>
                  </a:txBody>
                  <a:tcPr/>
                </a:tc>
                <a:tc>
                  <a:txBody>
                    <a:bodyPr/>
                    <a:lstStyle/>
                    <a:p>
                      <a:pPr algn="r"/>
                      <a:r>
                        <a:rPr lang="fr-FR" dirty="0" smtClean="0">
                          <a:solidFill>
                            <a:srgbClr val="002060"/>
                          </a:solidFill>
                        </a:rPr>
                        <a:t>20</a:t>
                      </a:r>
                      <a:endParaRPr lang="fr-BE" dirty="0">
                        <a:solidFill>
                          <a:srgbClr val="002060"/>
                        </a:solidFill>
                      </a:endParaRPr>
                    </a:p>
                  </a:txBody>
                  <a:tcPr>
                    <a:lnB w="12700" cap="flat" cmpd="sng" algn="ctr">
                      <a:noFill/>
                      <a:prstDash val="solid"/>
                      <a:round/>
                      <a:headEnd type="none" w="med" len="med"/>
                      <a:tailEnd type="none" w="med" len="med"/>
                    </a:lnB>
                  </a:tcPr>
                </a:tc>
                <a:extLst>
                  <a:ext uri="{0D108BD9-81ED-4DB2-BD59-A6C34878D82A}">
                    <a16:rowId xmlns="" xmlns:a16="http://schemas.microsoft.com/office/drawing/2014/main" val="3365003278"/>
                  </a:ext>
                </a:extLst>
              </a:tr>
              <a:tr h="370840">
                <a:tc>
                  <a:txBody>
                    <a:bodyPr/>
                    <a:lstStyle/>
                    <a:p>
                      <a:r>
                        <a:rPr lang="fr-BE" dirty="0" smtClean="0">
                          <a:solidFill>
                            <a:srgbClr val="002060"/>
                          </a:solidFill>
                        </a:rPr>
                        <a:t>Effet</a:t>
                      </a:r>
                      <a:r>
                        <a:rPr lang="fr-BE" baseline="0" dirty="0" smtClean="0">
                          <a:solidFill>
                            <a:srgbClr val="002060"/>
                          </a:solidFill>
                        </a:rPr>
                        <a:t> d’actualisation</a:t>
                      </a:r>
                      <a:endParaRPr lang="fr-BE" dirty="0">
                        <a:solidFill>
                          <a:srgbClr val="002060"/>
                        </a:solidFill>
                      </a:endParaRPr>
                    </a:p>
                  </a:txBody>
                  <a:tcPr/>
                </a:tc>
                <a:tc>
                  <a:txBody>
                    <a:bodyPr/>
                    <a:lstStyle/>
                    <a:p>
                      <a:pPr algn="r"/>
                      <a:r>
                        <a:rPr lang="fr-BE" dirty="0" smtClean="0">
                          <a:solidFill>
                            <a:srgbClr val="002060"/>
                          </a:solidFill>
                        </a:rPr>
                        <a:t>(1)</a:t>
                      </a:r>
                      <a:endParaRPr lang="fr-BE" dirty="0">
                        <a:solidFill>
                          <a:srgbClr val="002060"/>
                        </a:solidFill>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05294197"/>
                  </a:ext>
                </a:extLst>
              </a:tr>
              <a:tr h="370840">
                <a:tc>
                  <a:txBody>
                    <a:bodyPr/>
                    <a:lstStyle/>
                    <a:p>
                      <a:r>
                        <a:rPr lang="fr-FR" b="1" dirty="0" smtClean="0">
                          <a:solidFill>
                            <a:srgbClr val="002060"/>
                          </a:solidFill>
                        </a:rPr>
                        <a:t>Meilleure estimation</a:t>
                      </a:r>
                      <a:endParaRPr lang="fr-BE" b="1" dirty="0">
                        <a:solidFill>
                          <a:srgbClr val="002060"/>
                        </a:solidFill>
                      </a:endParaRPr>
                    </a:p>
                  </a:txBody>
                  <a:tcPr/>
                </a:tc>
                <a:tc>
                  <a:txBody>
                    <a:bodyPr/>
                    <a:lstStyle/>
                    <a:p>
                      <a:pPr algn="r"/>
                      <a:r>
                        <a:rPr lang="fr-FR" b="1" dirty="0" smtClean="0">
                          <a:solidFill>
                            <a:srgbClr val="002060"/>
                          </a:solidFill>
                        </a:rPr>
                        <a:t>79</a:t>
                      </a:r>
                      <a:endParaRPr lang="fr-BE" b="1" dirty="0">
                        <a:solidFill>
                          <a:srgbClr val="002060"/>
                        </a:solidFill>
                      </a:endParaRPr>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481689661"/>
                  </a:ext>
                </a:extLst>
              </a:tr>
            </a:tbl>
          </a:graphicData>
        </a:graphic>
      </p:graphicFrame>
      <p:sp>
        <p:nvSpPr>
          <p:cNvPr id="9" name="Rectangle 8"/>
          <p:cNvSpPr/>
          <p:nvPr/>
        </p:nvSpPr>
        <p:spPr>
          <a:xfrm>
            <a:off x="179512" y="980728"/>
            <a:ext cx="8784976" cy="80223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b="1" dirty="0">
                <a:solidFill>
                  <a:srgbClr val="002060"/>
                </a:solidFill>
              </a:rPr>
              <a:t>Au </a:t>
            </a:r>
            <a:r>
              <a:rPr lang="fr-FR" sz="1800" b="1" dirty="0" smtClean="0">
                <a:solidFill>
                  <a:srgbClr val="002060"/>
                </a:solidFill>
              </a:rPr>
              <a:t>01/01/N    </a:t>
            </a:r>
            <a:r>
              <a:rPr lang="fr-FR" sz="1800" dirty="0" smtClean="0">
                <a:solidFill>
                  <a:srgbClr val="002060"/>
                </a:solidFill>
              </a:rPr>
              <a:t>Prime : 100    Taux de sinistres : 60% de la prime    Taux de frais : 20%</a:t>
            </a:r>
          </a:p>
          <a:p>
            <a:r>
              <a:rPr lang="fr-FR" sz="1800" dirty="0" smtClean="0">
                <a:solidFill>
                  <a:srgbClr val="002060"/>
                </a:solidFill>
              </a:rPr>
              <a:t>                              Ajustement pour risque non financier : 6%</a:t>
            </a:r>
            <a:r>
              <a:rPr lang="fr-FR" sz="1800" dirty="0">
                <a:solidFill>
                  <a:srgbClr val="002060"/>
                </a:solidFill>
              </a:rPr>
              <a:t> </a:t>
            </a:r>
            <a:r>
              <a:rPr lang="fr-FR" sz="1800" dirty="0" smtClean="0">
                <a:solidFill>
                  <a:srgbClr val="002060"/>
                </a:solidFill>
              </a:rPr>
              <a:t> Taux d’actualisation: 1%</a:t>
            </a:r>
            <a:endParaRPr lang="fr-BE" sz="1800" dirty="0">
              <a:solidFill>
                <a:srgbClr val="00206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845268335"/>
              </p:ext>
            </p:extLst>
          </p:nvPr>
        </p:nvGraphicFramePr>
        <p:xfrm>
          <a:off x="3959936" y="3861048"/>
          <a:ext cx="4536000" cy="1854200"/>
        </p:xfrm>
        <a:graphic>
          <a:graphicData uri="http://schemas.openxmlformats.org/drawingml/2006/table">
            <a:tbl>
              <a:tblPr firstRow="1" bandRow="1">
                <a:tableStyleId>{5C22544A-7EE6-4342-B048-85BDC9FD1C3A}</a:tableStyleId>
              </a:tblPr>
              <a:tblGrid>
                <a:gridCol w="3960000">
                  <a:extLst>
                    <a:ext uri="{9D8B030D-6E8A-4147-A177-3AD203B41FA5}">
                      <a16:colId xmlns="" xmlns:a16="http://schemas.microsoft.com/office/drawing/2014/main" val="657353812"/>
                    </a:ext>
                  </a:extLst>
                </a:gridCol>
                <a:gridCol w="576000">
                  <a:extLst>
                    <a:ext uri="{9D8B030D-6E8A-4147-A177-3AD203B41FA5}">
                      <a16:colId xmlns="" xmlns:a16="http://schemas.microsoft.com/office/drawing/2014/main" val="2233231615"/>
                    </a:ext>
                  </a:extLst>
                </a:gridCol>
              </a:tblGrid>
              <a:tr h="370840">
                <a:tc>
                  <a:txBody>
                    <a:bodyPr/>
                    <a:lstStyle/>
                    <a:p>
                      <a:r>
                        <a:rPr lang="fr-FR" dirty="0" smtClean="0">
                          <a:solidFill>
                            <a:srgbClr val="002060"/>
                          </a:solidFill>
                        </a:rPr>
                        <a:t>Annexe</a:t>
                      </a:r>
                      <a:endParaRPr lang="fr-BE" dirty="0">
                        <a:solidFill>
                          <a:srgbClr val="002060"/>
                        </a:solidFill>
                      </a:endParaRPr>
                    </a:p>
                  </a:txBody>
                  <a:tcPr>
                    <a:lnB w="12700" cap="flat" cmpd="sng" algn="ctr">
                      <a:solidFill>
                        <a:srgbClr val="002060"/>
                      </a:solidFill>
                      <a:prstDash val="solid"/>
                      <a:round/>
                      <a:headEnd type="none" w="med" len="med"/>
                      <a:tailEnd type="none" w="med" len="med"/>
                    </a:lnB>
                    <a:noFill/>
                  </a:tcPr>
                </a:tc>
                <a:tc>
                  <a:txBody>
                    <a:bodyPr/>
                    <a:lstStyle/>
                    <a:p>
                      <a:pPr algn="r"/>
                      <a:endParaRPr lang="fr-BE" dirty="0">
                        <a:solidFill>
                          <a:srgbClr val="002060"/>
                        </a:solidFill>
                      </a:endParaRPr>
                    </a:p>
                  </a:txBody>
                  <a:tcPr>
                    <a:lnB w="12700" cap="flat" cmpd="sng" algn="ctr">
                      <a:solidFill>
                        <a:srgbClr val="002060"/>
                      </a:solidFill>
                      <a:prstDash val="solid"/>
                      <a:round/>
                      <a:headEnd type="none" w="med" len="med"/>
                      <a:tailEnd type="none" w="med" len="med"/>
                    </a:lnB>
                    <a:noFill/>
                  </a:tcPr>
                </a:tc>
                <a:extLst>
                  <a:ext uri="{0D108BD9-81ED-4DB2-BD59-A6C34878D82A}">
                    <a16:rowId xmlns="" xmlns:a16="http://schemas.microsoft.com/office/drawing/2014/main" val="2159760152"/>
                  </a:ext>
                </a:extLst>
              </a:tr>
              <a:tr h="370840">
                <a:tc>
                  <a:txBody>
                    <a:bodyPr/>
                    <a:lstStyle/>
                    <a:p>
                      <a:r>
                        <a:rPr lang="fr-FR" dirty="0" smtClean="0">
                          <a:solidFill>
                            <a:srgbClr val="002060"/>
                          </a:solidFill>
                        </a:rPr>
                        <a:t>Estimation des flux de trésorerie</a:t>
                      </a:r>
                      <a:endParaRPr lang="fr-BE" dirty="0">
                        <a:solidFill>
                          <a:srgbClr val="002060"/>
                        </a:solidFill>
                      </a:endParaRPr>
                    </a:p>
                  </a:txBody>
                  <a:tcPr>
                    <a:lnT w="12700" cap="flat" cmpd="sng" algn="ctr">
                      <a:solidFill>
                        <a:srgbClr val="002060"/>
                      </a:solidFill>
                      <a:prstDash val="solid"/>
                      <a:round/>
                      <a:headEnd type="none" w="med" len="med"/>
                      <a:tailEnd type="none" w="med" len="med"/>
                    </a:lnT>
                    <a:noFill/>
                  </a:tcPr>
                </a:tc>
                <a:tc>
                  <a:txBody>
                    <a:bodyPr/>
                    <a:lstStyle/>
                    <a:p>
                      <a:pPr algn="r"/>
                      <a:r>
                        <a:rPr lang="fr-FR" dirty="0" smtClean="0">
                          <a:solidFill>
                            <a:srgbClr val="002060"/>
                          </a:solidFill>
                        </a:rPr>
                        <a:t>79</a:t>
                      </a:r>
                      <a:endParaRPr lang="fr-BE" dirty="0">
                        <a:solidFill>
                          <a:srgbClr val="002060"/>
                        </a:solidFill>
                      </a:endParaRPr>
                    </a:p>
                  </a:txBody>
                  <a:tcPr>
                    <a:lnT w="12700" cap="flat" cmpd="sng" algn="ctr">
                      <a:solidFill>
                        <a:srgbClr val="002060"/>
                      </a:solidFill>
                      <a:prstDash val="solid"/>
                      <a:round/>
                      <a:headEnd type="none" w="med" len="med"/>
                      <a:tailEnd type="none" w="med" len="med"/>
                    </a:lnT>
                    <a:noFill/>
                  </a:tcPr>
                </a:tc>
                <a:extLst>
                  <a:ext uri="{0D108BD9-81ED-4DB2-BD59-A6C34878D82A}">
                    <a16:rowId xmlns="" xmlns:a16="http://schemas.microsoft.com/office/drawing/2014/main" val="4097926159"/>
                  </a:ext>
                </a:extLst>
              </a:tr>
              <a:tr h="370840">
                <a:tc>
                  <a:txBody>
                    <a:bodyPr/>
                    <a:lstStyle/>
                    <a:p>
                      <a:r>
                        <a:rPr lang="fr-FR" dirty="0" smtClean="0">
                          <a:solidFill>
                            <a:srgbClr val="002060"/>
                          </a:solidFill>
                        </a:rPr>
                        <a:t>Ajustement pour risque non financier</a:t>
                      </a:r>
                      <a:endParaRPr lang="fr-BE" dirty="0">
                        <a:solidFill>
                          <a:srgbClr val="002060"/>
                        </a:solidFill>
                      </a:endParaRPr>
                    </a:p>
                  </a:txBody>
                  <a:tcPr>
                    <a:noFill/>
                  </a:tcPr>
                </a:tc>
                <a:tc>
                  <a:txBody>
                    <a:bodyPr/>
                    <a:lstStyle/>
                    <a:p>
                      <a:pPr algn="r"/>
                      <a:r>
                        <a:rPr lang="fr-FR" dirty="0" smtClean="0">
                          <a:solidFill>
                            <a:srgbClr val="002060"/>
                          </a:solidFill>
                        </a:rPr>
                        <a:t>6</a:t>
                      </a:r>
                      <a:endParaRPr lang="fr-BE" dirty="0">
                        <a:solidFill>
                          <a:srgbClr val="002060"/>
                        </a:solidFill>
                      </a:endParaRPr>
                    </a:p>
                  </a:txBody>
                  <a:tcPr>
                    <a:noFill/>
                  </a:tcPr>
                </a:tc>
                <a:extLst>
                  <a:ext uri="{0D108BD9-81ED-4DB2-BD59-A6C34878D82A}">
                    <a16:rowId xmlns="" xmlns:a16="http://schemas.microsoft.com/office/drawing/2014/main" val="2426715360"/>
                  </a:ext>
                </a:extLst>
              </a:tr>
              <a:tr h="370840">
                <a:tc>
                  <a:txBody>
                    <a:bodyPr/>
                    <a:lstStyle/>
                    <a:p>
                      <a:r>
                        <a:rPr lang="fr-FR" dirty="0" smtClean="0">
                          <a:solidFill>
                            <a:srgbClr val="002060"/>
                          </a:solidFill>
                        </a:rPr>
                        <a:t>Marge de service</a:t>
                      </a:r>
                      <a:r>
                        <a:rPr lang="fr-FR" baseline="0" dirty="0" smtClean="0">
                          <a:solidFill>
                            <a:srgbClr val="002060"/>
                          </a:solidFill>
                        </a:rPr>
                        <a:t> contractuelle</a:t>
                      </a:r>
                      <a:endParaRPr lang="fr-BE" dirty="0">
                        <a:solidFill>
                          <a:srgbClr val="002060"/>
                        </a:solidFill>
                      </a:endParaRPr>
                    </a:p>
                  </a:txBody>
                  <a:tcPr>
                    <a:lnB w="12700" cap="flat" cmpd="sng" algn="ctr">
                      <a:solidFill>
                        <a:srgbClr val="002060"/>
                      </a:solidFill>
                      <a:prstDash val="solid"/>
                      <a:round/>
                      <a:headEnd type="none" w="med" len="med"/>
                      <a:tailEnd type="none" w="med" len="med"/>
                    </a:lnB>
                    <a:noFill/>
                  </a:tcPr>
                </a:tc>
                <a:tc>
                  <a:txBody>
                    <a:bodyPr/>
                    <a:lstStyle/>
                    <a:p>
                      <a:pPr algn="r"/>
                      <a:r>
                        <a:rPr lang="fr-FR" dirty="0" smtClean="0">
                          <a:solidFill>
                            <a:srgbClr val="002060"/>
                          </a:solidFill>
                        </a:rPr>
                        <a:t>15</a:t>
                      </a:r>
                      <a:endParaRPr lang="fr-BE" dirty="0">
                        <a:solidFill>
                          <a:srgbClr val="002060"/>
                        </a:solidFill>
                      </a:endParaRPr>
                    </a:p>
                  </a:txBody>
                  <a:tcPr>
                    <a:lnB w="12700" cap="flat" cmpd="sng" algn="ctr">
                      <a:solidFill>
                        <a:srgbClr val="002060"/>
                      </a:solidFill>
                      <a:prstDash val="solid"/>
                      <a:round/>
                      <a:headEnd type="none" w="med" len="med"/>
                      <a:tailEnd type="none" w="med" len="med"/>
                    </a:lnB>
                    <a:noFill/>
                  </a:tcPr>
                </a:tc>
                <a:extLst>
                  <a:ext uri="{0D108BD9-81ED-4DB2-BD59-A6C34878D82A}">
                    <a16:rowId xmlns="" xmlns:a16="http://schemas.microsoft.com/office/drawing/2014/main" val="2524471204"/>
                  </a:ext>
                </a:extLst>
              </a:tr>
              <a:tr h="370840">
                <a:tc>
                  <a:txBody>
                    <a:bodyPr/>
                    <a:lstStyle/>
                    <a:p>
                      <a:r>
                        <a:rPr lang="fr-FR" b="1" dirty="0" smtClean="0">
                          <a:solidFill>
                            <a:srgbClr val="002060"/>
                          </a:solidFill>
                        </a:rPr>
                        <a:t>Total passif d’assurance</a:t>
                      </a:r>
                      <a:endParaRPr lang="fr-BE" b="1"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r"/>
                      <a:r>
                        <a:rPr lang="fr-BE" b="1" dirty="0" smtClean="0">
                          <a:solidFill>
                            <a:srgbClr val="002060"/>
                          </a:solidFill>
                        </a:rPr>
                        <a:t>100</a:t>
                      </a:r>
                      <a:endParaRPr lang="fr-BE" b="1"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 xmlns:a16="http://schemas.microsoft.com/office/drawing/2014/main" val="2558641773"/>
                  </a:ext>
                </a:extLst>
              </a:tr>
            </a:tbl>
          </a:graphicData>
        </a:graphic>
      </p:graphicFrame>
    </p:spTree>
    <p:extLst>
      <p:ext uri="{BB962C8B-B14F-4D97-AF65-F5344CB8AC3E}">
        <p14:creationId xmlns:p14="http://schemas.microsoft.com/office/powerpoint/2010/main" val="2153714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nvSpPr>
        <p:spPr bwMode="auto">
          <a:xfrm>
            <a:off x="683568" y="-24479"/>
            <a:ext cx="8460432" cy="836712"/>
          </a:xfrm>
          <a:prstGeom prst="rect">
            <a:avLst/>
          </a:prstGeom>
          <a:noFill/>
          <a:ln w="9525">
            <a:noFill/>
            <a:miter lim="800000"/>
            <a:headEnd/>
            <a:tailEnd/>
          </a:ln>
        </p:spPr>
        <p:txBody>
          <a:bodyPr anchor="ctr"/>
          <a:lstStyle/>
          <a:p>
            <a:pPr eaLnBrk="0" hangingPunct="0"/>
            <a:r>
              <a:rPr lang="fr-FR" sz="2000" b="1" dirty="0" smtClean="0">
                <a:solidFill>
                  <a:srgbClr val="002060"/>
                </a:solidFill>
              </a:rPr>
              <a:t>Comptabilisation ultérieure</a:t>
            </a:r>
            <a:endParaRPr lang="fr-FR" sz="2000" b="1" dirty="0">
              <a:solidFill>
                <a:srgbClr val="002060"/>
              </a:solidFill>
            </a:endParaRPr>
          </a:p>
          <a:p>
            <a:pPr marL="0" lvl="1" eaLnBrk="0" hangingPunct="0"/>
            <a:r>
              <a:rPr lang="fr-FR" sz="2400" b="1" dirty="0" smtClean="0">
                <a:solidFill>
                  <a:srgbClr val="0070C0"/>
                </a:solidFill>
                <a:cs typeface="Arial" panose="020B0604020202020204" pitchFamily="34" charset="0"/>
              </a:rPr>
              <a:t>Le modèle général</a:t>
            </a:r>
            <a:endParaRPr lang="fr-FR" sz="2400" b="1" dirty="0">
              <a:solidFill>
                <a:srgbClr val="0070C0"/>
              </a:solidFill>
              <a:cs typeface="Arial" panose="020B0604020202020204" pitchFamily="34" charset="0"/>
            </a:endParaRPr>
          </a:p>
        </p:txBody>
      </p:sp>
      <p:sp>
        <p:nvSpPr>
          <p:cNvPr id="3" name="Espace réservé du contenu 2"/>
          <p:cNvSpPr txBox="1">
            <a:spLocks/>
          </p:cNvSpPr>
          <p:nvPr/>
        </p:nvSpPr>
        <p:spPr>
          <a:xfrm>
            <a:off x="683568" y="1152128"/>
            <a:ext cx="8064896" cy="501317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lgn="just">
              <a:buClr>
                <a:srgbClr val="F7C765"/>
              </a:buClr>
              <a:buFont typeface="Wingdings" pitchFamily="2" charset="2"/>
              <a:buChar char="q"/>
            </a:pPr>
            <a:r>
              <a:rPr lang="fr-FR" sz="1800" b="1" dirty="0" smtClean="0">
                <a:solidFill>
                  <a:srgbClr val="002060"/>
                </a:solidFill>
                <a:cs typeface="Arial" pitchFamily="34" charset="0"/>
              </a:rPr>
              <a:t>Lors des arrêtés ultérieurs, les provisions techniques découlant des contrats comprennent </a:t>
            </a:r>
          </a:p>
          <a:p>
            <a:pPr marL="685800" lvl="2" indent="-285750" algn="just">
              <a:buClr>
                <a:srgbClr val="F7C765"/>
              </a:buClr>
              <a:buFont typeface="Wingdings" panose="05000000000000000000" pitchFamily="2" charset="2"/>
              <a:buChar char="§"/>
            </a:pPr>
            <a:r>
              <a:rPr lang="fr-FR" sz="1800" b="1" u="sng" dirty="0" smtClean="0">
                <a:solidFill>
                  <a:srgbClr val="002060"/>
                </a:solidFill>
                <a:cs typeface="Arial" pitchFamily="34" charset="0"/>
              </a:rPr>
              <a:t>La provision pour couverture future </a:t>
            </a:r>
          </a:p>
          <a:p>
            <a:pPr marL="400050" lvl="2" indent="0" algn="just">
              <a:buClr>
                <a:srgbClr val="F7C765"/>
              </a:buClr>
              <a:buNone/>
            </a:pPr>
            <a:endParaRPr lang="fr-FR" sz="1600" dirty="0">
              <a:solidFill>
                <a:srgbClr val="002060"/>
              </a:solidFill>
              <a:cs typeface="Arial" pitchFamily="34" charset="0"/>
            </a:endParaRPr>
          </a:p>
          <a:p>
            <a:pPr marL="666750" lvl="2" indent="-266700" algn="just">
              <a:buClr>
                <a:srgbClr val="F7C765"/>
              </a:buClr>
              <a:buFont typeface="Wingdings" pitchFamily="2" charset="2"/>
              <a:buChar char="q"/>
            </a:pPr>
            <a:endParaRPr lang="fr-FR" sz="1600" dirty="0" smtClean="0">
              <a:solidFill>
                <a:srgbClr val="002060"/>
              </a:solidFill>
              <a:cs typeface="Arial" pitchFamily="34" charset="0"/>
            </a:endParaRPr>
          </a:p>
          <a:p>
            <a:pPr marL="666750" lvl="2" indent="-266700" algn="just">
              <a:buClr>
                <a:srgbClr val="F7C765"/>
              </a:buClr>
              <a:buFont typeface="Wingdings" pitchFamily="2" charset="2"/>
              <a:buChar char="q"/>
            </a:pPr>
            <a:endParaRPr lang="fr-FR" sz="1600" dirty="0">
              <a:solidFill>
                <a:srgbClr val="002060"/>
              </a:solidFill>
              <a:cs typeface="Arial" pitchFamily="34" charset="0"/>
            </a:endParaRPr>
          </a:p>
          <a:p>
            <a:pPr marL="666750" lvl="2" indent="-266700" algn="just">
              <a:buClr>
                <a:srgbClr val="F7C765"/>
              </a:buClr>
              <a:buFont typeface="Wingdings" pitchFamily="2" charset="2"/>
              <a:buChar char="q"/>
            </a:pPr>
            <a:endParaRPr lang="fr-FR" sz="1600" dirty="0" smtClean="0">
              <a:solidFill>
                <a:srgbClr val="002060"/>
              </a:solidFill>
              <a:cs typeface="Arial" pitchFamily="34" charset="0"/>
            </a:endParaRPr>
          </a:p>
          <a:p>
            <a:pPr marL="666750" lvl="2" indent="-266700" algn="just">
              <a:buClr>
                <a:srgbClr val="F7C765"/>
              </a:buClr>
              <a:buFont typeface="Wingdings" pitchFamily="2" charset="2"/>
              <a:buChar char="q"/>
            </a:pPr>
            <a:endParaRPr lang="fr-FR" sz="1600" dirty="0">
              <a:solidFill>
                <a:srgbClr val="002060"/>
              </a:solidFill>
              <a:cs typeface="Arial" pitchFamily="34" charset="0"/>
            </a:endParaRPr>
          </a:p>
          <a:p>
            <a:pPr marL="400050" lvl="2" indent="0" algn="just">
              <a:buClr>
                <a:srgbClr val="F7C765"/>
              </a:buClr>
              <a:buNone/>
            </a:pPr>
            <a:endParaRPr lang="fr-FR" sz="1600" dirty="0" smtClean="0">
              <a:solidFill>
                <a:srgbClr val="002060"/>
              </a:solidFill>
              <a:cs typeface="Arial" pitchFamily="34" charset="0"/>
            </a:endParaRPr>
          </a:p>
          <a:p>
            <a:pPr marL="400050" lvl="2" indent="0" algn="just">
              <a:buClr>
                <a:srgbClr val="F7C765"/>
              </a:buClr>
              <a:buNone/>
            </a:pPr>
            <a:endParaRPr lang="fr-FR" sz="1600" dirty="0" smtClean="0">
              <a:solidFill>
                <a:srgbClr val="002060"/>
              </a:solidFill>
              <a:cs typeface="Arial" pitchFamily="34" charset="0"/>
            </a:endParaRPr>
          </a:p>
          <a:p>
            <a:pPr marL="742950" lvl="2" indent="-342900" algn="just">
              <a:buClr>
                <a:srgbClr val="F7C765"/>
              </a:buClr>
              <a:buFont typeface="Wingdings" panose="05000000000000000000" pitchFamily="2" charset="2"/>
              <a:buChar char="§"/>
            </a:pPr>
            <a:r>
              <a:rPr lang="fr-FR" sz="1600" dirty="0" smtClean="0">
                <a:solidFill>
                  <a:srgbClr val="002060"/>
                </a:solidFill>
                <a:cs typeface="Arial" pitchFamily="34" charset="0"/>
              </a:rPr>
              <a:t> </a:t>
            </a:r>
            <a:r>
              <a:rPr lang="fr-FR" sz="1800" b="1" u="sng" dirty="0" smtClean="0">
                <a:solidFill>
                  <a:srgbClr val="002060"/>
                </a:solidFill>
                <a:cs typeface="Arial" pitchFamily="34" charset="0"/>
              </a:rPr>
              <a:t>la provision pour sinistres survenus </a:t>
            </a:r>
          </a:p>
          <a:p>
            <a:pPr marL="901700" lvl="1" indent="-366713" algn="just" fontAlgn="auto">
              <a:spcAft>
                <a:spcPts val="0"/>
              </a:spcAft>
              <a:buClr>
                <a:srgbClr val="F7C765"/>
              </a:buClr>
              <a:buFont typeface="Wingdings" pitchFamily="2" charset="2"/>
              <a:buChar char="§"/>
            </a:pPr>
            <a:endParaRPr lang="fr-FR" sz="1600" dirty="0">
              <a:solidFill>
                <a:srgbClr val="002060"/>
              </a:solidFill>
              <a:latin typeface="+mj-lt"/>
              <a:cs typeface="Arial" pitchFamily="34" charset="0"/>
            </a:endParaRPr>
          </a:p>
        </p:txBody>
      </p:sp>
      <p:grpSp>
        <p:nvGrpSpPr>
          <p:cNvPr id="4" name="Groupe 3"/>
          <p:cNvGrpSpPr/>
          <p:nvPr/>
        </p:nvGrpSpPr>
        <p:grpSpPr>
          <a:xfrm>
            <a:off x="1331640" y="2143103"/>
            <a:ext cx="3960000" cy="360000"/>
            <a:chOff x="1577748" y="2597443"/>
            <a:chExt cx="3960000" cy="360000"/>
          </a:xfrm>
        </p:grpSpPr>
        <p:sp>
          <p:nvSpPr>
            <p:cNvPr id="5" name="object 8"/>
            <p:cNvSpPr/>
            <p:nvPr/>
          </p:nvSpPr>
          <p:spPr>
            <a:xfrm>
              <a:off x="1577748" y="2597443"/>
              <a:ext cx="360000" cy="360000"/>
            </a:xfrm>
            <a:custGeom>
              <a:avLst/>
              <a:gdLst/>
              <a:ahLst/>
              <a:cxnLst/>
              <a:rect l="l" t="t" r="r" b="b"/>
              <a:pathLst>
                <a:path w="254635" h="253364">
                  <a:moveTo>
                    <a:pt x="0" y="0"/>
                  </a:moveTo>
                  <a:lnTo>
                    <a:pt x="254508" y="0"/>
                  </a:lnTo>
                  <a:lnTo>
                    <a:pt x="254508" y="252984"/>
                  </a:lnTo>
                  <a:lnTo>
                    <a:pt x="0" y="252984"/>
                  </a:lnTo>
                  <a:lnTo>
                    <a:pt x="0" y="0"/>
                  </a:lnTo>
                  <a:close/>
                </a:path>
              </a:pathLst>
            </a:custGeom>
            <a:solidFill>
              <a:srgbClr val="00338D"/>
            </a:solidFill>
          </p:spPr>
          <p:txBody>
            <a:bodyPr wrap="square" lIns="0" tIns="0" rIns="0" bIns="0" rtlCol="0" anchor="ctr"/>
            <a:lstStyle/>
            <a:p>
              <a:pPr algn="ctr"/>
              <a:r>
                <a:rPr lang="en-US" sz="1400" b="1" dirty="0" smtClean="0">
                  <a:solidFill>
                    <a:srgbClr val="FFFFFF"/>
                  </a:solidFill>
                  <a:latin typeface="Univers for KPMG"/>
                  <a:cs typeface="Univers for KPMG"/>
                </a:rPr>
                <a:t>1</a:t>
              </a:r>
              <a:endParaRPr lang="en-US" sz="1400" b="1" dirty="0">
                <a:solidFill>
                  <a:srgbClr val="FFFFFF"/>
                </a:solidFill>
                <a:latin typeface="Univers for KPMG"/>
                <a:cs typeface="Univers for KPMG"/>
              </a:endParaRPr>
            </a:p>
          </p:txBody>
        </p:sp>
        <p:sp>
          <p:nvSpPr>
            <p:cNvPr id="6" name="ZoneTexte 5"/>
            <p:cNvSpPr txBox="1"/>
            <p:nvPr/>
          </p:nvSpPr>
          <p:spPr>
            <a:xfrm>
              <a:off x="1937748" y="2597443"/>
              <a:ext cx="3600000" cy="360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600" b="1" dirty="0" smtClean="0">
                  <a:solidFill>
                    <a:srgbClr val="162A71"/>
                  </a:solidFill>
                  <a:latin typeface="+mj-lt"/>
                </a:rPr>
                <a:t>Estimation des flux de trésorerie futurs</a:t>
              </a:r>
              <a:endParaRPr lang="fr-FR" sz="1600" dirty="0">
                <a:solidFill>
                  <a:srgbClr val="162A71"/>
                </a:solidFill>
                <a:latin typeface="+mj-lt"/>
              </a:endParaRPr>
            </a:p>
          </p:txBody>
        </p:sp>
      </p:grpSp>
      <p:grpSp>
        <p:nvGrpSpPr>
          <p:cNvPr id="7" name="Groupe 6"/>
          <p:cNvGrpSpPr/>
          <p:nvPr/>
        </p:nvGrpSpPr>
        <p:grpSpPr>
          <a:xfrm>
            <a:off x="1331640" y="2614620"/>
            <a:ext cx="3948344" cy="360000"/>
            <a:chOff x="1961008" y="3535635"/>
            <a:chExt cx="3948344" cy="360000"/>
          </a:xfrm>
        </p:grpSpPr>
        <p:sp>
          <p:nvSpPr>
            <p:cNvPr id="8" name="object 32"/>
            <p:cNvSpPr/>
            <p:nvPr/>
          </p:nvSpPr>
          <p:spPr>
            <a:xfrm>
              <a:off x="1961008" y="3535635"/>
              <a:ext cx="360000" cy="360000"/>
            </a:xfrm>
            <a:custGeom>
              <a:avLst/>
              <a:gdLst/>
              <a:ahLst/>
              <a:cxnLst/>
              <a:rect l="l" t="t" r="r" b="b"/>
              <a:pathLst>
                <a:path w="178434" h="177164">
                  <a:moveTo>
                    <a:pt x="0" y="0"/>
                  </a:moveTo>
                  <a:lnTo>
                    <a:pt x="178307" y="0"/>
                  </a:lnTo>
                  <a:lnTo>
                    <a:pt x="178307" y="176783"/>
                  </a:lnTo>
                  <a:lnTo>
                    <a:pt x="0" y="176783"/>
                  </a:lnTo>
                  <a:lnTo>
                    <a:pt x="0" y="0"/>
                  </a:lnTo>
                  <a:close/>
                </a:path>
              </a:pathLst>
            </a:custGeom>
            <a:solidFill>
              <a:srgbClr val="0091DA"/>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2</a:t>
              </a:r>
              <a:endParaRPr lang="en-US" sz="1400" b="1" dirty="0">
                <a:solidFill>
                  <a:schemeClr val="bg1"/>
                </a:solidFill>
                <a:latin typeface="+mj-lt"/>
                <a:cs typeface="Tunga" panose="020B0502040204020203" pitchFamily="34" charset="0"/>
              </a:endParaRPr>
            </a:p>
          </p:txBody>
        </p:sp>
        <p:sp>
          <p:nvSpPr>
            <p:cNvPr id="9" name="ZoneTexte 8"/>
            <p:cNvSpPr txBox="1"/>
            <p:nvPr/>
          </p:nvSpPr>
          <p:spPr>
            <a:xfrm>
              <a:off x="2309352" y="3535635"/>
              <a:ext cx="3600000" cy="360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600" b="1" dirty="0" smtClean="0">
                  <a:solidFill>
                    <a:srgbClr val="162A71"/>
                  </a:solidFill>
                  <a:latin typeface="+mj-lt"/>
                </a:rPr>
                <a:t>Effet d’actualisation</a:t>
              </a:r>
              <a:endParaRPr lang="fr-FR" sz="1600" dirty="0">
                <a:solidFill>
                  <a:srgbClr val="162A71"/>
                </a:solidFill>
                <a:latin typeface="+mj-lt"/>
              </a:endParaRPr>
            </a:p>
          </p:txBody>
        </p:sp>
      </p:grpSp>
      <p:grpSp>
        <p:nvGrpSpPr>
          <p:cNvPr id="10" name="Groupe 9"/>
          <p:cNvGrpSpPr/>
          <p:nvPr/>
        </p:nvGrpSpPr>
        <p:grpSpPr>
          <a:xfrm>
            <a:off x="1331640" y="3024376"/>
            <a:ext cx="3950452" cy="360000"/>
            <a:chOff x="1573934" y="3478716"/>
            <a:chExt cx="3950452" cy="360000"/>
          </a:xfrm>
        </p:grpSpPr>
        <p:sp>
          <p:nvSpPr>
            <p:cNvPr id="11" name="object 35"/>
            <p:cNvSpPr/>
            <p:nvPr/>
          </p:nvSpPr>
          <p:spPr>
            <a:xfrm>
              <a:off x="1573934" y="3478716"/>
              <a:ext cx="360000" cy="360000"/>
            </a:xfrm>
            <a:custGeom>
              <a:avLst/>
              <a:gdLst/>
              <a:ahLst/>
              <a:cxnLst/>
              <a:rect l="l" t="t" r="r" b="b"/>
              <a:pathLst>
                <a:path w="178434" h="177164">
                  <a:moveTo>
                    <a:pt x="0" y="0"/>
                  </a:moveTo>
                  <a:lnTo>
                    <a:pt x="178307" y="0"/>
                  </a:lnTo>
                  <a:lnTo>
                    <a:pt x="178307" y="176783"/>
                  </a:lnTo>
                  <a:lnTo>
                    <a:pt x="0" y="176783"/>
                  </a:lnTo>
                  <a:lnTo>
                    <a:pt x="0" y="0"/>
                  </a:lnTo>
                  <a:close/>
                </a:path>
              </a:pathLst>
            </a:custGeom>
            <a:solidFill>
              <a:srgbClr val="005EB8"/>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3</a:t>
              </a:r>
              <a:endParaRPr lang="en-US" sz="1400" b="1" dirty="0">
                <a:solidFill>
                  <a:schemeClr val="bg1"/>
                </a:solidFill>
                <a:latin typeface="+mj-lt"/>
                <a:cs typeface="Tunga" panose="020B0502040204020203" pitchFamily="34" charset="0"/>
              </a:endParaRPr>
            </a:p>
          </p:txBody>
        </p:sp>
        <p:sp>
          <p:nvSpPr>
            <p:cNvPr id="12" name="ZoneTexte 11"/>
            <p:cNvSpPr txBox="1"/>
            <p:nvPr/>
          </p:nvSpPr>
          <p:spPr>
            <a:xfrm>
              <a:off x="1924386" y="3478716"/>
              <a:ext cx="3600000" cy="360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600" b="1" dirty="0" smtClean="0">
                  <a:solidFill>
                    <a:srgbClr val="162A71"/>
                  </a:solidFill>
                  <a:latin typeface="+mj-lt"/>
                </a:rPr>
                <a:t>Ajustement pour risque non financier</a:t>
              </a:r>
              <a:endParaRPr lang="fr-FR" sz="1600" dirty="0" smtClean="0">
                <a:solidFill>
                  <a:srgbClr val="162A71"/>
                </a:solidFill>
                <a:latin typeface="+mj-lt"/>
              </a:endParaRPr>
            </a:p>
          </p:txBody>
        </p:sp>
      </p:grpSp>
      <p:grpSp>
        <p:nvGrpSpPr>
          <p:cNvPr id="13" name="Groupe 12"/>
          <p:cNvGrpSpPr/>
          <p:nvPr/>
        </p:nvGrpSpPr>
        <p:grpSpPr>
          <a:xfrm>
            <a:off x="1331640" y="3478716"/>
            <a:ext cx="3960040" cy="360000"/>
            <a:chOff x="1547664" y="3933056"/>
            <a:chExt cx="3960040" cy="360000"/>
          </a:xfrm>
        </p:grpSpPr>
        <p:sp>
          <p:nvSpPr>
            <p:cNvPr id="14" name="object 12"/>
            <p:cNvSpPr txBox="1"/>
            <p:nvPr/>
          </p:nvSpPr>
          <p:spPr>
            <a:xfrm>
              <a:off x="1547664" y="3933056"/>
              <a:ext cx="360000" cy="360000"/>
            </a:xfrm>
            <a:prstGeom prst="rect">
              <a:avLst/>
            </a:prstGeom>
            <a:solidFill>
              <a:srgbClr val="6D2077"/>
            </a:solidFill>
          </p:spPr>
          <p:txBody>
            <a:bodyPr vert="horz" wrap="square" lIns="0" tIns="0" rIns="0" bIns="0" rtlCol="0" anchor="ctr" anchorCtr="0">
              <a:noAutofit/>
            </a:bodyPr>
            <a:lstStyle/>
            <a:p>
              <a:pPr marL="77470" algn="ctr">
                <a:lnSpc>
                  <a:spcPct val="100000"/>
                </a:lnSpc>
              </a:pPr>
              <a:r>
                <a:rPr lang="en-US" sz="1400" b="1" dirty="0" smtClean="0">
                  <a:solidFill>
                    <a:srgbClr val="FFFFFF"/>
                  </a:solidFill>
                  <a:latin typeface="+mj-lt"/>
                  <a:cs typeface="Univers for KPMG"/>
                </a:rPr>
                <a:t>4</a:t>
              </a:r>
              <a:endParaRPr lang="en-US" sz="1400" dirty="0">
                <a:latin typeface="+mj-lt"/>
                <a:cs typeface="Univers for KPMG"/>
              </a:endParaRPr>
            </a:p>
          </p:txBody>
        </p:sp>
        <p:sp>
          <p:nvSpPr>
            <p:cNvPr id="15" name="ZoneTexte 14"/>
            <p:cNvSpPr txBox="1"/>
            <p:nvPr/>
          </p:nvSpPr>
          <p:spPr>
            <a:xfrm>
              <a:off x="1907704" y="3933056"/>
              <a:ext cx="3600000" cy="33855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sz="1600" b="1" dirty="0" smtClean="0">
                  <a:solidFill>
                    <a:srgbClr val="162A71"/>
                  </a:solidFill>
                  <a:latin typeface="+mj-lt"/>
                </a:rPr>
                <a:t>Marge de service contractuelle</a:t>
              </a:r>
              <a:endParaRPr lang="fr-FR" sz="1600" dirty="0" smtClean="0">
                <a:solidFill>
                  <a:srgbClr val="162A71"/>
                </a:solidFill>
                <a:latin typeface="+mj-lt"/>
              </a:endParaRPr>
            </a:p>
          </p:txBody>
        </p:sp>
      </p:grpSp>
      <p:sp>
        <p:nvSpPr>
          <p:cNvPr id="16" name="Accolade fermante 15"/>
          <p:cNvSpPr/>
          <p:nvPr/>
        </p:nvSpPr>
        <p:spPr>
          <a:xfrm>
            <a:off x="5436096" y="2143103"/>
            <a:ext cx="72008" cy="124127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7" name="ZoneTexte 16"/>
          <p:cNvSpPr txBox="1"/>
          <p:nvPr/>
        </p:nvSpPr>
        <p:spPr>
          <a:xfrm>
            <a:off x="5652464" y="2362620"/>
            <a:ext cx="3096000" cy="86400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fr-FR" sz="1600" dirty="0" smtClean="0"/>
              <a:t>Ré-estimés à la date d’arrêté pour la période de couverture résiduelle en actualisant les hypothèses</a:t>
            </a:r>
            <a:endParaRPr lang="fr-FR" sz="1600" dirty="0"/>
          </a:p>
        </p:txBody>
      </p:sp>
      <p:grpSp>
        <p:nvGrpSpPr>
          <p:cNvPr id="18" name="Groupe 17"/>
          <p:cNvGrpSpPr/>
          <p:nvPr/>
        </p:nvGrpSpPr>
        <p:grpSpPr>
          <a:xfrm>
            <a:off x="1331680" y="4509120"/>
            <a:ext cx="3960000" cy="360000"/>
            <a:chOff x="1065348" y="4811060"/>
            <a:chExt cx="3960000" cy="360000"/>
          </a:xfrm>
        </p:grpSpPr>
        <p:sp>
          <p:nvSpPr>
            <p:cNvPr id="19" name="object 8"/>
            <p:cNvSpPr/>
            <p:nvPr/>
          </p:nvSpPr>
          <p:spPr>
            <a:xfrm>
              <a:off x="1065348" y="4811060"/>
              <a:ext cx="360000" cy="360000"/>
            </a:xfrm>
            <a:custGeom>
              <a:avLst/>
              <a:gdLst/>
              <a:ahLst/>
              <a:cxnLst/>
              <a:rect l="l" t="t" r="r" b="b"/>
              <a:pathLst>
                <a:path w="254635" h="253364">
                  <a:moveTo>
                    <a:pt x="0" y="0"/>
                  </a:moveTo>
                  <a:lnTo>
                    <a:pt x="254508" y="0"/>
                  </a:lnTo>
                  <a:lnTo>
                    <a:pt x="254508" y="252984"/>
                  </a:lnTo>
                  <a:lnTo>
                    <a:pt x="0" y="252984"/>
                  </a:lnTo>
                  <a:lnTo>
                    <a:pt x="0" y="0"/>
                  </a:lnTo>
                  <a:close/>
                </a:path>
              </a:pathLst>
            </a:custGeom>
            <a:solidFill>
              <a:srgbClr val="00338D"/>
            </a:solidFill>
          </p:spPr>
          <p:txBody>
            <a:bodyPr wrap="square" lIns="0" tIns="0" rIns="0" bIns="0" rtlCol="0" anchor="ctr"/>
            <a:lstStyle/>
            <a:p>
              <a:pPr algn="ctr"/>
              <a:r>
                <a:rPr lang="en-US" sz="1400" b="1" dirty="0" smtClean="0">
                  <a:solidFill>
                    <a:srgbClr val="FFFFFF"/>
                  </a:solidFill>
                  <a:latin typeface="Univers for KPMG"/>
                  <a:cs typeface="Univers for KPMG"/>
                </a:rPr>
                <a:t>1</a:t>
              </a:r>
              <a:endParaRPr lang="en-US" sz="1400" b="1" dirty="0">
                <a:solidFill>
                  <a:srgbClr val="FFFFFF"/>
                </a:solidFill>
                <a:latin typeface="Univers for KPMG"/>
                <a:cs typeface="Univers for KPMG"/>
              </a:endParaRPr>
            </a:p>
          </p:txBody>
        </p:sp>
        <p:sp>
          <p:nvSpPr>
            <p:cNvPr id="20" name="ZoneTexte 19"/>
            <p:cNvSpPr txBox="1"/>
            <p:nvPr/>
          </p:nvSpPr>
          <p:spPr>
            <a:xfrm>
              <a:off x="1425348" y="4811060"/>
              <a:ext cx="3600000" cy="360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600" b="1" dirty="0" smtClean="0">
                  <a:solidFill>
                    <a:srgbClr val="162A71"/>
                  </a:solidFill>
                  <a:latin typeface="+mj-lt"/>
                </a:rPr>
                <a:t>Estimation des flux de trésorerie futurs</a:t>
              </a:r>
              <a:endParaRPr lang="fr-FR" sz="1600" dirty="0">
                <a:solidFill>
                  <a:srgbClr val="162A71"/>
                </a:solidFill>
                <a:latin typeface="+mj-lt"/>
              </a:endParaRPr>
            </a:p>
          </p:txBody>
        </p:sp>
      </p:grpSp>
      <p:grpSp>
        <p:nvGrpSpPr>
          <p:cNvPr id="21" name="Groupe 20"/>
          <p:cNvGrpSpPr/>
          <p:nvPr/>
        </p:nvGrpSpPr>
        <p:grpSpPr>
          <a:xfrm>
            <a:off x="1343736" y="4941168"/>
            <a:ext cx="3948344" cy="360000"/>
            <a:chOff x="1961008" y="3535635"/>
            <a:chExt cx="3948344" cy="360000"/>
          </a:xfrm>
        </p:grpSpPr>
        <p:sp>
          <p:nvSpPr>
            <p:cNvPr id="22" name="object 32"/>
            <p:cNvSpPr/>
            <p:nvPr/>
          </p:nvSpPr>
          <p:spPr>
            <a:xfrm>
              <a:off x="1961008" y="3535635"/>
              <a:ext cx="360000" cy="360000"/>
            </a:xfrm>
            <a:custGeom>
              <a:avLst/>
              <a:gdLst/>
              <a:ahLst/>
              <a:cxnLst/>
              <a:rect l="l" t="t" r="r" b="b"/>
              <a:pathLst>
                <a:path w="178434" h="177164">
                  <a:moveTo>
                    <a:pt x="0" y="0"/>
                  </a:moveTo>
                  <a:lnTo>
                    <a:pt x="178307" y="0"/>
                  </a:lnTo>
                  <a:lnTo>
                    <a:pt x="178307" y="176783"/>
                  </a:lnTo>
                  <a:lnTo>
                    <a:pt x="0" y="176783"/>
                  </a:lnTo>
                  <a:lnTo>
                    <a:pt x="0" y="0"/>
                  </a:lnTo>
                  <a:close/>
                </a:path>
              </a:pathLst>
            </a:custGeom>
            <a:solidFill>
              <a:srgbClr val="0091DA"/>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2</a:t>
              </a:r>
              <a:endParaRPr lang="en-US" sz="1400" b="1" dirty="0">
                <a:solidFill>
                  <a:schemeClr val="bg1"/>
                </a:solidFill>
                <a:latin typeface="+mj-lt"/>
                <a:cs typeface="Tunga" panose="020B0502040204020203" pitchFamily="34" charset="0"/>
              </a:endParaRPr>
            </a:p>
          </p:txBody>
        </p:sp>
        <p:sp>
          <p:nvSpPr>
            <p:cNvPr id="23" name="ZoneTexte 22"/>
            <p:cNvSpPr txBox="1"/>
            <p:nvPr/>
          </p:nvSpPr>
          <p:spPr>
            <a:xfrm>
              <a:off x="2309352" y="3535635"/>
              <a:ext cx="3600000" cy="360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600" b="1" dirty="0" smtClean="0">
                  <a:solidFill>
                    <a:srgbClr val="162A71"/>
                  </a:solidFill>
                  <a:latin typeface="+mj-lt"/>
                </a:rPr>
                <a:t>Effet d’actualisation</a:t>
              </a:r>
              <a:endParaRPr lang="fr-FR" sz="1600" dirty="0">
                <a:solidFill>
                  <a:srgbClr val="162A71"/>
                </a:solidFill>
                <a:latin typeface="+mj-lt"/>
              </a:endParaRPr>
            </a:p>
          </p:txBody>
        </p:sp>
      </p:grpSp>
      <p:grpSp>
        <p:nvGrpSpPr>
          <p:cNvPr id="24" name="Groupe 23"/>
          <p:cNvGrpSpPr/>
          <p:nvPr/>
        </p:nvGrpSpPr>
        <p:grpSpPr>
          <a:xfrm>
            <a:off x="1341628" y="5373216"/>
            <a:ext cx="3950452" cy="360000"/>
            <a:chOff x="1573934" y="3478716"/>
            <a:chExt cx="3950452" cy="360000"/>
          </a:xfrm>
        </p:grpSpPr>
        <p:sp>
          <p:nvSpPr>
            <p:cNvPr id="25" name="object 35"/>
            <p:cNvSpPr/>
            <p:nvPr/>
          </p:nvSpPr>
          <p:spPr>
            <a:xfrm>
              <a:off x="1573934" y="3478716"/>
              <a:ext cx="360000" cy="360000"/>
            </a:xfrm>
            <a:custGeom>
              <a:avLst/>
              <a:gdLst/>
              <a:ahLst/>
              <a:cxnLst/>
              <a:rect l="l" t="t" r="r" b="b"/>
              <a:pathLst>
                <a:path w="178434" h="177164">
                  <a:moveTo>
                    <a:pt x="0" y="0"/>
                  </a:moveTo>
                  <a:lnTo>
                    <a:pt x="178307" y="0"/>
                  </a:lnTo>
                  <a:lnTo>
                    <a:pt x="178307" y="176783"/>
                  </a:lnTo>
                  <a:lnTo>
                    <a:pt x="0" y="176783"/>
                  </a:lnTo>
                  <a:lnTo>
                    <a:pt x="0" y="0"/>
                  </a:lnTo>
                  <a:close/>
                </a:path>
              </a:pathLst>
            </a:custGeom>
            <a:solidFill>
              <a:srgbClr val="005EB8"/>
            </a:solidFill>
          </p:spPr>
          <p:txBody>
            <a:bodyPr wrap="square" lIns="0" tIns="0" rIns="0" bIns="0" rtlCol="0" anchor="ctr"/>
            <a:lstStyle/>
            <a:p>
              <a:pPr algn="ctr"/>
              <a:r>
                <a:rPr lang="en-US" sz="1400" b="1" dirty="0" smtClean="0">
                  <a:solidFill>
                    <a:schemeClr val="bg1"/>
                  </a:solidFill>
                  <a:latin typeface="+mj-lt"/>
                  <a:cs typeface="Tunga" panose="020B0502040204020203" pitchFamily="34" charset="0"/>
                </a:rPr>
                <a:t>3</a:t>
              </a:r>
              <a:endParaRPr lang="en-US" sz="1400" b="1" dirty="0">
                <a:solidFill>
                  <a:schemeClr val="bg1"/>
                </a:solidFill>
                <a:latin typeface="+mj-lt"/>
                <a:cs typeface="Tunga" panose="020B0502040204020203" pitchFamily="34" charset="0"/>
              </a:endParaRPr>
            </a:p>
          </p:txBody>
        </p:sp>
        <p:sp>
          <p:nvSpPr>
            <p:cNvPr id="26" name="ZoneTexte 25"/>
            <p:cNvSpPr txBox="1"/>
            <p:nvPr/>
          </p:nvSpPr>
          <p:spPr>
            <a:xfrm>
              <a:off x="1924386" y="3478716"/>
              <a:ext cx="3600000" cy="360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600" b="1" dirty="0" smtClean="0">
                  <a:solidFill>
                    <a:srgbClr val="162A71"/>
                  </a:solidFill>
                  <a:latin typeface="+mj-lt"/>
                </a:rPr>
                <a:t>Ajustement pour risque non financier</a:t>
              </a:r>
              <a:endParaRPr lang="fr-FR" sz="1600" dirty="0" smtClean="0">
                <a:solidFill>
                  <a:srgbClr val="162A71"/>
                </a:solidFill>
                <a:latin typeface="+mj-lt"/>
              </a:endParaRPr>
            </a:p>
          </p:txBody>
        </p:sp>
      </p:grpSp>
      <p:sp>
        <p:nvSpPr>
          <p:cNvPr id="27" name="Accolade fermante 26"/>
          <p:cNvSpPr/>
          <p:nvPr/>
        </p:nvSpPr>
        <p:spPr>
          <a:xfrm>
            <a:off x="5481246" y="4533028"/>
            <a:ext cx="72008" cy="124127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28" name="ZoneTexte 27"/>
          <p:cNvSpPr txBox="1"/>
          <p:nvPr/>
        </p:nvSpPr>
        <p:spPr>
          <a:xfrm>
            <a:off x="5794212" y="4559758"/>
            <a:ext cx="2592000" cy="107721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fr-FR" sz="1600" dirty="0" smtClean="0"/>
              <a:t>Flux de trésorerie découlant des services passés réestimés à chaque arrêté en actualisant les hypothèses</a:t>
            </a:r>
            <a:endParaRPr lang="fr-FR" sz="1600" dirty="0"/>
          </a:p>
        </p:txBody>
      </p:sp>
      <p:sp>
        <p:nvSpPr>
          <p:cNvPr id="29" name="Left Arrow Callout 1"/>
          <p:cNvSpPr/>
          <p:nvPr/>
        </p:nvSpPr>
        <p:spPr>
          <a:xfrm>
            <a:off x="5291640" y="3298628"/>
            <a:ext cx="3456824" cy="648000"/>
          </a:xfrm>
          <a:prstGeom prst="leftArrowCallout">
            <a:avLst>
              <a:gd name="adj1" fmla="val 25000"/>
              <a:gd name="adj2" fmla="val 28001"/>
              <a:gd name="adj3" fmla="val 25000"/>
              <a:gd name="adj4" fmla="val 8864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600" dirty="0">
                <a:solidFill>
                  <a:srgbClr val="002060"/>
                </a:solidFill>
              </a:rPr>
              <a:t>Ajustée des changements d’hypothèses affectant les services </a:t>
            </a:r>
            <a:r>
              <a:rPr lang="fr-FR" sz="1600" dirty="0" smtClean="0">
                <a:solidFill>
                  <a:srgbClr val="002060"/>
                </a:solidFill>
              </a:rPr>
              <a:t>futurs</a:t>
            </a:r>
            <a:endParaRPr lang="fr-BE" sz="1600" dirty="0">
              <a:solidFill>
                <a:srgbClr val="002060"/>
              </a:solidFill>
            </a:endParaRPr>
          </a:p>
        </p:txBody>
      </p:sp>
    </p:spTree>
    <p:extLst>
      <p:ext uri="{BB962C8B-B14F-4D97-AF65-F5344CB8AC3E}">
        <p14:creationId xmlns:p14="http://schemas.microsoft.com/office/powerpoint/2010/main" val="1864663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Comptabilisation ultérieure</a:t>
            </a:r>
            <a:r>
              <a:rPr lang="fr-FR" dirty="0">
                <a:solidFill>
                  <a:srgbClr val="0070C0"/>
                </a:solidFill>
              </a:rPr>
              <a:t/>
            </a:r>
            <a:br>
              <a:rPr lang="fr-FR" dirty="0">
                <a:solidFill>
                  <a:srgbClr val="0070C0"/>
                </a:solidFill>
              </a:rPr>
            </a:br>
            <a:r>
              <a:rPr lang="fr-FR" sz="2400" dirty="0" smtClean="0">
                <a:solidFill>
                  <a:srgbClr val="0070C0"/>
                </a:solidFill>
              </a:rPr>
              <a:t>Présentation des états financiers</a:t>
            </a:r>
            <a:endParaRPr lang="fr-FR" sz="2400" dirty="0">
              <a:solidFill>
                <a:srgbClr val="0070C0"/>
              </a:solidFill>
            </a:endParaRP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19</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8" name="Espace réservé du contenu 2"/>
          <p:cNvSpPr txBox="1">
            <a:spLocks/>
          </p:cNvSpPr>
          <p:nvPr/>
        </p:nvSpPr>
        <p:spPr>
          <a:xfrm>
            <a:off x="243304" y="1052736"/>
            <a:ext cx="8064896" cy="19168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lgn="just">
              <a:buClr>
                <a:srgbClr val="F7C765"/>
              </a:buClr>
              <a:buFont typeface="Wingdings" pitchFamily="2" charset="2"/>
              <a:buChar char="q"/>
            </a:pPr>
            <a:r>
              <a:rPr lang="fr-FR" sz="2000" b="1" dirty="0" smtClean="0">
                <a:solidFill>
                  <a:schemeClr val="accent2">
                    <a:lumMod val="75000"/>
                  </a:schemeClr>
                </a:solidFill>
                <a:cs typeface="Arial" pitchFamily="34" charset="0"/>
              </a:rPr>
              <a:t>Liste des agrégats minimaux des états financiers</a:t>
            </a:r>
          </a:p>
          <a:p>
            <a:pPr marL="901700" lvl="1" indent="-366713" algn="just" fontAlgn="auto">
              <a:spcAft>
                <a:spcPts val="0"/>
              </a:spcAft>
              <a:buClr>
                <a:srgbClr val="F7C765"/>
              </a:buClr>
              <a:buFont typeface="Wingdings" pitchFamily="2" charset="2"/>
              <a:buChar char="§"/>
            </a:pPr>
            <a:endParaRPr lang="fr-FR" sz="1600" dirty="0">
              <a:solidFill>
                <a:srgbClr val="002060"/>
              </a:solidFill>
              <a:latin typeface="+mj-lt"/>
              <a:cs typeface="Arial" pitchFamily="34" charset="0"/>
            </a:endParaRPr>
          </a:p>
        </p:txBody>
      </p:sp>
      <p:graphicFrame>
        <p:nvGraphicFramePr>
          <p:cNvPr id="9" name="Table 1"/>
          <p:cNvGraphicFramePr>
            <a:graphicFrameLocks noGrp="1"/>
          </p:cNvGraphicFramePr>
          <p:nvPr>
            <p:extLst>
              <p:ext uri="{D42A27DB-BD31-4B8C-83A1-F6EECF244321}">
                <p14:modId xmlns:p14="http://schemas.microsoft.com/office/powerpoint/2010/main" val="1376526004"/>
              </p:ext>
            </p:extLst>
          </p:nvPr>
        </p:nvGraphicFramePr>
        <p:xfrm>
          <a:off x="63856" y="1628800"/>
          <a:ext cx="8900632" cy="4226312"/>
        </p:xfrm>
        <a:graphic>
          <a:graphicData uri="http://schemas.openxmlformats.org/drawingml/2006/table">
            <a:tbl>
              <a:tblPr firstRow="1" bandRow="1">
                <a:tableStyleId>{69012ECD-51FC-41F1-AA8D-1B2483CD663E}</a:tableStyleId>
              </a:tblPr>
              <a:tblGrid>
                <a:gridCol w="4545004">
                  <a:extLst>
                    <a:ext uri="{9D8B030D-6E8A-4147-A177-3AD203B41FA5}">
                      <a16:colId xmlns="" xmlns:a16="http://schemas.microsoft.com/office/drawing/2014/main" val="20000"/>
                    </a:ext>
                  </a:extLst>
                </a:gridCol>
                <a:gridCol w="4355628">
                  <a:extLst>
                    <a:ext uri="{9D8B030D-6E8A-4147-A177-3AD203B41FA5}">
                      <a16:colId xmlns="" xmlns:a16="http://schemas.microsoft.com/office/drawing/2014/main" val="20001"/>
                    </a:ext>
                  </a:extLst>
                </a:gridCol>
              </a:tblGrid>
              <a:tr h="370840">
                <a:tc>
                  <a:txBody>
                    <a:bodyPr/>
                    <a:lstStyle/>
                    <a:p>
                      <a:r>
                        <a:rPr lang="fr-BE" sz="1800" dirty="0" smtClean="0"/>
                        <a:t>BILAN ACTIF</a:t>
                      </a:r>
                      <a:endParaRPr lang="en-GB" sz="1800" dirty="0"/>
                    </a:p>
                  </a:txBody>
                  <a:tcPr>
                    <a:lnR w="12700" cap="flat" cmpd="sng" algn="ctr">
                      <a:solidFill>
                        <a:srgbClr val="0070C0"/>
                      </a:solidFill>
                      <a:prstDash val="solid"/>
                      <a:round/>
                      <a:headEnd type="none" w="med" len="med"/>
                      <a:tailEnd type="none" w="med" len="med"/>
                    </a:lnR>
                  </a:tcPr>
                </a:tc>
                <a:tc>
                  <a:txBody>
                    <a:bodyPr/>
                    <a:lstStyle/>
                    <a:p>
                      <a:r>
                        <a:rPr lang="fr-BE" sz="1800" dirty="0" smtClean="0"/>
                        <a:t>BILAN PASSIF</a:t>
                      </a:r>
                      <a:endParaRPr lang="en-GB" sz="1800" dirty="0"/>
                    </a:p>
                  </a:txBody>
                  <a:tcPr>
                    <a:lnL w="12700" cap="flat" cmpd="sng" algn="ctr">
                      <a:solidFill>
                        <a:srgbClr val="0070C0"/>
                      </a:solidFill>
                      <a:prstDash val="solid"/>
                      <a:round/>
                      <a:headEnd type="none" w="med" len="med"/>
                      <a:tailEnd type="none" w="med" len="med"/>
                    </a:lnL>
                  </a:tcPr>
                </a:tc>
                <a:extLst>
                  <a:ext uri="{0D108BD9-81ED-4DB2-BD59-A6C34878D82A}">
                    <a16:rowId xmlns="" xmlns:a16="http://schemas.microsoft.com/office/drawing/2014/main" val="10000"/>
                  </a:ext>
                </a:extLst>
              </a:tr>
              <a:tr h="370840">
                <a:tc>
                  <a:txBody>
                    <a:bodyPr/>
                    <a:lstStyle/>
                    <a:p>
                      <a:r>
                        <a:rPr lang="fr-BE" sz="1600" dirty="0" smtClean="0">
                          <a:solidFill>
                            <a:srgbClr val="002060"/>
                          </a:solidFill>
                        </a:rPr>
                        <a:t>Immobilisations corporelles</a:t>
                      </a:r>
                      <a:r>
                        <a:rPr lang="fr-BE" sz="1600" baseline="0" dirty="0" smtClean="0">
                          <a:solidFill>
                            <a:srgbClr val="002060"/>
                          </a:solidFill>
                        </a:rPr>
                        <a:t> (IAS 1)</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B w="12700" cap="flat" cmpd="sng" algn="ctr">
                      <a:solidFill>
                        <a:srgbClr val="0070C0"/>
                      </a:solidFill>
                      <a:prstDash val="sysDot"/>
                      <a:round/>
                      <a:headEnd type="none" w="med" len="med"/>
                      <a:tailEnd type="none" w="med" len="med"/>
                    </a:lnB>
                  </a:tcPr>
                </a:tc>
                <a:tc>
                  <a:txBody>
                    <a:bodyPr/>
                    <a:lstStyle/>
                    <a:p>
                      <a:r>
                        <a:rPr lang="fr-BE" sz="1600" dirty="0" smtClean="0">
                          <a:solidFill>
                            <a:srgbClr val="002060"/>
                          </a:solidFill>
                        </a:rPr>
                        <a:t>Capitaux propres</a:t>
                      </a:r>
                      <a:r>
                        <a:rPr lang="fr-BE" sz="1600" baseline="0" dirty="0" smtClean="0">
                          <a:solidFill>
                            <a:srgbClr val="002060"/>
                          </a:solidFill>
                        </a:rPr>
                        <a:t> part du groupe</a:t>
                      </a:r>
                      <a:endParaRPr lang="en-GB" sz="1600" dirty="0">
                        <a:solidFill>
                          <a:srgbClr val="002060"/>
                        </a:solidFill>
                      </a:endParaRPr>
                    </a:p>
                  </a:txBody>
                  <a:tcPr>
                    <a:lnL w="12700" cap="flat" cmpd="sng" algn="ctr">
                      <a:solidFill>
                        <a:srgbClr val="0070C0"/>
                      </a:solidFill>
                      <a:prstDash val="solid"/>
                      <a:round/>
                      <a:headEnd type="none" w="med" len="med"/>
                      <a:tailEnd type="none" w="med" len="med"/>
                    </a:lnL>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0001"/>
                  </a:ext>
                </a:extLst>
              </a:tr>
              <a:tr h="370840">
                <a:tc>
                  <a:txBody>
                    <a:bodyPr/>
                    <a:lstStyle/>
                    <a:p>
                      <a:r>
                        <a:rPr lang="fr-BE" sz="1600" dirty="0" smtClean="0">
                          <a:solidFill>
                            <a:srgbClr val="002060"/>
                          </a:solidFill>
                        </a:rPr>
                        <a:t>Immobilier</a:t>
                      </a:r>
                      <a:r>
                        <a:rPr lang="fr-BE" sz="1600" baseline="0" dirty="0" smtClean="0">
                          <a:solidFill>
                            <a:srgbClr val="002060"/>
                          </a:solidFill>
                        </a:rPr>
                        <a:t> d'investissement (IAS 1)</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r>
                        <a:rPr lang="fr-BE" sz="1600" dirty="0" smtClean="0">
                          <a:solidFill>
                            <a:srgbClr val="002060"/>
                          </a:solidFill>
                        </a:rPr>
                        <a:t>Intérêts minoritaires (IAS 1)</a:t>
                      </a:r>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solidFill>
                            <a:srgbClr val="002060"/>
                          </a:solidFill>
                        </a:rPr>
                        <a:t>Actifs financiers  (IAS 1)</a:t>
                      </a:r>
                      <a:endParaRPr lang="en-GB" sz="1600" dirty="0" smtClean="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solidFill>
                            <a:srgbClr val="002060"/>
                          </a:solidFill>
                        </a:rPr>
                        <a:t>Passifs financiers </a:t>
                      </a:r>
                      <a:r>
                        <a:rPr lang="fr-BE" sz="1600" baseline="0" dirty="0" smtClean="0">
                          <a:solidFill>
                            <a:srgbClr val="002060"/>
                          </a:solidFill>
                        </a:rPr>
                        <a:t>(IAS 1)</a:t>
                      </a:r>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0003"/>
                  </a:ext>
                </a:extLst>
              </a:tr>
              <a:tr h="409352">
                <a:tc>
                  <a:txBody>
                    <a:bodyPr/>
                    <a:lstStyle/>
                    <a:p>
                      <a:r>
                        <a:rPr lang="fr-BE" sz="1600" dirty="0" smtClean="0">
                          <a:solidFill>
                            <a:srgbClr val="002060"/>
                          </a:solidFill>
                        </a:rPr>
                        <a:t>Titres mis</a:t>
                      </a:r>
                      <a:r>
                        <a:rPr lang="fr-BE" sz="1600" baseline="0" dirty="0" smtClean="0">
                          <a:solidFill>
                            <a:srgbClr val="002060"/>
                          </a:solidFill>
                        </a:rPr>
                        <a:t> équivalence (IAS 1)</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0004"/>
                  </a:ext>
                </a:extLst>
              </a:tr>
              <a:tr h="432048">
                <a:tc>
                  <a:txBody>
                    <a:bodyPr/>
                    <a:lstStyle/>
                    <a:p>
                      <a:r>
                        <a:rPr lang="fr-BE" sz="1800" b="0" dirty="0" smtClean="0">
                          <a:solidFill>
                            <a:srgbClr val="002060"/>
                          </a:solidFill>
                        </a:rPr>
                        <a:t>Actifs nés de contrats d’assurance (IFRS 17)</a:t>
                      </a:r>
                      <a:endParaRPr lang="en-GB" sz="1800" b="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40000"/>
                        <a:lumOff val="60000"/>
                      </a:schemeClr>
                    </a:solidFill>
                  </a:tcPr>
                </a:tc>
                <a:tc>
                  <a:txBody>
                    <a:bodyPr/>
                    <a:lstStyle/>
                    <a:p>
                      <a:r>
                        <a:rPr lang="fr-BE" sz="1800" b="0" dirty="0" smtClean="0">
                          <a:solidFill>
                            <a:srgbClr val="002060"/>
                          </a:solidFill>
                        </a:rPr>
                        <a:t>Passifs nés de contrats d’assurance (IFRS 17)</a:t>
                      </a:r>
                      <a:endParaRPr lang="en-GB" sz="1800" b="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b="0" dirty="0" smtClean="0">
                          <a:solidFill>
                            <a:srgbClr val="002060"/>
                          </a:solidFill>
                        </a:rPr>
                        <a:t>Actifs nés de contrats</a:t>
                      </a:r>
                      <a:r>
                        <a:rPr lang="fr-BE" sz="1800" b="0" baseline="0" dirty="0" smtClean="0">
                          <a:solidFill>
                            <a:srgbClr val="002060"/>
                          </a:solidFill>
                        </a:rPr>
                        <a:t> de réassurance </a:t>
                      </a:r>
                      <a:r>
                        <a:rPr lang="fr-BE" sz="1800" b="0" dirty="0" smtClean="0">
                          <a:solidFill>
                            <a:srgbClr val="002060"/>
                          </a:solidFill>
                        </a:rPr>
                        <a:t>(IFRS 17)</a:t>
                      </a:r>
                      <a:endParaRPr lang="en-GB" sz="1800" b="0" dirty="0" smtClean="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800" b="0" dirty="0" smtClean="0">
                          <a:solidFill>
                            <a:srgbClr val="002060"/>
                          </a:solidFill>
                        </a:rPr>
                        <a:t>Passifs nés de contrats</a:t>
                      </a:r>
                      <a:r>
                        <a:rPr lang="fr-BE" sz="1800" b="0" baseline="0" dirty="0" smtClean="0">
                          <a:solidFill>
                            <a:srgbClr val="002060"/>
                          </a:solidFill>
                        </a:rPr>
                        <a:t> de réassurance</a:t>
                      </a:r>
                      <a:endParaRPr lang="en-GB" sz="1800" b="0" dirty="0" smtClean="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6"/>
                  </a:ext>
                </a:extLst>
              </a:tr>
              <a:tr h="418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solidFill>
                            <a:srgbClr val="002060"/>
                          </a:solidFill>
                        </a:rPr>
                        <a:t>Créances (IAS 1)</a:t>
                      </a:r>
                      <a:endParaRPr lang="en-GB" sz="1600" dirty="0" smtClean="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r>
                        <a:rPr lang="fr-BE" sz="1600" dirty="0" smtClean="0">
                          <a:solidFill>
                            <a:srgbClr val="002060"/>
                          </a:solidFill>
                        </a:rPr>
                        <a:t>Provisions (IAS 1)</a:t>
                      </a:r>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solidFill>
                            <a:srgbClr val="002060"/>
                          </a:solidFill>
                        </a:rPr>
                        <a:t>Créance d'impôt (IAS 1)</a:t>
                      </a:r>
                      <a:endParaRPr lang="en-GB" sz="1600" dirty="0" smtClean="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solidFill>
                            <a:srgbClr val="002060"/>
                          </a:solidFill>
                        </a:rPr>
                        <a:t>Dette</a:t>
                      </a:r>
                      <a:r>
                        <a:rPr lang="fr-BE" sz="1600" baseline="0" dirty="0" smtClean="0">
                          <a:solidFill>
                            <a:srgbClr val="002060"/>
                          </a:solidFill>
                        </a:rPr>
                        <a:t> d'impôt </a:t>
                      </a:r>
                      <a:r>
                        <a:rPr lang="fr-BE" sz="1600" dirty="0" smtClean="0">
                          <a:solidFill>
                            <a:srgbClr val="002060"/>
                          </a:solidFill>
                        </a:rPr>
                        <a:t>(IAS 1)</a:t>
                      </a:r>
                      <a:endParaRPr lang="en-GB" sz="1600" dirty="0" smtClean="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000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solidFill>
                            <a:srgbClr val="002060"/>
                          </a:solidFill>
                        </a:rPr>
                        <a:t>Trésorerie</a:t>
                      </a:r>
                      <a:r>
                        <a:rPr lang="fr-BE" sz="1600" baseline="0" dirty="0" smtClean="0">
                          <a:solidFill>
                            <a:srgbClr val="002060"/>
                          </a:solidFill>
                        </a:rPr>
                        <a:t> et équivalents</a:t>
                      </a:r>
                      <a:r>
                        <a:rPr lang="fr-BE" sz="1600" dirty="0" smtClean="0">
                          <a:solidFill>
                            <a:srgbClr val="002060"/>
                          </a:solidFill>
                        </a:rPr>
                        <a:t> (IAS 1)</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solidFill>
                            <a:srgbClr val="002060"/>
                          </a:solidFill>
                        </a:rPr>
                        <a:t>Autres dettes  (IAS 1)</a:t>
                      </a:r>
                      <a:endParaRPr lang="en-GB" sz="1600" dirty="0" smtClean="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0009"/>
                  </a:ext>
                </a:extLst>
              </a:tr>
              <a:tr h="370840">
                <a:tc>
                  <a:txBody>
                    <a:bodyPr/>
                    <a:lstStyle/>
                    <a:p>
                      <a:r>
                        <a:rPr lang="fr-BE" sz="1600" dirty="0" smtClean="0">
                          <a:solidFill>
                            <a:srgbClr val="002060"/>
                          </a:solidFill>
                        </a:rPr>
                        <a:t>Impôt différé</a:t>
                      </a:r>
                      <a:r>
                        <a:rPr lang="fr-BE" sz="1600" baseline="0" dirty="0" smtClean="0">
                          <a:solidFill>
                            <a:srgbClr val="002060"/>
                          </a:solidFill>
                        </a:rPr>
                        <a:t> actif</a:t>
                      </a:r>
                      <a:r>
                        <a:rPr lang="fr-BE" sz="1600" dirty="0" smtClean="0">
                          <a:solidFill>
                            <a:srgbClr val="002060"/>
                          </a:solidFill>
                        </a:rPr>
                        <a:t> (IAS 1)</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tcPr>
                </a:tc>
                <a:tc>
                  <a:txBody>
                    <a:bodyPr/>
                    <a:lstStyle/>
                    <a:p>
                      <a:r>
                        <a:rPr lang="fr-BE" sz="1600" dirty="0" smtClean="0">
                          <a:solidFill>
                            <a:srgbClr val="002060"/>
                          </a:solidFill>
                        </a:rPr>
                        <a:t>Impôt</a:t>
                      </a:r>
                      <a:r>
                        <a:rPr lang="fr-BE" sz="1600" baseline="0" dirty="0" smtClean="0">
                          <a:solidFill>
                            <a:srgbClr val="002060"/>
                          </a:solidFill>
                        </a:rPr>
                        <a:t> différé passif</a:t>
                      </a:r>
                      <a:r>
                        <a:rPr lang="fr-BE" sz="1600" dirty="0" smtClean="0">
                          <a:solidFill>
                            <a:srgbClr val="002060"/>
                          </a:solidFill>
                        </a:rPr>
                        <a:t> (IAS 1)</a:t>
                      </a:r>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1178080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2</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722080953"/>
              </p:ext>
            </p:extLst>
          </p:nvPr>
        </p:nvGraphicFramePr>
        <p:xfrm>
          <a:off x="796934" y="1484784"/>
          <a:ext cx="7173845" cy="3087320"/>
        </p:xfrm>
        <a:graphic>
          <a:graphicData uri="http://schemas.openxmlformats.org/drawingml/2006/table">
            <a:tbl>
              <a:tblPr firstRow="1" bandRow="1">
                <a:tableStyleId>{68D230F3-CF80-4859-8CE7-A43EE81993B5}</a:tableStyleId>
              </a:tblPr>
              <a:tblGrid>
                <a:gridCol w="747576">
                  <a:extLst>
                    <a:ext uri="{9D8B030D-6E8A-4147-A177-3AD203B41FA5}">
                      <a16:colId xmlns="" xmlns:a16="http://schemas.microsoft.com/office/drawing/2014/main" val="20000"/>
                    </a:ext>
                  </a:extLst>
                </a:gridCol>
                <a:gridCol w="5904000">
                  <a:extLst>
                    <a:ext uri="{9D8B030D-6E8A-4147-A177-3AD203B41FA5}">
                      <a16:colId xmlns="" xmlns:a16="http://schemas.microsoft.com/office/drawing/2014/main" val="20001"/>
                    </a:ext>
                  </a:extLst>
                </a:gridCol>
                <a:gridCol w="522269">
                  <a:extLst>
                    <a:ext uri="{9D8B030D-6E8A-4147-A177-3AD203B41FA5}">
                      <a16:colId xmlns="" xmlns:a16="http://schemas.microsoft.com/office/drawing/2014/main" val="20002"/>
                    </a:ext>
                  </a:extLst>
                </a:gridCol>
              </a:tblGrid>
              <a:tr h="370840">
                <a:tc gridSpan="2">
                  <a:txBody>
                    <a:bodyPr/>
                    <a:lstStyle/>
                    <a:p>
                      <a:r>
                        <a:rPr lang="fr-FR" sz="1800" dirty="0" smtClean="0">
                          <a:solidFill>
                            <a:srgbClr val="002060"/>
                          </a:solidFill>
                        </a:rPr>
                        <a:t>Sommaire</a:t>
                      </a:r>
                      <a:endParaRPr lang="fr-FR" sz="1800" dirty="0">
                        <a:solidFill>
                          <a:srgbClr val="002060"/>
                        </a:solidFill>
                      </a:endParaRPr>
                    </a:p>
                  </a:txBody>
                  <a:tcPr>
                    <a:lnB w="12700" cap="flat" cmpd="sng" algn="ctr">
                      <a:solidFill>
                        <a:srgbClr val="FF8700"/>
                      </a:solidFill>
                      <a:prstDash val="solid"/>
                      <a:round/>
                      <a:headEnd type="none" w="med" len="med"/>
                      <a:tailEnd type="none" w="med" len="med"/>
                    </a:lnB>
                    <a:noFill/>
                  </a:tcPr>
                </a:tc>
                <a:tc hMerge="1">
                  <a:txBody>
                    <a:bodyPr/>
                    <a:lstStyle/>
                    <a:p>
                      <a:endParaRPr lang="fr-FR" sz="2400" dirty="0"/>
                    </a:p>
                  </a:txBody>
                  <a:tcPr>
                    <a:noFill/>
                  </a:tcPr>
                </a:tc>
                <a:tc>
                  <a:txBody>
                    <a:bodyPr/>
                    <a:lstStyle/>
                    <a:p>
                      <a:endParaRPr lang="fr-FR" sz="1800" dirty="0">
                        <a:solidFill>
                          <a:srgbClr val="002060"/>
                        </a:solidFill>
                      </a:endParaRPr>
                    </a:p>
                  </a:txBody>
                  <a:tcPr>
                    <a:noFill/>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1.</a:t>
                      </a:r>
                    </a:p>
                  </a:txBody>
                  <a:tcPr>
                    <a:lnT w="12700" cap="flat" cmpd="sng" algn="ctr">
                      <a:solidFill>
                        <a:srgbClr val="FF8700"/>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smtClean="0">
                          <a:solidFill>
                            <a:srgbClr val="002060"/>
                          </a:solidFill>
                          <a:latin typeface="+mn-lt"/>
                          <a:ea typeface="+mn-ea"/>
                          <a:cs typeface="+mn-cs"/>
                        </a:rPr>
                        <a:t>Contexte</a:t>
                      </a:r>
                      <a:endParaRPr lang="fr-FR" sz="1800" kern="1200" dirty="0" smtClean="0">
                        <a:solidFill>
                          <a:srgbClr val="002060"/>
                        </a:solidFill>
                        <a:latin typeface="+mn-lt"/>
                        <a:ea typeface="+mn-ea"/>
                        <a:cs typeface="+mn-cs"/>
                      </a:endParaRPr>
                    </a:p>
                  </a:txBody>
                  <a:tcPr>
                    <a:lnT w="12700" cap="flat" cmpd="sng" algn="ctr">
                      <a:solidFill>
                        <a:srgbClr val="FF8700"/>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3</a:t>
                      </a:r>
                      <a:endParaRPr lang="fr-FR" sz="1800" dirty="0">
                        <a:solidFill>
                          <a:srgbClr val="002060"/>
                        </a:solidFill>
                      </a:endParaRPr>
                    </a:p>
                  </a:txBody>
                  <a:tcPr>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2.</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État des travaux de l’IASB</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8</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3.</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Présentation synthétique</a:t>
                      </a:r>
                      <a:r>
                        <a:rPr lang="fr-FR" sz="1800" kern="1200" baseline="0" dirty="0" smtClean="0">
                          <a:solidFill>
                            <a:srgbClr val="002060"/>
                          </a:solidFill>
                          <a:latin typeface="+mn-lt"/>
                          <a:ea typeface="+mn-ea"/>
                          <a:cs typeface="+mn-cs"/>
                        </a:rPr>
                        <a:t> de la norme</a:t>
                      </a:r>
                      <a:endParaRPr lang="fr-FR" sz="1800" kern="1200" dirty="0" smtClean="0">
                        <a:solidFill>
                          <a:srgbClr val="002060"/>
                        </a:solidFill>
                        <a:latin typeface="+mn-lt"/>
                        <a:ea typeface="+mn-ea"/>
                        <a:cs typeface="+mn-cs"/>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10</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4.</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Comptabilisation initiale</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14</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316119425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5.</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Comptabilisation ultérieure</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18</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13757159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6.</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Implications d’IFRS 17</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28</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10002"/>
                  </a:ext>
                </a:extLst>
              </a:tr>
              <a:tr h="491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7.</a:t>
                      </a:r>
                    </a:p>
                  </a:txBody>
                  <a:tcPr>
                    <a:lnT w="12700" cap="flat" cmpd="sng" algn="ctr">
                      <a:solidFill>
                        <a:schemeClr val="tx1"/>
                      </a:solidFill>
                      <a:prstDash val="dot"/>
                      <a:round/>
                      <a:headEnd type="none" w="med" len="med"/>
                      <a:tailEnd type="none" w="med" len="med"/>
                    </a:lnT>
                    <a:lnB w="12700" cap="flat" cmpd="sng" algn="ctr">
                      <a:solidFill>
                        <a:srgbClr val="FF87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smtClean="0">
                          <a:solidFill>
                            <a:srgbClr val="002060"/>
                          </a:solidFill>
                          <a:latin typeface="+mn-lt"/>
                          <a:ea typeface="+mn-ea"/>
                          <a:cs typeface="+mn-cs"/>
                        </a:rPr>
                        <a:t>Annexes</a:t>
                      </a:r>
                      <a:endParaRPr lang="fr-FR" sz="1800" kern="1200" dirty="0" smtClean="0">
                        <a:solidFill>
                          <a:srgbClr val="002060"/>
                        </a:solidFill>
                        <a:latin typeface="+mn-lt"/>
                        <a:ea typeface="+mn-ea"/>
                        <a:cs typeface="+mn-cs"/>
                      </a:endParaRPr>
                    </a:p>
                  </a:txBody>
                  <a:tcPr>
                    <a:lnT w="12700" cap="flat" cmpd="sng" algn="ctr">
                      <a:solidFill>
                        <a:schemeClr val="tx1"/>
                      </a:solidFill>
                      <a:prstDash val="dot"/>
                      <a:round/>
                      <a:headEnd type="none" w="med" len="med"/>
                      <a:tailEnd type="none" w="med" len="med"/>
                    </a:lnT>
                    <a:lnB w="12700" cap="flat" cmpd="sng" algn="ctr">
                      <a:solidFill>
                        <a:srgbClr val="FF8700"/>
                      </a:solidFill>
                      <a:prstDash val="solid"/>
                      <a:round/>
                      <a:headEnd type="none" w="med" len="med"/>
                      <a:tailEnd type="none" w="med" len="med"/>
                    </a:lnB>
                    <a:noFill/>
                  </a:tcPr>
                </a:tc>
                <a:tc>
                  <a:txBody>
                    <a:bodyPr/>
                    <a:lstStyle/>
                    <a:p>
                      <a:pPr algn="r"/>
                      <a:r>
                        <a:rPr lang="fr-FR" sz="1800" dirty="0" smtClean="0">
                          <a:solidFill>
                            <a:srgbClr val="002060"/>
                          </a:solidFill>
                        </a:rPr>
                        <a:t>32</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rgbClr val="FF8700"/>
                      </a:solidFill>
                      <a:prstDash val="solid"/>
                      <a:round/>
                      <a:headEnd type="none" w="med" len="med"/>
                      <a:tailEnd type="none" w="med" len="med"/>
                    </a:lnB>
                    <a:noFill/>
                  </a:tcPr>
                </a:tc>
                <a:extLst>
                  <a:ext uri="{0D108BD9-81ED-4DB2-BD59-A6C34878D82A}">
                    <a16:rowId xmlns="" xmlns:a16="http://schemas.microsoft.com/office/drawing/2014/main" val="2966014493"/>
                  </a:ext>
                </a:extLst>
              </a:tr>
            </a:tbl>
          </a:graphicData>
        </a:graphic>
      </p:graphicFrame>
    </p:spTree>
    <p:extLst>
      <p:ext uri="{BB962C8B-B14F-4D97-AF65-F5344CB8AC3E}">
        <p14:creationId xmlns:p14="http://schemas.microsoft.com/office/powerpoint/2010/main" val="1755858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864096" y="1512"/>
            <a:ext cx="8460432" cy="835200"/>
          </a:xfrm>
          <a:prstGeom prst="rect">
            <a:avLst/>
          </a:prstGeom>
          <a:noFill/>
          <a:ln w="9525">
            <a:noFill/>
            <a:miter lim="800000"/>
            <a:headEnd/>
            <a:tailEnd/>
          </a:ln>
        </p:spPr>
        <p:txBody>
          <a:bodyPr anchor="ctr"/>
          <a:lstStyle/>
          <a:p>
            <a:pPr eaLnBrk="0" hangingPunct="0"/>
            <a:r>
              <a:rPr lang="fr-FR" sz="2000" b="1" dirty="0" smtClean="0">
                <a:solidFill>
                  <a:srgbClr val="002060"/>
                </a:solidFill>
              </a:rPr>
              <a:t>Comptabilisation ultérieure</a:t>
            </a:r>
            <a:r>
              <a:rPr lang="fr-FR" sz="2800" b="1" dirty="0">
                <a:solidFill>
                  <a:srgbClr val="0070C0"/>
                </a:solidFill>
              </a:rPr>
              <a:t/>
            </a:r>
            <a:br>
              <a:rPr lang="fr-FR" sz="2800" b="1" dirty="0">
                <a:solidFill>
                  <a:srgbClr val="0070C0"/>
                </a:solidFill>
              </a:rPr>
            </a:br>
            <a:r>
              <a:rPr lang="fr-FR" sz="2400" b="1" dirty="0">
                <a:solidFill>
                  <a:srgbClr val="0070C0"/>
                </a:solidFill>
              </a:rPr>
              <a:t>Présentation des états financiers</a:t>
            </a:r>
            <a:endParaRPr lang="fr-FR" sz="2400" b="1" i="1" dirty="0">
              <a:solidFill>
                <a:srgbClr val="162A71"/>
              </a:solidFill>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12829032"/>
              </p:ext>
            </p:extLst>
          </p:nvPr>
        </p:nvGraphicFramePr>
        <p:xfrm>
          <a:off x="489190" y="1241784"/>
          <a:ext cx="7416000" cy="4693920"/>
        </p:xfrm>
        <a:graphic>
          <a:graphicData uri="http://schemas.openxmlformats.org/drawingml/2006/table">
            <a:tbl>
              <a:tblPr firstRow="1" bandRow="1">
                <a:tableStyleId>{69012ECD-51FC-41F1-AA8D-1B2483CD663E}</a:tableStyleId>
              </a:tblPr>
              <a:tblGrid>
                <a:gridCol w="6264000">
                  <a:extLst>
                    <a:ext uri="{9D8B030D-6E8A-4147-A177-3AD203B41FA5}">
                      <a16:colId xmlns="" xmlns:a16="http://schemas.microsoft.com/office/drawing/2014/main" val="20000"/>
                    </a:ext>
                  </a:extLst>
                </a:gridCol>
                <a:gridCol w="1152000">
                  <a:extLst>
                    <a:ext uri="{9D8B030D-6E8A-4147-A177-3AD203B41FA5}">
                      <a16:colId xmlns="" xmlns:a16="http://schemas.microsoft.com/office/drawing/2014/main" val="20001"/>
                    </a:ext>
                  </a:extLst>
                </a:gridCol>
              </a:tblGrid>
              <a:tr h="324000">
                <a:tc>
                  <a:txBody>
                    <a:bodyPr/>
                    <a:lstStyle/>
                    <a:p>
                      <a:r>
                        <a:rPr lang="fr-BE" sz="1600" dirty="0" smtClean="0"/>
                        <a:t>Compte</a:t>
                      </a:r>
                      <a:r>
                        <a:rPr lang="fr-BE" sz="1600" baseline="0" dirty="0" smtClean="0"/>
                        <a:t> de résultat</a:t>
                      </a:r>
                      <a:endParaRPr lang="en-GB" sz="1600" dirty="0"/>
                    </a:p>
                  </a:txBody>
                  <a:tcPr>
                    <a:lnR w="12700" cap="flat" cmpd="sng" algn="ctr">
                      <a:solidFill>
                        <a:srgbClr val="0070C0"/>
                      </a:solidFill>
                      <a:prstDash val="solid"/>
                      <a:round/>
                      <a:headEnd type="none" w="med" len="med"/>
                      <a:tailEnd type="none" w="med" len="med"/>
                    </a:lnR>
                  </a:tcPr>
                </a:tc>
                <a:tc>
                  <a:txBody>
                    <a:bodyPr/>
                    <a:lstStyle/>
                    <a:p>
                      <a:endParaRPr lang="en-GB" sz="1600" dirty="0"/>
                    </a:p>
                  </a:txBody>
                  <a:tcPr>
                    <a:lnL w="12700" cap="flat" cmpd="sng" algn="ctr">
                      <a:solidFill>
                        <a:srgbClr val="0070C0"/>
                      </a:solidFill>
                      <a:prstDash val="solid"/>
                      <a:round/>
                      <a:headEnd type="none" w="med" len="med"/>
                      <a:tailEnd type="none" w="med" len="med"/>
                    </a:lnL>
                  </a:tcPr>
                </a:tc>
                <a:extLst>
                  <a:ext uri="{0D108BD9-81ED-4DB2-BD59-A6C34878D82A}">
                    <a16:rowId xmlns="" xmlns:a16="http://schemas.microsoft.com/office/drawing/2014/main" val="10000"/>
                  </a:ext>
                </a:extLst>
              </a:tr>
              <a:tr h="324000">
                <a:tc>
                  <a:txBody>
                    <a:bodyPr/>
                    <a:lstStyle/>
                    <a:p>
                      <a:r>
                        <a:rPr lang="fr-BE" sz="1600" dirty="0" smtClean="0">
                          <a:solidFill>
                            <a:srgbClr val="002060"/>
                          </a:solidFill>
                        </a:rPr>
                        <a:t>Revenu </a:t>
                      </a:r>
                      <a:r>
                        <a:rPr lang="fr-BE" sz="1600" baseline="0" dirty="0" smtClean="0">
                          <a:solidFill>
                            <a:srgbClr val="002060"/>
                          </a:solidFill>
                        </a:rPr>
                        <a:t>d’assurance (IFRS17)</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B w="12700" cap="flat" cmpd="sng" algn="ctr">
                      <a:solidFill>
                        <a:srgbClr val="0070C0"/>
                      </a:solidFill>
                      <a:prstDash val="sysDot"/>
                      <a:round/>
                      <a:headEnd type="none" w="med" len="med"/>
                      <a:tailEnd type="none" w="med" len="med"/>
                    </a:lnB>
                    <a:solidFill>
                      <a:schemeClr val="accent5">
                        <a:lumMod val="20000"/>
                        <a:lumOff val="80000"/>
                      </a:schemeClr>
                    </a:solidFill>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B w="12700" cap="flat" cmpd="sng" algn="ctr">
                      <a:solidFill>
                        <a:srgbClr val="0070C0"/>
                      </a:solidFill>
                      <a:prstDash val="sysDot"/>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1"/>
                  </a:ext>
                </a:extLst>
              </a:tr>
              <a:tr h="324000">
                <a:tc>
                  <a:txBody>
                    <a:bodyPr/>
                    <a:lstStyle/>
                    <a:p>
                      <a:r>
                        <a:rPr lang="fr-BE" sz="1600" dirty="0" smtClean="0">
                          <a:solidFill>
                            <a:srgbClr val="002060"/>
                          </a:solidFill>
                        </a:rPr>
                        <a:t>Charges</a:t>
                      </a:r>
                      <a:r>
                        <a:rPr lang="fr-BE" sz="1600" baseline="0" dirty="0" smtClean="0">
                          <a:solidFill>
                            <a:srgbClr val="002060"/>
                          </a:solidFill>
                        </a:rPr>
                        <a:t> de l'activité d'assurance (IFRS17)</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2"/>
                  </a:ext>
                </a:extLst>
              </a:tr>
              <a:tr h="324000">
                <a:tc>
                  <a:txBody>
                    <a:bodyPr/>
                    <a:lstStyle/>
                    <a:p>
                      <a:r>
                        <a:rPr lang="fr-BE" sz="1600" dirty="0" smtClean="0">
                          <a:solidFill>
                            <a:srgbClr val="002060"/>
                          </a:solidFill>
                        </a:rPr>
                        <a:t>Primes des cessions en réassurance </a:t>
                      </a:r>
                      <a:r>
                        <a:rPr lang="fr-BE" sz="1600" baseline="0" dirty="0" smtClean="0">
                          <a:solidFill>
                            <a:srgbClr val="002060"/>
                          </a:solidFill>
                        </a:rPr>
                        <a:t>(IFRS17)</a:t>
                      </a:r>
                      <a:endParaRPr lang="en-GB" sz="1600" i="1"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tc>
                  <a:txBody>
                    <a:bodyPr/>
                    <a:lstStyle/>
                    <a:p>
                      <a:r>
                        <a:rPr lang="fr-BE" sz="1600" b="0" dirty="0" smtClean="0">
                          <a:solidFill>
                            <a:srgbClr val="002060"/>
                          </a:solidFill>
                        </a:rPr>
                        <a:t>Optionnel</a:t>
                      </a:r>
                      <a:endParaRPr lang="en-GB" sz="1600" b="0" i="1"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4"/>
                  </a:ext>
                </a:extLst>
              </a:tr>
              <a:tr h="324000">
                <a:tc>
                  <a:txBody>
                    <a:bodyPr/>
                    <a:lstStyle/>
                    <a:p>
                      <a:r>
                        <a:rPr lang="fr-BE" sz="1600" baseline="0" dirty="0" smtClean="0">
                          <a:solidFill>
                            <a:srgbClr val="002060"/>
                          </a:solidFill>
                        </a:rPr>
                        <a:t>Quote-part de charges des réassureurs (IFRS17)</a:t>
                      </a:r>
                      <a:endParaRPr lang="en-GB" sz="1600" i="1"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tc>
                  <a:txBody>
                    <a:bodyPr/>
                    <a:lstStyle/>
                    <a:p>
                      <a:r>
                        <a:rPr lang="fr-BE" sz="1600" b="0" dirty="0" smtClean="0">
                          <a:solidFill>
                            <a:srgbClr val="002060"/>
                          </a:solidFill>
                        </a:rPr>
                        <a:t>Optionnel</a:t>
                      </a:r>
                      <a:endParaRPr lang="en-GB" sz="1600" b="0" i="1"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5"/>
                  </a:ext>
                </a:extLst>
              </a:tr>
              <a:tr h="324000">
                <a:tc>
                  <a:txBody>
                    <a:bodyPr/>
                    <a:lstStyle/>
                    <a:p>
                      <a:r>
                        <a:rPr lang="fr-BE" sz="1600" dirty="0" smtClean="0">
                          <a:solidFill>
                            <a:srgbClr val="002060"/>
                          </a:solidFill>
                        </a:rPr>
                        <a:t>Résultat des cessions</a:t>
                      </a:r>
                      <a:r>
                        <a:rPr lang="fr-BE" sz="1600" baseline="0" dirty="0" smtClean="0">
                          <a:solidFill>
                            <a:srgbClr val="002060"/>
                          </a:solidFill>
                        </a:rPr>
                        <a:t> en réassurance (IFRS17)</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6"/>
                  </a:ext>
                </a:extLst>
              </a:tr>
              <a:tr h="324000">
                <a:tc>
                  <a:txBody>
                    <a:bodyPr/>
                    <a:lstStyle/>
                    <a:p>
                      <a:r>
                        <a:rPr lang="en-GB" sz="1600" dirty="0" smtClean="0">
                          <a:solidFill>
                            <a:srgbClr val="002060"/>
                          </a:solidFill>
                        </a:rPr>
                        <a:t>Charges d’exploitation</a:t>
                      </a:r>
                      <a:r>
                        <a:rPr lang="en-GB" sz="1600" baseline="30000" dirty="0" smtClean="0">
                          <a:solidFill>
                            <a:srgbClr val="002060"/>
                          </a:solidFill>
                        </a:rPr>
                        <a:t>1</a:t>
                      </a:r>
                      <a:r>
                        <a:rPr lang="en-GB" sz="1600" dirty="0" smtClean="0">
                          <a:solidFill>
                            <a:srgbClr val="002060"/>
                          </a:solidFill>
                        </a:rPr>
                        <a:t> (IAS 1)</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597145132"/>
                  </a:ext>
                </a:extLst>
              </a:tr>
              <a:tr h="324000">
                <a:tc>
                  <a:txBody>
                    <a:bodyPr/>
                    <a:lstStyle/>
                    <a:p>
                      <a:r>
                        <a:rPr lang="en-GB" sz="1600" dirty="0" smtClean="0">
                          <a:solidFill>
                            <a:srgbClr val="002060"/>
                          </a:solidFill>
                        </a:rPr>
                        <a:t>Revenus</a:t>
                      </a:r>
                      <a:r>
                        <a:rPr lang="en-GB" sz="1600" baseline="0" dirty="0" smtClean="0">
                          <a:solidFill>
                            <a:srgbClr val="002060"/>
                          </a:solidFill>
                        </a:rPr>
                        <a:t> d’intérêts calculés au taux effectif (IFRS 9)</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715741797"/>
                  </a:ext>
                </a:extLst>
              </a:tr>
              <a:tr h="324000">
                <a:tc>
                  <a:txBody>
                    <a:bodyPr/>
                    <a:lstStyle/>
                    <a:p>
                      <a:r>
                        <a:rPr lang="en-GB" sz="1600" dirty="0" smtClean="0">
                          <a:solidFill>
                            <a:srgbClr val="002060"/>
                          </a:solidFill>
                        </a:rPr>
                        <a:t>Dépréciation d’actifs financiers</a:t>
                      </a:r>
                      <a:r>
                        <a:rPr lang="en-GB" sz="1600" baseline="0" dirty="0" smtClean="0">
                          <a:solidFill>
                            <a:srgbClr val="002060"/>
                          </a:solidFill>
                        </a:rPr>
                        <a:t> (IFRS 9)</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2162652024"/>
                  </a:ext>
                </a:extLst>
              </a:tr>
              <a:tr h="324000">
                <a:tc>
                  <a:txBody>
                    <a:bodyPr/>
                    <a:lstStyle/>
                    <a:p>
                      <a:r>
                        <a:rPr lang="en-GB" sz="1600" dirty="0" smtClean="0">
                          <a:solidFill>
                            <a:srgbClr val="002060"/>
                          </a:solidFill>
                        </a:rPr>
                        <a:t>Résultat</a:t>
                      </a:r>
                      <a:r>
                        <a:rPr lang="en-GB" sz="1600" baseline="0" dirty="0" smtClean="0">
                          <a:solidFill>
                            <a:srgbClr val="002060"/>
                          </a:solidFill>
                        </a:rPr>
                        <a:t> financier d’assurance (IFRS 17)</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2967079327"/>
                  </a:ext>
                </a:extLst>
              </a:tr>
              <a:tr h="324000">
                <a:tc>
                  <a:txBody>
                    <a:bodyPr/>
                    <a:lstStyle/>
                    <a:p>
                      <a:r>
                        <a:rPr lang="fr-BE" sz="1600" dirty="0" smtClean="0">
                          <a:solidFill>
                            <a:srgbClr val="002060"/>
                          </a:solidFill>
                        </a:rPr>
                        <a:t>Charge d'impôt (IAS 1)</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0008"/>
                  </a:ext>
                </a:extLst>
              </a:tr>
              <a:tr h="324000">
                <a:tc>
                  <a:txBody>
                    <a:bodyPr/>
                    <a:lstStyle/>
                    <a:p>
                      <a:r>
                        <a:rPr lang="fr-BE" sz="1600" dirty="0" smtClean="0">
                          <a:solidFill>
                            <a:srgbClr val="002060"/>
                          </a:solidFill>
                        </a:rPr>
                        <a:t>Quote-part</a:t>
                      </a:r>
                      <a:r>
                        <a:rPr lang="fr-BE" sz="1600" baseline="0" dirty="0" smtClean="0">
                          <a:solidFill>
                            <a:srgbClr val="002060"/>
                          </a:solidFill>
                        </a:rPr>
                        <a:t> des résultats des mises en équivalence (IAS1)</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10009"/>
                  </a:ext>
                </a:extLst>
              </a:tr>
              <a:tr h="324000">
                <a:tc>
                  <a:txBody>
                    <a:bodyPr/>
                    <a:lstStyle/>
                    <a:p>
                      <a:r>
                        <a:rPr lang="en-GB" sz="1600" dirty="0" smtClean="0">
                          <a:solidFill>
                            <a:srgbClr val="002060"/>
                          </a:solidFill>
                        </a:rPr>
                        <a:t>Résultat</a:t>
                      </a:r>
                      <a:r>
                        <a:rPr lang="en-GB" sz="1600" baseline="0" dirty="0" smtClean="0">
                          <a:solidFill>
                            <a:srgbClr val="002060"/>
                          </a:solidFill>
                        </a:rPr>
                        <a:t> des activités non poursuivies (IFRS 5)</a:t>
                      </a:r>
                      <a:endParaRPr lang="en-GB" sz="1600"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tcPr>
                </a:tc>
                <a:extLst>
                  <a:ext uri="{0D108BD9-81ED-4DB2-BD59-A6C34878D82A}">
                    <a16:rowId xmlns="" xmlns:a16="http://schemas.microsoft.com/office/drawing/2014/main" val="3572537303"/>
                  </a:ext>
                </a:extLst>
              </a:tr>
              <a:tr h="324000">
                <a:tc>
                  <a:txBody>
                    <a:bodyPr/>
                    <a:lstStyle/>
                    <a:p>
                      <a:r>
                        <a:rPr lang="fr-BE" sz="1600" b="1" dirty="0" smtClean="0">
                          <a:solidFill>
                            <a:srgbClr val="002060"/>
                          </a:solidFill>
                        </a:rPr>
                        <a:t>Résultat net (IAS 1)</a:t>
                      </a:r>
                      <a:endParaRPr lang="en-GB" sz="1600" b="1" dirty="0">
                        <a:solidFill>
                          <a:srgbClr val="002060"/>
                        </a:solidFill>
                      </a:endParaRPr>
                    </a:p>
                  </a:txBody>
                  <a:tcPr>
                    <a:lnR w="12700" cap="flat" cmpd="sng" algn="ctr">
                      <a:solidFill>
                        <a:srgbClr val="0070C0"/>
                      </a:solidFill>
                      <a:prstDash val="solid"/>
                      <a:round/>
                      <a:headEnd type="none" w="med" len="med"/>
                      <a:tailEnd type="none" w="med" len="med"/>
                    </a:lnR>
                    <a:lnT w="12700" cap="flat" cmpd="sng" algn="ctr">
                      <a:solidFill>
                        <a:srgbClr val="0070C0"/>
                      </a:solidFill>
                      <a:prstDash val="sysDot"/>
                      <a:round/>
                      <a:headEnd type="none" w="med" len="med"/>
                      <a:tailEnd type="none" w="med" len="med"/>
                    </a:lnT>
                  </a:tcPr>
                </a:tc>
                <a:tc>
                  <a:txBody>
                    <a:bodyPr/>
                    <a:lstStyle/>
                    <a:p>
                      <a:endParaRPr lang="en-GB" sz="1600" dirty="0">
                        <a:solidFill>
                          <a:srgbClr val="002060"/>
                        </a:solidFill>
                      </a:endParaRPr>
                    </a:p>
                  </a:txBody>
                  <a:tcPr>
                    <a:lnL w="12700" cap="flat" cmpd="sng" algn="ctr">
                      <a:solidFill>
                        <a:srgbClr val="0070C0"/>
                      </a:solidFill>
                      <a:prstDash val="solid"/>
                      <a:round/>
                      <a:headEnd type="none" w="med" len="med"/>
                      <a:tailEnd type="none" w="med" len="med"/>
                    </a:lnL>
                    <a:lnT w="12700" cap="flat" cmpd="sng" algn="ctr">
                      <a:solidFill>
                        <a:srgbClr val="0070C0"/>
                      </a:solidFill>
                      <a:prstDash val="sysDot"/>
                      <a:round/>
                      <a:headEnd type="none" w="med" len="med"/>
                      <a:tailEnd type="none" w="med" len="med"/>
                    </a:lnT>
                  </a:tcPr>
                </a:tc>
                <a:extLst>
                  <a:ext uri="{0D108BD9-81ED-4DB2-BD59-A6C34878D82A}">
                    <a16:rowId xmlns="" xmlns:a16="http://schemas.microsoft.com/office/drawing/2014/main" val="10010"/>
                  </a:ext>
                </a:extLst>
              </a:tr>
            </a:tbl>
          </a:graphicData>
        </a:graphic>
      </p:graphicFrame>
      <p:sp>
        <p:nvSpPr>
          <p:cNvPr id="6" name="Rectangle 5"/>
          <p:cNvSpPr/>
          <p:nvPr/>
        </p:nvSpPr>
        <p:spPr>
          <a:xfrm>
            <a:off x="150796" y="6642556"/>
            <a:ext cx="676788" cy="215444"/>
          </a:xfrm>
          <a:prstGeom prst="rect">
            <a:avLst/>
          </a:prstGeom>
        </p:spPr>
        <p:txBody>
          <a:bodyPr wrap="none">
            <a:spAutoFit/>
          </a:bodyPr>
          <a:lstStyle/>
          <a:p>
            <a:r>
              <a:rPr lang="fr-FR" sz="800" dirty="0">
                <a:solidFill>
                  <a:srgbClr val="FFFFFF"/>
                </a:solidFill>
                <a:ea typeface="Times New Roman" pitchFamily="18" charset="0"/>
                <a:cs typeface="Arial (W1)" pitchFamily="34" charset="0"/>
              </a:rPr>
              <a:t> Restricted</a:t>
            </a:r>
            <a:endParaRPr lang="fr-FR" dirty="0"/>
          </a:p>
        </p:txBody>
      </p:sp>
      <p:sp>
        <p:nvSpPr>
          <p:cNvPr id="7" name="Espace réservé du contenu 2"/>
          <p:cNvSpPr txBox="1">
            <a:spLocks/>
          </p:cNvSpPr>
          <p:nvPr/>
        </p:nvSpPr>
        <p:spPr>
          <a:xfrm>
            <a:off x="323528" y="836712"/>
            <a:ext cx="8064896" cy="191683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lgn="just">
              <a:buClr>
                <a:srgbClr val="F7C765"/>
              </a:buClr>
              <a:buFont typeface="Wingdings" pitchFamily="2" charset="2"/>
              <a:buChar char="q"/>
            </a:pPr>
            <a:r>
              <a:rPr lang="fr-FR" sz="1800" b="1" dirty="0" smtClean="0">
                <a:solidFill>
                  <a:schemeClr val="accent2">
                    <a:lumMod val="75000"/>
                  </a:schemeClr>
                </a:solidFill>
                <a:cs typeface="Arial" pitchFamily="34" charset="0"/>
              </a:rPr>
              <a:t>Liste des agrégats minimaux des états financiers</a:t>
            </a:r>
          </a:p>
          <a:p>
            <a:pPr marL="901700" lvl="1" indent="-366713" algn="just" fontAlgn="auto">
              <a:spcAft>
                <a:spcPts val="0"/>
              </a:spcAft>
              <a:buClr>
                <a:srgbClr val="F7C765"/>
              </a:buClr>
              <a:buFont typeface="Wingdings" pitchFamily="2" charset="2"/>
              <a:buChar char="§"/>
            </a:pPr>
            <a:endParaRPr lang="fr-FR" sz="1600" dirty="0">
              <a:solidFill>
                <a:srgbClr val="002060"/>
              </a:solidFill>
              <a:latin typeface="+mj-lt"/>
              <a:cs typeface="Arial" pitchFamily="34" charset="0"/>
            </a:endParaRPr>
          </a:p>
        </p:txBody>
      </p:sp>
      <p:sp>
        <p:nvSpPr>
          <p:cNvPr id="3" name="ZoneTexte 2"/>
          <p:cNvSpPr txBox="1"/>
          <p:nvPr/>
        </p:nvSpPr>
        <p:spPr>
          <a:xfrm>
            <a:off x="346029" y="5981352"/>
            <a:ext cx="6963130" cy="307777"/>
          </a:xfrm>
          <a:prstGeom prst="rect">
            <a:avLst/>
          </a:prstGeom>
          <a:noFill/>
        </p:spPr>
        <p:txBody>
          <a:bodyPr wrap="square" rtlCol="0">
            <a:spAutoFit/>
          </a:bodyPr>
          <a:lstStyle/>
          <a:p>
            <a:r>
              <a:rPr lang="fr-FR" sz="1400" baseline="30000" dirty="0" smtClean="0">
                <a:solidFill>
                  <a:srgbClr val="002060"/>
                </a:solidFill>
                <a:latin typeface="+mj-lt"/>
              </a:rPr>
              <a:t>1</a:t>
            </a:r>
            <a:r>
              <a:rPr lang="fr-FR" sz="1400" dirty="0" smtClean="0">
                <a:solidFill>
                  <a:srgbClr val="002060"/>
                </a:solidFill>
                <a:latin typeface="+mj-lt"/>
              </a:rPr>
              <a:t> Présentées avec une ventilation par nature de charges ou bien par fonctions</a:t>
            </a:r>
            <a:endParaRPr lang="fr-FR" sz="1400" dirty="0">
              <a:solidFill>
                <a:srgbClr val="002060"/>
              </a:solidFill>
              <a:latin typeface="+mj-lt"/>
            </a:endParaRPr>
          </a:p>
        </p:txBody>
      </p:sp>
    </p:spTree>
    <p:extLst>
      <p:ext uri="{BB962C8B-B14F-4D97-AF65-F5344CB8AC3E}">
        <p14:creationId xmlns:p14="http://schemas.microsoft.com/office/powerpoint/2010/main" val="3597391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827713710"/>
              </p:ext>
            </p:extLst>
          </p:nvPr>
        </p:nvGraphicFramePr>
        <p:xfrm>
          <a:off x="104901" y="126856"/>
          <a:ext cx="3636000" cy="2072640"/>
        </p:xfrm>
        <a:graphic>
          <a:graphicData uri="http://schemas.openxmlformats.org/drawingml/2006/table">
            <a:tbl>
              <a:tblPr firstRow="1" bandRow="1">
                <a:tableStyleId>{5C22544A-7EE6-4342-B048-85BDC9FD1C3A}</a:tableStyleId>
              </a:tblPr>
              <a:tblGrid>
                <a:gridCol w="360000">
                  <a:extLst>
                    <a:ext uri="{9D8B030D-6E8A-4147-A177-3AD203B41FA5}">
                      <a16:colId xmlns="" xmlns:a16="http://schemas.microsoft.com/office/drawing/2014/main" val="20000"/>
                    </a:ext>
                  </a:extLst>
                </a:gridCol>
                <a:gridCol w="2700000">
                  <a:extLst>
                    <a:ext uri="{9D8B030D-6E8A-4147-A177-3AD203B41FA5}">
                      <a16:colId xmlns="" xmlns:a16="http://schemas.microsoft.com/office/drawing/2014/main" val="20001"/>
                    </a:ext>
                  </a:extLst>
                </a:gridCol>
                <a:gridCol w="576000">
                  <a:extLst>
                    <a:ext uri="{9D8B030D-6E8A-4147-A177-3AD203B41FA5}">
                      <a16:colId xmlns="" xmlns:a16="http://schemas.microsoft.com/office/drawing/2014/main" val="20002"/>
                    </a:ext>
                  </a:extLst>
                </a:gridCol>
              </a:tblGrid>
              <a:tr h="324000">
                <a:tc rowSpan="6">
                  <a:txBody>
                    <a:bodyPr/>
                    <a:lstStyle/>
                    <a:p>
                      <a:pPr algn="ctr"/>
                      <a:r>
                        <a:rPr lang="fr-FR" sz="1800" b="0" dirty="0" smtClean="0">
                          <a:solidFill>
                            <a:schemeClr val="bg1"/>
                          </a:solidFill>
                        </a:rPr>
                        <a:t>Estimation des</a:t>
                      </a:r>
                      <a:r>
                        <a:rPr lang="fr-FR" sz="1800" b="0" baseline="0" dirty="0" smtClean="0">
                          <a:solidFill>
                            <a:schemeClr val="bg1"/>
                          </a:solidFill>
                        </a:rPr>
                        <a:t> flux</a:t>
                      </a:r>
                      <a:endParaRPr lang="fr-FR" sz="1800" b="0" dirty="0">
                        <a:solidFill>
                          <a:schemeClr val="bg1"/>
                        </a:solidFill>
                      </a:endParaRPr>
                    </a:p>
                  </a:txBody>
                  <a:tcPr vert="vert27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r>
                        <a:rPr lang="fr-FR" sz="1800" b="1" dirty="0" smtClean="0">
                          <a:solidFill>
                            <a:srgbClr val="002060"/>
                          </a:solidFill>
                        </a:rPr>
                        <a:t>Ouverture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rgbClr val="002060"/>
                          </a:solidFill>
                        </a:rPr>
                        <a:t>X</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324000">
                <a:tc vMerge="1">
                  <a:txBody>
                    <a:bodyPr/>
                    <a:lstStyle/>
                    <a:p>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fr-FR" sz="1600" dirty="0" smtClean="0">
                          <a:solidFill>
                            <a:srgbClr val="002060"/>
                          </a:solidFill>
                        </a:rPr>
                        <a:t>Effet de désactualisation</a:t>
                      </a:r>
                      <a:endParaRPr lang="fr-FR" sz="16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600" b="1" dirty="0" smtClean="0">
                          <a:solidFill>
                            <a:srgbClr val="002060"/>
                          </a:solidFill>
                        </a:rPr>
                        <a:t>+</a:t>
                      </a:r>
                      <a:endParaRPr lang="fr-FR" sz="16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1"/>
                  </a:ext>
                </a:extLst>
              </a:tr>
              <a:tr h="324000">
                <a:tc vMerge="1">
                  <a:txBody>
                    <a:bodyPr/>
                    <a:lstStyle/>
                    <a:p>
                      <a:pPr algn="l"/>
                      <a:endParaRPr lang="fr-FR" sz="1200" b="0" dirty="0"/>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lang="fr-FR" sz="1600" b="0" dirty="0" smtClean="0">
                          <a:solidFill>
                            <a:srgbClr val="002060"/>
                          </a:solidFill>
                        </a:rPr>
                        <a:t>Coût</a:t>
                      </a:r>
                      <a:r>
                        <a:rPr lang="fr-FR" sz="1600" b="0" baseline="0" dirty="0" smtClean="0">
                          <a:solidFill>
                            <a:srgbClr val="002060"/>
                          </a:solidFill>
                        </a:rPr>
                        <a:t> des sinistres attendus</a:t>
                      </a:r>
                      <a:endParaRPr lang="fr-FR" sz="16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600" b="1" dirty="0" smtClean="0">
                          <a:solidFill>
                            <a:srgbClr val="002060"/>
                          </a:solidFill>
                        </a:rPr>
                        <a:t>-</a:t>
                      </a:r>
                      <a:endParaRPr lang="fr-FR" sz="16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2"/>
                  </a:ext>
                </a:extLst>
              </a:tr>
              <a:tr h="324000">
                <a:tc vMerge="1">
                  <a:txBody>
                    <a:bodyPr/>
                    <a:lstStyle/>
                    <a:p>
                      <a:endParaRPr lang="fr-FR" sz="1200" dirty="0"/>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fr-FR" sz="1600" dirty="0" smtClean="0">
                          <a:solidFill>
                            <a:srgbClr val="002060"/>
                          </a:solidFill>
                        </a:rPr>
                        <a:t>Chgt d’est. </a:t>
                      </a:r>
                      <a:r>
                        <a:rPr lang="fr-FR" sz="1600" baseline="0" dirty="0" smtClean="0">
                          <a:solidFill>
                            <a:srgbClr val="002060"/>
                          </a:solidFill>
                        </a:rPr>
                        <a:t>services futurs</a:t>
                      </a:r>
                      <a:endParaRPr lang="fr-FR" sz="16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600" b="1" dirty="0" smtClean="0">
                          <a:solidFill>
                            <a:srgbClr val="002060"/>
                          </a:solidFill>
                        </a:rPr>
                        <a:t>+ / -</a:t>
                      </a:r>
                      <a:endParaRPr lang="fr-FR" sz="16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3"/>
                  </a:ext>
                </a:extLst>
              </a:tr>
              <a:tr h="324000">
                <a:tc vMerge="1">
                  <a:txBody>
                    <a:bodyPr/>
                    <a:lstStyle/>
                    <a:p>
                      <a:endParaRPr lang="fr-FR" sz="1200" dirty="0"/>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600" dirty="0" smtClean="0">
                          <a:solidFill>
                            <a:srgbClr val="002060"/>
                          </a:solidFill>
                        </a:rPr>
                        <a:t>Var. du taux d’actualisation</a:t>
                      </a:r>
                      <a:endParaRPr lang="fr-FR" sz="16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solidFill>
                            <a:srgbClr val="002060"/>
                          </a:solidFill>
                        </a:rPr>
                        <a:t>+ / -</a:t>
                      </a: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24000">
                <a:tc vMerge="1">
                  <a:txBody>
                    <a:bodyPr/>
                    <a:lstStyle/>
                    <a:p>
                      <a:endParaRPr lang="fr-FR"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b="1" dirty="0" smtClean="0">
                          <a:solidFill>
                            <a:srgbClr val="002060"/>
                          </a:solidFill>
                        </a:rPr>
                        <a:t>Clôture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dirty="0" smtClean="0">
                          <a:solidFill>
                            <a:srgbClr val="002060"/>
                          </a:solidFill>
                        </a:rPr>
                        <a:t>X</a:t>
                      </a:r>
                      <a:endParaRPr lang="fr-FR" sz="18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1141879661"/>
              </p:ext>
            </p:extLst>
          </p:nvPr>
        </p:nvGraphicFramePr>
        <p:xfrm>
          <a:off x="100100" y="2260456"/>
          <a:ext cx="3636000" cy="2072640"/>
        </p:xfrm>
        <a:graphic>
          <a:graphicData uri="http://schemas.openxmlformats.org/drawingml/2006/table">
            <a:tbl>
              <a:tblPr firstRow="1" bandRow="1">
                <a:tableStyleId>{5C22544A-7EE6-4342-B048-85BDC9FD1C3A}</a:tableStyleId>
              </a:tblPr>
              <a:tblGrid>
                <a:gridCol w="360000">
                  <a:extLst>
                    <a:ext uri="{9D8B030D-6E8A-4147-A177-3AD203B41FA5}">
                      <a16:colId xmlns="" xmlns:a16="http://schemas.microsoft.com/office/drawing/2014/main" val="20000"/>
                    </a:ext>
                  </a:extLst>
                </a:gridCol>
                <a:gridCol w="2700000">
                  <a:extLst>
                    <a:ext uri="{9D8B030D-6E8A-4147-A177-3AD203B41FA5}">
                      <a16:colId xmlns="" xmlns:a16="http://schemas.microsoft.com/office/drawing/2014/main" val="20001"/>
                    </a:ext>
                  </a:extLst>
                </a:gridCol>
                <a:gridCol w="576000">
                  <a:extLst>
                    <a:ext uri="{9D8B030D-6E8A-4147-A177-3AD203B41FA5}">
                      <a16:colId xmlns="" xmlns:a16="http://schemas.microsoft.com/office/drawing/2014/main" val="20002"/>
                    </a:ext>
                  </a:extLst>
                </a:gridCol>
              </a:tblGrid>
              <a:tr h="324000">
                <a:tc rowSpan="6">
                  <a:txBody>
                    <a:bodyPr/>
                    <a:lstStyle/>
                    <a:p>
                      <a:pPr algn="ctr"/>
                      <a:r>
                        <a:rPr lang="fr-FR" sz="1800" b="0" dirty="0" smtClean="0">
                          <a:solidFill>
                            <a:schemeClr val="bg1"/>
                          </a:solidFill>
                        </a:rPr>
                        <a:t>Ajust. Pour risque</a:t>
                      </a:r>
                      <a:endParaRPr lang="fr-FR" sz="1800" b="0" dirty="0">
                        <a:solidFill>
                          <a:schemeClr val="bg1"/>
                        </a:solidFill>
                      </a:endParaRPr>
                    </a:p>
                  </a:txBody>
                  <a:tcPr vert="vert27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r>
                        <a:rPr lang="fr-FR" sz="1800" b="1" dirty="0" smtClean="0">
                          <a:solidFill>
                            <a:srgbClr val="002060"/>
                          </a:solidFill>
                        </a:rPr>
                        <a:t>Ouverture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rgbClr val="002060"/>
                          </a:solidFill>
                        </a:rPr>
                        <a:t>X</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324000">
                <a:tc vMerge="1">
                  <a:txBody>
                    <a:bodyPr/>
                    <a:lstStyle/>
                    <a:p>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fr-FR" sz="1600" dirty="0" smtClean="0">
                          <a:solidFill>
                            <a:srgbClr val="002060"/>
                          </a:solidFill>
                        </a:rPr>
                        <a:t>Effet de désactualisation</a:t>
                      </a:r>
                      <a:endParaRPr lang="fr-FR" sz="16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600" b="1" dirty="0" smtClean="0">
                          <a:solidFill>
                            <a:srgbClr val="002060"/>
                          </a:solidFill>
                        </a:rPr>
                        <a:t>+</a:t>
                      </a:r>
                      <a:endParaRPr lang="fr-FR" sz="16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1"/>
                  </a:ext>
                </a:extLst>
              </a:tr>
              <a:tr h="324000">
                <a:tc vMerge="1">
                  <a:txBody>
                    <a:bodyPr/>
                    <a:lstStyle/>
                    <a:p>
                      <a:pPr algn="l"/>
                      <a:endParaRPr lang="fr-FR" sz="1200" b="0" dirty="0"/>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lang="fr-FR" sz="1600" b="0" dirty="0" smtClean="0">
                          <a:solidFill>
                            <a:srgbClr val="002060"/>
                          </a:solidFill>
                        </a:rPr>
                        <a:t>Libération ajust. pr risque</a:t>
                      </a:r>
                      <a:endParaRPr lang="fr-FR" sz="16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600" b="1" dirty="0" smtClean="0">
                          <a:solidFill>
                            <a:srgbClr val="002060"/>
                          </a:solidFill>
                        </a:rPr>
                        <a:t>-</a:t>
                      </a:r>
                      <a:endParaRPr lang="fr-FR" sz="16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2"/>
                  </a:ext>
                </a:extLst>
              </a:tr>
              <a:tr h="324000">
                <a:tc vMerge="1">
                  <a:txBody>
                    <a:bodyPr/>
                    <a:lstStyle/>
                    <a:p>
                      <a:endParaRPr lang="fr-FR" sz="1200" dirty="0"/>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fr-FR" sz="1600" dirty="0" smtClean="0">
                          <a:solidFill>
                            <a:srgbClr val="002060"/>
                          </a:solidFill>
                        </a:rPr>
                        <a:t>Chgt d’est. </a:t>
                      </a:r>
                      <a:r>
                        <a:rPr lang="fr-FR" sz="1600" baseline="0" dirty="0" smtClean="0">
                          <a:solidFill>
                            <a:srgbClr val="002060"/>
                          </a:solidFill>
                        </a:rPr>
                        <a:t>services futurs</a:t>
                      </a:r>
                      <a:endParaRPr lang="fr-FR" sz="16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600" b="1" dirty="0" smtClean="0">
                          <a:solidFill>
                            <a:srgbClr val="002060"/>
                          </a:solidFill>
                        </a:rPr>
                        <a:t>+ / -</a:t>
                      </a:r>
                      <a:endParaRPr lang="fr-FR" sz="16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3"/>
                  </a:ext>
                </a:extLst>
              </a:tr>
              <a:tr h="324000">
                <a:tc vMerge="1">
                  <a:txBody>
                    <a:bodyPr/>
                    <a:lstStyle/>
                    <a:p>
                      <a:endParaRPr lang="fr-FR" sz="1200" dirty="0"/>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600" dirty="0" smtClean="0">
                          <a:solidFill>
                            <a:srgbClr val="002060"/>
                          </a:solidFill>
                        </a:rPr>
                        <a:t>Var. du taux d’actualisation</a:t>
                      </a:r>
                      <a:endParaRPr lang="fr-FR" sz="16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solidFill>
                            <a:srgbClr val="002060"/>
                          </a:solidFill>
                        </a:rPr>
                        <a:t>+ / -</a:t>
                      </a: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24000">
                <a:tc vMerge="1">
                  <a:txBody>
                    <a:bodyPr/>
                    <a:lstStyle/>
                    <a:p>
                      <a:endParaRPr lang="fr-FR"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b="1" dirty="0" smtClean="0">
                          <a:solidFill>
                            <a:srgbClr val="002060"/>
                          </a:solidFill>
                        </a:rPr>
                        <a:t>Clôture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dirty="0" smtClean="0">
                          <a:solidFill>
                            <a:srgbClr val="002060"/>
                          </a:solidFill>
                        </a:rPr>
                        <a:t>X</a:t>
                      </a:r>
                      <a:endParaRPr lang="fr-FR" sz="18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1624734218"/>
              </p:ext>
            </p:extLst>
          </p:nvPr>
        </p:nvGraphicFramePr>
        <p:xfrm>
          <a:off x="89896" y="4420568"/>
          <a:ext cx="3636000" cy="1737360"/>
        </p:xfrm>
        <a:graphic>
          <a:graphicData uri="http://schemas.openxmlformats.org/drawingml/2006/table">
            <a:tbl>
              <a:tblPr firstRow="1" bandRow="1">
                <a:tableStyleId>{5C22544A-7EE6-4342-B048-85BDC9FD1C3A}</a:tableStyleId>
              </a:tblPr>
              <a:tblGrid>
                <a:gridCol w="360000">
                  <a:extLst>
                    <a:ext uri="{9D8B030D-6E8A-4147-A177-3AD203B41FA5}">
                      <a16:colId xmlns="" xmlns:a16="http://schemas.microsoft.com/office/drawing/2014/main" val="20000"/>
                    </a:ext>
                  </a:extLst>
                </a:gridCol>
                <a:gridCol w="2700000">
                  <a:extLst>
                    <a:ext uri="{9D8B030D-6E8A-4147-A177-3AD203B41FA5}">
                      <a16:colId xmlns="" xmlns:a16="http://schemas.microsoft.com/office/drawing/2014/main" val="20001"/>
                    </a:ext>
                  </a:extLst>
                </a:gridCol>
                <a:gridCol w="576000">
                  <a:extLst>
                    <a:ext uri="{9D8B030D-6E8A-4147-A177-3AD203B41FA5}">
                      <a16:colId xmlns="" xmlns:a16="http://schemas.microsoft.com/office/drawing/2014/main" val="20002"/>
                    </a:ext>
                  </a:extLst>
                </a:gridCol>
              </a:tblGrid>
              <a:tr h="270000">
                <a:tc rowSpan="5">
                  <a:txBody>
                    <a:bodyPr/>
                    <a:lstStyle/>
                    <a:p>
                      <a:pPr algn="ctr"/>
                      <a:r>
                        <a:rPr lang="fr-FR" sz="1800" b="0" dirty="0" smtClean="0">
                          <a:solidFill>
                            <a:schemeClr val="bg1"/>
                          </a:solidFill>
                        </a:rPr>
                        <a:t>CSM</a:t>
                      </a:r>
                      <a:endParaRPr lang="fr-FR" sz="1800" b="0" dirty="0">
                        <a:solidFill>
                          <a:schemeClr val="bg1"/>
                        </a:solidFill>
                      </a:endParaRPr>
                    </a:p>
                  </a:txBody>
                  <a:tcPr vert="vert27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r>
                        <a:rPr lang="fr-FR" sz="1800" b="1" dirty="0" smtClean="0">
                          <a:solidFill>
                            <a:srgbClr val="002060"/>
                          </a:solidFill>
                        </a:rPr>
                        <a:t>Ouverture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rgbClr val="002060"/>
                          </a:solidFill>
                        </a:rPr>
                        <a:t>X</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73600">
                <a:tc vMerge="1">
                  <a:txBody>
                    <a:bodyPr/>
                    <a:lstStyle/>
                    <a:p>
                      <a:endParaRPr lang="fr-FR"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fr-FR" sz="1600" dirty="0" smtClean="0">
                          <a:solidFill>
                            <a:srgbClr val="002060"/>
                          </a:solidFill>
                        </a:rPr>
                        <a:t>Effet de désactualisation</a:t>
                      </a:r>
                      <a:endParaRPr lang="fr-FR" sz="16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600" b="1" dirty="0" smtClean="0">
                          <a:solidFill>
                            <a:srgbClr val="002060"/>
                          </a:solidFill>
                        </a:rPr>
                        <a:t>+</a:t>
                      </a:r>
                      <a:endParaRPr lang="fr-FR" sz="16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1"/>
                  </a:ext>
                </a:extLst>
              </a:tr>
              <a:tr h="273600">
                <a:tc vMerge="1">
                  <a:txBody>
                    <a:bodyPr/>
                    <a:lstStyle/>
                    <a:p>
                      <a:pPr algn="l"/>
                      <a:endParaRPr lang="fr-FR" sz="1200" b="0" dirty="0"/>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lang="fr-FR" sz="1600" b="0" dirty="0" smtClean="0">
                          <a:solidFill>
                            <a:srgbClr val="002060"/>
                          </a:solidFill>
                        </a:rPr>
                        <a:t>Étalement de la CSM</a:t>
                      </a:r>
                      <a:endParaRPr lang="fr-FR" sz="16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600" b="1" dirty="0" smtClean="0">
                          <a:solidFill>
                            <a:srgbClr val="002060"/>
                          </a:solidFill>
                        </a:rPr>
                        <a:t>-</a:t>
                      </a:r>
                      <a:endParaRPr lang="fr-FR" sz="16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2"/>
                  </a:ext>
                </a:extLst>
              </a:tr>
              <a:tr h="273600">
                <a:tc vMerge="1">
                  <a:txBody>
                    <a:bodyPr/>
                    <a:lstStyle/>
                    <a:p>
                      <a:endParaRPr lang="fr-FR" sz="1200" dirty="0"/>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fr-FR" sz="1600" dirty="0" smtClean="0">
                          <a:solidFill>
                            <a:srgbClr val="002060"/>
                          </a:solidFill>
                        </a:rPr>
                        <a:t>Chgt d’est. </a:t>
                      </a:r>
                      <a:r>
                        <a:rPr lang="fr-FR" sz="1600" baseline="0" dirty="0" smtClean="0">
                          <a:solidFill>
                            <a:srgbClr val="002060"/>
                          </a:solidFill>
                        </a:rPr>
                        <a:t>services futurs</a:t>
                      </a:r>
                      <a:endParaRPr lang="fr-FR" sz="16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600" b="1" dirty="0" smtClean="0">
                          <a:solidFill>
                            <a:srgbClr val="002060"/>
                          </a:solidFill>
                        </a:rPr>
                        <a:t>+ / -</a:t>
                      </a:r>
                      <a:endParaRPr lang="fr-FR" sz="16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3"/>
                  </a:ext>
                </a:extLst>
              </a:tr>
              <a:tr h="273600">
                <a:tc vMerge="1">
                  <a:txBody>
                    <a:bodyPr/>
                    <a:lstStyle/>
                    <a:p>
                      <a:endParaRPr lang="fr-FR"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b="1" dirty="0" smtClean="0">
                          <a:solidFill>
                            <a:srgbClr val="002060"/>
                          </a:solidFill>
                        </a:rPr>
                        <a:t>Clôture</a:t>
                      </a:r>
                      <a:endParaRPr lang="fr-FR" sz="18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dirty="0" smtClean="0">
                          <a:solidFill>
                            <a:srgbClr val="002060"/>
                          </a:solidFill>
                        </a:rPr>
                        <a:t>X</a:t>
                      </a:r>
                      <a:endParaRPr lang="fr-FR" sz="18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811983270"/>
              </p:ext>
            </p:extLst>
          </p:nvPr>
        </p:nvGraphicFramePr>
        <p:xfrm>
          <a:off x="5698904" y="160626"/>
          <a:ext cx="3384000" cy="5120640"/>
        </p:xfrm>
        <a:graphic>
          <a:graphicData uri="http://schemas.openxmlformats.org/drawingml/2006/table">
            <a:tbl>
              <a:tblPr firstRow="1" bandRow="1">
                <a:tableStyleId>{5C22544A-7EE6-4342-B048-85BDC9FD1C3A}</a:tableStyleId>
              </a:tblPr>
              <a:tblGrid>
                <a:gridCol w="3384000">
                  <a:extLst>
                    <a:ext uri="{9D8B030D-6E8A-4147-A177-3AD203B41FA5}">
                      <a16:colId xmlns="" xmlns:a16="http://schemas.microsoft.com/office/drawing/2014/main" val="20000"/>
                    </a:ext>
                  </a:extLst>
                </a:gridCol>
              </a:tblGrid>
              <a:tr h="273600">
                <a:tc>
                  <a:txBody>
                    <a:bodyPr/>
                    <a:lstStyle/>
                    <a:p>
                      <a:r>
                        <a:rPr lang="fr-FR" sz="1800" b="1" dirty="0" smtClean="0">
                          <a:solidFill>
                            <a:schemeClr val="bg1"/>
                          </a:solidFill>
                        </a:rPr>
                        <a:t>Compte de résultat</a:t>
                      </a:r>
                      <a:endParaRPr lang="fr-FR" sz="1800" b="1"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162A71"/>
                    </a:solidFill>
                  </a:tcPr>
                </a:tc>
                <a:extLst>
                  <a:ext uri="{0D108BD9-81ED-4DB2-BD59-A6C34878D82A}">
                    <a16:rowId xmlns="" xmlns:a16="http://schemas.microsoft.com/office/drawing/2014/main" val="10000"/>
                  </a:ext>
                </a:extLst>
              </a:tr>
              <a:tr h="273600">
                <a:tc>
                  <a:txBody>
                    <a:bodyPr/>
                    <a:lstStyle/>
                    <a:p>
                      <a:r>
                        <a:rPr lang="fr-FR" sz="1800" b="0" dirty="0" smtClean="0">
                          <a:solidFill>
                            <a:srgbClr val="002060"/>
                          </a:solidFill>
                        </a:rPr>
                        <a:t>Étalement</a:t>
                      </a:r>
                      <a:r>
                        <a:rPr lang="fr-FR" sz="1800" b="0" baseline="0" dirty="0" smtClean="0">
                          <a:solidFill>
                            <a:srgbClr val="002060"/>
                          </a:solidFill>
                        </a:rPr>
                        <a:t> CSM</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1"/>
                  </a:ext>
                </a:extLst>
              </a:tr>
              <a:tr h="273600">
                <a:tc>
                  <a:txBody>
                    <a:bodyPr/>
                    <a:lstStyle/>
                    <a:p>
                      <a:pPr algn="l"/>
                      <a:r>
                        <a:rPr lang="fr-FR" sz="1800" b="0" dirty="0" smtClean="0">
                          <a:solidFill>
                            <a:srgbClr val="002060"/>
                          </a:solidFill>
                        </a:rPr>
                        <a:t>Libération</a:t>
                      </a:r>
                      <a:r>
                        <a:rPr lang="fr-FR" sz="1800" b="0" baseline="0" dirty="0" smtClean="0">
                          <a:solidFill>
                            <a:srgbClr val="002060"/>
                          </a:solidFill>
                        </a:rPr>
                        <a:t> de l’ajust. pour risque</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2"/>
                  </a:ext>
                </a:extLst>
              </a:tr>
              <a:tr h="273600">
                <a:tc>
                  <a:txBody>
                    <a:bodyPr/>
                    <a:lstStyle/>
                    <a:p>
                      <a:r>
                        <a:rPr lang="fr-FR" sz="1800" dirty="0" smtClean="0">
                          <a:solidFill>
                            <a:srgbClr val="002060"/>
                          </a:solidFill>
                        </a:rPr>
                        <a:t>Coût des sinistres</a:t>
                      </a:r>
                      <a:r>
                        <a:rPr lang="fr-FR" sz="1800" baseline="0" dirty="0" smtClean="0">
                          <a:solidFill>
                            <a:srgbClr val="002060"/>
                          </a:solidFill>
                        </a:rPr>
                        <a:t> attendus</a:t>
                      </a:r>
                      <a:endParaRPr lang="fr-FR" sz="18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73600">
                <a:tc>
                  <a:txBody>
                    <a:bodyPr/>
                    <a:lstStyle/>
                    <a:p>
                      <a:r>
                        <a:rPr lang="fr-FR" sz="1800" b="1" dirty="0" smtClean="0">
                          <a:solidFill>
                            <a:srgbClr val="002060"/>
                          </a:solidFill>
                        </a:rPr>
                        <a:t>Revenu </a:t>
                      </a:r>
                      <a:r>
                        <a:rPr lang="fr-FR" sz="1800" b="1" baseline="0" dirty="0" smtClean="0">
                          <a:solidFill>
                            <a:srgbClr val="002060"/>
                          </a:solidFill>
                        </a:rPr>
                        <a:t>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273600">
                <a:tc>
                  <a:txBody>
                    <a:bodyPr/>
                    <a:lstStyle/>
                    <a:p>
                      <a:r>
                        <a:rPr lang="fr-FR" sz="1800" b="0" dirty="0" smtClean="0">
                          <a:solidFill>
                            <a:srgbClr val="002060"/>
                          </a:solidFill>
                        </a:rPr>
                        <a:t>Sinistres payés</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5"/>
                  </a:ext>
                </a:extLst>
              </a:tr>
              <a:tr h="273600">
                <a:tc>
                  <a:txBody>
                    <a:bodyPr/>
                    <a:lstStyle/>
                    <a:p>
                      <a:r>
                        <a:rPr lang="fr-FR" sz="1800" b="0" dirty="0" smtClean="0">
                          <a:solidFill>
                            <a:srgbClr val="002060"/>
                          </a:solidFill>
                        </a:rPr>
                        <a:t>Var. provisions</a:t>
                      </a:r>
                      <a:r>
                        <a:rPr lang="fr-FR" sz="1800" b="0" baseline="0" dirty="0" smtClean="0">
                          <a:solidFill>
                            <a:srgbClr val="002060"/>
                          </a:solidFill>
                        </a:rPr>
                        <a:t> pour </a:t>
                      </a:r>
                      <a:r>
                        <a:rPr lang="fr-FR" sz="1800" b="0" dirty="0" smtClean="0">
                          <a:solidFill>
                            <a:srgbClr val="002060"/>
                          </a:solidFill>
                        </a:rPr>
                        <a:t>sinistres</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6"/>
                  </a:ext>
                </a:extLst>
              </a:tr>
              <a:tr h="273600">
                <a:tc>
                  <a:txBody>
                    <a:bodyPr/>
                    <a:lstStyle/>
                    <a:p>
                      <a:r>
                        <a:rPr lang="fr-FR" sz="1800" b="1" dirty="0" smtClean="0">
                          <a:solidFill>
                            <a:srgbClr val="002060"/>
                          </a:solidFill>
                        </a:rPr>
                        <a:t>Charges de</a:t>
                      </a:r>
                      <a:r>
                        <a:rPr lang="fr-FR" sz="1800" b="1" baseline="0" dirty="0" smtClean="0">
                          <a:solidFill>
                            <a:srgbClr val="002060"/>
                          </a:solidFill>
                        </a:rPr>
                        <a:t> l’activité d’assurance</a:t>
                      </a:r>
                      <a:endParaRPr lang="fr-FR" sz="18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8"/>
                  </a:ext>
                </a:extLst>
              </a:tr>
              <a:tr h="273600">
                <a:tc>
                  <a:txBody>
                    <a:bodyPr/>
                    <a:lstStyle/>
                    <a:p>
                      <a:r>
                        <a:rPr lang="fr-FR" sz="1800" b="1" dirty="0" smtClean="0">
                          <a:solidFill>
                            <a:srgbClr val="002060"/>
                          </a:solidFill>
                        </a:rPr>
                        <a:t>Résultat de l’activité 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9"/>
                  </a:ext>
                </a:extLst>
              </a:tr>
              <a:tr h="273600">
                <a:tc>
                  <a:txBody>
                    <a:bodyPr/>
                    <a:lstStyle/>
                    <a:p>
                      <a:r>
                        <a:rPr lang="fr-FR" sz="1800" b="0" dirty="0" smtClean="0">
                          <a:solidFill>
                            <a:srgbClr val="002060"/>
                          </a:solidFill>
                        </a:rPr>
                        <a:t>Charge de désactualisation</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0"/>
                  </a:ext>
                </a:extLst>
              </a:tr>
              <a:tr h="273600">
                <a:tc>
                  <a:txBody>
                    <a:bodyPr/>
                    <a:lstStyle/>
                    <a:p>
                      <a:r>
                        <a:rPr lang="fr-FR" sz="1800" b="1" dirty="0" smtClean="0">
                          <a:solidFill>
                            <a:srgbClr val="002060"/>
                          </a:solidFill>
                        </a:rPr>
                        <a:t>Résultat</a:t>
                      </a:r>
                      <a:r>
                        <a:rPr lang="fr-FR" sz="1800" b="1" baseline="0" dirty="0" smtClean="0">
                          <a:solidFill>
                            <a:srgbClr val="002060"/>
                          </a:solidFill>
                        </a:rPr>
                        <a:t> financier 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1"/>
                  </a:ext>
                </a:extLst>
              </a:tr>
              <a:tr h="273600">
                <a:tc>
                  <a:txBody>
                    <a:bodyPr/>
                    <a:lstStyle/>
                    <a:p>
                      <a:r>
                        <a:rPr lang="fr-FR" sz="1800" b="1" dirty="0" smtClean="0">
                          <a:solidFill>
                            <a:srgbClr val="002060"/>
                          </a:solidFill>
                        </a:rPr>
                        <a:t>Résultat</a:t>
                      </a:r>
                      <a:r>
                        <a:rPr lang="fr-FR" sz="1800" b="1" baseline="0" dirty="0" smtClean="0">
                          <a:solidFill>
                            <a:srgbClr val="002060"/>
                          </a:solidFill>
                        </a:rPr>
                        <a:t> net</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2"/>
                  </a:ext>
                </a:extLst>
              </a:tr>
              <a:tr h="273600">
                <a:tc>
                  <a:txBody>
                    <a:bodyPr/>
                    <a:lstStyle/>
                    <a:p>
                      <a:r>
                        <a:rPr lang="fr-FR" sz="1800" b="0" dirty="0" smtClean="0">
                          <a:solidFill>
                            <a:srgbClr val="002060"/>
                          </a:solidFill>
                        </a:rPr>
                        <a:t>Autres</a:t>
                      </a:r>
                      <a:r>
                        <a:rPr lang="fr-FR" sz="1800" b="0" baseline="0" dirty="0" smtClean="0">
                          <a:solidFill>
                            <a:srgbClr val="002060"/>
                          </a:solidFill>
                        </a:rPr>
                        <a:t> éléments du résultat global</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3"/>
                  </a:ext>
                </a:extLst>
              </a:tr>
              <a:tr h="273600">
                <a:tc>
                  <a:txBody>
                    <a:bodyPr/>
                    <a:lstStyle/>
                    <a:p>
                      <a:r>
                        <a:rPr lang="fr-FR" sz="1800" b="1" dirty="0" smtClean="0">
                          <a:solidFill>
                            <a:srgbClr val="002060"/>
                          </a:solidFill>
                        </a:rPr>
                        <a:t>Résultat global</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4"/>
                  </a:ext>
                </a:extLst>
              </a:tr>
            </a:tbl>
          </a:graphicData>
        </a:graphic>
      </p:graphicFrame>
      <p:sp>
        <p:nvSpPr>
          <p:cNvPr id="6" name="Ellipse 5"/>
          <p:cNvSpPr/>
          <p:nvPr/>
        </p:nvSpPr>
        <p:spPr>
          <a:xfrm>
            <a:off x="4283968" y="3933056"/>
            <a:ext cx="1080000" cy="5040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dirty="0" smtClean="0">
                <a:solidFill>
                  <a:srgbClr val="002060"/>
                </a:solidFill>
              </a:rPr>
              <a:t>Option</a:t>
            </a:r>
            <a:endParaRPr lang="fr-FR" sz="1600" dirty="0">
              <a:solidFill>
                <a:srgbClr val="002060"/>
              </a:solidFill>
            </a:endParaRPr>
          </a:p>
        </p:txBody>
      </p:sp>
      <p:sp>
        <p:nvSpPr>
          <p:cNvPr id="7" name="Rounded Rectangle 2"/>
          <p:cNvSpPr/>
          <p:nvPr/>
        </p:nvSpPr>
        <p:spPr>
          <a:xfrm>
            <a:off x="3736100" y="476672"/>
            <a:ext cx="288000" cy="288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smtClean="0"/>
              <a:t>3</a:t>
            </a:r>
            <a:endParaRPr lang="fr-BE" sz="1600" b="1" dirty="0"/>
          </a:p>
        </p:txBody>
      </p:sp>
      <p:sp>
        <p:nvSpPr>
          <p:cNvPr id="8" name="Rounded Rectangle 19"/>
          <p:cNvSpPr/>
          <p:nvPr/>
        </p:nvSpPr>
        <p:spPr>
          <a:xfrm>
            <a:off x="5445156" y="3848051"/>
            <a:ext cx="288000" cy="288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a:t>3</a:t>
            </a:r>
            <a:endParaRPr lang="fr-BE" sz="1600" b="1" dirty="0"/>
          </a:p>
        </p:txBody>
      </p:sp>
      <p:sp>
        <p:nvSpPr>
          <p:cNvPr id="9" name="Rounded Rectangle 20"/>
          <p:cNvSpPr/>
          <p:nvPr/>
        </p:nvSpPr>
        <p:spPr>
          <a:xfrm>
            <a:off x="3736100" y="2658960"/>
            <a:ext cx="288000" cy="288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smtClean="0"/>
              <a:t>3</a:t>
            </a:r>
            <a:endParaRPr lang="fr-BE" sz="1600" b="1" dirty="0"/>
          </a:p>
        </p:txBody>
      </p:sp>
      <p:sp>
        <p:nvSpPr>
          <p:cNvPr id="10" name="Rounded Rectangle 21"/>
          <p:cNvSpPr/>
          <p:nvPr/>
        </p:nvSpPr>
        <p:spPr>
          <a:xfrm>
            <a:off x="3736100" y="4797152"/>
            <a:ext cx="288000" cy="288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smtClean="0"/>
              <a:t>3</a:t>
            </a:r>
            <a:endParaRPr lang="fr-BE" sz="1600" b="1" dirty="0"/>
          </a:p>
        </p:txBody>
      </p:sp>
      <p:sp>
        <p:nvSpPr>
          <p:cNvPr id="11" name="Rounded Rectangle 22"/>
          <p:cNvSpPr/>
          <p:nvPr/>
        </p:nvSpPr>
        <p:spPr>
          <a:xfrm>
            <a:off x="3736100" y="836712"/>
            <a:ext cx="288000" cy="288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600" b="1" dirty="0" smtClean="0"/>
              <a:t>1</a:t>
            </a:r>
            <a:endParaRPr lang="fr-BE" sz="1600" b="1" dirty="0"/>
          </a:p>
        </p:txBody>
      </p:sp>
      <p:sp>
        <p:nvSpPr>
          <p:cNvPr id="12" name="Rounded Rectangle 23"/>
          <p:cNvSpPr/>
          <p:nvPr/>
        </p:nvSpPr>
        <p:spPr>
          <a:xfrm>
            <a:off x="5436096" y="1628800"/>
            <a:ext cx="288000" cy="288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600" b="1" dirty="0" smtClean="0"/>
              <a:t>1</a:t>
            </a:r>
            <a:endParaRPr lang="fr-BE" sz="1600" b="1" dirty="0"/>
          </a:p>
        </p:txBody>
      </p:sp>
      <p:sp>
        <p:nvSpPr>
          <p:cNvPr id="13" name="Rounded Rectangle 24"/>
          <p:cNvSpPr/>
          <p:nvPr/>
        </p:nvSpPr>
        <p:spPr>
          <a:xfrm>
            <a:off x="3736100" y="3002640"/>
            <a:ext cx="288000" cy="288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600" b="1" dirty="0" smtClean="0"/>
              <a:t>1</a:t>
            </a:r>
            <a:endParaRPr lang="fr-BE" sz="1600" b="1" dirty="0"/>
          </a:p>
        </p:txBody>
      </p:sp>
      <p:sp>
        <p:nvSpPr>
          <p:cNvPr id="14" name="Rounded Rectangle 25"/>
          <p:cNvSpPr/>
          <p:nvPr/>
        </p:nvSpPr>
        <p:spPr>
          <a:xfrm>
            <a:off x="3736100" y="5145248"/>
            <a:ext cx="288000" cy="288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600" b="1" dirty="0" smtClean="0"/>
              <a:t>1</a:t>
            </a:r>
            <a:endParaRPr lang="fr-BE" sz="1600" b="1" dirty="0"/>
          </a:p>
        </p:txBody>
      </p:sp>
      <p:sp>
        <p:nvSpPr>
          <p:cNvPr id="15" name="Rounded Rectangle 26"/>
          <p:cNvSpPr/>
          <p:nvPr/>
        </p:nvSpPr>
        <p:spPr>
          <a:xfrm>
            <a:off x="3736100" y="1196784"/>
            <a:ext cx="288000" cy="288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600" b="1" dirty="0"/>
              <a:t>4</a:t>
            </a:r>
            <a:endParaRPr lang="fr-BE" sz="1600" b="1" dirty="0"/>
          </a:p>
        </p:txBody>
      </p:sp>
      <p:sp>
        <p:nvSpPr>
          <p:cNvPr id="16" name="Rounded Rectangle 27"/>
          <p:cNvSpPr/>
          <p:nvPr/>
        </p:nvSpPr>
        <p:spPr>
          <a:xfrm>
            <a:off x="3736100" y="3346320"/>
            <a:ext cx="288000" cy="288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BE" sz="1600" b="1" dirty="0"/>
              <a:t>4</a:t>
            </a:r>
          </a:p>
        </p:txBody>
      </p:sp>
      <p:sp>
        <p:nvSpPr>
          <p:cNvPr id="17" name="Rounded Rectangle 28"/>
          <p:cNvSpPr/>
          <p:nvPr/>
        </p:nvSpPr>
        <p:spPr>
          <a:xfrm>
            <a:off x="3742204" y="5469671"/>
            <a:ext cx="288000" cy="288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BE" sz="1600" b="1" dirty="0"/>
              <a:t>4</a:t>
            </a:r>
          </a:p>
        </p:txBody>
      </p:sp>
      <p:sp>
        <p:nvSpPr>
          <p:cNvPr id="18" name="Rounded Rectangle 29"/>
          <p:cNvSpPr/>
          <p:nvPr/>
        </p:nvSpPr>
        <p:spPr>
          <a:xfrm>
            <a:off x="3742204" y="1545533"/>
            <a:ext cx="288000" cy="288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b="1" dirty="0" smtClean="0"/>
              <a:t>5</a:t>
            </a:r>
            <a:endParaRPr lang="fr-BE" sz="1600" b="1" dirty="0"/>
          </a:p>
        </p:txBody>
      </p:sp>
      <p:sp>
        <p:nvSpPr>
          <p:cNvPr id="19" name="Rounded Rectangle 30"/>
          <p:cNvSpPr/>
          <p:nvPr/>
        </p:nvSpPr>
        <p:spPr>
          <a:xfrm>
            <a:off x="3736100" y="3704051"/>
            <a:ext cx="288000" cy="288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b="1" dirty="0" smtClean="0"/>
              <a:t>5</a:t>
            </a:r>
            <a:endParaRPr lang="fr-BE" sz="1600" b="1" dirty="0"/>
          </a:p>
        </p:txBody>
      </p:sp>
      <p:cxnSp>
        <p:nvCxnSpPr>
          <p:cNvPr id="20" name="Elbow Connector 5"/>
          <p:cNvCxnSpPr>
            <a:stCxn id="15" idx="3"/>
            <a:endCxn id="17" idx="3"/>
          </p:cNvCxnSpPr>
          <p:nvPr/>
        </p:nvCxnSpPr>
        <p:spPr>
          <a:xfrm>
            <a:off x="4024100" y="1340784"/>
            <a:ext cx="6104" cy="4272887"/>
          </a:xfrm>
          <a:prstGeom prst="bentConnector3">
            <a:avLst>
              <a:gd name="adj1" fmla="val 3845085"/>
            </a:avLst>
          </a:prstGeom>
          <a:ln w="28575" cap="flat" cmpd="sng" algn="ctr">
            <a:solidFill>
              <a:schemeClr val="accent3"/>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Elbow Connector 35"/>
          <p:cNvCxnSpPr>
            <a:stCxn id="16" idx="3"/>
            <a:endCxn id="17" idx="3"/>
          </p:cNvCxnSpPr>
          <p:nvPr/>
        </p:nvCxnSpPr>
        <p:spPr>
          <a:xfrm>
            <a:off x="4024100" y="3490320"/>
            <a:ext cx="6104" cy="2123351"/>
          </a:xfrm>
          <a:prstGeom prst="bentConnector3">
            <a:avLst>
              <a:gd name="adj1" fmla="val 3845085"/>
            </a:avLst>
          </a:prstGeom>
          <a:ln w="28575" cap="flat" cmpd="sng" algn="ctr">
            <a:solidFill>
              <a:schemeClr val="accent3"/>
            </a:solidFill>
            <a:prstDash val="dashDot"/>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Elbow Connector 12"/>
          <p:cNvCxnSpPr>
            <a:stCxn id="18" idx="3"/>
            <a:endCxn id="6" idx="0"/>
          </p:cNvCxnSpPr>
          <p:nvPr/>
        </p:nvCxnSpPr>
        <p:spPr>
          <a:xfrm>
            <a:off x="4030204" y="1689533"/>
            <a:ext cx="793764" cy="2243523"/>
          </a:xfrm>
          <a:prstGeom prst="bentConnector2">
            <a:avLst/>
          </a:prstGeom>
          <a:ln w="952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3" name="Elbow Connector 42"/>
          <p:cNvCxnSpPr>
            <a:stCxn id="19" idx="3"/>
            <a:endCxn id="6" idx="0"/>
          </p:cNvCxnSpPr>
          <p:nvPr/>
        </p:nvCxnSpPr>
        <p:spPr>
          <a:xfrm>
            <a:off x="4024100" y="3848051"/>
            <a:ext cx="799868" cy="85005"/>
          </a:xfrm>
          <a:prstGeom prst="bentConnector2">
            <a:avLst/>
          </a:prstGeom>
          <a:ln w="952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4" name="Rounded Rectangle 50"/>
          <p:cNvSpPr/>
          <p:nvPr/>
        </p:nvSpPr>
        <p:spPr>
          <a:xfrm>
            <a:off x="5436096" y="4653136"/>
            <a:ext cx="288000" cy="288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b="1" dirty="0" smtClean="0"/>
              <a:t>5</a:t>
            </a:r>
            <a:endParaRPr lang="fr-BE" sz="1600" b="1" dirty="0"/>
          </a:p>
        </p:txBody>
      </p:sp>
      <p:cxnSp>
        <p:nvCxnSpPr>
          <p:cNvPr id="25" name="Elbow Connector 52"/>
          <p:cNvCxnSpPr>
            <a:stCxn id="6" idx="4"/>
            <a:endCxn id="8" idx="2"/>
          </p:cNvCxnSpPr>
          <p:nvPr/>
        </p:nvCxnSpPr>
        <p:spPr>
          <a:xfrm rot="5400000" flipH="1" flipV="1">
            <a:off x="5056031" y="3903988"/>
            <a:ext cx="301061" cy="765188"/>
          </a:xfrm>
          <a:prstGeom prst="bentConnector3">
            <a:avLst>
              <a:gd name="adj1" fmla="val -37363"/>
            </a:avLst>
          </a:prstGeom>
          <a:ln w="952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6" name="Elbow Connector 56"/>
          <p:cNvCxnSpPr>
            <a:stCxn id="6" idx="4"/>
            <a:endCxn id="24" idx="0"/>
          </p:cNvCxnSpPr>
          <p:nvPr/>
        </p:nvCxnSpPr>
        <p:spPr>
          <a:xfrm rot="16200000" flipH="1">
            <a:off x="5094020" y="4167060"/>
            <a:ext cx="216024" cy="756128"/>
          </a:xfrm>
          <a:prstGeom prst="bentConnector3">
            <a:avLst>
              <a:gd name="adj1" fmla="val 50000"/>
            </a:avLst>
          </a:prstGeom>
          <a:ln w="952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7" name="Rounded Rectangle 65"/>
          <p:cNvSpPr/>
          <p:nvPr/>
        </p:nvSpPr>
        <p:spPr>
          <a:xfrm>
            <a:off x="5404800" y="2746449"/>
            <a:ext cx="288000" cy="288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b="1" dirty="0"/>
              <a:t>2</a:t>
            </a:r>
            <a:endParaRPr lang="fr-BE" sz="1600" b="1" dirty="0"/>
          </a:p>
        </p:txBody>
      </p:sp>
      <p:sp>
        <p:nvSpPr>
          <p:cNvPr id="28" name="Rounded Rectangular Callout 3"/>
          <p:cNvSpPr/>
          <p:nvPr/>
        </p:nvSpPr>
        <p:spPr>
          <a:xfrm>
            <a:off x="4139952" y="476672"/>
            <a:ext cx="1584144" cy="864112"/>
          </a:xfrm>
          <a:prstGeom prst="wedgeRoundRectCallout">
            <a:avLst>
              <a:gd name="adj1" fmla="val 50893"/>
              <a:gd name="adj2" fmla="val 66632"/>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400" dirty="0" smtClean="0">
                <a:solidFill>
                  <a:srgbClr val="002060"/>
                </a:solidFill>
              </a:rPr>
              <a:t>Hors flux d’épargne</a:t>
            </a:r>
            <a:endParaRPr lang="fr-BE" sz="1400" dirty="0">
              <a:solidFill>
                <a:srgbClr val="002060"/>
              </a:solidFill>
            </a:endParaRPr>
          </a:p>
        </p:txBody>
      </p:sp>
    </p:spTree>
    <p:extLst>
      <p:ext uri="{BB962C8B-B14F-4D97-AF65-F5344CB8AC3E}">
        <p14:creationId xmlns:p14="http://schemas.microsoft.com/office/powerpoint/2010/main" val="3033055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eaLnBrk="0" hangingPunct="0"/>
            <a:r>
              <a:rPr lang="fr-FR" sz="2000" dirty="0"/>
              <a:t>Comptabilisation ultérieure</a:t>
            </a:r>
            <a:r>
              <a:rPr lang="fr-FR" dirty="0"/>
              <a:t/>
            </a:r>
            <a:br>
              <a:rPr lang="fr-FR" dirty="0"/>
            </a:br>
            <a:r>
              <a:rPr lang="fr-FR" sz="2400" dirty="0">
                <a:solidFill>
                  <a:srgbClr val="0070C0"/>
                </a:solidFill>
              </a:rPr>
              <a:t>Le modèle </a:t>
            </a:r>
            <a:r>
              <a:rPr lang="fr-FR" sz="2400" dirty="0" smtClean="0">
                <a:solidFill>
                  <a:srgbClr val="0070C0"/>
                </a:solidFill>
              </a:rPr>
              <a:t>général</a:t>
            </a:r>
            <a:endParaRPr lang="fr-FR" dirty="0"/>
          </a:p>
        </p:txBody>
      </p:sp>
      <p:sp>
        <p:nvSpPr>
          <p:cNvPr id="2" name="Espace réservé du numéro de diapositive 1"/>
          <p:cNvSpPr>
            <a:spLocks noGrp="1"/>
          </p:cNvSpPr>
          <p:nvPr>
            <p:ph type="sldNum" sz="quarter" idx="4294967295"/>
          </p:nvPr>
        </p:nvSpPr>
        <p:spPr>
          <a:xfrm>
            <a:off x="7010400" y="6356350"/>
            <a:ext cx="2133600" cy="365125"/>
          </a:xfrm>
        </p:spPr>
        <p:txBody>
          <a:bodyPr/>
          <a:lstStyle/>
          <a:p>
            <a:fld id="{E723B9E5-6153-4943-8172-E5AB62AAB66A}" type="slidenum">
              <a:rPr lang="fr-FR" smtClean="0"/>
              <a:pPr/>
              <a:t>22</a:t>
            </a:fld>
            <a:endParaRPr lang="fr-FR" dirty="0"/>
          </a:p>
        </p:txBody>
      </p:sp>
      <p:sp>
        <p:nvSpPr>
          <p:cNvPr id="5" name="Rounded Rectangular Callout 3"/>
          <p:cNvSpPr/>
          <p:nvPr/>
        </p:nvSpPr>
        <p:spPr>
          <a:xfrm>
            <a:off x="2200161" y="4213032"/>
            <a:ext cx="1584144" cy="864112"/>
          </a:xfrm>
          <a:prstGeom prst="wedgeRoundRectCallout">
            <a:avLst>
              <a:gd name="adj1" fmla="val 118948"/>
              <a:gd name="adj2" fmla="val -78489"/>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400" dirty="0" smtClean="0">
                <a:solidFill>
                  <a:srgbClr val="002060"/>
                </a:solidFill>
              </a:rPr>
              <a:t>Hors flux d’épargne</a:t>
            </a:r>
            <a:endParaRPr lang="fr-BE" sz="1400" dirty="0">
              <a:solidFill>
                <a:srgbClr val="00206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3363113841"/>
              </p:ext>
            </p:extLst>
          </p:nvPr>
        </p:nvGraphicFramePr>
        <p:xfrm>
          <a:off x="332399" y="1486408"/>
          <a:ext cx="3309950" cy="2560320"/>
        </p:xfrm>
        <a:graphic>
          <a:graphicData uri="http://schemas.openxmlformats.org/drawingml/2006/table">
            <a:tbl>
              <a:tblPr firstRow="1" bandRow="1">
                <a:tableStyleId>{5C22544A-7EE6-4342-B048-85BDC9FD1C3A}</a:tableStyleId>
              </a:tblPr>
              <a:tblGrid>
                <a:gridCol w="2733950">
                  <a:extLst>
                    <a:ext uri="{9D8B030D-6E8A-4147-A177-3AD203B41FA5}">
                      <a16:colId xmlns="" xmlns:a16="http://schemas.microsoft.com/office/drawing/2014/main" val="20000"/>
                    </a:ext>
                  </a:extLst>
                </a:gridCol>
                <a:gridCol w="576000">
                  <a:extLst>
                    <a:ext uri="{9D8B030D-6E8A-4147-A177-3AD203B41FA5}">
                      <a16:colId xmlns="" xmlns:a16="http://schemas.microsoft.com/office/drawing/2014/main" val="20001"/>
                    </a:ext>
                  </a:extLst>
                </a:gridCol>
              </a:tblGrid>
              <a:tr h="270000">
                <a:tc gridSpan="2">
                  <a:txBody>
                    <a:bodyPr/>
                    <a:lstStyle/>
                    <a:p>
                      <a:r>
                        <a:rPr lang="fr-FR" sz="1800" b="1" dirty="0" smtClean="0">
                          <a:solidFill>
                            <a:schemeClr val="bg1"/>
                          </a:solidFill>
                        </a:rPr>
                        <a:t>Provisions</a:t>
                      </a:r>
                      <a:r>
                        <a:rPr lang="fr-FR" sz="1800" b="1" baseline="0" dirty="0" smtClean="0">
                          <a:solidFill>
                            <a:schemeClr val="bg1"/>
                          </a:solidFill>
                        </a:rPr>
                        <a:t> pour sinistres</a:t>
                      </a:r>
                      <a:endParaRPr lang="fr-FR" sz="1800" b="1"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2A71"/>
                    </a:solidFill>
                  </a:tcPr>
                </a:tc>
                <a:tc hMerge="1">
                  <a:txBody>
                    <a:bodyPr/>
                    <a:lstStyle/>
                    <a:p>
                      <a:pPr algn="ctr"/>
                      <a:endParaRPr lang="fr-FR" sz="1200" b="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2A71"/>
                    </a:solidFill>
                  </a:tcPr>
                </a:tc>
                <a:extLst>
                  <a:ext uri="{0D108BD9-81ED-4DB2-BD59-A6C34878D82A}">
                    <a16:rowId xmlns="" xmlns:a16="http://schemas.microsoft.com/office/drawing/2014/main" val="10000"/>
                  </a:ext>
                </a:extLst>
              </a:tr>
              <a:tr h="270000">
                <a:tc>
                  <a:txBody>
                    <a:bodyPr/>
                    <a:lstStyle/>
                    <a:p>
                      <a:r>
                        <a:rPr lang="fr-FR" sz="1800" b="1" dirty="0" smtClean="0">
                          <a:solidFill>
                            <a:srgbClr val="002060"/>
                          </a:solidFill>
                        </a:rPr>
                        <a:t>Ouverture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b="0" dirty="0" smtClean="0">
                          <a:solidFill>
                            <a:srgbClr val="002060"/>
                          </a:solidFill>
                        </a:rPr>
                        <a:t>X</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73600">
                <a:tc>
                  <a:txBody>
                    <a:bodyPr/>
                    <a:lstStyle/>
                    <a:p>
                      <a:r>
                        <a:rPr lang="fr-FR" sz="1800" dirty="0" smtClean="0">
                          <a:solidFill>
                            <a:srgbClr val="002060"/>
                          </a:solidFill>
                        </a:rPr>
                        <a:t>Effet de désactualisation</a:t>
                      </a:r>
                      <a:endParaRPr lang="fr-FR" sz="18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800" b="1" dirty="0" smtClean="0">
                          <a:solidFill>
                            <a:srgbClr val="002060"/>
                          </a:solidFill>
                        </a:rPr>
                        <a:t>+</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2"/>
                  </a:ext>
                </a:extLst>
              </a:tr>
              <a:tr h="273600">
                <a:tc>
                  <a:txBody>
                    <a:bodyPr/>
                    <a:lstStyle/>
                    <a:p>
                      <a:pPr algn="l"/>
                      <a:r>
                        <a:rPr lang="fr-FR" sz="1800" b="0" dirty="0" smtClean="0">
                          <a:solidFill>
                            <a:srgbClr val="002060"/>
                          </a:solidFill>
                        </a:rPr>
                        <a:t>Coût</a:t>
                      </a:r>
                      <a:r>
                        <a:rPr lang="fr-FR" sz="1800" b="0" baseline="0" dirty="0" smtClean="0">
                          <a:solidFill>
                            <a:srgbClr val="002060"/>
                          </a:solidFill>
                        </a:rPr>
                        <a:t> des sinistres survenus</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800" b="1" dirty="0" smtClean="0">
                          <a:solidFill>
                            <a:srgbClr val="002060"/>
                          </a:solidFill>
                        </a:rPr>
                        <a:t>-</a:t>
                      </a:r>
                      <a:endParaRPr lang="fr-FR" sz="18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3"/>
                  </a:ext>
                </a:extLst>
              </a:tr>
              <a:tr h="273600">
                <a:tc>
                  <a:txBody>
                    <a:bodyPr/>
                    <a:lstStyle/>
                    <a:p>
                      <a:r>
                        <a:rPr lang="fr-FR" sz="1800" dirty="0" smtClean="0">
                          <a:solidFill>
                            <a:srgbClr val="002060"/>
                          </a:solidFill>
                        </a:rPr>
                        <a:t>Changements</a:t>
                      </a:r>
                      <a:r>
                        <a:rPr lang="fr-FR" sz="1800" baseline="0" dirty="0" smtClean="0">
                          <a:solidFill>
                            <a:srgbClr val="002060"/>
                          </a:solidFill>
                        </a:rPr>
                        <a:t> d’estimation</a:t>
                      </a:r>
                      <a:endParaRPr lang="fr-FR" sz="18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r>
                        <a:rPr lang="fr-FR" sz="1800" b="1" dirty="0" smtClean="0">
                          <a:solidFill>
                            <a:srgbClr val="002060"/>
                          </a:solidFill>
                        </a:rPr>
                        <a:t>+ / -</a:t>
                      </a:r>
                      <a:endParaRPr lang="fr-FR" sz="18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4"/>
                  </a:ext>
                </a:extLst>
              </a:tr>
              <a:tr h="273600">
                <a:tc>
                  <a:txBody>
                    <a:bodyPr/>
                    <a:lstStyle/>
                    <a:p>
                      <a:r>
                        <a:rPr lang="fr-FR" sz="1800" dirty="0" smtClean="0">
                          <a:solidFill>
                            <a:srgbClr val="002060"/>
                          </a:solidFill>
                        </a:rPr>
                        <a:t>Var. du taux d’actualisation</a:t>
                      </a:r>
                      <a:endParaRPr lang="fr-FR" sz="18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rgbClr val="002060"/>
                          </a:solidFill>
                        </a:rPr>
                        <a:t>+ / -</a:t>
                      </a: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273600">
                <a:tc>
                  <a:txBody>
                    <a:bodyPr/>
                    <a:lstStyle/>
                    <a:p>
                      <a:r>
                        <a:rPr lang="fr-FR" sz="1800" b="1" dirty="0" smtClean="0">
                          <a:solidFill>
                            <a:srgbClr val="002060"/>
                          </a:solidFill>
                        </a:rPr>
                        <a:t>Clôture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dirty="0" smtClean="0">
                          <a:solidFill>
                            <a:srgbClr val="002060"/>
                          </a:solidFill>
                        </a:rPr>
                        <a:t>X</a:t>
                      </a:r>
                      <a:endParaRPr lang="fr-FR" sz="18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bl>
          </a:graphicData>
        </a:graphic>
      </p:graphicFrame>
      <p:graphicFrame>
        <p:nvGraphicFramePr>
          <p:cNvPr id="7" name="Tableau 46"/>
          <p:cNvGraphicFramePr>
            <a:graphicFrameLocks noGrp="1"/>
          </p:cNvGraphicFramePr>
          <p:nvPr>
            <p:extLst>
              <p:ext uri="{D42A27DB-BD31-4B8C-83A1-F6EECF244321}">
                <p14:modId xmlns:p14="http://schemas.microsoft.com/office/powerpoint/2010/main" val="1101664901"/>
              </p:ext>
            </p:extLst>
          </p:nvPr>
        </p:nvGraphicFramePr>
        <p:xfrm>
          <a:off x="5148440" y="1044664"/>
          <a:ext cx="3384000" cy="5120640"/>
        </p:xfrm>
        <a:graphic>
          <a:graphicData uri="http://schemas.openxmlformats.org/drawingml/2006/table">
            <a:tbl>
              <a:tblPr firstRow="1" bandRow="1">
                <a:tableStyleId>{5C22544A-7EE6-4342-B048-85BDC9FD1C3A}</a:tableStyleId>
              </a:tblPr>
              <a:tblGrid>
                <a:gridCol w="3384000">
                  <a:extLst>
                    <a:ext uri="{9D8B030D-6E8A-4147-A177-3AD203B41FA5}">
                      <a16:colId xmlns="" xmlns:a16="http://schemas.microsoft.com/office/drawing/2014/main" val="20000"/>
                    </a:ext>
                  </a:extLst>
                </a:gridCol>
              </a:tblGrid>
              <a:tr h="273600">
                <a:tc>
                  <a:txBody>
                    <a:bodyPr/>
                    <a:lstStyle/>
                    <a:p>
                      <a:r>
                        <a:rPr lang="fr-FR" sz="1800" b="1" dirty="0" smtClean="0">
                          <a:solidFill>
                            <a:schemeClr val="bg1"/>
                          </a:solidFill>
                        </a:rPr>
                        <a:t>Compte de résultat</a:t>
                      </a:r>
                      <a:endParaRPr lang="fr-FR" sz="1800" b="1"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162A71"/>
                    </a:solidFill>
                  </a:tcPr>
                </a:tc>
                <a:extLst>
                  <a:ext uri="{0D108BD9-81ED-4DB2-BD59-A6C34878D82A}">
                    <a16:rowId xmlns="" xmlns:a16="http://schemas.microsoft.com/office/drawing/2014/main" val="10000"/>
                  </a:ext>
                </a:extLst>
              </a:tr>
              <a:tr h="273600">
                <a:tc>
                  <a:txBody>
                    <a:bodyPr/>
                    <a:lstStyle/>
                    <a:p>
                      <a:r>
                        <a:rPr lang="fr-FR" sz="1800" b="0" dirty="0" smtClean="0">
                          <a:solidFill>
                            <a:srgbClr val="002060"/>
                          </a:solidFill>
                        </a:rPr>
                        <a:t>Étalement</a:t>
                      </a:r>
                      <a:r>
                        <a:rPr lang="fr-FR" sz="1800" b="0" baseline="0" dirty="0" smtClean="0">
                          <a:solidFill>
                            <a:srgbClr val="002060"/>
                          </a:solidFill>
                        </a:rPr>
                        <a:t> CSM</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1"/>
                  </a:ext>
                </a:extLst>
              </a:tr>
              <a:tr h="273600">
                <a:tc>
                  <a:txBody>
                    <a:bodyPr/>
                    <a:lstStyle/>
                    <a:p>
                      <a:pPr algn="l"/>
                      <a:r>
                        <a:rPr lang="fr-FR" sz="1800" b="0" dirty="0" smtClean="0">
                          <a:solidFill>
                            <a:srgbClr val="002060"/>
                          </a:solidFill>
                        </a:rPr>
                        <a:t>Libération</a:t>
                      </a:r>
                      <a:r>
                        <a:rPr lang="fr-FR" sz="1800" b="0" baseline="0" dirty="0" smtClean="0">
                          <a:solidFill>
                            <a:srgbClr val="002060"/>
                          </a:solidFill>
                        </a:rPr>
                        <a:t> de l’ajust. pr risque</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2"/>
                  </a:ext>
                </a:extLst>
              </a:tr>
              <a:tr h="273600">
                <a:tc>
                  <a:txBody>
                    <a:bodyPr/>
                    <a:lstStyle/>
                    <a:p>
                      <a:r>
                        <a:rPr lang="fr-FR" sz="1800" dirty="0" smtClean="0">
                          <a:solidFill>
                            <a:srgbClr val="002060"/>
                          </a:solidFill>
                        </a:rPr>
                        <a:t>Coût des sinistres</a:t>
                      </a:r>
                      <a:r>
                        <a:rPr lang="fr-FR" sz="1800" baseline="0" dirty="0" smtClean="0">
                          <a:solidFill>
                            <a:srgbClr val="002060"/>
                          </a:solidFill>
                        </a:rPr>
                        <a:t> attendus</a:t>
                      </a:r>
                      <a:endParaRPr lang="fr-FR" sz="18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73600">
                <a:tc>
                  <a:txBody>
                    <a:bodyPr/>
                    <a:lstStyle/>
                    <a:p>
                      <a:r>
                        <a:rPr lang="fr-FR" sz="1800" b="1" dirty="0" smtClean="0">
                          <a:solidFill>
                            <a:srgbClr val="002060"/>
                          </a:solidFill>
                        </a:rPr>
                        <a:t>Revenu </a:t>
                      </a:r>
                      <a:r>
                        <a:rPr lang="fr-FR" sz="1800" b="1" baseline="0" dirty="0" smtClean="0">
                          <a:solidFill>
                            <a:srgbClr val="002060"/>
                          </a:solidFill>
                        </a:rPr>
                        <a:t>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273600">
                <a:tc>
                  <a:txBody>
                    <a:bodyPr/>
                    <a:lstStyle/>
                    <a:p>
                      <a:r>
                        <a:rPr lang="fr-FR" sz="1800" b="0" dirty="0" smtClean="0">
                          <a:solidFill>
                            <a:srgbClr val="002060"/>
                          </a:solidFill>
                        </a:rPr>
                        <a:t>Sinistres payés</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5"/>
                  </a:ext>
                </a:extLst>
              </a:tr>
              <a:tr h="273600">
                <a:tc>
                  <a:txBody>
                    <a:bodyPr/>
                    <a:lstStyle/>
                    <a:p>
                      <a:r>
                        <a:rPr lang="fr-FR" sz="1800" b="0" dirty="0" smtClean="0">
                          <a:solidFill>
                            <a:srgbClr val="002060"/>
                          </a:solidFill>
                        </a:rPr>
                        <a:t>Var. provisions</a:t>
                      </a:r>
                      <a:r>
                        <a:rPr lang="fr-FR" sz="1800" b="0" baseline="0" dirty="0" smtClean="0">
                          <a:solidFill>
                            <a:srgbClr val="002060"/>
                          </a:solidFill>
                        </a:rPr>
                        <a:t> pour </a:t>
                      </a:r>
                      <a:r>
                        <a:rPr lang="fr-FR" sz="1800" b="0" dirty="0" smtClean="0">
                          <a:solidFill>
                            <a:srgbClr val="002060"/>
                          </a:solidFill>
                        </a:rPr>
                        <a:t> sinistres</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6"/>
                  </a:ext>
                </a:extLst>
              </a:tr>
              <a:tr h="273600">
                <a:tc>
                  <a:txBody>
                    <a:bodyPr/>
                    <a:lstStyle/>
                    <a:p>
                      <a:r>
                        <a:rPr lang="fr-FR" sz="1800" b="1" dirty="0" smtClean="0">
                          <a:solidFill>
                            <a:srgbClr val="002060"/>
                          </a:solidFill>
                        </a:rPr>
                        <a:t>Charges de</a:t>
                      </a:r>
                      <a:r>
                        <a:rPr lang="fr-FR" sz="1800" b="1" baseline="0" dirty="0" smtClean="0">
                          <a:solidFill>
                            <a:srgbClr val="002060"/>
                          </a:solidFill>
                        </a:rPr>
                        <a:t> l’activité d’assurance</a:t>
                      </a:r>
                      <a:endParaRPr lang="fr-FR" sz="18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8"/>
                  </a:ext>
                </a:extLst>
              </a:tr>
              <a:tr h="273600">
                <a:tc>
                  <a:txBody>
                    <a:bodyPr/>
                    <a:lstStyle/>
                    <a:p>
                      <a:r>
                        <a:rPr lang="fr-FR" sz="1800" b="1" dirty="0" smtClean="0">
                          <a:solidFill>
                            <a:srgbClr val="002060"/>
                          </a:solidFill>
                        </a:rPr>
                        <a:t>Résultat de l’activité 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9"/>
                  </a:ext>
                </a:extLst>
              </a:tr>
              <a:tr h="273600">
                <a:tc>
                  <a:txBody>
                    <a:bodyPr/>
                    <a:lstStyle/>
                    <a:p>
                      <a:r>
                        <a:rPr lang="fr-FR" sz="1800" b="0" dirty="0" smtClean="0">
                          <a:solidFill>
                            <a:srgbClr val="002060"/>
                          </a:solidFill>
                        </a:rPr>
                        <a:t>Charge de désactualisation</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0"/>
                  </a:ext>
                </a:extLst>
              </a:tr>
              <a:tr h="273600">
                <a:tc>
                  <a:txBody>
                    <a:bodyPr/>
                    <a:lstStyle/>
                    <a:p>
                      <a:r>
                        <a:rPr lang="fr-FR" sz="1800" b="1" dirty="0" smtClean="0">
                          <a:solidFill>
                            <a:srgbClr val="002060"/>
                          </a:solidFill>
                        </a:rPr>
                        <a:t>Résultat</a:t>
                      </a:r>
                      <a:r>
                        <a:rPr lang="fr-FR" sz="1800" b="1" baseline="0" dirty="0" smtClean="0">
                          <a:solidFill>
                            <a:srgbClr val="002060"/>
                          </a:solidFill>
                        </a:rPr>
                        <a:t> financier 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1"/>
                  </a:ext>
                </a:extLst>
              </a:tr>
              <a:tr h="273600">
                <a:tc>
                  <a:txBody>
                    <a:bodyPr/>
                    <a:lstStyle/>
                    <a:p>
                      <a:r>
                        <a:rPr lang="fr-FR" sz="1800" b="1" dirty="0" smtClean="0">
                          <a:solidFill>
                            <a:srgbClr val="002060"/>
                          </a:solidFill>
                        </a:rPr>
                        <a:t>Résultat</a:t>
                      </a:r>
                      <a:r>
                        <a:rPr lang="fr-FR" sz="1800" b="1" baseline="0" dirty="0" smtClean="0">
                          <a:solidFill>
                            <a:srgbClr val="002060"/>
                          </a:solidFill>
                        </a:rPr>
                        <a:t> net</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2"/>
                  </a:ext>
                </a:extLst>
              </a:tr>
              <a:tr h="273600">
                <a:tc>
                  <a:txBody>
                    <a:bodyPr/>
                    <a:lstStyle/>
                    <a:p>
                      <a:r>
                        <a:rPr lang="fr-FR" sz="1800" b="0" dirty="0" smtClean="0">
                          <a:solidFill>
                            <a:srgbClr val="002060"/>
                          </a:solidFill>
                        </a:rPr>
                        <a:t>Autres</a:t>
                      </a:r>
                      <a:r>
                        <a:rPr lang="fr-FR" sz="1800" b="0" baseline="0" dirty="0" smtClean="0">
                          <a:solidFill>
                            <a:srgbClr val="002060"/>
                          </a:solidFill>
                        </a:rPr>
                        <a:t> éléments du résultat global</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3"/>
                  </a:ext>
                </a:extLst>
              </a:tr>
              <a:tr h="273600">
                <a:tc>
                  <a:txBody>
                    <a:bodyPr/>
                    <a:lstStyle/>
                    <a:p>
                      <a:r>
                        <a:rPr lang="fr-FR" sz="1800" b="1" dirty="0" smtClean="0">
                          <a:solidFill>
                            <a:srgbClr val="002060"/>
                          </a:solidFill>
                        </a:rPr>
                        <a:t>Résultat global</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4"/>
                  </a:ext>
                </a:extLst>
              </a:tr>
            </a:tbl>
          </a:graphicData>
        </a:graphic>
      </p:graphicFrame>
      <p:sp>
        <p:nvSpPr>
          <p:cNvPr id="8" name="Rounded Rectangle 17"/>
          <p:cNvSpPr/>
          <p:nvPr/>
        </p:nvSpPr>
        <p:spPr>
          <a:xfrm>
            <a:off x="4858305" y="4752894"/>
            <a:ext cx="288000" cy="288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a:t>3</a:t>
            </a:r>
            <a:endParaRPr lang="fr-BE" sz="1600" b="1" dirty="0"/>
          </a:p>
        </p:txBody>
      </p:sp>
      <p:sp>
        <p:nvSpPr>
          <p:cNvPr id="9" name="Rounded Rectangle 19"/>
          <p:cNvSpPr/>
          <p:nvPr/>
        </p:nvSpPr>
        <p:spPr>
          <a:xfrm>
            <a:off x="4882998" y="2590197"/>
            <a:ext cx="288000" cy="288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600" b="1" dirty="0" smtClean="0"/>
              <a:t>1</a:t>
            </a:r>
            <a:endParaRPr lang="fr-BE" sz="1600" b="1" dirty="0"/>
          </a:p>
        </p:txBody>
      </p:sp>
      <p:sp>
        <p:nvSpPr>
          <p:cNvPr id="10" name="Rounded Rectangle 22"/>
          <p:cNvSpPr/>
          <p:nvPr/>
        </p:nvSpPr>
        <p:spPr>
          <a:xfrm>
            <a:off x="4860032" y="5805264"/>
            <a:ext cx="288000" cy="288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b="1" dirty="0" smtClean="0"/>
              <a:t>5</a:t>
            </a:r>
            <a:endParaRPr lang="fr-BE" sz="1600" b="1" dirty="0"/>
          </a:p>
        </p:txBody>
      </p:sp>
      <p:sp>
        <p:nvSpPr>
          <p:cNvPr id="11" name="Rounded Rectangle 23"/>
          <p:cNvSpPr/>
          <p:nvPr/>
        </p:nvSpPr>
        <p:spPr>
          <a:xfrm>
            <a:off x="4882998" y="3636952"/>
            <a:ext cx="288000" cy="288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b="1" dirty="0"/>
              <a:t>2</a:t>
            </a:r>
            <a:endParaRPr lang="fr-BE" sz="1600" b="1" dirty="0"/>
          </a:p>
        </p:txBody>
      </p:sp>
      <p:sp>
        <p:nvSpPr>
          <p:cNvPr id="12" name="Rounded Rectangle 24"/>
          <p:cNvSpPr/>
          <p:nvPr/>
        </p:nvSpPr>
        <p:spPr>
          <a:xfrm>
            <a:off x="3653864" y="2622568"/>
            <a:ext cx="288000" cy="288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b="1" dirty="0"/>
              <a:t>2</a:t>
            </a:r>
            <a:endParaRPr lang="fr-BE" sz="1600" b="1" dirty="0"/>
          </a:p>
        </p:txBody>
      </p:sp>
      <p:sp>
        <p:nvSpPr>
          <p:cNvPr id="13" name="Rounded Rectangle 27"/>
          <p:cNvSpPr/>
          <p:nvPr/>
        </p:nvSpPr>
        <p:spPr>
          <a:xfrm>
            <a:off x="3653864" y="2955845"/>
            <a:ext cx="288000" cy="288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b="1" dirty="0"/>
              <a:t>2</a:t>
            </a:r>
            <a:endParaRPr lang="fr-BE" sz="1600" b="1" dirty="0"/>
          </a:p>
        </p:txBody>
      </p:sp>
      <p:sp>
        <p:nvSpPr>
          <p:cNvPr id="14" name="Rounded Rectangle 28"/>
          <p:cNvSpPr/>
          <p:nvPr/>
        </p:nvSpPr>
        <p:spPr>
          <a:xfrm>
            <a:off x="3653864" y="2212864"/>
            <a:ext cx="288000" cy="288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a:t>3</a:t>
            </a:r>
            <a:endParaRPr lang="fr-BE" sz="1600" b="1" dirty="0"/>
          </a:p>
        </p:txBody>
      </p:sp>
      <p:sp>
        <p:nvSpPr>
          <p:cNvPr id="15" name="Rounded Rectangle 29"/>
          <p:cNvSpPr/>
          <p:nvPr/>
        </p:nvSpPr>
        <p:spPr>
          <a:xfrm>
            <a:off x="3653864" y="3343253"/>
            <a:ext cx="288000" cy="288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b="1" dirty="0" smtClean="0"/>
              <a:t>5</a:t>
            </a:r>
            <a:endParaRPr lang="fr-BE" sz="1600" b="1" dirty="0"/>
          </a:p>
        </p:txBody>
      </p:sp>
      <p:sp>
        <p:nvSpPr>
          <p:cNvPr id="16" name="Ellipse 58"/>
          <p:cNvSpPr/>
          <p:nvPr/>
        </p:nvSpPr>
        <p:spPr>
          <a:xfrm>
            <a:off x="3589953" y="5293136"/>
            <a:ext cx="1080000" cy="50405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dirty="0" smtClean="0">
                <a:solidFill>
                  <a:srgbClr val="002060"/>
                </a:solidFill>
              </a:rPr>
              <a:t>Option</a:t>
            </a:r>
            <a:endParaRPr lang="fr-FR" sz="1600" dirty="0">
              <a:solidFill>
                <a:srgbClr val="002060"/>
              </a:solidFill>
            </a:endParaRPr>
          </a:p>
        </p:txBody>
      </p:sp>
      <p:cxnSp>
        <p:nvCxnSpPr>
          <p:cNvPr id="17" name="Elbow Connector 31"/>
          <p:cNvCxnSpPr>
            <a:stCxn id="15" idx="3"/>
            <a:endCxn id="16" idx="0"/>
          </p:cNvCxnSpPr>
          <p:nvPr/>
        </p:nvCxnSpPr>
        <p:spPr>
          <a:xfrm>
            <a:off x="3941864" y="3487253"/>
            <a:ext cx="188089" cy="1805883"/>
          </a:xfrm>
          <a:prstGeom prst="bentConnector2">
            <a:avLst/>
          </a:prstGeom>
          <a:ln w="952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8" name="Elbow Connector 32"/>
          <p:cNvCxnSpPr>
            <a:stCxn id="16" idx="6"/>
            <a:endCxn id="8" idx="2"/>
          </p:cNvCxnSpPr>
          <p:nvPr/>
        </p:nvCxnSpPr>
        <p:spPr>
          <a:xfrm flipV="1">
            <a:off x="4669953" y="5040894"/>
            <a:ext cx="332352" cy="504270"/>
          </a:xfrm>
          <a:prstGeom prst="bentConnector2">
            <a:avLst/>
          </a:prstGeom>
          <a:ln w="952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Elbow Connector 33"/>
          <p:cNvCxnSpPr>
            <a:stCxn id="16" idx="6"/>
            <a:endCxn id="10" idx="0"/>
          </p:cNvCxnSpPr>
          <p:nvPr/>
        </p:nvCxnSpPr>
        <p:spPr>
          <a:xfrm>
            <a:off x="4669953" y="5545164"/>
            <a:ext cx="334079" cy="260100"/>
          </a:xfrm>
          <a:prstGeom prst="bentConnector2">
            <a:avLst/>
          </a:prstGeom>
          <a:ln w="9525" cap="flat" cmpd="sng" algn="ctr">
            <a:solidFill>
              <a:schemeClr val="accent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Connecteur en angle 19"/>
          <p:cNvCxnSpPr>
            <a:stCxn id="12" idx="3"/>
            <a:endCxn id="11" idx="1"/>
          </p:cNvCxnSpPr>
          <p:nvPr/>
        </p:nvCxnSpPr>
        <p:spPr>
          <a:xfrm>
            <a:off x="3941864" y="2766568"/>
            <a:ext cx="941134" cy="1014384"/>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en angle 20"/>
          <p:cNvCxnSpPr>
            <a:stCxn id="13" idx="3"/>
            <a:endCxn id="11" idx="1"/>
          </p:cNvCxnSpPr>
          <p:nvPr/>
        </p:nvCxnSpPr>
        <p:spPr>
          <a:xfrm>
            <a:off x="3941864" y="3099845"/>
            <a:ext cx="941134" cy="681107"/>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eur en angle 21"/>
          <p:cNvCxnSpPr>
            <a:stCxn id="14" idx="3"/>
            <a:endCxn id="8" idx="1"/>
          </p:cNvCxnSpPr>
          <p:nvPr/>
        </p:nvCxnSpPr>
        <p:spPr>
          <a:xfrm>
            <a:off x="3941864" y="2356864"/>
            <a:ext cx="916441" cy="2540030"/>
          </a:xfrm>
          <a:prstGeom prst="bentConnector3">
            <a:avLst>
              <a:gd name="adj1" fmla="val 69693"/>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437670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nvSpPr>
        <p:spPr bwMode="auto">
          <a:xfrm>
            <a:off x="864096" y="0"/>
            <a:ext cx="8460432" cy="836712"/>
          </a:xfrm>
          <a:prstGeom prst="rect">
            <a:avLst/>
          </a:prstGeom>
          <a:noFill/>
          <a:ln w="9525">
            <a:noFill/>
            <a:miter lim="800000"/>
            <a:headEnd/>
            <a:tailEnd/>
          </a:ln>
        </p:spPr>
        <p:txBody>
          <a:bodyPr anchor="ctr"/>
          <a:lstStyle/>
          <a:p>
            <a:pPr eaLnBrk="0" hangingPunct="0"/>
            <a:r>
              <a:rPr lang="fr-FR" sz="2000" b="1" dirty="0" smtClean="0">
                <a:solidFill>
                  <a:srgbClr val="002060"/>
                </a:solidFill>
                <a:latin typeface="Arial" panose="020B0604020202020204" pitchFamily="34" charset="0"/>
                <a:cs typeface="Arial" panose="020B0604020202020204" pitchFamily="34" charset="0"/>
              </a:rPr>
              <a:t>Comptabilisation ultérieure</a:t>
            </a:r>
          </a:p>
          <a:p>
            <a:pPr eaLnBrk="0" hangingPunct="0"/>
            <a:r>
              <a:rPr lang="fr-FR" sz="2400" b="1" dirty="0" smtClean="0">
                <a:solidFill>
                  <a:srgbClr val="0070C0"/>
                </a:solidFill>
                <a:latin typeface="Arial" panose="020B0604020202020204" pitchFamily="34" charset="0"/>
                <a:cs typeface="Arial" panose="020B0604020202020204" pitchFamily="34" charset="0"/>
              </a:rPr>
              <a:t>Niveau d’agrégation</a:t>
            </a:r>
            <a:endParaRPr lang="fr-FR" sz="2400" b="1" dirty="0">
              <a:solidFill>
                <a:srgbClr val="0070C0"/>
              </a:solidFill>
              <a:latin typeface="Arial" panose="020B0604020202020204" pitchFamily="34" charset="0"/>
              <a:cs typeface="Arial" panose="020B0604020202020204" pitchFamily="34" charset="0"/>
            </a:endParaRPr>
          </a:p>
        </p:txBody>
      </p:sp>
      <p:sp>
        <p:nvSpPr>
          <p:cNvPr id="3" name="ZoneTexte 2"/>
          <p:cNvSpPr txBox="1"/>
          <p:nvPr/>
        </p:nvSpPr>
        <p:spPr>
          <a:xfrm>
            <a:off x="6804248" y="1999873"/>
            <a:ext cx="2152091" cy="646331"/>
          </a:xfrm>
          <a:prstGeom prst="rect">
            <a:avLst/>
          </a:prstGeom>
          <a:noFill/>
        </p:spPr>
        <p:txBody>
          <a:bodyPr wrap="square" rtlCol="0">
            <a:spAutoFit/>
          </a:bodyPr>
          <a:lstStyle/>
          <a:p>
            <a:pPr algn="ctr"/>
            <a:r>
              <a:rPr lang="fr-FR" sz="1800" b="1" dirty="0" smtClean="0">
                <a:solidFill>
                  <a:srgbClr val="002060"/>
                </a:solidFill>
                <a:latin typeface="+mj-lt"/>
              </a:rPr>
              <a:t>Ex.: </a:t>
            </a:r>
            <a:r>
              <a:rPr lang="fr-FR" sz="1800" dirty="0" smtClean="0">
                <a:solidFill>
                  <a:srgbClr val="002060"/>
                </a:solidFill>
                <a:latin typeface="+mj-lt"/>
              </a:rPr>
              <a:t>Ligne de produit </a:t>
            </a:r>
          </a:p>
          <a:p>
            <a:pPr algn="ctr"/>
            <a:r>
              <a:rPr lang="fr-FR" sz="1800" dirty="0" smtClean="0">
                <a:solidFill>
                  <a:srgbClr val="002060"/>
                </a:solidFill>
                <a:latin typeface="+mj-lt"/>
              </a:rPr>
              <a:t>IFRS17.14</a:t>
            </a:r>
            <a:endParaRPr lang="fr-FR" sz="1800" dirty="0">
              <a:solidFill>
                <a:srgbClr val="002060"/>
              </a:solidFill>
              <a:latin typeface="+mj-lt"/>
            </a:endParaRPr>
          </a:p>
        </p:txBody>
      </p:sp>
      <p:sp>
        <p:nvSpPr>
          <p:cNvPr id="4" name="ZoneTexte 3"/>
          <p:cNvSpPr txBox="1"/>
          <p:nvPr/>
        </p:nvSpPr>
        <p:spPr>
          <a:xfrm>
            <a:off x="305858" y="5734571"/>
            <a:ext cx="83880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sz="1800" b="1" dirty="0" smtClean="0">
                <a:solidFill>
                  <a:srgbClr val="002060"/>
                </a:solidFill>
                <a:latin typeface="+mj-lt"/>
              </a:rPr>
              <a:t>3- Identification des regroupements de contrats onéreux ou susceptibles de le devenir</a:t>
            </a:r>
            <a:endParaRPr lang="fr-FR" sz="1800" b="1" dirty="0">
              <a:solidFill>
                <a:srgbClr val="002060"/>
              </a:solidFill>
              <a:latin typeface="+mj-lt"/>
            </a:endParaRPr>
          </a:p>
        </p:txBody>
      </p:sp>
      <p:grpSp>
        <p:nvGrpSpPr>
          <p:cNvPr id="5" name="Groupe 4"/>
          <p:cNvGrpSpPr/>
          <p:nvPr/>
        </p:nvGrpSpPr>
        <p:grpSpPr>
          <a:xfrm>
            <a:off x="312950" y="915751"/>
            <a:ext cx="8651538" cy="4768630"/>
            <a:chOff x="240942" y="915751"/>
            <a:chExt cx="8651538" cy="4768630"/>
          </a:xfrm>
        </p:grpSpPr>
        <p:sp>
          <p:nvSpPr>
            <p:cNvPr id="6" name="Rectangle à coins arrondis 5"/>
            <p:cNvSpPr/>
            <p:nvPr/>
          </p:nvSpPr>
          <p:spPr>
            <a:xfrm>
              <a:off x="4911240" y="1916832"/>
              <a:ext cx="1800200"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800" b="1" dirty="0" smtClean="0">
                  <a:solidFill>
                    <a:srgbClr val="002060"/>
                  </a:solidFill>
                </a:rPr>
                <a:t>Portefeuilles</a:t>
              </a:r>
              <a:endParaRPr lang="fr-FR" sz="1800" b="1" dirty="0">
                <a:solidFill>
                  <a:srgbClr val="002060"/>
                </a:solidFill>
              </a:endParaRPr>
            </a:p>
          </p:txBody>
        </p:sp>
        <p:sp>
          <p:nvSpPr>
            <p:cNvPr id="7" name="Rectangle à coins arrondis 6"/>
            <p:cNvSpPr/>
            <p:nvPr/>
          </p:nvSpPr>
          <p:spPr>
            <a:xfrm>
              <a:off x="395536" y="1520858"/>
              <a:ext cx="295232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smtClean="0"/>
                <a:t>Contrats présentant des risques similaires</a:t>
              </a:r>
              <a:endParaRPr lang="fr-FR" sz="1800" b="1" dirty="0"/>
            </a:p>
          </p:txBody>
        </p:sp>
        <p:sp>
          <p:nvSpPr>
            <p:cNvPr id="8" name="Rectangle à coins arrondis 7"/>
            <p:cNvSpPr/>
            <p:nvPr/>
          </p:nvSpPr>
          <p:spPr>
            <a:xfrm>
              <a:off x="395536" y="2282610"/>
              <a:ext cx="295232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800" b="1" dirty="0" smtClean="0"/>
                <a:t>Gérés ensemble</a:t>
              </a:r>
              <a:endParaRPr lang="fr-FR" sz="1800" b="1" dirty="0"/>
            </a:p>
          </p:txBody>
        </p:sp>
        <p:sp>
          <p:nvSpPr>
            <p:cNvPr id="9" name="Accolade fermante 8"/>
            <p:cNvSpPr/>
            <p:nvPr/>
          </p:nvSpPr>
          <p:spPr>
            <a:xfrm>
              <a:off x="3591182" y="1520858"/>
              <a:ext cx="144016" cy="1265808"/>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0" name="ZoneTexte 9"/>
            <p:cNvSpPr txBox="1"/>
            <p:nvPr/>
          </p:nvSpPr>
          <p:spPr>
            <a:xfrm>
              <a:off x="1709700" y="1984485"/>
              <a:ext cx="324000" cy="338554"/>
            </a:xfrm>
            <a:prstGeom prst="rect">
              <a:avLst/>
            </a:prstGeom>
            <a:noFill/>
          </p:spPr>
          <p:txBody>
            <a:bodyPr wrap="square" rtlCol="0">
              <a:spAutoFit/>
            </a:bodyPr>
            <a:lstStyle/>
            <a:p>
              <a:r>
                <a:rPr lang="fr-FR" sz="1600" b="1" dirty="0" smtClean="0"/>
                <a:t>+</a:t>
              </a:r>
              <a:endParaRPr lang="fr-FR" sz="1600" b="1" dirty="0"/>
            </a:p>
          </p:txBody>
        </p:sp>
        <p:sp>
          <p:nvSpPr>
            <p:cNvPr id="11" name="Rectangle à coins arrondis 10"/>
            <p:cNvSpPr/>
            <p:nvPr/>
          </p:nvSpPr>
          <p:spPr>
            <a:xfrm>
              <a:off x="280727" y="3501008"/>
              <a:ext cx="2160000" cy="7200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600" b="1" dirty="0" smtClean="0"/>
                <a:t>Contrats déficitaires à la comptabilisation initiale</a:t>
              </a:r>
              <a:endParaRPr lang="fr-FR" sz="1600" b="1" dirty="0"/>
            </a:p>
          </p:txBody>
        </p:sp>
        <p:sp>
          <p:nvSpPr>
            <p:cNvPr id="12" name="Rectangle à coins arrondis 11"/>
            <p:cNvSpPr/>
            <p:nvPr/>
          </p:nvSpPr>
          <p:spPr>
            <a:xfrm>
              <a:off x="251520" y="4298317"/>
              <a:ext cx="2160000" cy="720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r-FR" sz="1600" b="1" dirty="0" smtClean="0"/>
                <a:t>Contrat sans risque significatif de devenir déficitaires</a:t>
              </a:r>
              <a:endParaRPr lang="fr-FR" sz="1600" b="1" dirty="0"/>
            </a:p>
          </p:txBody>
        </p:sp>
        <p:sp>
          <p:nvSpPr>
            <p:cNvPr id="13" name="Rectangle à coins arrondis 12"/>
            <p:cNvSpPr/>
            <p:nvPr/>
          </p:nvSpPr>
          <p:spPr>
            <a:xfrm>
              <a:off x="280727" y="5144373"/>
              <a:ext cx="2160000" cy="46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Autres contrats</a:t>
              </a:r>
              <a:endParaRPr lang="fr-FR" sz="1600" b="1" dirty="0"/>
            </a:p>
          </p:txBody>
        </p:sp>
        <p:sp>
          <p:nvSpPr>
            <p:cNvPr id="14" name="Rectangle 13"/>
            <p:cNvSpPr/>
            <p:nvPr/>
          </p:nvSpPr>
          <p:spPr>
            <a:xfrm>
              <a:off x="240943" y="2886561"/>
              <a:ext cx="1440000" cy="5160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800" dirty="0" smtClean="0">
                  <a:solidFill>
                    <a:srgbClr val="002060"/>
                  </a:solidFill>
                </a:rPr>
                <a:t>Année  N - k</a:t>
              </a:r>
              <a:endParaRPr lang="fr-FR" sz="1800" dirty="0">
                <a:solidFill>
                  <a:srgbClr val="002060"/>
                </a:solidFill>
              </a:endParaRPr>
            </a:p>
          </p:txBody>
        </p:sp>
        <p:sp>
          <p:nvSpPr>
            <p:cNvPr id="15" name="Rectangle 14"/>
            <p:cNvSpPr/>
            <p:nvPr/>
          </p:nvSpPr>
          <p:spPr>
            <a:xfrm>
              <a:off x="4911240" y="2886561"/>
              <a:ext cx="1635155" cy="5160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800" dirty="0" smtClean="0">
                  <a:solidFill>
                    <a:srgbClr val="002060"/>
                  </a:solidFill>
                </a:rPr>
                <a:t>Année N</a:t>
              </a:r>
              <a:endParaRPr lang="fr-FR" sz="1800" dirty="0">
                <a:solidFill>
                  <a:srgbClr val="002060"/>
                </a:solidFill>
              </a:endParaRPr>
            </a:p>
          </p:txBody>
        </p:sp>
        <p:sp>
          <p:nvSpPr>
            <p:cNvPr id="16" name="Rectangle 15"/>
            <p:cNvSpPr/>
            <p:nvPr/>
          </p:nvSpPr>
          <p:spPr>
            <a:xfrm>
              <a:off x="3059858" y="2886561"/>
              <a:ext cx="1440000" cy="5160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800" dirty="0" smtClean="0">
                  <a:solidFill>
                    <a:srgbClr val="002060"/>
                  </a:solidFill>
                </a:rPr>
                <a:t>Année N - 1</a:t>
              </a:r>
              <a:endParaRPr lang="fr-FR" sz="1800" dirty="0">
                <a:solidFill>
                  <a:srgbClr val="002060"/>
                </a:solidFill>
              </a:endParaRPr>
            </a:p>
          </p:txBody>
        </p:sp>
        <p:cxnSp>
          <p:nvCxnSpPr>
            <p:cNvPr id="17" name="Connecteur en angle 16"/>
            <p:cNvCxnSpPr>
              <a:stCxn id="14" idx="1"/>
              <a:endCxn id="13" idx="1"/>
            </p:cNvCxnSpPr>
            <p:nvPr/>
          </p:nvCxnSpPr>
          <p:spPr>
            <a:xfrm rot="10800000" flipH="1" flipV="1">
              <a:off x="240943" y="3144567"/>
              <a:ext cx="39784" cy="2233806"/>
            </a:xfrm>
            <a:prstGeom prst="bentConnector3">
              <a:avLst>
                <a:gd name="adj1" fmla="val -574603"/>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cxnSp>
          <p:nvCxnSpPr>
            <p:cNvPr id="18" name="Connecteur en angle 17"/>
            <p:cNvCxnSpPr>
              <a:stCxn id="14" idx="1"/>
              <a:endCxn id="11" idx="1"/>
            </p:cNvCxnSpPr>
            <p:nvPr/>
          </p:nvCxnSpPr>
          <p:spPr>
            <a:xfrm rot="10800000" flipH="1" flipV="1">
              <a:off x="240943" y="3144566"/>
              <a:ext cx="39784" cy="716441"/>
            </a:xfrm>
            <a:prstGeom prst="bentConnector3">
              <a:avLst>
                <a:gd name="adj1" fmla="val -574603"/>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cxnSp>
          <p:nvCxnSpPr>
            <p:cNvPr id="19" name="Connecteur en angle 18"/>
            <p:cNvCxnSpPr>
              <a:stCxn id="14" idx="1"/>
              <a:endCxn id="12" idx="1"/>
            </p:cNvCxnSpPr>
            <p:nvPr/>
          </p:nvCxnSpPr>
          <p:spPr>
            <a:xfrm rot="10800000" flipH="1" flipV="1">
              <a:off x="240942" y="3144567"/>
              <a:ext cx="10577" cy="1513750"/>
            </a:xfrm>
            <a:prstGeom prst="bentConnector3">
              <a:avLst>
                <a:gd name="adj1" fmla="val -2161293"/>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395536" y="1028022"/>
              <a:ext cx="3304638"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sz="1800" b="1" dirty="0" smtClean="0">
                  <a:solidFill>
                    <a:srgbClr val="002060"/>
                  </a:solidFill>
                  <a:latin typeface="+mj-lt"/>
                </a:rPr>
                <a:t>1- Affectation à un portefeuille</a:t>
              </a:r>
              <a:endParaRPr lang="fr-FR" sz="1800" b="1" dirty="0">
                <a:solidFill>
                  <a:srgbClr val="002060"/>
                </a:solidFill>
                <a:latin typeface="+mj-lt"/>
              </a:endParaRPr>
            </a:p>
          </p:txBody>
        </p:sp>
        <p:sp>
          <p:nvSpPr>
            <p:cNvPr id="21" name="Rectangle 20"/>
            <p:cNvSpPr/>
            <p:nvPr/>
          </p:nvSpPr>
          <p:spPr>
            <a:xfrm>
              <a:off x="1871968" y="2886561"/>
              <a:ext cx="904057" cy="5160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800" dirty="0" smtClean="0"/>
                <a:t>…</a:t>
              </a:r>
              <a:endParaRPr lang="fr-FR" sz="1800" dirty="0"/>
            </a:p>
          </p:txBody>
        </p:sp>
        <p:cxnSp>
          <p:nvCxnSpPr>
            <p:cNvPr id="22" name="Connecteur en angle 65"/>
            <p:cNvCxnSpPr>
              <a:stCxn id="6" idx="2"/>
              <a:endCxn id="15" idx="0"/>
            </p:cNvCxnSpPr>
            <p:nvPr/>
          </p:nvCxnSpPr>
          <p:spPr>
            <a:xfrm rot="5400000">
              <a:off x="5645255" y="2720475"/>
              <a:ext cx="249649" cy="82522"/>
            </a:xfrm>
            <a:prstGeom prst="bentConnector3">
              <a:avLst>
                <a:gd name="adj1" fmla="val 50000"/>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sp>
          <p:nvSpPr>
            <p:cNvPr id="23" name="ZoneTexte 157"/>
            <p:cNvSpPr txBox="1"/>
            <p:nvPr/>
          </p:nvSpPr>
          <p:spPr>
            <a:xfrm>
              <a:off x="6726495" y="2782669"/>
              <a:ext cx="2165985"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sz="1800" b="1" dirty="0" smtClean="0">
                  <a:solidFill>
                    <a:srgbClr val="002060"/>
                  </a:solidFill>
                  <a:latin typeface="+mj-lt"/>
                </a:rPr>
                <a:t>2- Affectation à une cohortes annuelles</a:t>
              </a:r>
              <a:endParaRPr lang="fr-FR" sz="1800" b="1" dirty="0">
                <a:solidFill>
                  <a:srgbClr val="002060"/>
                </a:solidFill>
                <a:latin typeface="+mj-lt"/>
              </a:endParaRPr>
            </a:p>
          </p:txBody>
        </p:sp>
        <p:sp>
          <p:nvSpPr>
            <p:cNvPr id="24" name="Oval 25"/>
            <p:cNvSpPr/>
            <p:nvPr/>
          </p:nvSpPr>
          <p:spPr>
            <a:xfrm>
              <a:off x="4776535" y="915751"/>
              <a:ext cx="2099721" cy="71304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800" b="1" dirty="0" smtClean="0">
                  <a:solidFill>
                    <a:srgbClr val="002060"/>
                  </a:solidFill>
                </a:rPr>
                <a:t>Souscriptions nouvelles</a:t>
              </a:r>
              <a:endParaRPr lang="fr-BE" sz="1800" b="1" dirty="0">
                <a:solidFill>
                  <a:srgbClr val="002060"/>
                </a:solidFill>
              </a:endParaRPr>
            </a:p>
          </p:txBody>
        </p:sp>
        <p:cxnSp>
          <p:nvCxnSpPr>
            <p:cNvPr id="25" name="Connecteur en angle 65"/>
            <p:cNvCxnSpPr>
              <a:stCxn id="24" idx="4"/>
              <a:endCxn id="6" idx="0"/>
            </p:cNvCxnSpPr>
            <p:nvPr/>
          </p:nvCxnSpPr>
          <p:spPr>
            <a:xfrm rot="5400000">
              <a:off x="5674852" y="1765288"/>
              <a:ext cx="288032" cy="15056"/>
            </a:xfrm>
            <a:prstGeom prst="bentConnector3">
              <a:avLst>
                <a:gd name="adj1" fmla="val 50000"/>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sp>
          <p:nvSpPr>
            <p:cNvPr id="26" name="Rectangle à coins arrondis 4"/>
            <p:cNvSpPr/>
            <p:nvPr/>
          </p:nvSpPr>
          <p:spPr>
            <a:xfrm>
              <a:off x="3060072" y="3573016"/>
              <a:ext cx="2160000" cy="7200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600" b="1" dirty="0" smtClean="0"/>
                <a:t>Contrats déficitaires à la comptabilisation initiale</a:t>
              </a:r>
              <a:endParaRPr lang="fr-FR" sz="1600" b="1" dirty="0"/>
            </a:p>
          </p:txBody>
        </p:sp>
        <p:sp>
          <p:nvSpPr>
            <p:cNvPr id="27" name="Rectangle à coins arrondis 12"/>
            <p:cNvSpPr/>
            <p:nvPr/>
          </p:nvSpPr>
          <p:spPr>
            <a:xfrm>
              <a:off x="3060072" y="4370325"/>
              <a:ext cx="2160000" cy="720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r-FR" sz="1600" b="1" dirty="0" smtClean="0"/>
                <a:t>Contrat sans risque significatif de devenir déficitaires</a:t>
              </a:r>
              <a:endParaRPr lang="fr-FR" sz="1600" b="1" dirty="0"/>
            </a:p>
          </p:txBody>
        </p:sp>
        <p:sp>
          <p:nvSpPr>
            <p:cNvPr id="28" name="Rectangle à coins arrondis 13"/>
            <p:cNvSpPr/>
            <p:nvPr/>
          </p:nvSpPr>
          <p:spPr>
            <a:xfrm>
              <a:off x="3060072" y="5216381"/>
              <a:ext cx="2160000" cy="46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Autres contrats</a:t>
              </a:r>
              <a:endParaRPr lang="fr-FR" sz="1600" b="1" dirty="0"/>
            </a:p>
          </p:txBody>
        </p:sp>
        <p:cxnSp>
          <p:nvCxnSpPr>
            <p:cNvPr id="29" name="Connecteur en angle 61"/>
            <p:cNvCxnSpPr>
              <a:stCxn id="16" idx="1"/>
              <a:endCxn id="28" idx="1"/>
            </p:cNvCxnSpPr>
            <p:nvPr/>
          </p:nvCxnSpPr>
          <p:spPr>
            <a:xfrm rot="10800000" flipH="1" flipV="1">
              <a:off x="3059858" y="3144567"/>
              <a:ext cx="214" cy="2305814"/>
            </a:xfrm>
            <a:prstGeom prst="bentConnector3">
              <a:avLst>
                <a:gd name="adj1" fmla="val -106822430"/>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cxnSp>
          <p:nvCxnSpPr>
            <p:cNvPr id="30" name="Connecteur en angle 62"/>
            <p:cNvCxnSpPr>
              <a:stCxn id="16" idx="1"/>
              <a:endCxn id="26" idx="1"/>
            </p:cNvCxnSpPr>
            <p:nvPr/>
          </p:nvCxnSpPr>
          <p:spPr>
            <a:xfrm rot="10800000" flipH="1" flipV="1">
              <a:off x="3059858" y="3144566"/>
              <a:ext cx="214" cy="788449"/>
            </a:xfrm>
            <a:prstGeom prst="bentConnector3">
              <a:avLst>
                <a:gd name="adj1" fmla="val -106822430"/>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cxnSp>
          <p:nvCxnSpPr>
            <p:cNvPr id="31" name="Connecteur en angle 65"/>
            <p:cNvCxnSpPr>
              <a:stCxn id="16" idx="1"/>
              <a:endCxn id="27" idx="1"/>
            </p:cNvCxnSpPr>
            <p:nvPr/>
          </p:nvCxnSpPr>
          <p:spPr>
            <a:xfrm rot="10800000" flipH="1" flipV="1">
              <a:off x="3059858" y="3144567"/>
              <a:ext cx="214" cy="1585758"/>
            </a:xfrm>
            <a:prstGeom prst="bentConnector3">
              <a:avLst>
                <a:gd name="adj1" fmla="val -106822430"/>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sp>
          <p:nvSpPr>
            <p:cNvPr id="32" name="Rectangle à coins arrondis 4"/>
            <p:cNvSpPr/>
            <p:nvPr/>
          </p:nvSpPr>
          <p:spPr>
            <a:xfrm>
              <a:off x="6156176" y="3513976"/>
              <a:ext cx="2160000" cy="7200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600" b="1" dirty="0" smtClean="0"/>
                <a:t>Contrats déficitaires à la comptabilisation initiale</a:t>
              </a:r>
              <a:endParaRPr lang="fr-FR" sz="1600" b="1" dirty="0"/>
            </a:p>
          </p:txBody>
        </p:sp>
        <p:sp>
          <p:nvSpPr>
            <p:cNvPr id="33" name="Rectangle à coins arrondis 12"/>
            <p:cNvSpPr/>
            <p:nvPr/>
          </p:nvSpPr>
          <p:spPr>
            <a:xfrm>
              <a:off x="6156176" y="4311285"/>
              <a:ext cx="2160000" cy="720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r-FR" sz="1600" b="1" dirty="0" smtClean="0"/>
                <a:t>Contrat sans risque significatif de devenir déficitaires</a:t>
              </a:r>
              <a:endParaRPr lang="fr-FR" sz="1600" b="1" dirty="0"/>
            </a:p>
          </p:txBody>
        </p:sp>
        <p:sp>
          <p:nvSpPr>
            <p:cNvPr id="34" name="Rectangle à coins arrondis 13"/>
            <p:cNvSpPr/>
            <p:nvPr/>
          </p:nvSpPr>
          <p:spPr>
            <a:xfrm>
              <a:off x="6156176" y="5157341"/>
              <a:ext cx="2160000" cy="46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Autres contrats</a:t>
              </a:r>
              <a:endParaRPr lang="fr-FR" sz="1600" b="1" dirty="0"/>
            </a:p>
          </p:txBody>
        </p:sp>
        <p:cxnSp>
          <p:nvCxnSpPr>
            <p:cNvPr id="35" name="Connecteur en angle 65"/>
            <p:cNvCxnSpPr>
              <a:stCxn id="15" idx="2"/>
              <a:endCxn id="32" idx="1"/>
            </p:cNvCxnSpPr>
            <p:nvPr/>
          </p:nvCxnSpPr>
          <p:spPr>
            <a:xfrm rot="16200000" flipH="1">
              <a:off x="5706796" y="3424595"/>
              <a:ext cx="471403" cy="427358"/>
            </a:xfrm>
            <a:prstGeom prst="bentConnector2">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cxnSp>
          <p:nvCxnSpPr>
            <p:cNvPr id="36" name="Connecteur en angle 65"/>
            <p:cNvCxnSpPr>
              <a:stCxn id="15" idx="2"/>
              <a:endCxn id="33" idx="1"/>
            </p:cNvCxnSpPr>
            <p:nvPr/>
          </p:nvCxnSpPr>
          <p:spPr>
            <a:xfrm rot="16200000" flipH="1">
              <a:off x="5308141" y="3823250"/>
              <a:ext cx="1268712" cy="427358"/>
            </a:xfrm>
            <a:prstGeom prst="bentConnector2">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cxnSp>
          <p:nvCxnSpPr>
            <p:cNvPr id="37" name="Connecteur en angle 65"/>
            <p:cNvCxnSpPr>
              <a:stCxn id="15" idx="2"/>
              <a:endCxn id="34" idx="1"/>
            </p:cNvCxnSpPr>
            <p:nvPr/>
          </p:nvCxnSpPr>
          <p:spPr>
            <a:xfrm rot="16200000" flipH="1">
              <a:off x="4948113" y="4183278"/>
              <a:ext cx="1988768" cy="427358"/>
            </a:xfrm>
            <a:prstGeom prst="bentConnector2">
              <a:avLst/>
            </a:prstGeom>
            <a:ln w="19050">
              <a:prstDash val="sysDot"/>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43654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t>Comptabilisation ultérieure</a:t>
            </a:r>
            <a:r>
              <a:rPr lang="fr-FR" dirty="0"/>
              <a:t/>
            </a:r>
            <a:br>
              <a:rPr lang="fr-FR" dirty="0"/>
            </a:br>
            <a:r>
              <a:rPr lang="fr-FR" sz="2400" dirty="0">
                <a:solidFill>
                  <a:srgbClr val="0070C0"/>
                </a:solidFill>
              </a:rPr>
              <a:t>Exemple </a:t>
            </a:r>
            <a:r>
              <a:rPr lang="fr-FR" sz="2400" dirty="0" smtClean="0">
                <a:solidFill>
                  <a:srgbClr val="0070C0"/>
                </a:solidFill>
              </a:rPr>
              <a:t>d’application</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24</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graphicFrame>
        <p:nvGraphicFramePr>
          <p:cNvPr id="6" name="Tableau 46"/>
          <p:cNvGraphicFramePr>
            <a:graphicFrameLocks noGrp="1"/>
          </p:cNvGraphicFramePr>
          <p:nvPr>
            <p:extLst>
              <p:ext uri="{D42A27DB-BD31-4B8C-83A1-F6EECF244321}">
                <p14:modId xmlns:p14="http://schemas.microsoft.com/office/powerpoint/2010/main" val="2752793600"/>
              </p:ext>
            </p:extLst>
          </p:nvPr>
        </p:nvGraphicFramePr>
        <p:xfrm>
          <a:off x="3635896" y="1844824"/>
          <a:ext cx="4968000" cy="4389120"/>
        </p:xfrm>
        <a:graphic>
          <a:graphicData uri="http://schemas.openxmlformats.org/drawingml/2006/table">
            <a:tbl>
              <a:tblPr firstRow="1" bandRow="1">
                <a:tableStyleId>{5C22544A-7EE6-4342-B048-85BDC9FD1C3A}</a:tableStyleId>
              </a:tblPr>
              <a:tblGrid>
                <a:gridCol w="3276000">
                  <a:extLst>
                    <a:ext uri="{9D8B030D-6E8A-4147-A177-3AD203B41FA5}">
                      <a16:colId xmlns="" xmlns:a16="http://schemas.microsoft.com/office/drawing/2014/main" val="20000"/>
                    </a:ext>
                  </a:extLst>
                </a:gridCol>
                <a:gridCol w="1692000">
                  <a:extLst>
                    <a:ext uri="{9D8B030D-6E8A-4147-A177-3AD203B41FA5}">
                      <a16:colId xmlns="" xmlns:a16="http://schemas.microsoft.com/office/drawing/2014/main" val="2782623320"/>
                    </a:ext>
                  </a:extLst>
                </a:gridCol>
              </a:tblGrid>
              <a:tr h="273600">
                <a:tc>
                  <a:txBody>
                    <a:bodyPr/>
                    <a:lstStyle/>
                    <a:p>
                      <a:r>
                        <a:rPr lang="fr-FR" sz="1800" b="1" dirty="0" smtClean="0">
                          <a:solidFill>
                            <a:schemeClr val="bg1"/>
                          </a:solidFill>
                        </a:rPr>
                        <a:t>Compte de résultat</a:t>
                      </a:r>
                      <a:endParaRPr lang="fr-FR" sz="1800" b="1"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162A71"/>
                    </a:solidFill>
                  </a:tcPr>
                </a:tc>
                <a:tc>
                  <a:txBody>
                    <a:bodyPr/>
                    <a:lstStyle/>
                    <a:p>
                      <a:pPr algn="ctr"/>
                      <a:r>
                        <a:rPr lang="fr-FR" sz="1800" b="1" dirty="0" smtClean="0">
                          <a:solidFill>
                            <a:schemeClr val="bg1"/>
                          </a:solidFill>
                        </a:rPr>
                        <a:t>31/12/N</a:t>
                      </a:r>
                      <a:endParaRPr lang="fr-FR" sz="1800" b="1"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162A71"/>
                    </a:solidFill>
                  </a:tcPr>
                </a:tc>
                <a:extLst>
                  <a:ext uri="{0D108BD9-81ED-4DB2-BD59-A6C34878D82A}">
                    <a16:rowId xmlns="" xmlns:a16="http://schemas.microsoft.com/office/drawing/2014/main" val="10000"/>
                  </a:ext>
                </a:extLst>
              </a:tr>
              <a:tr h="273600">
                <a:tc>
                  <a:txBody>
                    <a:bodyPr/>
                    <a:lstStyle/>
                    <a:p>
                      <a:r>
                        <a:rPr lang="fr-FR" sz="1800" b="0" dirty="0" smtClean="0">
                          <a:solidFill>
                            <a:srgbClr val="002060"/>
                          </a:solidFill>
                        </a:rPr>
                        <a:t>Étalement</a:t>
                      </a:r>
                      <a:r>
                        <a:rPr lang="fr-FR" sz="1800" b="0" baseline="0" dirty="0" smtClean="0">
                          <a:solidFill>
                            <a:srgbClr val="002060"/>
                          </a:solidFill>
                        </a:rPr>
                        <a:t> marge de service</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fr-FR" sz="1800" b="0" dirty="0" smtClean="0">
                          <a:solidFill>
                            <a:srgbClr val="002060"/>
                          </a:solidFill>
                        </a:rPr>
                        <a:t>15</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1"/>
                  </a:ext>
                </a:extLst>
              </a:tr>
              <a:tr h="273600">
                <a:tc>
                  <a:txBody>
                    <a:bodyPr/>
                    <a:lstStyle/>
                    <a:p>
                      <a:pPr algn="l"/>
                      <a:r>
                        <a:rPr lang="fr-FR" sz="1800" b="0" dirty="0" smtClean="0">
                          <a:solidFill>
                            <a:srgbClr val="002060"/>
                          </a:solidFill>
                        </a:rPr>
                        <a:t>Libération</a:t>
                      </a:r>
                      <a:r>
                        <a:rPr lang="fr-FR" sz="1800" b="0" baseline="0" dirty="0" smtClean="0">
                          <a:solidFill>
                            <a:srgbClr val="002060"/>
                          </a:solidFill>
                        </a:rPr>
                        <a:t> de l’ajust. pour risque</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fr-FR" sz="1800" b="0" dirty="0" smtClean="0">
                          <a:solidFill>
                            <a:srgbClr val="002060"/>
                          </a:solidFill>
                        </a:rPr>
                        <a:t>6</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2"/>
                  </a:ext>
                </a:extLst>
              </a:tr>
              <a:tr h="273600">
                <a:tc>
                  <a:txBody>
                    <a:bodyPr/>
                    <a:lstStyle/>
                    <a:p>
                      <a:r>
                        <a:rPr lang="fr-FR" sz="1800" dirty="0" smtClean="0">
                          <a:solidFill>
                            <a:srgbClr val="002060"/>
                          </a:solidFill>
                        </a:rPr>
                        <a:t>Coût des sinistres</a:t>
                      </a:r>
                      <a:r>
                        <a:rPr lang="fr-FR" sz="1800" baseline="0" dirty="0" smtClean="0">
                          <a:solidFill>
                            <a:srgbClr val="002060"/>
                          </a:solidFill>
                        </a:rPr>
                        <a:t> attendus</a:t>
                      </a:r>
                      <a:endParaRPr lang="fr-FR" sz="18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fr-FR" sz="1800" dirty="0" smtClean="0">
                          <a:solidFill>
                            <a:srgbClr val="002060"/>
                          </a:solidFill>
                        </a:rPr>
                        <a:t>80</a:t>
                      </a:r>
                      <a:endParaRPr lang="fr-FR" sz="18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73600">
                <a:tc>
                  <a:txBody>
                    <a:bodyPr/>
                    <a:lstStyle/>
                    <a:p>
                      <a:r>
                        <a:rPr lang="fr-FR" sz="1800" b="1" dirty="0" smtClean="0">
                          <a:solidFill>
                            <a:srgbClr val="002060"/>
                          </a:solidFill>
                        </a:rPr>
                        <a:t>Revenu </a:t>
                      </a:r>
                      <a:r>
                        <a:rPr lang="fr-FR" sz="1800" b="1" baseline="0" dirty="0" smtClean="0">
                          <a:solidFill>
                            <a:srgbClr val="002060"/>
                          </a:solidFill>
                        </a:rPr>
                        <a:t>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fr-FR" sz="1800" b="1" dirty="0" smtClean="0">
                          <a:solidFill>
                            <a:srgbClr val="002060"/>
                          </a:solidFill>
                        </a:rPr>
                        <a:t>101</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273600">
                <a:tc>
                  <a:txBody>
                    <a:bodyPr/>
                    <a:lstStyle/>
                    <a:p>
                      <a:r>
                        <a:rPr lang="fr-FR" sz="1800" b="0" dirty="0" smtClean="0">
                          <a:solidFill>
                            <a:srgbClr val="002060"/>
                          </a:solidFill>
                        </a:rPr>
                        <a:t>Sinistres payés</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fr-FR" sz="1800" b="0" dirty="0" smtClean="0">
                          <a:solidFill>
                            <a:srgbClr val="002060"/>
                          </a:solidFill>
                        </a:rPr>
                        <a:t>(60)</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5"/>
                  </a:ext>
                </a:extLst>
              </a:tr>
              <a:tr h="273600">
                <a:tc>
                  <a:txBody>
                    <a:bodyPr/>
                    <a:lstStyle/>
                    <a:p>
                      <a:r>
                        <a:rPr lang="fr-FR" sz="1800" b="0" dirty="0" smtClean="0">
                          <a:solidFill>
                            <a:srgbClr val="002060"/>
                          </a:solidFill>
                        </a:rPr>
                        <a:t>Charges d’exploitation</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fr-FR" sz="1800" b="0" dirty="0" smtClean="0">
                          <a:solidFill>
                            <a:srgbClr val="002060"/>
                          </a:solidFill>
                        </a:rPr>
                        <a:t>(20)</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6"/>
                  </a:ext>
                </a:extLst>
              </a:tr>
              <a:tr h="273600">
                <a:tc>
                  <a:txBody>
                    <a:bodyPr/>
                    <a:lstStyle/>
                    <a:p>
                      <a:r>
                        <a:rPr lang="fr-FR" sz="1800" b="1" dirty="0" smtClean="0">
                          <a:solidFill>
                            <a:srgbClr val="002060"/>
                          </a:solidFill>
                        </a:rPr>
                        <a:t>Charges de</a:t>
                      </a:r>
                      <a:r>
                        <a:rPr lang="fr-FR" sz="1800" b="1" baseline="0" dirty="0" smtClean="0">
                          <a:solidFill>
                            <a:srgbClr val="002060"/>
                          </a:solidFill>
                        </a:rPr>
                        <a:t> l’activité d’assurance</a:t>
                      </a:r>
                      <a:endParaRPr lang="fr-FR" sz="18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fr-FR" sz="1800" b="1" dirty="0" smtClean="0">
                          <a:solidFill>
                            <a:srgbClr val="002060"/>
                          </a:solidFill>
                        </a:rPr>
                        <a:t>(80)</a:t>
                      </a:r>
                      <a:endParaRPr lang="fr-FR" sz="1800" b="1"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8"/>
                  </a:ext>
                </a:extLst>
              </a:tr>
              <a:tr h="273600">
                <a:tc>
                  <a:txBody>
                    <a:bodyPr/>
                    <a:lstStyle/>
                    <a:p>
                      <a:r>
                        <a:rPr lang="fr-FR" sz="1800" b="1" dirty="0" smtClean="0">
                          <a:solidFill>
                            <a:srgbClr val="002060"/>
                          </a:solidFill>
                        </a:rPr>
                        <a:t>Résultat de l’activité 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fr-FR" sz="1800" b="1" dirty="0" smtClean="0">
                          <a:solidFill>
                            <a:srgbClr val="002060"/>
                          </a:solidFill>
                        </a:rPr>
                        <a:t>21</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9"/>
                  </a:ext>
                </a:extLst>
              </a:tr>
              <a:tr h="273600">
                <a:tc>
                  <a:txBody>
                    <a:bodyPr/>
                    <a:lstStyle/>
                    <a:p>
                      <a:r>
                        <a:rPr lang="fr-FR" sz="1800" b="0" dirty="0" smtClean="0">
                          <a:solidFill>
                            <a:srgbClr val="002060"/>
                          </a:solidFill>
                        </a:rPr>
                        <a:t>Charge de désactualisation</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fr-FR" sz="1800" b="0" dirty="0" smtClean="0">
                          <a:solidFill>
                            <a:srgbClr val="002060"/>
                          </a:solidFill>
                        </a:rPr>
                        <a:t>(1)</a:t>
                      </a:r>
                      <a:endParaRPr lang="fr-FR" sz="1800"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0"/>
                  </a:ext>
                </a:extLst>
              </a:tr>
              <a:tr h="273600">
                <a:tc>
                  <a:txBody>
                    <a:bodyPr/>
                    <a:lstStyle/>
                    <a:p>
                      <a:r>
                        <a:rPr lang="fr-FR" sz="1800" b="1" dirty="0" smtClean="0">
                          <a:solidFill>
                            <a:srgbClr val="002060"/>
                          </a:solidFill>
                        </a:rPr>
                        <a:t>Résultat</a:t>
                      </a:r>
                      <a:r>
                        <a:rPr lang="fr-FR" sz="1800" b="1" baseline="0" dirty="0" smtClean="0">
                          <a:solidFill>
                            <a:srgbClr val="002060"/>
                          </a:solidFill>
                        </a:rPr>
                        <a:t> financier 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fr-FR" sz="1800" b="1" dirty="0" smtClean="0">
                          <a:solidFill>
                            <a:srgbClr val="002060"/>
                          </a:solidFill>
                        </a:rPr>
                        <a:t>(1)</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1"/>
                  </a:ext>
                </a:extLst>
              </a:tr>
              <a:tr h="273600">
                <a:tc>
                  <a:txBody>
                    <a:bodyPr/>
                    <a:lstStyle/>
                    <a:p>
                      <a:r>
                        <a:rPr lang="fr-FR" sz="1800" b="1" dirty="0" smtClean="0">
                          <a:solidFill>
                            <a:srgbClr val="002060"/>
                          </a:solidFill>
                        </a:rPr>
                        <a:t>Résultat</a:t>
                      </a:r>
                      <a:r>
                        <a:rPr lang="fr-FR" sz="1800" b="1" baseline="0" dirty="0" smtClean="0">
                          <a:solidFill>
                            <a:srgbClr val="002060"/>
                          </a:solidFill>
                        </a:rPr>
                        <a:t> net</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fr-FR" sz="1800" b="1" dirty="0" smtClean="0">
                          <a:solidFill>
                            <a:srgbClr val="002060"/>
                          </a:solidFill>
                        </a:rPr>
                        <a:t>20</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2"/>
                  </a:ext>
                </a:extLst>
              </a:tr>
            </a:tbl>
          </a:graphicData>
        </a:graphic>
      </p:graphicFrame>
      <p:sp>
        <p:nvSpPr>
          <p:cNvPr id="7" name="Rectangle 6"/>
          <p:cNvSpPr/>
          <p:nvPr/>
        </p:nvSpPr>
        <p:spPr>
          <a:xfrm>
            <a:off x="323528" y="980728"/>
            <a:ext cx="8640960" cy="80223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b="1" dirty="0">
                <a:solidFill>
                  <a:srgbClr val="002060"/>
                </a:solidFill>
              </a:rPr>
              <a:t>Au </a:t>
            </a:r>
            <a:r>
              <a:rPr lang="fr-FR" sz="1800" b="1" dirty="0" smtClean="0">
                <a:solidFill>
                  <a:srgbClr val="002060"/>
                </a:solidFill>
              </a:rPr>
              <a:t>01/01/N    </a:t>
            </a:r>
            <a:r>
              <a:rPr lang="fr-FR" sz="1800" dirty="0" smtClean="0">
                <a:solidFill>
                  <a:srgbClr val="002060"/>
                </a:solidFill>
              </a:rPr>
              <a:t>Prime : 100    Taux de sinistres : 60% de la prime    Taux de frais : 20%</a:t>
            </a:r>
          </a:p>
          <a:p>
            <a:r>
              <a:rPr lang="fr-FR" sz="1800" dirty="0" smtClean="0">
                <a:solidFill>
                  <a:srgbClr val="002060"/>
                </a:solidFill>
              </a:rPr>
              <a:t>                                Ajustement pour risque non financier : 6%</a:t>
            </a:r>
            <a:r>
              <a:rPr lang="fr-FR" sz="1800" dirty="0" smtClean="0">
                <a:solidFill>
                  <a:srgbClr val="FF0000"/>
                </a:solidFill>
              </a:rPr>
              <a:t>   </a:t>
            </a:r>
            <a:r>
              <a:rPr lang="fr-FR" sz="1800" dirty="0" smtClean="0">
                <a:solidFill>
                  <a:srgbClr val="002060"/>
                </a:solidFill>
              </a:rPr>
              <a:t>Taux d’actualisation: 1%</a:t>
            </a:r>
            <a:endParaRPr lang="fr-BE" sz="1800" dirty="0">
              <a:solidFill>
                <a:srgbClr val="002060"/>
              </a:solidFill>
            </a:endParaRPr>
          </a:p>
        </p:txBody>
      </p:sp>
      <p:sp>
        <p:nvSpPr>
          <p:cNvPr id="8" name="Rectangle à coins arrondis 7"/>
          <p:cNvSpPr/>
          <p:nvPr/>
        </p:nvSpPr>
        <p:spPr>
          <a:xfrm>
            <a:off x="467544" y="5219662"/>
            <a:ext cx="2736304"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800" dirty="0" smtClean="0"/>
              <a:t>Hypothèse d’un contrat annuel</a:t>
            </a:r>
            <a:endParaRPr lang="fr-FR" sz="1800" dirty="0"/>
          </a:p>
        </p:txBody>
      </p:sp>
      <p:graphicFrame>
        <p:nvGraphicFramePr>
          <p:cNvPr id="9" name="Table 10"/>
          <p:cNvGraphicFramePr>
            <a:graphicFrameLocks noGrp="1"/>
          </p:cNvGraphicFramePr>
          <p:nvPr>
            <p:extLst>
              <p:ext uri="{D42A27DB-BD31-4B8C-83A1-F6EECF244321}">
                <p14:modId xmlns:p14="http://schemas.microsoft.com/office/powerpoint/2010/main" val="2243647157"/>
              </p:ext>
            </p:extLst>
          </p:nvPr>
        </p:nvGraphicFramePr>
        <p:xfrm>
          <a:off x="161696" y="1892262"/>
          <a:ext cx="3348000" cy="3327400"/>
        </p:xfrm>
        <a:graphic>
          <a:graphicData uri="http://schemas.openxmlformats.org/drawingml/2006/table">
            <a:tbl>
              <a:tblPr firstRow="1" bandRow="1">
                <a:tableStyleId>{2D5ABB26-0587-4C30-8999-92F81FD0307C}</a:tableStyleId>
              </a:tblPr>
              <a:tblGrid>
                <a:gridCol w="2664000">
                  <a:extLst>
                    <a:ext uri="{9D8B030D-6E8A-4147-A177-3AD203B41FA5}">
                      <a16:colId xmlns="" xmlns:a16="http://schemas.microsoft.com/office/drawing/2014/main" val="3790985519"/>
                    </a:ext>
                  </a:extLst>
                </a:gridCol>
                <a:gridCol w="684000">
                  <a:extLst>
                    <a:ext uri="{9D8B030D-6E8A-4147-A177-3AD203B41FA5}">
                      <a16:colId xmlns="" xmlns:a16="http://schemas.microsoft.com/office/drawing/2014/main" val="796418780"/>
                    </a:ext>
                  </a:extLst>
                </a:gridCol>
              </a:tblGrid>
              <a:tr h="139040">
                <a:tc gridSpan="2">
                  <a:txBody>
                    <a:bodyPr/>
                    <a:lstStyle/>
                    <a:p>
                      <a:r>
                        <a:rPr lang="fr-BE" b="1" dirty="0" smtClean="0">
                          <a:solidFill>
                            <a:srgbClr val="002060"/>
                          </a:solidFill>
                        </a:rPr>
                        <a:t>Marge de service au 01/01/N</a:t>
                      </a:r>
                      <a:endParaRPr lang="fr-BE" b="1" dirty="0">
                        <a:solidFill>
                          <a:srgbClr val="002060"/>
                        </a:solidFill>
                      </a:endParaRPr>
                    </a:p>
                  </a:txBody>
                  <a:tcPr>
                    <a:lnB w="12700" cap="flat" cmpd="sng" algn="ctr">
                      <a:solidFill>
                        <a:srgbClr val="002060"/>
                      </a:solidFill>
                      <a:prstDash val="solid"/>
                      <a:round/>
                      <a:headEnd type="none" w="med" len="med"/>
                      <a:tailEnd type="none" w="med" len="med"/>
                    </a:lnB>
                  </a:tcPr>
                </a:tc>
                <a:tc hMerge="1">
                  <a:txBody>
                    <a:bodyPr/>
                    <a:lstStyle/>
                    <a:p>
                      <a:pPr algn="r"/>
                      <a:endParaRPr lang="fr-BE" dirty="0">
                        <a:solidFill>
                          <a:srgbClr val="002060"/>
                        </a:solidFill>
                      </a:endParaRPr>
                    </a:p>
                  </a:txBody>
                  <a:tcPr/>
                </a:tc>
                <a:extLst>
                  <a:ext uri="{0D108BD9-81ED-4DB2-BD59-A6C34878D82A}">
                    <a16:rowId xmlns="" xmlns:a16="http://schemas.microsoft.com/office/drawing/2014/main" val="191840361"/>
                  </a:ext>
                </a:extLst>
              </a:tr>
              <a:tr h="139040">
                <a:tc>
                  <a:txBody>
                    <a:bodyPr/>
                    <a:lstStyle/>
                    <a:p>
                      <a:r>
                        <a:rPr lang="fr-FR" dirty="0" smtClean="0">
                          <a:solidFill>
                            <a:srgbClr val="002060"/>
                          </a:solidFill>
                        </a:rPr>
                        <a:t>Primes</a:t>
                      </a:r>
                      <a:endParaRPr lang="fr-BE" dirty="0">
                        <a:solidFill>
                          <a:srgbClr val="002060"/>
                        </a:solidFill>
                      </a:endParaRPr>
                    </a:p>
                  </a:txBody>
                  <a:tcPr>
                    <a:lnT w="12700" cap="flat" cmpd="sng" algn="ctr">
                      <a:solidFill>
                        <a:srgbClr val="002060"/>
                      </a:solidFill>
                      <a:prstDash val="solid"/>
                      <a:round/>
                      <a:headEnd type="none" w="med" len="med"/>
                      <a:tailEnd type="none" w="med" len="med"/>
                    </a:lnT>
                  </a:tcPr>
                </a:tc>
                <a:tc>
                  <a:txBody>
                    <a:bodyPr/>
                    <a:lstStyle/>
                    <a:p>
                      <a:pPr algn="r"/>
                      <a:r>
                        <a:rPr lang="fr-FR" dirty="0" smtClean="0">
                          <a:solidFill>
                            <a:srgbClr val="002060"/>
                          </a:solidFill>
                        </a:rPr>
                        <a:t>(100)</a:t>
                      </a:r>
                      <a:endParaRPr lang="fr-BE" dirty="0">
                        <a:solidFill>
                          <a:srgbClr val="002060"/>
                        </a:solidFill>
                      </a:endParaRPr>
                    </a:p>
                  </a:txBody>
                  <a:tcPr>
                    <a:lnT w="12700" cap="flat" cmpd="sng" algn="ctr">
                      <a:solidFill>
                        <a:srgbClr val="002060"/>
                      </a:solidFill>
                      <a:prstDash val="solid"/>
                      <a:round/>
                      <a:headEnd type="none" w="med" len="med"/>
                      <a:tailEnd type="none" w="med" len="med"/>
                    </a:lnT>
                  </a:tcPr>
                </a:tc>
                <a:extLst>
                  <a:ext uri="{0D108BD9-81ED-4DB2-BD59-A6C34878D82A}">
                    <a16:rowId xmlns="" xmlns:a16="http://schemas.microsoft.com/office/drawing/2014/main" val="178317274"/>
                  </a:ext>
                </a:extLst>
              </a:tr>
              <a:tr h="370840">
                <a:tc>
                  <a:txBody>
                    <a:bodyPr/>
                    <a:lstStyle/>
                    <a:p>
                      <a:r>
                        <a:rPr lang="fr-FR" dirty="0" smtClean="0">
                          <a:solidFill>
                            <a:srgbClr val="002060"/>
                          </a:solidFill>
                        </a:rPr>
                        <a:t>Sinistres</a:t>
                      </a:r>
                      <a:r>
                        <a:rPr lang="fr-FR" baseline="0" dirty="0" smtClean="0">
                          <a:solidFill>
                            <a:srgbClr val="002060"/>
                          </a:solidFill>
                        </a:rPr>
                        <a:t> attendus</a:t>
                      </a:r>
                      <a:endParaRPr lang="fr-BE" dirty="0">
                        <a:solidFill>
                          <a:srgbClr val="002060"/>
                        </a:solidFill>
                      </a:endParaRPr>
                    </a:p>
                  </a:txBody>
                  <a:tcPr/>
                </a:tc>
                <a:tc>
                  <a:txBody>
                    <a:bodyPr/>
                    <a:lstStyle/>
                    <a:p>
                      <a:pPr algn="r"/>
                      <a:r>
                        <a:rPr lang="fr-FR" dirty="0" smtClean="0">
                          <a:solidFill>
                            <a:srgbClr val="002060"/>
                          </a:solidFill>
                        </a:rPr>
                        <a:t>60</a:t>
                      </a:r>
                      <a:endParaRPr lang="fr-BE" dirty="0">
                        <a:solidFill>
                          <a:srgbClr val="002060"/>
                        </a:solidFill>
                      </a:endParaRPr>
                    </a:p>
                  </a:txBody>
                  <a:tcPr/>
                </a:tc>
                <a:extLst>
                  <a:ext uri="{0D108BD9-81ED-4DB2-BD59-A6C34878D82A}">
                    <a16:rowId xmlns="" xmlns:a16="http://schemas.microsoft.com/office/drawing/2014/main" val="4180493051"/>
                  </a:ext>
                </a:extLst>
              </a:tr>
              <a:tr h="370840">
                <a:tc>
                  <a:txBody>
                    <a:bodyPr/>
                    <a:lstStyle/>
                    <a:p>
                      <a:r>
                        <a:rPr lang="fr-FR" dirty="0" smtClean="0">
                          <a:solidFill>
                            <a:srgbClr val="002060"/>
                          </a:solidFill>
                        </a:rPr>
                        <a:t>Frais attendus</a:t>
                      </a:r>
                      <a:endParaRPr lang="fr-BE" dirty="0">
                        <a:solidFill>
                          <a:srgbClr val="002060"/>
                        </a:solidFill>
                      </a:endParaRPr>
                    </a:p>
                  </a:txBody>
                  <a:tcPr/>
                </a:tc>
                <a:tc>
                  <a:txBody>
                    <a:bodyPr/>
                    <a:lstStyle/>
                    <a:p>
                      <a:pPr algn="r"/>
                      <a:r>
                        <a:rPr lang="fr-FR" dirty="0" smtClean="0">
                          <a:solidFill>
                            <a:srgbClr val="002060"/>
                          </a:solidFill>
                        </a:rPr>
                        <a:t>20</a:t>
                      </a:r>
                      <a:endParaRPr lang="fr-BE" dirty="0">
                        <a:solidFill>
                          <a:srgbClr val="002060"/>
                        </a:solidFill>
                      </a:endParaRPr>
                    </a:p>
                  </a:txBody>
                  <a:tcPr>
                    <a:lnB w="12700" cap="flat" cmpd="sng" algn="ctr">
                      <a:noFill/>
                      <a:prstDash val="solid"/>
                      <a:round/>
                      <a:headEnd type="none" w="med" len="med"/>
                      <a:tailEnd type="none" w="med" len="med"/>
                    </a:lnB>
                  </a:tcPr>
                </a:tc>
                <a:extLst>
                  <a:ext uri="{0D108BD9-81ED-4DB2-BD59-A6C34878D82A}">
                    <a16:rowId xmlns="" xmlns:a16="http://schemas.microsoft.com/office/drawing/2014/main" val="3365003278"/>
                  </a:ext>
                </a:extLst>
              </a:tr>
              <a:tr h="370840">
                <a:tc>
                  <a:txBody>
                    <a:bodyPr/>
                    <a:lstStyle/>
                    <a:p>
                      <a:r>
                        <a:rPr lang="fr-BE" dirty="0" smtClean="0">
                          <a:solidFill>
                            <a:srgbClr val="002060"/>
                          </a:solidFill>
                        </a:rPr>
                        <a:t>Effet d’actualisation</a:t>
                      </a:r>
                      <a:endParaRPr lang="fr-BE" dirty="0">
                        <a:solidFill>
                          <a:srgbClr val="002060"/>
                        </a:solidFill>
                      </a:endParaRPr>
                    </a:p>
                  </a:txBody>
                  <a:tcPr/>
                </a:tc>
                <a:tc>
                  <a:txBody>
                    <a:bodyPr/>
                    <a:lstStyle/>
                    <a:p>
                      <a:pPr algn="r"/>
                      <a:r>
                        <a:rPr lang="fr-BE" dirty="0" smtClean="0">
                          <a:solidFill>
                            <a:srgbClr val="002060"/>
                          </a:solidFill>
                        </a:rPr>
                        <a:t>(1)</a:t>
                      </a:r>
                      <a:endParaRPr lang="fr-BE" dirty="0">
                        <a:solidFill>
                          <a:srgbClr val="002060"/>
                        </a:solidFill>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42421908"/>
                  </a:ext>
                </a:extLst>
              </a:tr>
              <a:tr h="370840">
                <a:tc>
                  <a:txBody>
                    <a:bodyPr/>
                    <a:lstStyle/>
                    <a:p>
                      <a:r>
                        <a:rPr lang="fr-FR" b="1" dirty="0" smtClean="0">
                          <a:solidFill>
                            <a:srgbClr val="002060"/>
                          </a:solidFill>
                        </a:rPr>
                        <a:t>Estimation des flux</a:t>
                      </a:r>
                      <a:endParaRPr lang="fr-BE" b="1" dirty="0">
                        <a:solidFill>
                          <a:srgbClr val="002060"/>
                        </a:solidFill>
                      </a:endParaRPr>
                    </a:p>
                  </a:txBody>
                  <a:tcPr/>
                </a:tc>
                <a:tc>
                  <a:txBody>
                    <a:bodyPr/>
                    <a:lstStyle/>
                    <a:p>
                      <a:pPr algn="r"/>
                      <a:r>
                        <a:rPr lang="fr-FR" b="1" dirty="0" smtClean="0">
                          <a:solidFill>
                            <a:srgbClr val="002060"/>
                          </a:solidFill>
                        </a:rPr>
                        <a:t>(21)</a:t>
                      </a:r>
                      <a:endParaRPr lang="fr-BE"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81689661"/>
                  </a:ext>
                </a:extLst>
              </a:tr>
              <a:tr h="370840">
                <a:tc>
                  <a:txBody>
                    <a:bodyPr/>
                    <a:lstStyle/>
                    <a:p>
                      <a:r>
                        <a:rPr lang="fr-BE" b="0" dirty="0" smtClean="0">
                          <a:solidFill>
                            <a:srgbClr val="002060"/>
                          </a:solidFill>
                        </a:rPr>
                        <a:t>Ajustement</a:t>
                      </a:r>
                      <a:r>
                        <a:rPr lang="fr-BE" b="0" baseline="0" dirty="0" smtClean="0">
                          <a:solidFill>
                            <a:srgbClr val="002060"/>
                          </a:solidFill>
                        </a:rPr>
                        <a:t> pour risque</a:t>
                      </a:r>
                      <a:endParaRPr lang="fr-BE" b="0" dirty="0">
                        <a:solidFill>
                          <a:srgbClr val="002060"/>
                        </a:solidFill>
                      </a:endParaRPr>
                    </a:p>
                  </a:txBody>
                  <a:tcPr/>
                </a:tc>
                <a:tc>
                  <a:txBody>
                    <a:bodyPr/>
                    <a:lstStyle/>
                    <a:p>
                      <a:pPr algn="r"/>
                      <a:r>
                        <a:rPr lang="fr-BE" b="0" dirty="0" smtClean="0">
                          <a:solidFill>
                            <a:srgbClr val="002060"/>
                          </a:solidFill>
                        </a:rPr>
                        <a:t>6</a:t>
                      </a:r>
                      <a:endParaRPr lang="fr-BE" b="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813170276"/>
                  </a:ext>
                </a:extLst>
              </a:tr>
              <a:tr h="370840">
                <a:tc>
                  <a:txBody>
                    <a:bodyPr/>
                    <a:lstStyle/>
                    <a:p>
                      <a:r>
                        <a:rPr lang="fr-BE" b="0" dirty="0" smtClean="0">
                          <a:solidFill>
                            <a:srgbClr val="002060"/>
                          </a:solidFill>
                        </a:rPr>
                        <a:t>Marge de service</a:t>
                      </a:r>
                      <a:endParaRPr lang="fr-BE" b="0" dirty="0">
                        <a:solidFill>
                          <a:srgbClr val="002060"/>
                        </a:solidFill>
                      </a:endParaRPr>
                    </a:p>
                  </a:txBody>
                  <a:tcPr/>
                </a:tc>
                <a:tc>
                  <a:txBody>
                    <a:bodyPr/>
                    <a:lstStyle/>
                    <a:p>
                      <a:pPr algn="r"/>
                      <a:r>
                        <a:rPr lang="fr-BE" b="0" dirty="0" smtClean="0">
                          <a:solidFill>
                            <a:srgbClr val="002060"/>
                          </a:solidFill>
                        </a:rPr>
                        <a:t>15</a:t>
                      </a:r>
                      <a:endParaRPr lang="fr-BE" b="0" dirty="0">
                        <a:solidFill>
                          <a:srgbClr val="002060"/>
                        </a:solidFill>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1056111"/>
                  </a:ext>
                </a:extLst>
              </a:tr>
              <a:tr h="370840">
                <a:tc>
                  <a:txBody>
                    <a:bodyPr/>
                    <a:lstStyle/>
                    <a:p>
                      <a:r>
                        <a:rPr lang="fr-BE" b="1" dirty="0" smtClean="0">
                          <a:solidFill>
                            <a:srgbClr val="002060"/>
                          </a:solidFill>
                        </a:rPr>
                        <a:t>Passif d’assurance</a:t>
                      </a:r>
                      <a:endParaRPr lang="fr-BE" b="1" dirty="0">
                        <a:solidFill>
                          <a:srgbClr val="002060"/>
                        </a:solidFill>
                      </a:endParaRPr>
                    </a:p>
                  </a:txBody>
                  <a:tcPr/>
                </a:tc>
                <a:tc>
                  <a:txBody>
                    <a:bodyPr/>
                    <a:lstStyle/>
                    <a:p>
                      <a:pPr algn="r"/>
                      <a:r>
                        <a:rPr lang="fr-BE" b="1" dirty="0" smtClean="0">
                          <a:solidFill>
                            <a:srgbClr val="002060"/>
                          </a:solidFill>
                        </a:rPr>
                        <a:t>0</a:t>
                      </a:r>
                      <a:endParaRPr lang="fr-BE" b="1" dirty="0">
                        <a:solidFill>
                          <a:srgbClr val="002060"/>
                        </a:solidFill>
                      </a:endParaRPr>
                    </a:p>
                  </a:txBody>
                  <a:tcP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812317844"/>
                  </a:ext>
                </a:extLst>
              </a:tr>
            </a:tbl>
          </a:graphicData>
        </a:graphic>
      </p:graphicFrame>
    </p:spTree>
    <p:extLst>
      <p:ext uri="{BB962C8B-B14F-4D97-AF65-F5344CB8AC3E}">
        <p14:creationId xmlns:p14="http://schemas.microsoft.com/office/powerpoint/2010/main" val="4255574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0" hangingPunct="0"/>
            <a:r>
              <a:rPr lang="fr-FR" sz="2000" dirty="0"/>
              <a:t>Comptabilisation ultérieure</a:t>
            </a:r>
            <a:r>
              <a:rPr lang="fr-FR" sz="2800" dirty="0"/>
              <a:t/>
            </a:r>
            <a:br>
              <a:rPr lang="fr-FR" sz="2800" dirty="0"/>
            </a:br>
            <a:r>
              <a:rPr lang="fr-FR" sz="2400" dirty="0">
                <a:solidFill>
                  <a:srgbClr val="0070C0"/>
                </a:solidFill>
              </a:rPr>
              <a:t>Détermination du revenu </a:t>
            </a:r>
            <a:r>
              <a:rPr lang="fr-FR" sz="2400" dirty="0" smtClean="0">
                <a:solidFill>
                  <a:srgbClr val="0070C0"/>
                </a:solidFill>
              </a:rPr>
              <a:t>d’assurance</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25</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Espace réservé du contenu 2"/>
          <p:cNvSpPr txBox="1">
            <a:spLocks/>
          </p:cNvSpPr>
          <p:nvPr/>
        </p:nvSpPr>
        <p:spPr>
          <a:xfrm>
            <a:off x="683568" y="1152680"/>
            <a:ext cx="8208912" cy="587727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01650" indent="-366713" algn="just" fontAlgn="auto">
              <a:spcAft>
                <a:spcPts val="0"/>
              </a:spcAft>
              <a:buClr>
                <a:srgbClr val="F7C765"/>
              </a:buClr>
              <a:buFont typeface="Wingdings" panose="05000000000000000000" pitchFamily="2" charset="2"/>
              <a:buChar char="q"/>
            </a:pPr>
            <a:r>
              <a:rPr lang="fr-FR" sz="1800" b="1" dirty="0" smtClean="0">
                <a:solidFill>
                  <a:srgbClr val="002060"/>
                </a:solidFill>
                <a:cs typeface="Arial" pitchFamily="34" charset="0"/>
              </a:rPr>
              <a:t>Principe général</a:t>
            </a:r>
          </a:p>
          <a:p>
            <a:pPr marL="134937" indent="0" algn="just" fontAlgn="auto">
              <a:spcAft>
                <a:spcPts val="0"/>
              </a:spcAft>
              <a:buClr>
                <a:srgbClr val="F7C765"/>
              </a:buClr>
              <a:buNone/>
            </a:pPr>
            <a:r>
              <a:rPr lang="fr-FR" sz="1800" dirty="0" smtClean="0">
                <a:solidFill>
                  <a:srgbClr val="002060"/>
                </a:solidFill>
                <a:cs typeface="Arial" pitchFamily="34" charset="0"/>
              </a:rPr>
              <a:t>Le </a:t>
            </a:r>
            <a:r>
              <a:rPr lang="fr-FR" sz="1800" b="1" dirty="0" smtClean="0">
                <a:solidFill>
                  <a:srgbClr val="002060"/>
                </a:solidFill>
                <a:cs typeface="Arial" pitchFamily="34" charset="0"/>
              </a:rPr>
              <a:t>revenu d’assurance </a:t>
            </a:r>
            <a:r>
              <a:rPr lang="fr-FR" sz="1800" dirty="0" smtClean="0">
                <a:solidFill>
                  <a:srgbClr val="002060"/>
                </a:solidFill>
                <a:cs typeface="Arial" pitchFamily="34" charset="0"/>
              </a:rPr>
              <a:t>reflète la </a:t>
            </a:r>
            <a:r>
              <a:rPr lang="fr-FR" sz="1800" b="1" dirty="0" smtClean="0">
                <a:solidFill>
                  <a:srgbClr val="002060"/>
                </a:solidFill>
                <a:cs typeface="Arial" pitchFamily="34" charset="0"/>
              </a:rPr>
              <a:t>couverture d’assurance </a:t>
            </a:r>
            <a:r>
              <a:rPr lang="fr-FR" sz="1800" dirty="0" smtClean="0">
                <a:solidFill>
                  <a:srgbClr val="002060"/>
                </a:solidFill>
                <a:cs typeface="Arial" pitchFamily="34" charset="0"/>
              </a:rPr>
              <a:t>et les </a:t>
            </a:r>
            <a:r>
              <a:rPr lang="fr-FR" sz="1800" b="1" dirty="0" smtClean="0">
                <a:solidFill>
                  <a:srgbClr val="002060"/>
                </a:solidFill>
                <a:cs typeface="Arial" pitchFamily="34" charset="0"/>
              </a:rPr>
              <a:t>autres services </a:t>
            </a:r>
            <a:r>
              <a:rPr lang="fr-FR" sz="1800" dirty="0" smtClean="0">
                <a:solidFill>
                  <a:srgbClr val="002060"/>
                </a:solidFill>
                <a:cs typeface="Arial" pitchFamily="34" charset="0"/>
              </a:rPr>
              <a:t>fournis au titre du contrat par un </a:t>
            </a:r>
            <a:r>
              <a:rPr lang="fr-FR" sz="1800" b="1" dirty="0" smtClean="0">
                <a:solidFill>
                  <a:srgbClr val="002060"/>
                </a:solidFill>
                <a:cs typeface="Arial" pitchFamily="34" charset="0"/>
              </a:rPr>
              <a:t>montant</a:t>
            </a:r>
            <a:r>
              <a:rPr lang="fr-FR" sz="1800" dirty="0" smtClean="0">
                <a:solidFill>
                  <a:srgbClr val="002060"/>
                </a:solidFill>
                <a:cs typeface="Arial" pitchFamily="34" charset="0"/>
              </a:rPr>
              <a:t> correspondant à la </a:t>
            </a:r>
            <a:r>
              <a:rPr lang="fr-FR" sz="1800" b="1" dirty="0" smtClean="0">
                <a:solidFill>
                  <a:srgbClr val="002060"/>
                </a:solidFill>
                <a:cs typeface="Arial" pitchFamily="34" charset="0"/>
              </a:rPr>
              <a:t>contrepartie</a:t>
            </a:r>
            <a:r>
              <a:rPr lang="fr-FR" sz="1800" dirty="0" smtClean="0">
                <a:solidFill>
                  <a:srgbClr val="002060"/>
                </a:solidFill>
                <a:cs typeface="Arial" pitchFamily="34" charset="0"/>
              </a:rPr>
              <a:t> </a:t>
            </a:r>
            <a:r>
              <a:rPr lang="fr-FR" sz="1800" b="1" dirty="0" smtClean="0">
                <a:solidFill>
                  <a:srgbClr val="002060"/>
                </a:solidFill>
                <a:cs typeface="Arial" pitchFamily="34" charset="0"/>
              </a:rPr>
              <a:t>attendue </a:t>
            </a:r>
            <a:r>
              <a:rPr lang="fr-FR" sz="1800" dirty="0" smtClean="0">
                <a:solidFill>
                  <a:srgbClr val="002060"/>
                </a:solidFill>
                <a:cs typeface="Arial" pitchFamily="34" charset="0"/>
              </a:rPr>
              <a:t>par l’entité en </a:t>
            </a:r>
            <a:r>
              <a:rPr lang="fr-FR" sz="1800" b="1" dirty="0" smtClean="0">
                <a:solidFill>
                  <a:srgbClr val="002060"/>
                </a:solidFill>
                <a:cs typeface="Arial" pitchFamily="34" charset="0"/>
              </a:rPr>
              <a:t>échange de ses services.</a:t>
            </a:r>
            <a:endParaRPr lang="fr-FR" sz="1800" dirty="0">
              <a:solidFill>
                <a:srgbClr val="002060"/>
              </a:solidFill>
              <a:cs typeface="Arial" pitchFamily="34" charset="0"/>
            </a:endParaRPr>
          </a:p>
          <a:p>
            <a:pPr marL="901700" lvl="1" indent="-366713" algn="just" fontAlgn="auto">
              <a:spcAft>
                <a:spcPts val="0"/>
              </a:spcAft>
              <a:buClr>
                <a:srgbClr val="F7C765"/>
              </a:buClr>
              <a:buFont typeface="Wingdings" pitchFamily="2" charset="2"/>
              <a:buChar char="§"/>
            </a:pPr>
            <a:endParaRPr lang="fr-FR" sz="1400" dirty="0" smtClean="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400" dirty="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400" dirty="0">
              <a:solidFill>
                <a:srgbClr val="002060"/>
              </a:solidFill>
              <a:latin typeface="+mj-lt"/>
              <a:cs typeface="Arial" pitchFamily="34" charset="0"/>
            </a:endParaRPr>
          </a:p>
          <a:p>
            <a:endParaRPr lang="fr-FR" sz="1600" dirty="0"/>
          </a:p>
          <a:p>
            <a:pPr algn="just">
              <a:spcBef>
                <a:spcPts val="600"/>
              </a:spcBef>
            </a:pPr>
            <a:endParaRPr lang="fr-FR" sz="1600" b="1" dirty="0" smtClean="0">
              <a:solidFill>
                <a:srgbClr val="002060"/>
              </a:solidFill>
              <a:cs typeface="Arial" pitchFamily="34" charset="0"/>
            </a:endParaRPr>
          </a:p>
          <a:p>
            <a:pPr algn="just">
              <a:spcBef>
                <a:spcPts val="600"/>
              </a:spcBef>
            </a:pPr>
            <a:endParaRPr lang="fr-FR" sz="1600" b="1" dirty="0">
              <a:solidFill>
                <a:srgbClr val="002060"/>
              </a:solidFill>
              <a:cs typeface="Arial" pitchFamily="34" charset="0"/>
            </a:endParaRPr>
          </a:p>
          <a:p>
            <a:pPr algn="just">
              <a:spcBef>
                <a:spcPts val="600"/>
              </a:spcBef>
            </a:pPr>
            <a:endParaRPr lang="fr-FR" sz="1600" dirty="0" smtClean="0">
              <a:latin typeface="+mj-lt"/>
            </a:endParaRPr>
          </a:p>
        </p:txBody>
      </p:sp>
      <p:graphicFrame>
        <p:nvGraphicFramePr>
          <p:cNvPr id="7" name="Tableau 46"/>
          <p:cNvGraphicFramePr>
            <a:graphicFrameLocks noGrp="1"/>
          </p:cNvGraphicFramePr>
          <p:nvPr>
            <p:extLst>
              <p:ext uri="{D42A27DB-BD31-4B8C-83A1-F6EECF244321}">
                <p14:modId xmlns:p14="http://schemas.microsoft.com/office/powerpoint/2010/main" val="3353050292"/>
              </p:ext>
            </p:extLst>
          </p:nvPr>
        </p:nvGraphicFramePr>
        <p:xfrm>
          <a:off x="107504" y="2573216"/>
          <a:ext cx="3852000" cy="3584160"/>
        </p:xfrm>
        <a:graphic>
          <a:graphicData uri="http://schemas.openxmlformats.org/drawingml/2006/table">
            <a:tbl>
              <a:tblPr firstRow="1" bandRow="1">
                <a:tableStyleId>{5C22544A-7EE6-4342-B048-85BDC9FD1C3A}</a:tableStyleId>
              </a:tblPr>
              <a:tblGrid>
                <a:gridCol w="3852000">
                  <a:extLst>
                    <a:ext uri="{9D8B030D-6E8A-4147-A177-3AD203B41FA5}">
                      <a16:colId xmlns="" xmlns:a16="http://schemas.microsoft.com/office/drawing/2014/main" val="20000"/>
                    </a:ext>
                  </a:extLst>
                </a:gridCol>
              </a:tblGrid>
              <a:tr h="576000">
                <a:tc>
                  <a:txBody>
                    <a:bodyPr/>
                    <a:lstStyle/>
                    <a:p>
                      <a:r>
                        <a:rPr lang="fr-FR" sz="1800" b="1" dirty="0" smtClean="0">
                          <a:solidFill>
                            <a:schemeClr val="bg1"/>
                          </a:solidFill>
                        </a:rPr>
                        <a:t>Compte de résultat</a:t>
                      </a:r>
                      <a:endParaRPr lang="fr-FR" sz="1800" b="1"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rgbClr val="162A71"/>
                    </a:solidFill>
                  </a:tcPr>
                </a:tc>
                <a:extLst>
                  <a:ext uri="{0D108BD9-81ED-4DB2-BD59-A6C34878D82A}">
                    <a16:rowId xmlns="" xmlns:a16="http://schemas.microsoft.com/office/drawing/2014/main" val="10000"/>
                  </a:ext>
                </a:extLst>
              </a:tr>
              <a:tr h="576000">
                <a:tc>
                  <a:txBody>
                    <a:bodyPr/>
                    <a:lstStyle/>
                    <a:p>
                      <a:r>
                        <a:rPr lang="fr-FR" sz="1800" b="0" dirty="0" smtClean="0">
                          <a:solidFill>
                            <a:srgbClr val="002060"/>
                          </a:solidFill>
                        </a:rPr>
                        <a:t>Étalement</a:t>
                      </a:r>
                      <a:r>
                        <a:rPr lang="fr-FR" sz="1800" b="0" baseline="0" dirty="0" smtClean="0">
                          <a:solidFill>
                            <a:srgbClr val="002060"/>
                          </a:solidFill>
                        </a:rPr>
                        <a:t> de la marge de service contractuelle</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1"/>
                  </a:ext>
                </a:extLst>
              </a:tr>
              <a:tr h="576000">
                <a:tc>
                  <a:txBody>
                    <a:bodyPr/>
                    <a:lstStyle/>
                    <a:p>
                      <a:pPr algn="l"/>
                      <a:r>
                        <a:rPr lang="fr-FR" sz="1800" b="0" dirty="0" smtClean="0">
                          <a:solidFill>
                            <a:srgbClr val="002060"/>
                          </a:solidFill>
                        </a:rPr>
                        <a:t>Libération</a:t>
                      </a:r>
                      <a:r>
                        <a:rPr lang="fr-FR" sz="1800" b="0" baseline="0" dirty="0" smtClean="0">
                          <a:solidFill>
                            <a:srgbClr val="002060"/>
                          </a:solidFill>
                        </a:rPr>
                        <a:t> de l’ajustement pour risque</a:t>
                      </a:r>
                      <a:endParaRPr lang="fr-FR" sz="1800" b="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0002"/>
                  </a:ext>
                </a:extLst>
              </a:tr>
              <a:tr h="57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2060"/>
                          </a:solidFill>
                        </a:rPr>
                        <a:t>Coût des sinistres</a:t>
                      </a:r>
                      <a:r>
                        <a:rPr lang="fr-FR" sz="1800" baseline="0" dirty="0" smtClean="0">
                          <a:solidFill>
                            <a:srgbClr val="002060"/>
                          </a:solidFill>
                        </a:rPr>
                        <a:t> attendus</a:t>
                      </a:r>
                      <a:endParaRPr lang="fr-FR" sz="1800" dirty="0" smtClean="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4158518489"/>
                  </a:ext>
                </a:extLst>
              </a:tr>
              <a:tr h="576000">
                <a:tc>
                  <a:txBody>
                    <a:bodyPr/>
                    <a:lstStyle/>
                    <a:p>
                      <a:r>
                        <a:rPr lang="fr-FR" sz="1800" dirty="0" smtClean="0">
                          <a:solidFill>
                            <a:srgbClr val="002060"/>
                          </a:solidFill>
                        </a:rPr>
                        <a:t>Amort. Frais d’acquisition</a:t>
                      </a:r>
                      <a:endParaRPr lang="fr-FR" sz="1800" dirty="0">
                        <a:solidFill>
                          <a:srgbClr val="002060"/>
                        </a:solidFill>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3"/>
                  </a:ext>
                </a:extLst>
              </a:tr>
              <a:tr h="640080">
                <a:tc>
                  <a:txBody>
                    <a:bodyPr/>
                    <a:lstStyle/>
                    <a:p>
                      <a:r>
                        <a:rPr lang="fr-FR" sz="1800" b="1" dirty="0" smtClean="0">
                          <a:solidFill>
                            <a:srgbClr val="002060"/>
                          </a:solidFill>
                        </a:rPr>
                        <a:t>Revenu</a:t>
                      </a:r>
                      <a:r>
                        <a:rPr lang="fr-FR" sz="1800" b="1" baseline="0" dirty="0" smtClean="0">
                          <a:solidFill>
                            <a:srgbClr val="002060"/>
                          </a:solidFill>
                        </a:rPr>
                        <a:t> d’assurance</a:t>
                      </a:r>
                      <a:endParaRPr lang="fr-FR" sz="1800" b="1"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sp>
        <p:nvSpPr>
          <p:cNvPr id="8" name="Rectangular Callout 1"/>
          <p:cNvSpPr/>
          <p:nvPr/>
        </p:nvSpPr>
        <p:spPr>
          <a:xfrm>
            <a:off x="4572000" y="2492896"/>
            <a:ext cx="4475904" cy="612000"/>
          </a:xfrm>
          <a:prstGeom prst="wedgeRectCallout">
            <a:avLst>
              <a:gd name="adj1" fmla="val -62644"/>
              <a:gd name="adj2" fmla="val 61616"/>
            </a:avLst>
          </a:prstGeom>
          <a:noFill/>
          <a:ln>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dirty="0" smtClean="0">
                <a:solidFill>
                  <a:srgbClr val="002060"/>
                </a:solidFill>
              </a:rPr>
              <a:t>Reflète le transfert de service au titre du contrat</a:t>
            </a:r>
            <a:endParaRPr lang="fr-BE" sz="1800" dirty="0">
              <a:solidFill>
                <a:srgbClr val="002060"/>
              </a:solidFill>
            </a:endParaRPr>
          </a:p>
        </p:txBody>
      </p:sp>
      <p:sp>
        <p:nvSpPr>
          <p:cNvPr id="9" name="Rectangular Callout 10"/>
          <p:cNvSpPr/>
          <p:nvPr/>
        </p:nvSpPr>
        <p:spPr>
          <a:xfrm>
            <a:off x="4553710" y="3825192"/>
            <a:ext cx="4457615" cy="1332000"/>
          </a:xfrm>
          <a:prstGeom prst="wedgeRectCallout">
            <a:avLst>
              <a:gd name="adj1" fmla="val -63741"/>
              <a:gd name="adj2" fmla="val 5612"/>
            </a:avLst>
          </a:prstGeom>
          <a:ln>
            <a:solidFill>
              <a:srgbClr val="00206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fr-FR" sz="1800" dirty="0" smtClean="0">
                <a:solidFill>
                  <a:srgbClr val="002060"/>
                </a:solidFill>
              </a:rPr>
              <a:t>Correspond au montant des paiements aux assurés attendus au titre de la période</a:t>
            </a:r>
            <a:r>
              <a:rPr lang="fr-FR" sz="1800" b="1" dirty="0" smtClean="0">
                <a:solidFill>
                  <a:srgbClr val="002060"/>
                </a:solidFill>
              </a:rPr>
              <a:t> hors remboursement de l’épargne accumulée par l’assuré</a:t>
            </a:r>
            <a:endParaRPr lang="fr-FR" sz="1800" dirty="0" smtClean="0">
              <a:solidFill>
                <a:srgbClr val="002060"/>
              </a:solidFill>
            </a:endParaRPr>
          </a:p>
        </p:txBody>
      </p:sp>
      <p:sp>
        <p:nvSpPr>
          <p:cNvPr id="10" name="Rectangular Callout 9"/>
          <p:cNvSpPr/>
          <p:nvPr/>
        </p:nvSpPr>
        <p:spPr>
          <a:xfrm>
            <a:off x="4492276" y="3140968"/>
            <a:ext cx="4537338" cy="612000"/>
          </a:xfrm>
          <a:prstGeom prst="wedgeRectCallout">
            <a:avLst>
              <a:gd name="adj1" fmla="val -60777"/>
              <a:gd name="adj2" fmla="val 56964"/>
            </a:avLst>
          </a:prstGeom>
          <a:ln>
            <a:solidFill>
              <a:srgbClr val="00206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fr-FR" sz="1800" dirty="0" smtClean="0">
                <a:solidFill>
                  <a:srgbClr val="002060"/>
                </a:solidFill>
              </a:rPr>
              <a:t>Reflète la rémunération du risque supporté par l’assureur au titre du contrat</a:t>
            </a:r>
          </a:p>
        </p:txBody>
      </p:sp>
      <p:sp>
        <p:nvSpPr>
          <p:cNvPr id="11" name="Rectangular Callout 9"/>
          <p:cNvSpPr/>
          <p:nvPr/>
        </p:nvSpPr>
        <p:spPr>
          <a:xfrm>
            <a:off x="4553710" y="5229200"/>
            <a:ext cx="4475904" cy="936000"/>
          </a:xfrm>
          <a:prstGeom prst="wedgeRectCallout">
            <a:avLst>
              <a:gd name="adj1" fmla="val -62928"/>
              <a:gd name="adj2" fmla="val -47382"/>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800" dirty="0" smtClean="0">
                <a:solidFill>
                  <a:srgbClr val="002060"/>
                </a:solidFill>
              </a:rPr>
              <a:t>Ajustement de présentation du compte de résultat destiné à reconstituer le montant de la prime acquittée par le souscripteur</a:t>
            </a:r>
          </a:p>
        </p:txBody>
      </p:sp>
    </p:spTree>
    <p:extLst>
      <p:ext uri="{BB962C8B-B14F-4D97-AF65-F5344CB8AC3E}">
        <p14:creationId xmlns:p14="http://schemas.microsoft.com/office/powerpoint/2010/main" val="31987528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7384"/>
            <a:ext cx="7676926" cy="785818"/>
          </a:xfrm>
        </p:spPr>
        <p:txBody>
          <a:bodyPr/>
          <a:lstStyle/>
          <a:p>
            <a:pPr eaLnBrk="0" hangingPunct="0"/>
            <a:r>
              <a:rPr lang="fr-FR" sz="2000" dirty="0" smtClean="0"/>
              <a:t>Comptabilisation ultérieure</a:t>
            </a:r>
            <a:r>
              <a:rPr lang="fr-FR" dirty="0"/>
              <a:t/>
            </a:r>
            <a:br>
              <a:rPr lang="fr-FR" dirty="0"/>
            </a:br>
            <a:r>
              <a:rPr lang="fr-FR" sz="2400" dirty="0" smtClean="0">
                <a:solidFill>
                  <a:srgbClr val="0070C0"/>
                </a:solidFill>
              </a:rPr>
              <a:t>La méthode simplifiée</a:t>
            </a:r>
            <a:r>
              <a:rPr lang="fr-FR" sz="2400" dirty="0" smtClean="0">
                <a:solidFill>
                  <a:srgbClr val="FF0000"/>
                </a:solidFill>
              </a:rPr>
              <a:t> </a:t>
            </a:r>
            <a:r>
              <a:rPr lang="fr-FR" sz="2400" dirty="0" smtClean="0">
                <a:solidFill>
                  <a:srgbClr val="0070C0"/>
                </a:solidFill>
              </a:rPr>
              <a:t>de la répartition des primes</a:t>
            </a:r>
            <a:endParaRPr lang="fr-FR" dirty="0"/>
          </a:p>
        </p:txBody>
      </p:sp>
      <p:sp>
        <p:nvSpPr>
          <p:cNvPr id="3" name="Espace réservé du contenu 2"/>
          <p:cNvSpPr>
            <a:spLocks noGrp="1"/>
          </p:cNvSpPr>
          <p:nvPr>
            <p:ph idx="1"/>
          </p:nvPr>
        </p:nvSpPr>
        <p:spPr>
          <a:xfrm>
            <a:off x="1071538" y="1285860"/>
            <a:ext cx="6624638" cy="4951452"/>
          </a:xfrm>
        </p:spPr>
        <p:txBody>
          <a:bodyPr>
            <a:normAutofit/>
          </a:bodyPr>
          <a:lstStyle/>
          <a:p>
            <a:pPr marL="266700" lvl="1" indent="-266700" algn="just">
              <a:buFont typeface="Wingdings" pitchFamily="2" charset="2"/>
              <a:buChar char="q"/>
            </a:pPr>
            <a:r>
              <a:rPr lang="fr-FR" sz="1800" b="1" dirty="0">
                <a:solidFill>
                  <a:schemeClr val="accent2">
                    <a:lumMod val="75000"/>
                  </a:schemeClr>
                </a:solidFill>
                <a:latin typeface="+mj-lt"/>
              </a:rPr>
              <a:t>Conditions </a:t>
            </a:r>
            <a:r>
              <a:rPr lang="fr-FR" sz="1800" b="1" dirty="0" smtClean="0">
                <a:solidFill>
                  <a:schemeClr val="accent2">
                    <a:lumMod val="75000"/>
                  </a:schemeClr>
                </a:solidFill>
                <a:latin typeface="+mj-lt"/>
              </a:rPr>
              <a:t>d’utilisation</a:t>
            </a:r>
          </a:p>
          <a:p>
            <a:pPr marL="0" lvl="1" indent="0" algn="just">
              <a:buNone/>
            </a:pPr>
            <a:r>
              <a:rPr lang="fr-FR" sz="1800" dirty="0" smtClean="0">
                <a:latin typeface="+mj-lt"/>
              </a:rPr>
              <a:t>Il s’agit d’une approche </a:t>
            </a:r>
            <a:r>
              <a:rPr lang="fr-FR" sz="1800" b="1" dirty="0" smtClean="0">
                <a:latin typeface="+mj-lt"/>
              </a:rPr>
              <a:t>simplifiée </a:t>
            </a:r>
            <a:r>
              <a:rPr lang="fr-FR" sz="1800" dirty="0" smtClean="0">
                <a:latin typeface="+mj-lt"/>
              </a:rPr>
              <a:t>du</a:t>
            </a:r>
            <a:r>
              <a:rPr lang="fr-FR" sz="1800" b="1" dirty="0" smtClean="0">
                <a:latin typeface="+mj-lt"/>
              </a:rPr>
              <a:t> modèle général</a:t>
            </a:r>
            <a:r>
              <a:rPr lang="fr-FR" sz="1800" dirty="0" smtClean="0">
                <a:latin typeface="+mj-lt"/>
              </a:rPr>
              <a:t>, utilisable sur </a:t>
            </a:r>
            <a:r>
              <a:rPr lang="fr-FR" sz="1800" b="1" u="sng" dirty="0" smtClean="0">
                <a:latin typeface="+mj-lt"/>
              </a:rPr>
              <a:t>option</a:t>
            </a:r>
            <a:r>
              <a:rPr lang="fr-FR" sz="1800" b="1" dirty="0" smtClean="0">
                <a:latin typeface="+mj-lt"/>
              </a:rPr>
              <a:t> si certains conditions </a:t>
            </a:r>
            <a:r>
              <a:rPr lang="fr-FR" sz="1800" dirty="0" smtClean="0">
                <a:latin typeface="+mj-lt"/>
              </a:rPr>
              <a:t>sont remplies  :</a:t>
            </a:r>
          </a:p>
          <a:p>
            <a:pPr marL="685800" lvl="2" indent="-285750" algn="just"/>
            <a:r>
              <a:rPr lang="fr-FR" sz="1800" dirty="0" smtClean="0">
                <a:latin typeface="+mj-lt"/>
                <a:cs typeface="Arial" pitchFamily="34" charset="0"/>
              </a:rPr>
              <a:t>l’évaluation </a:t>
            </a:r>
            <a:r>
              <a:rPr lang="fr-FR" sz="1800" dirty="0">
                <a:latin typeface="+mj-lt"/>
                <a:cs typeface="Arial" pitchFamily="34" charset="0"/>
              </a:rPr>
              <a:t>simplifiée ne doit </a:t>
            </a:r>
            <a:r>
              <a:rPr lang="fr-FR" sz="1800" b="1" dirty="0">
                <a:latin typeface="+mj-lt"/>
                <a:cs typeface="Arial" pitchFamily="34" charset="0"/>
              </a:rPr>
              <a:t>pas conduire </a:t>
            </a:r>
            <a:r>
              <a:rPr lang="fr-FR" sz="1800" dirty="0">
                <a:latin typeface="+mj-lt"/>
                <a:cs typeface="Arial" pitchFamily="34" charset="0"/>
              </a:rPr>
              <a:t>à un </a:t>
            </a:r>
            <a:r>
              <a:rPr lang="fr-FR" sz="1800" b="1" dirty="0">
                <a:latin typeface="+mj-lt"/>
                <a:cs typeface="Arial" pitchFamily="34" charset="0"/>
              </a:rPr>
              <a:t>résultat significativement différent </a:t>
            </a:r>
            <a:r>
              <a:rPr lang="fr-FR" sz="1800" dirty="0">
                <a:latin typeface="+mj-lt"/>
                <a:cs typeface="Arial" pitchFamily="34" charset="0"/>
              </a:rPr>
              <a:t>de celle qui résulterait de l’application du </a:t>
            </a:r>
            <a:r>
              <a:rPr lang="fr-FR" sz="1800" b="1" dirty="0">
                <a:latin typeface="+mj-lt"/>
                <a:cs typeface="Arial" pitchFamily="34" charset="0"/>
              </a:rPr>
              <a:t>modèle général </a:t>
            </a:r>
            <a:r>
              <a:rPr lang="fr-FR" sz="1800" b="1" u="sng" dirty="0">
                <a:latin typeface="+mj-lt"/>
                <a:cs typeface="Arial" pitchFamily="34" charset="0"/>
              </a:rPr>
              <a:t>ou</a:t>
            </a:r>
            <a:r>
              <a:rPr lang="fr-FR" sz="1800" dirty="0">
                <a:latin typeface="+mj-lt"/>
                <a:cs typeface="Arial" pitchFamily="34" charset="0"/>
              </a:rPr>
              <a:t> </a:t>
            </a:r>
          </a:p>
          <a:p>
            <a:pPr marL="685800" lvl="2" indent="-285750" algn="just"/>
            <a:r>
              <a:rPr lang="fr-FR" sz="1800" dirty="0">
                <a:latin typeface="+mj-lt"/>
                <a:cs typeface="Arial" pitchFamily="34" charset="0"/>
              </a:rPr>
              <a:t>la </a:t>
            </a:r>
            <a:r>
              <a:rPr lang="fr-FR" sz="1800" b="1" dirty="0">
                <a:latin typeface="+mj-lt"/>
                <a:cs typeface="Arial" pitchFamily="34" charset="0"/>
              </a:rPr>
              <a:t>période de couverture n’excède pas 12 </a:t>
            </a:r>
            <a:r>
              <a:rPr lang="fr-FR" sz="1800" b="1" dirty="0" smtClean="0">
                <a:latin typeface="+mj-lt"/>
                <a:cs typeface="Arial" pitchFamily="34" charset="0"/>
              </a:rPr>
              <a:t>mois.</a:t>
            </a:r>
            <a:endParaRPr lang="fr-FR" sz="1800" b="1" dirty="0">
              <a:latin typeface="+mj-lt"/>
              <a:cs typeface="Arial" pitchFamily="34" charset="0"/>
            </a:endParaRPr>
          </a:p>
          <a:p>
            <a:pPr marL="266700" lvl="1" indent="-266700" algn="just">
              <a:buFont typeface="Wingdings" pitchFamily="2" charset="2"/>
              <a:buChar char="q"/>
            </a:pPr>
            <a:r>
              <a:rPr lang="fr-FR" sz="1800" b="1" dirty="0" smtClean="0">
                <a:solidFill>
                  <a:schemeClr val="accent2">
                    <a:lumMod val="75000"/>
                  </a:schemeClr>
                </a:solidFill>
                <a:latin typeface="+mj-lt"/>
              </a:rPr>
              <a:t>Comptabilisation</a:t>
            </a:r>
            <a:endParaRPr lang="fr-FR" sz="1800" b="1" dirty="0">
              <a:solidFill>
                <a:schemeClr val="accent2">
                  <a:lumMod val="75000"/>
                </a:schemeClr>
              </a:solidFill>
              <a:latin typeface="+mj-lt"/>
            </a:endParaRPr>
          </a:p>
          <a:p>
            <a:pPr marL="685800" lvl="2" indent="-285750" algn="just"/>
            <a:r>
              <a:rPr lang="fr-FR" sz="1800" dirty="0">
                <a:latin typeface="+mj-lt"/>
                <a:cs typeface="Arial" pitchFamily="34" charset="0"/>
              </a:rPr>
              <a:t>A la </a:t>
            </a:r>
            <a:r>
              <a:rPr lang="fr-FR" sz="1800" b="1" dirty="0">
                <a:latin typeface="+mj-lt"/>
                <a:cs typeface="Arial" pitchFamily="34" charset="0"/>
              </a:rPr>
              <a:t>comptabilisation initiale </a:t>
            </a:r>
            <a:r>
              <a:rPr lang="fr-FR" sz="1800" dirty="0">
                <a:latin typeface="+mj-lt"/>
                <a:cs typeface="Arial" pitchFamily="34" charset="0"/>
              </a:rPr>
              <a:t>: le montant de la provision pour couverture future est égale au </a:t>
            </a:r>
            <a:r>
              <a:rPr lang="fr-FR" sz="1800" b="1" dirty="0">
                <a:latin typeface="+mj-lt"/>
                <a:cs typeface="Arial" pitchFamily="34" charset="0"/>
              </a:rPr>
              <a:t>montant des primes </a:t>
            </a:r>
            <a:r>
              <a:rPr lang="fr-FR" sz="1800" b="1" u="sng" dirty="0">
                <a:latin typeface="+mj-lt"/>
                <a:cs typeface="Arial" pitchFamily="34" charset="0"/>
              </a:rPr>
              <a:t>encaissées</a:t>
            </a:r>
            <a:r>
              <a:rPr lang="fr-FR" sz="1800" b="1" dirty="0">
                <a:latin typeface="+mj-lt"/>
                <a:cs typeface="Arial" pitchFamily="34" charset="0"/>
              </a:rPr>
              <a:t> </a:t>
            </a:r>
            <a:r>
              <a:rPr lang="fr-FR" sz="1800" dirty="0">
                <a:latin typeface="+mj-lt"/>
                <a:cs typeface="Arial" pitchFamily="34" charset="0"/>
              </a:rPr>
              <a:t>minorées des frais d’acquisition encourus</a:t>
            </a:r>
          </a:p>
          <a:p>
            <a:pPr marL="787400" lvl="2" indent="-285750" algn="just"/>
            <a:r>
              <a:rPr lang="fr-FR" sz="1800" b="1" dirty="0" smtClean="0">
                <a:latin typeface="+mj-lt"/>
                <a:cs typeface="Arial" pitchFamily="34" charset="0"/>
              </a:rPr>
              <a:t>Ultérieurement</a:t>
            </a:r>
            <a:r>
              <a:rPr lang="fr-FR" sz="1800" dirty="0" smtClean="0">
                <a:latin typeface="+mj-lt"/>
                <a:cs typeface="Arial" pitchFamily="34" charset="0"/>
              </a:rPr>
              <a:t> </a:t>
            </a:r>
            <a:r>
              <a:rPr lang="fr-FR" sz="1800" dirty="0">
                <a:latin typeface="+mj-lt"/>
                <a:cs typeface="Arial" pitchFamily="34" charset="0"/>
              </a:rPr>
              <a:t>: </a:t>
            </a:r>
            <a:r>
              <a:rPr lang="fr-FR" sz="1800" dirty="0" smtClean="0">
                <a:latin typeface="+mj-lt"/>
                <a:cs typeface="Arial" pitchFamily="34" charset="0"/>
              </a:rPr>
              <a:t>la </a:t>
            </a:r>
            <a:r>
              <a:rPr lang="fr-FR" sz="1800" dirty="0">
                <a:latin typeface="+mj-lt"/>
                <a:cs typeface="Arial" pitchFamily="34" charset="0"/>
              </a:rPr>
              <a:t>provision pour couverture future correspond au montant des </a:t>
            </a:r>
            <a:r>
              <a:rPr lang="fr-FR" sz="1800" b="1" dirty="0">
                <a:latin typeface="+mj-lt"/>
                <a:cs typeface="Arial" pitchFamily="34" charset="0"/>
              </a:rPr>
              <a:t>primes </a:t>
            </a:r>
            <a:r>
              <a:rPr lang="fr-FR" sz="1800" b="1" u="sng" dirty="0">
                <a:latin typeface="+mj-lt"/>
                <a:cs typeface="Arial" pitchFamily="34" charset="0"/>
              </a:rPr>
              <a:t>encaissées</a:t>
            </a:r>
            <a:r>
              <a:rPr lang="fr-FR" sz="1800" b="1" dirty="0">
                <a:latin typeface="+mj-lt"/>
                <a:cs typeface="Arial" pitchFamily="34" charset="0"/>
              </a:rPr>
              <a:t> non acquises </a:t>
            </a:r>
            <a:r>
              <a:rPr lang="fr-FR" sz="1800" dirty="0">
                <a:latin typeface="+mj-lt"/>
                <a:cs typeface="Arial" pitchFamily="34" charset="0"/>
              </a:rPr>
              <a:t>minorées des frais d’acquisitions non </a:t>
            </a:r>
            <a:r>
              <a:rPr lang="fr-FR" sz="1800" dirty="0" smtClean="0">
                <a:latin typeface="+mj-lt"/>
                <a:cs typeface="Arial" pitchFamily="34" charset="0"/>
              </a:rPr>
              <a:t>amortis.</a:t>
            </a:r>
          </a:p>
          <a:p>
            <a:pPr marL="787400" lvl="2" indent="-285750" algn="just"/>
            <a:r>
              <a:rPr lang="fr-FR" sz="1800" dirty="0" smtClean="0">
                <a:latin typeface="+mj-lt"/>
                <a:cs typeface="Arial" pitchFamily="34" charset="0"/>
              </a:rPr>
              <a:t>La </a:t>
            </a:r>
            <a:r>
              <a:rPr lang="fr-FR" sz="1800" b="1" dirty="0" smtClean="0">
                <a:latin typeface="+mj-lt"/>
                <a:cs typeface="Arial" pitchFamily="34" charset="0"/>
              </a:rPr>
              <a:t>provision pour sinistres </a:t>
            </a:r>
            <a:r>
              <a:rPr lang="fr-FR" sz="1800" dirty="0" smtClean="0">
                <a:latin typeface="+mj-lt"/>
                <a:cs typeface="Arial" pitchFamily="34" charset="0"/>
              </a:rPr>
              <a:t>est évaluée suivant les dispositions du </a:t>
            </a:r>
            <a:r>
              <a:rPr lang="fr-FR" sz="1800" b="1" dirty="0" smtClean="0">
                <a:latin typeface="+mj-lt"/>
                <a:cs typeface="Arial" pitchFamily="34" charset="0"/>
              </a:rPr>
              <a:t>modèle général.</a:t>
            </a:r>
            <a:endParaRPr lang="fr-FR" b="1" dirty="0">
              <a:latin typeface="+mj-lt"/>
            </a:endParaRPr>
          </a:p>
        </p:txBody>
      </p:sp>
    </p:spTree>
    <p:extLst>
      <p:ext uri="{BB962C8B-B14F-4D97-AF65-F5344CB8AC3E}">
        <p14:creationId xmlns:p14="http://schemas.microsoft.com/office/powerpoint/2010/main" val="1393328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539552" y="1224136"/>
            <a:ext cx="8064896" cy="587727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fr-FR" sz="1400" dirty="0"/>
          </a:p>
          <a:p>
            <a:pPr marL="901700" lvl="1" indent="-366713" algn="just" fontAlgn="auto">
              <a:spcAft>
                <a:spcPts val="0"/>
              </a:spcAft>
              <a:buClr>
                <a:srgbClr val="F7C765"/>
              </a:buClr>
              <a:buFont typeface="Wingdings" pitchFamily="2" charset="2"/>
              <a:buChar char="§"/>
            </a:pPr>
            <a:endParaRPr lang="fr-FR" sz="1600" dirty="0">
              <a:solidFill>
                <a:srgbClr val="002060"/>
              </a:solidFill>
              <a:cs typeface="Arial" pitchFamily="34" charset="0"/>
            </a:endParaRPr>
          </a:p>
          <a:p>
            <a:pPr marL="901700" lvl="1" indent="-366713" algn="just" fontAlgn="auto">
              <a:spcAft>
                <a:spcPts val="0"/>
              </a:spcAft>
              <a:buClr>
                <a:srgbClr val="F7C765"/>
              </a:buClr>
              <a:buFont typeface="Wingdings" pitchFamily="2" charset="2"/>
              <a:buChar char="§"/>
            </a:pPr>
            <a:endParaRPr lang="fr-FR" sz="1400" dirty="0" smtClean="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400" dirty="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400" dirty="0">
              <a:solidFill>
                <a:srgbClr val="002060"/>
              </a:solidFill>
              <a:latin typeface="+mj-lt"/>
              <a:cs typeface="Arial" pitchFamily="34" charset="0"/>
            </a:endParaRPr>
          </a:p>
          <a:p>
            <a:endParaRPr lang="fr-FR" sz="1600" dirty="0"/>
          </a:p>
          <a:p>
            <a:pPr algn="just">
              <a:spcBef>
                <a:spcPts val="600"/>
              </a:spcBef>
            </a:pPr>
            <a:endParaRPr lang="fr-FR" sz="1600" b="1" dirty="0" smtClean="0">
              <a:solidFill>
                <a:srgbClr val="002060"/>
              </a:solidFill>
              <a:cs typeface="Arial" pitchFamily="34" charset="0"/>
            </a:endParaRPr>
          </a:p>
          <a:p>
            <a:pPr algn="just">
              <a:spcBef>
                <a:spcPts val="600"/>
              </a:spcBef>
            </a:pPr>
            <a:endParaRPr lang="fr-FR" sz="1600" b="1" dirty="0">
              <a:solidFill>
                <a:srgbClr val="002060"/>
              </a:solidFill>
              <a:cs typeface="Arial" pitchFamily="34" charset="0"/>
            </a:endParaRPr>
          </a:p>
          <a:p>
            <a:pPr algn="just">
              <a:spcBef>
                <a:spcPts val="600"/>
              </a:spcBef>
            </a:pPr>
            <a:endParaRPr lang="fr-FR" sz="1600" dirty="0" smtClean="0">
              <a:latin typeface="+mj-lt"/>
            </a:endParaRPr>
          </a:p>
        </p:txBody>
      </p:sp>
      <p:sp>
        <p:nvSpPr>
          <p:cNvPr id="8" name="Rectangle 3"/>
          <p:cNvSpPr>
            <a:spLocks noGrp="1" noChangeArrowheads="1"/>
          </p:cNvSpPr>
          <p:nvPr/>
        </p:nvSpPr>
        <p:spPr bwMode="auto">
          <a:xfrm>
            <a:off x="683568" y="-27384"/>
            <a:ext cx="8640960" cy="836712"/>
          </a:xfrm>
          <a:prstGeom prst="rect">
            <a:avLst/>
          </a:prstGeom>
          <a:noFill/>
          <a:ln w="9525">
            <a:noFill/>
            <a:miter lim="800000"/>
            <a:headEnd/>
            <a:tailEnd/>
          </a:ln>
        </p:spPr>
        <p:txBody>
          <a:bodyPr anchor="ctr"/>
          <a:lstStyle/>
          <a:p>
            <a:pPr eaLnBrk="0" hangingPunct="0">
              <a:defRPr/>
            </a:pPr>
            <a:r>
              <a:rPr lang="fr-FR" sz="2000" b="1" dirty="0" smtClean="0">
                <a:solidFill>
                  <a:srgbClr val="002060"/>
                </a:solidFill>
                <a:latin typeface="Arial" panose="020B0604020202020204" pitchFamily="34" charset="0"/>
                <a:cs typeface="Arial" panose="020B0604020202020204" pitchFamily="34" charset="0"/>
              </a:rPr>
              <a:t>Comptabilisation ultérieure</a:t>
            </a:r>
            <a:endParaRPr lang="fr-FR" sz="2000" b="1" dirty="0">
              <a:solidFill>
                <a:srgbClr val="002060"/>
              </a:solidFill>
              <a:latin typeface="Arial" panose="020B0604020202020204" pitchFamily="34" charset="0"/>
              <a:cs typeface="Arial" panose="020B0604020202020204" pitchFamily="34" charset="0"/>
            </a:endParaRPr>
          </a:p>
          <a:p>
            <a:pPr marL="0" lvl="1" eaLnBrk="0" hangingPunct="0"/>
            <a:r>
              <a:rPr lang="fr-FR" sz="2400" b="1" dirty="0" smtClean="0">
                <a:solidFill>
                  <a:srgbClr val="0070C0"/>
                </a:solidFill>
                <a:latin typeface="Arial" panose="020B0604020202020204" pitchFamily="34" charset="0"/>
                <a:cs typeface="Arial" panose="020B0604020202020204" pitchFamily="34" charset="0"/>
              </a:rPr>
              <a:t>La méthode simplifiée</a:t>
            </a:r>
            <a:r>
              <a:rPr lang="fr-FR" sz="2400" b="1" dirty="0" smtClean="0">
                <a:solidFill>
                  <a:srgbClr val="FF0000"/>
                </a:solidFill>
                <a:latin typeface="Arial" panose="020B0604020202020204" pitchFamily="34" charset="0"/>
                <a:cs typeface="Arial" panose="020B0604020202020204" pitchFamily="34" charset="0"/>
              </a:rPr>
              <a:t> </a:t>
            </a:r>
            <a:r>
              <a:rPr lang="fr-FR" sz="2400" b="1" dirty="0" smtClean="0">
                <a:solidFill>
                  <a:srgbClr val="0070C0"/>
                </a:solidFill>
                <a:latin typeface="Arial" panose="020B0604020202020204" pitchFamily="34" charset="0"/>
                <a:cs typeface="Arial" panose="020B0604020202020204" pitchFamily="34" charset="0"/>
              </a:rPr>
              <a:t>de la répartition </a:t>
            </a:r>
            <a:r>
              <a:rPr lang="fr-FR" sz="2400" b="1" dirty="0">
                <a:solidFill>
                  <a:srgbClr val="0070C0"/>
                </a:solidFill>
                <a:latin typeface="Arial" panose="020B0604020202020204" pitchFamily="34" charset="0"/>
                <a:cs typeface="Arial" panose="020B0604020202020204" pitchFamily="34" charset="0"/>
              </a:rPr>
              <a:t>des primes</a:t>
            </a:r>
          </a:p>
        </p:txBody>
      </p:sp>
      <p:graphicFrame>
        <p:nvGraphicFramePr>
          <p:cNvPr id="2" name="Table 1"/>
          <p:cNvGraphicFramePr>
            <a:graphicFrameLocks noGrp="1"/>
          </p:cNvGraphicFramePr>
          <p:nvPr>
            <p:extLst>
              <p:ext uri="{D42A27DB-BD31-4B8C-83A1-F6EECF244321}">
                <p14:modId xmlns:p14="http://schemas.microsoft.com/office/powerpoint/2010/main" val="3351732934"/>
              </p:ext>
            </p:extLst>
          </p:nvPr>
        </p:nvGraphicFramePr>
        <p:xfrm>
          <a:off x="413915" y="2752984"/>
          <a:ext cx="2844000" cy="1483360"/>
        </p:xfrm>
        <a:graphic>
          <a:graphicData uri="http://schemas.openxmlformats.org/drawingml/2006/table">
            <a:tbl>
              <a:tblPr firstRow="1" bandRow="1">
                <a:tableStyleId>{3B4B98B0-60AC-42C2-AFA5-B58CD77FA1E5}</a:tableStyleId>
              </a:tblPr>
              <a:tblGrid>
                <a:gridCol w="1836000">
                  <a:extLst>
                    <a:ext uri="{9D8B030D-6E8A-4147-A177-3AD203B41FA5}">
                      <a16:colId xmlns="" xmlns:a16="http://schemas.microsoft.com/office/drawing/2014/main" val="20000"/>
                    </a:ext>
                  </a:extLst>
                </a:gridCol>
                <a:gridCol w="1008000">
                  <a:extLst>
                    <a:ext uri="{9D8B030D-6E8A-4147-A177-3AD203B41FA5}">
                      <a16:colId xmlns="" xmlns:a16="http://schemas.microsoft.com/office/drawing/2014/main" val="20001"/>
                    </a:ext>
                  </a:extLst>
                </a:gridCol>
              </a:tblGrid>
              <a:tr h="370840">
                <a:tc>
                  <a:txBody>
                    <a:bodyPr/>
                    <a:lstStyle/>
                    <a:p>
                      <a:r>
                        <a:rPr lang="fr-BE" sz="1800" dirty="0" smtClean="0">
                          <a:solidFill>
                            <a:srgbClr val="002060"/>
                          </a:solidFill>
                        </a:rPr>
                        <a:t>Bilan</a:t>
                      </a:r>
                      <a:endParaRPr lang="en-GB" sz="1800" dirty="0">
                        <a:solidFill>
                          <a:srgbClr val="002060"/>
                        </a:solidFill>
                      </a:endParaRPr>
                    </a:p>
                  </a:txBody>
                  <a:tcPr/>
                </a:tc>
                <a:tc>
                  <a:txBody>
                    <a:bodyPr/>
                    <a:lstStyle/>
                    <a:p>
                      <a:pPr algn="ctr"/>
                      <a:r>
                        <a:rPr lang="fr-BE" sz="1800" dirty="0" smtClean="0">
                          <a:solidFill>
                            <a:srgbClr val="002060"/>
                          </a:solidFill>
                        </a:rPr>
                        <a:t>31/12/N</a:t>
                      </a:r>
                      <a:endParaRPr lang="en-GB" sz="1800" dirty="0">
                        <a:solidFill>
                          <a:srgbClr val="002060"/>
                        </a:solidFill>
                      </a:endParaRPr>
                    </a:p>
                  </a:txBody>
                  <a:tcPr/>
                </a:tc>
                <a:extLst>
                  <a:ext uri="{0D108BD9-81ED-4DB2-BD59-A6C34878D82A}">
                    <a16:rowId xmlns="" xmlns:a16="http://schemas.microsoft.com/office/drawing/2014/main" val="10000"/>
                  </a:ext>
                </a:extLst>
              </a:tr>
              <a:tr h="370840">
                <a:tc>
                  <a:txBody>
                    <a:bodyPr/>
                    <a:lstStyle/>
                    <a:p>
                      <a:r>
                        <a:rPr lang="fr-BE" sz="1800" dirty="0" smtClean="0">
                          <a:solidFill>
                            <a:srgbClr val="002060"/>
                          </a:solidFill>
                        </a:rPr>
                        <a:t>Trésorerie</a:t>
                      </a:r>
                      <a:endParaRPr lang="en-GB" sz="1800" dirty="0">
                        <a:solidFill>
                          <a:srgbClr val="002060"/>
                        </a:solidFill>
                      </a:endParaRPr>
                    </a:p>
                  </a:txBody>
                  <a:tcPr/>
                </a:tc>
                <a:tc>
                  <a:txBody>
                    <a:bodyPr/>
                    <a:lstStyle/>
                    <a:p>
                      <a:pPr algn="r"/>
                      <a:r>
                        <a:rPr lang="fr-BE" sz="1800" dirty="0" smtClean="0">
                          <a:solidFill>
                            <a:srgbClr val="002060"/>
                          </a:solidFill>
                        </a:rPr>
                        <a:t>(1 200)</a:t>
                      </a:r>
                      <a:endParaRPr lang="en-GB" sz="1800" dirty="0">
                        <a:solidFill>
                          <a:srgbClr val="002060"/>
                        </a:solidFill>
                      </a:endParaRPr>
                    </a:p>
                  </a:txBody>
                  <a:tcPr/>
                </a:tc>
                <a:extLst>
                  <a:ext uri="{0D108BD9-81ED-4DB2-BD59-A6C34878D82A}">
                    <a16:rowId xmlns="" xmlns:a16="http://schemas.microsoft.com/office/drawing/2014/main" val="10001"/>
                  </a:ext>
                </a:extLst>
              </a:tr>
              <a:tr h="370840">
                <a:tc>
                  <a:txBody>
                    <a:bodyPr/>
                    <a:lstStyle/>
                    <a:p>
                      <a:r>
                        <a:rPr lang="fr-BE" sz="1800" dirty="0" smtClean="0">
                          <a:solidFill>
                            <a:srgbClr val="002060"/>
                          </a:solidFill>
                        </a:rPr>
                        <a:t>Provision tech.</a:t>
                      </a:r>
                      <a:endParaRPr lang="en-GB" sz="1800" dirty="0">
                        <a:solidFill>
                          <a:srgbClr val="002060"/>
                        </a:solidFill>
                      </a:endParaRPr>
                    </a:p>
                  </a:txBody>
                  <a:tcPr/>
                </a:tc>
                <a:tc>
                  <a:txBody>
                    <a:bodyPr/>
                    <a:lstStyle/>
                    <a:p>
                      <a:pPr algn="r"/>
                      <a:r>
                        <a:rPr lang="fr-BE" sz="1800" dirty="0" smtClean="0">
                          <a:solidFill>
                            <a:srgbClr val="002060"/>
                          </a:solidFill>
                        </a:rPr>
                        <a:t>1 120</a:t>
                      </a:r>
                      <a:endParaRPr lang="en-GB" sz="1800" dirty="0">
                        <a:solidFill>
                          <a:srgbClr val="002060"/>
                        </a:solidFill>
                      </a:endParaRPr>
                    </a:p>
                  </a:txBody>
                  <a:tcPr/>
                </a:tc>
                <a:extLst>
                  <a:ext uri="{0D108BD9-81ED-4DB2-BD59-A6C34878D82A}">
                    <a16:rowId xmlns="" xmlns:a16="http://schemas.microsoft.com/office/drawing/2014/main" val="10002"/>
                  </a:ext>
                </a:extLst>
              </a:tr>
              <a:tr h="370840">
                <a:tc>
                  <a:txBody>
                    <a:bodyPr/>
                    <a:lstStyle/>
                    <a:p>
                      <a:r>
                        <a:rPr lang="fr-BE" sz="1800" dirty="0" smtClean="0">
                          <a:solidFill>
                            <a:srgbClr val="002060"/>
                          </a:solidFill>
                        </a:rPr>
                        <a:t>Capitaux</a:t>
                      </a:r>
                      <a:r>
                        <a:rPr lang="fr-BE" sz="1800" baseline="0" dirty="0" smtClean="0">
                          <a:solidFill>
                            <a:srgbClr val="002060"/>
                          </a:solidFill>
                        </a:rPr>
                        <a:t> propres</a:t>
                      </a:r>
                      <a:endParaRPr lang="en-GB" sz="1800" dirty="0">
                        <a:solidFill>
                          <a:srgbClr val="002060"/>
                        </a:solidFill>
                      </a:endParaRPr>
                    </a:p>
                  </a:txBody>
                  <a:tcPr/>
                </a:tc>
                <a:tc>
                  <a:txBody>
                    <a:bodyPr/>
                    <a:lstStyle/>
                    <a:p>
                      <a:pPr algn="r"/>
                      <a:r>
                        <a:rPr lang="fr-BE" sz="1800" dirty="0" smtClean="0">
                          <a:solidFill>
                            <a:srgbClr val="002060"/>
                          </a:solidFill>
                        </a:rPr>
                        <a:t>80</a:t>
                      </a:r>
                      <a:endParaRPr lang="en-GB" sz="1800" dirty="0">
                        <a:solidFill>
                          <a:srgbClr val="002060"/>
                        </a:solidFill>
                      </a:endParaRPr>
                    </a:p>
                  </a:txBody>
                  <a:tcPr/>
                </a:tc>
                <a:extLst>
                  <a:ext uri="{0D108BD9-81ED-4DB2-BD59-A6C34878D82A}">
                    <a16:rowId xmlns="" xmlns:a16="http://schemas.microsoft.com/office/drawing/2014/main" val="1000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83701788"/>
              </p:ext>
            </p:extLst>
          </p:nvPr>
        </p:nvGraphicFramePr>
        <p:xfrm>
          <a:off x="3564432" y="2948057"/>
          <a:ext cx="4896000" cy="1483360"/>
        </p:xfrm>
        <a:graphic>
          <a:graphicData uri="http://schemas.openxmlformats.org/drawingml/2006/table">
            <a:tbl>
              <a:tblPr firstRow="1" bandRow="1">
                <a:tableStyleId>{2D5ABB26-0587-4C30-8999-92F81FD0307C}</a:tableStyleId>
              </a:tblPr>
              <a:tblGrid>
                <a:gridCol w="2340000">
                  <a:extLst>
                    <a:ext uri="{9D8B030D-6E8A-4147-A177-3AD203B41FA5}">
                      <a16:colId xmlns="" xmlns:a16="http://schemas.microsoft.com/office/drawing/2014/main" val="20000"/>
                    </a:ext>
                  </a:extLst>
                </a:gridCol>
                <a:gridCol w="936000">
                  <a:extLst>
                    <a:ext uri="{9D8B030D-6E8A-4147-A177-3AD203B41FA5}">
                      <a16:colId xmlns="" xmlns:a16="http://schemas.microsoft.com/office/drawing/2014/main" val="20001"/>
                    </a:ext>
                  </a:extLst>
                </a:gridCol>
                <a:gridCol w="1620000">
                  <a:extLst>
                    <a:ext uri="{9D8B030D-6E8A-4147-A177-3AD203B41FA5}">
                      <a16:colId xmlns="" xmlns:a16="http://schemas.microsoft.com/office/drawing/2014/main" val="20002"/>
                    </a:ext>
                  </a:extLst>
                </a:gridCol>
              </a:tblGrid>
              <a:tr h="370840">
                <a:tc>
                  <a:txBody>
                    <a:bodyPr/>
                    <a:lstStyle/>
                    <a:p>
                      <a:r>
                        <a:rPr lang="fr-BE" sz="1800" dirty="0" smtClean="0">
                          <a:solidFill>
                            <a:srgbClr val="002060"/>
                          </a:solidFill>
                        </a:rPr>
                        <a:t>Provision Couv. Fut.</a:t>
                      </a:r>
                      <a:endParaRPr lang="en-GB" sz="1800" b="0"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ysDash"/>
                      <a:round/>
                      <a:headEnd type="none" w="med" len="med"/>
                      <a:tailEnd type="none" w="med" len="med"/>
                    </a:lnB>
                  </a:tcPr>
                </a:tc>
                <a:tc>
                  <a:txBody>
                    <a:bodyPr/>
                    <a:lstStyle/>
                    <a:p>
                      <a:pPr algn="r"/>
                      <a:r>
                        <a:rPr lang="fr-BE" sz="1800" dirty="0" smtClean="0">
                          <a:solidFill>
                            <a:srgbClr val="002060"/>
                          </a:solidFill>
                        </a:rPr>
                        <a:t>480</a:t>
                      </a:r>
                      <a:endParaRPr lang="en-GB" sz="1800" b="0"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ysDash"/>
                      <a:round/>
                      <a:headEnd type="none" w="med" len="med"/>
                      <a:tailEnd type="none" w="med" len="med"/>
                    </a:lnB>
                  </a:tcPr>
                </a:tc>
                <a:tc>
                  <a:txBody>
                    <a:bodyPr/>
                    <a:lstStyle/>
                    <a:p>
                      <a:pPr algn="r"/>
                      <a:r>
                        <a:rPr lang="fr-BE" sz="1800" dirty="0" smtClean="0">
                          <a:solidFill>
                            <a:srgbClr val="002060"/>
                          </a:solidFill>
                        </a:rPr>
                        <a:t>= 1 200 x 4 / 10</a:t>
                      </a:r>
                      <a:endParaRPr lang="en-GB" sz="1800" b="0"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ysDash"/>
                      <a:round/>
                      <a:headEnd type="none" w="med" len="med"/>
                      <a:tailEnd type="none" w="med" len="med"/>
                    </a:lnB>
                  </a:tcPr>
                </a:tc>
                <a:extLst>
                  <a:ext uri="{0D108BD9-81ED-4DB2-BD59-A6C34878D82A}">
                    <a16:rowId xmlns="" xmlns:a16="http://schemas.microsoft.com/office/drawing/2014/main" val="10000"/>
                  </a:ext>
                </a:extLst>
              </a:tr>
              <a:tr h="370840">
                <a:tc>
                  <a:txBody>
                    <a:bodyPr/>
                    <a:lstStyle/>
                    <a:p>
                      <a:r>
                        <a:rPr lang="fr-BE" sz="1800" dirty="0" smtClean="0">
                          <a:solidFill>
                            <a:srgbClr val="002060"/>
                          </a:solidFill>
                        </a:rPr>
                        <a:t>Provision pour sinistres</a:t>
                      </a: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solidFill>
                      <a:schemeClr val="accent5">
                        <a:lumMod val="20000"/>
                        <a:lumOff val="80000"/>
                      </a:schemeClr>
                    </a:solidFill>
                  </a:tcPr>
                </a:tc>
                <a:tc>
                  <a:txBody>
                    <a:bodyPr/>
                    <a:lstStyle/>
                    <a:p>
                      <a:pPr algn="r"/>
                      <a:r>
                        <a:rPr lang="fr-BE" sz="1800" dirty="0" smtClean="0">
                          <a:solidFill>
                            <a:srgbClr val="002060"/>
                          </a:solidFill>
                        </a:rPr>
                        <a:t>600</a:t>
                      </a: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solidFill>
                      <a:schemeClr val="accent5">
                        <a:lumMod val="20000"/>
                        <a:lumOff val="80000"/>
                      </a:schemeClr>
                    </a:solidFill>
                  </a:tcPr>
                </a:tc>
                <a:tc>
                  <a:txBody>
                    <a:bodyPr/>
                    <a:lstStyle/>
                    <a:p>
                      <a:pPr algn="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1"/>
                  </a:ext>
                </a:extLst>
              </a:tr>
              <a:tr h="370840">
                <a:tc>
                  <a:txBody>
                    <a:bodyPr/>
                    <a:lstStyle/>
                    <a:p>
                      <a:r>
                        <a:rPr lang="fr-BE" sz="1800" dirty="0" smtClean="0">
                          <a:solidFill>
                            <a:srgbClr val="002060"/>
                          </a:solidFill>
                        </a:rPr>
                        <a:t>Ajust.</a:t>
                      </a:r>
                      <a:r>
                        <a:rPr lang="fr-BE" sz="1800" baseline="0" dirty="0" smtClean="0">
                          <a:solidFill>
                            <a:srgbClr val="002060"/>
                          </a:solidFill>
                        </a:rPr>
                        <a:t> risque non fin.</a:t>
                      </a: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a:r>
                        <a:rPr lang="fr-BE" sz="1800" dirty="0" smtClean="0">
                          <a:solidFill>
                            <a:srgbClr val="002060"/>
                          </a:solidFill>
                        </a:rPr>
                        <a:t>40</a:t>
                      </a: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 xmlns:a16="http://schemas.microsoft.com/office/drawing/2014/main" val="10002"/>
                  </a:ext>
                </a:extLst>
              </a:tr>
              <a:tr h="370840">
                <a:tc>
                  <a:txBody>
                    <a:bodyPr/>
                    <a:lstStyle/>
                    <a:p>
                      <a:r>
                        <a:rPr lang="fr-BE" sz="1800" dirty="0" smtClean="0">
                          <a:solidFill>
                            <a:srgbClr val="002060"/>
                          </a:solidFill>
                        </a:rPr>
                        <a:t>Total</a:t>
                      </a:r>
                      <a:endParaRPr lang="en-GB" sz="1800"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a:r>
                        <a:rPr lang="fr-BE" sz="1800" dirty="0" smtClean="0">
                          <a:solidFill>
                            <a:srgbClr val="002060"/>
                          </a:solidFill>
                        </a:rPr>
                        <a:t>1 120</a:t>
                      </a:r>
                      <a:endParaRPr lang="en-GB" sz="1800"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a:endParaRPr lang="en-GB" sz="1800"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3946663"/>
              </p:ext>
            </p:extLst>
          </p:nvPr>
        </p:nvGraphicFramePr>
        <p:xfrm>
          <a:off x="401409" y="4653136"/>
          <a:ext cx="6696000" cy="1483360"/>
        </p:xfrm>
        <a:graphic>
          <a:graphicData uri="http://schemas.openxmlformats.org/drawingml/2006/table">
            <a:tbl>
              <a:tblPr firstRow="1" bandRow="1">
                <a:tableStyleId>{3B4B98B0-60AC-42C2-AFA5-B58CD77FA1E5}</a:tableStyleId>
              </a:tblPr>
              <a:tblGrid>
                <a:gridCol w="3852000">
                  <a:extLst>
                    <a:ext uri="{9D8B030D-6E8A-4147-A177-3AD203B41FA5}">
                      <a16:colId xmlns="" xmlns:a16="http://schemas.microsoft.com/office/drawing/2014/main" val="20000"/>
                    </a:ext>
                  </a:extLst>
                </a:gridCol>
                <a:gridCol w="1008000">
                  <a:extLst>
                    <a:ext uri="{9D8B030D-6E8A-4147-A177-3AD203B41FA5}">
                      <a16:colId xmlns="" xmlns:a16="http://schemas.microsoft.com/office/drawing/2014/main" val="20001"/>
                    </a:ext>
                  </a:extLst>
                </a:gridCol>
                <a:gridCol w="1836000">
                  <a:extLst>
                    <a:ext uri="{9D8B030D-6E8A-4147-A177-3AD203B41FA5}">
                      <a16:colId xmlns="" xmlns:a16="http://schemas.microsoft.com/office/drawing/2014/main" val="20002"/>
                    </a:ext>
                  </a:extLst>
                </a:gridCol>
              </a:tblGrid>
              <a:tr h="370840">
                <a:tc>
                  <a:txBody>
                    <a:bodyPr/>
                    <a:lstStyle/>
                    <a:p>
                      <a:r>
                        <a:rPr lang="fr-BE" sz="1800" dirty="0" smtClean="0">
                          <a:solidFill>
                            <a:srgbClr val="002060"/>
                          </a:solidFill>
                        </a:rPr>
                        <a:t>Résultat</a:t>
                      </a:r>
                      <a:endParaRPr lang="en-GB" sz="1800" dirty="0">
                        <a:solidFill>
                          <a:srgbClr val="002060"/>
                        </a:solidFill>
                      </a:endParaRPr>
                    </a:p>
                  </a:txBody>
                  <a:tcPr/>
                </a:tc>
                <a:tc>
                  <a:txBody>
                    <a:bodyPr/>
                    <a:lstStyle/>
                    <a:p>
                      <a:pPr algn="ctr"/>
                      <a:r>
                        <a:rPr lang="fr-BE" sz="1800" dirty="0" smtClean="0">
                          <a:solidFill>
                            <a:srgbClr val="002060"/>
                          </a:solidFill>
                        </a:rPr>
                        <a:t>31/12/N</a:t>
                      </a:r>
                      <a:endParaRPr lang="en-GB" sz="1800" dirty="0">
                        <a:solidFill>
                          <a:srgbClr val="002060"/>
                        </a:solidFill>
                      </a:endParaRPr>
                    </a:p>
                  </a:txBody>
                  <a:tcPr/>
                </a:tc>
                <a:tc>
                  <a:txBody>
                    <a:bodyPr/>
                    <a:lstStyle/>
                    <a:p>
                      <a:pPr algn="ctr"/>
                      <a:endParaRPr lang="en-GB" sz="1800" dirty="0">
                        <a:solidFill>
                          <a:srgbClr val="002060"/>
                        </a:solidFill>
                      </a:endParaRPr>
                    </a:p>
                  </a:txBody>
                  <a:tcPr/>
                </a:tc>
                <a:extLst>
                  <a:ext uri="{0D108BD9-81ED-4DB2-BD59-A6C34878D82A}">
                    <a16:rowId xmlns="" xmlns:a16="http://schemas.microsoft.com/office/drawing/2014/main" val="10000"/>
                  </a:ext>
                </a:extLst>
              </a:tr>
              <a:tr h="370840">
                <a:tc>
                  <a:txBody>
                    <a:bodyPr/>
                    <a:lstStyle/>
                    <a:p>
                      <a:r>
                        <a:rPr lang="fr-BE" sz="1800" dirty="0" smtClean="0">
                          <a:solidFill>
                            <a:srgbClr val="002060"/>
                          </a:solidFill>
                        </a:rPr>
                        <a:t>Revenu </a:t>
                      </a:r>
                      <a:r>
                        <a:rPr lang="fr-BE" sz="1800" baseline="0" dirty="0" smtClean="0">
                          <a:solidFill>
                            <a:srgbClr val="002060"/>
                          </a:solidFill>
                        </a:rPr>
                        <a:t>d'assurance</a:t>
                      </a:r>
                      <a:endParaRPr lang="en-GB" sz="1800" dirty="0">
                        <a:solidFill>
                          <a:srgbClr val="002060"/>
                        </a:solidFill>
                      </a:endParaRPr>
                    </a:p>
                  </a:txBody>
                  <a:tcPr/>
                </a:tc>
                <a:tc>
                  <a:txBody>
                    <a:bodyPr/>
                    <a:lstStyle/>
                    <a:p>
                      <a:pPr algn="r"/>
                      <a:r>
                        <a:rPr lang="fr-BE" sz="1800" dirty="0" smtClean="0">
                          <a:solidFill>
                            <a:srgbClr val="002060"/>
                          </a:solidFill>
                        </a:rPr>
                        <a:t>720</a:t>
                      </a:r>
                      <a:endParaRPr lang="en-GB" sz="1800" dirty="0">
                        <a:solidFill>
                          <a:srgbClr val="002060"/>
                        </a:solidFill>
                      </a:endParaRPr>
                    </a:p>
                  </a:txBody>
                  <a:tcPr/>
                </a:tc>
                <a:tc>
                  <a:txBody>
                    <a:bodyPr/>
                    <a:lstStyle/>
                    <a:p>
                      <a:pPr algn="r"/>
                      <a:r>
                        <a:rPr lang="fr-BE" sz="1800" dirty="0" smtClean="0">
                          <a:solidFill>
                            <a:srgbClr val="002060"/>
                          </a:solidFill>
                        </a:rPr>
                        <a:t>= 1 200 x 6 /10</a:t>
                      </a:r>
                      <a:endParaRPr lang="en-GB" sz="1800" dirty="0">
                        <a:solidFill>
                          <a:srgbClr val="002060"/>
                        </a:solidFill>
                      </a:endParaRPr>
                    </a:p>
                  </a:txBody>
                  <a:tcPr/>
                </a:tc>
                <a:extLst>
                  <a:ext uri="{0D108BD9-81ED-4DB2-BD59-A6C34878D82A}">
                    <a16:rowId xmlns="" xmlns:a16="http://schemas.microsoft.com/office/drawing/2014/main" val="10001"/>
                  </a:ext>
                </a:extLst>
              </a:tr>
              <a:tr h="370840">
                <a:tc>
                  <a:txBody>
                    <a:bodyPr/>
                    <a:lstStyle/>
                    <a:p>
                      <a:r>
                        <a:rPr lang="fr-BE" sz="1800" dirty="0" smtClean="0">
                          <a:solidFill>
                            <a:srgbClr val="002060"/>
                          </a:solidFill>
                        </a:rPr>
                        <a:t>Charges de l'activité d'assurance</a:t>
                      </a:r>
                      <a:endParaRPr lang="en-GB" sz="1800" dirty="0">
                        <a:solidFill>
                          <a:srgbClr val="002060"/>
                        </a:solidFill>
                      </a:endParaRPr>
                    </a:p>
                  </a:txBody>
                  <a:tcPr/>
                </a:tc>
                <a:tc>
                  <a:txBody>
                    <a:bodyPr/>
                    <a:lstStyle/>
                    <a:p>
                      <a:pPr algn="r"/>
                      <a:r>
                        <a:rPr lang="fr-BE" sz="1800" dirty="0" smtClean="0">
                          <a:solidFill>
                            <a:srgbClr val="002060"/>
                          </a:solidFill>
                        </a:rPr>
                        <a:t>(640)</a:t>
                      </a:r>
                      <a:endParaRPr lang="en-GB" sz="1800" dirty="0">
                        <a:solidFill>
                          <a:srgbClr val="002060"/>
                        </a:solidFill>
                      </a:endParaRPr>
                    </a:p>
                  </a:txBody>
                  <a:tcPr/>
                </a:tc>
                <a:tc>
                  <a:txBody>
                    <a:bodyPr/>
                    <a:lstStyle/>
                    <a:p>
                      <a:pPr algn="r"/>
                      <a:r>
                        <a:rPr lang="fr-BE" sz="1800" dirty="0" smtClean="0">
                          <a:solidFill>
                            <a:srgbClr val="002060"/>
                          </a:solidFill>
                        </a:rPr>
                        <a:t>= 600 + 40</a:t>
                      </a:r>
                      <a:endParaRPr lang="en-GB" sz="1800" dirty="0">
                        <a:solidFill>
                          <a:srgbClr val="002060"/>
                        </a:solidFill>
                      </a:endParaRPr>
                    </a:p>
                  </a:txBody>
                  <a:tcPr/>
                </a:tc>
                <a:extLst>
                  <a:ext uri="{0D108BD9-81ED-4DB2-BD59-A6C34878D82A}">
                    <a16:rowId xmlns="" xmlns:a16="http://schemas.microsoft.com/office/drawing/2014/main" val="10002"/>
                  </a:ext>
                </a:extLst>
              </a:tr>
              <a:tr h="370840">
                <a:tc>
                  <a:txBody>
                    <a:bodyPr/>
                    <a:lstStyle/>
                    <a:p>
                      <a:r>
                        <a:rPr lang="fr-BE" sz="1800" dirty="0" smtClean="0">
                          <a:solidFill>
                            <a:srgbClr val="002060"/>
                          </a:solidFill>
                        </a:rPr>
                        <a:t>Résultat de l'activité d'assurance</a:t>
                      </a:r>
                      <a:endParaRPr lang="en-GB" sz="1800" dirty="0">
                        <a:solidFill>
                          <a:srgbClr val="002060"/>
                        </a:solidFill>
                      </a:endParaRPr>
                    </a:p>
                  </a:txBody>
                  <a:tcPr/>
                </a:tc>
                <a:tc>
                  <a:txBody>
                    <a:bodyPr/>
                    <a:lstStyle/>
                    <a:p>
                      <a:pPr algn="r"/>
                      <a:r>
                        <a:rPr lang="fr-BE" sz="1800" dirty="0" smtClean="0">
                          <a:solidFill>
                            <a:srgbClr val="002060"/>
                          </a:solidFill>
                        </a:rPr>
                        <a:t>80</a:t>
                      </a:r>
                      <a:endParaRPr lang="en-GB" sz="1800" dirty="0">
                        <a:solidFill>
                          <a:srgbClr val="002060"/>
                        </a:solidFill>
                      </a:endParaRPr>
                    </a:p>
                  </a:txBody>
                  <a:tcPr/>
                </a:tc>
                <a:tc>
                  <a:txBody>
                    <a:bodyPr/>
                    <a:lstStyle/>
                    <a:p>
                      <a:pPr algn="r"/>
                      <a:endParaRPr lang="en-GB" sz="1800" dirty="0">
                        <a:solidFill>
                          <a:srgbClr val="002060"/>
                        </a:solidFill>
                      </a:endParaRPr>
                    </a:p>
                  </a:txBody>
                  <a:tcPr/>
                </a:tc>
                <a:extLst>
                  <a:ext uri="{0D108BD9-81ED-4DB2-BD59-A6C34878D82A}">
                    <a16:rowId xmlns="" xmlns:a16="http://schemas.microsoft.com/office/drawing/2014/main" val="10003"/>
                  </a:ext>
                </a:extLst>
              </a:tr>
            </a:tbl>
          </a:graphicData>
        </a:graphic>
      </p:graphicFrame>
      <p:sp>
        <p:nvSpPr>
          <p:cNvPr id="13" name="Rectangle 12"/>
          <p:cNvSpPr/>
          <p:nvPr/>
        </p:nvSpPr>
        <p:spPr>
          <a:xfrm>
            <a:off x="150796" y="6642556"/>
            <a:ext cx="676788" cy="215444"/>
          </a:xfrm>
          <a:prstGeom prst="rect">
            <a:avLst/>
          </a:prstGeom>
        </p:spPr>
        <p:txBody>
          <a:bodyPr wrap="none">
            <a:spAutoFit/>
          </a:bodyPr>
          <a:lstStyle/>
          <a:p>
            <a:r>
              <a:rPr lang="fr-FR" sz="800" dirty="0">
                <a:solidFill>
                  <a:srgbClr val="FFFFFF"/>
                </a:solidFill>
                <a:ea typeface="Times New Roman" pitchFamily="18" charset="0"/>
                <a:cs typeface="Arial (W1)" pitchFamily="34" charset="0"/>
              </a:rPr>
              <a:t> Restricted</a:t>
            </a:r>
            <a:endParaRPr lang="fr-FR" dirty="0"/>
          </a:p>
        </p:txBody>
      </p:sp>
      <p:sp>
        <p:nvSpPr>
          <p:cNvPr id="3" name="Accolade ouvrante 2"/>
          <p:cNvSpPr/>
          <p:nvPr/>
        </p:nvSpPr>
        <p:spPr>
          <a:xfrm>
            <a:off x="3289000" y="2991257"/>
            <a:ext cx="202880" cy="1406089"/>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0" name="Rectangle 9"/>
          <p:cNvSpPr/>
          <p:nvPr/>
        </p:nvSpPr>
        <p:spPr>
          <a:xfrm>
            <a:off x="251520" y="1291847"/>
            <a:ext cx="8640960" cy="12846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685800" lvl="2" indent="-285750" algn="just">
              <a:buClr>
                <a:srgbClr val="F7C765"/>
              </a:buClr>
              <a:buFont typeface="Wingdings" panose="05000000000000000000" pitchFamily="2" charset="2"/>
              <a:buChar char="§"/>
            </a:pPr>
            <a:r>
              <a:rPr lang="fr-FR" sz="1800" b="1" dirty="0">
                <a:solidFill>
                  <a:srgbClr val="002060"/>
                </a:solidFill>
                <a:cs typeface="Arial" pitchFamily="34" charset="0"/>
              </a:rPr>
              <a:t>Au </a:t>
            </a:r>
            <a:r>
              <a:rPr lang="fr-FR" sz="1800" b="1" dirty="0" smtClean="0">
                <a:solidFill>
                  <a:srgbClr val="002060"/>
                </a:solidFill>
                <a:cs typeface="Arial" pitchFamily="34" charset="0"/>
              </a:rPr>
              <a:t>01/07/N, </a:t>
            </a:r>
            <a:r>
              <a:rPr lang="fr-BE" sz="1800" dirty="0" smtClean="0">
                <a:solidFill>
                  <a:srgbClr val="002060"/>
                </a:solidFill>
                <a:cs typeface="Arial" pitchFamily="34" charset="0"/>
              </a:rPr>
              <a:t>contrats </a:t>
            </a:r>
            <a:r>
              <a:rPr lang="fr-BE" sz="1800" dirty="0">
                <a:solidFill>
                  <a:srgbClr val="002060"/>
                </a:solidFill>
                <a:cs typeface="Arial" pitchFamily="34" charset="0"/>
              </a:rPr>
              <a:t>émis </a:t>
            </a:r>
            <a:r>
              <a:rPr lang="fr-BE" sz="1800" dirty="0" smtClean="0">
                <a:solidFill>
                  <a:srgbClr val="002060"/>
                </a:solidFill>
                <a:cs typeface="Arial" pitchFamily="34" charset="0"/>
              </a:rPr>
              <a:t>pour </a:t>
            </a:r>
            <a:r>
              <a:rPr lang="fr-BE" sz="1800" dirty="0">
                <a:solidFill>
                  <a:srgbClr val="002060"/>
                </a:solidFill>
                <a:cs typeface="Arial" pitchFamily="34" charset="0"/>
              </a:rPr>
              <a:t>une couverture de 10 mois jusqu'au 30/04/N+1. A la comptabilisation initiale, il est attendu des primes de 1 200 encaissées le </a:t>
            </a:r>
            <a:r>
              <a:rPr lang="fr-BE" sz="1800" dirty="0" smtClean="0">
                <a:solidFill>
                  <a:srgbClr val="002060"/>
                </a:solidFill>
                <a:cs typeface="Arial" pitchFamily="34" charset="0"/>
              </a:rPr>
              <a:t>2/07/N.</a:t>
            </a:r>
            <a:endParaRPr lang="fr-BE" sz="1800" dirty="0">
              <a:solidFill>
                <a:srgbClr val="002060"/>
              </a:solidFill>
              <a:cs typeface="Arial" pitchFamily="34" charset="0"/>
            </a:endParaRPr>
          </a:p>
          <a:p>
            <a:pPr marL="685800" lvl="2" indent="-285750" algn="just">
              <a:buClr>
                <a:srgbClr val="F7C765"/>
              </a:buClr>
              <a:buFont typeface="Wingdings" panose="05000000000000000000" pitchFamily="2" charset="2"/>
              <a:buChar char="§"/>
            </a:pPr>
            <a:r>
              <a:rPr lang="fr-FR" sz="1800" b="1" dirty="0">
                <a:solidFill>
                  <a:srgbClr val="002060"/>
                </a:solidFill>
                <a:cs typeface="Arial" pitchFamily="34" charset="0"/>
              </a:rPr>
              <a:t>Au 31/12/N</a:t>
            </a:r>
            <a:r>
              <a:rPr lang="fr-FR" sz="1800" dirty="0">
                <a:solidFill>
                  <a:srgbClr val="002060"/>
                </a:solidFill>
                <a:cs typeface="Arial" pitchFamily="34" charset="0"/>
              </a:rPr>
              <a:t>, les sinistres survenus sont évalués à 600 avec un ajustement pour risque non financier de 40</a:t>
            </a:r>
          </a:p>
        </p:txBody>
      </p:sp>
    </p:spTree>
    <p:extLst>
      <p:ext uri="{BB962C8B-B14F-4D97-AF65-F5344CB8AC3E}">
        <p14:creationId xmlns:p14="http://schemas.microsoft.com/office/powerpoint/2010/main" val="958993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Implications d’IFRS 17</a:t>
            </a:r>
            <a:r>
              <a:rPr lang="fr-FR" dirty="0">
                <a:solidFill>
                  <a:srgbClr val="0070C0"/>
                </a:solidFill>
              </a:rPr>
              <a:t/>
            </a:r>
            <a:br>
              <a:rPr lang="fr-FR" dirty="0">
                <a:solidFill>
                  <a:srgbClr val="0070C0"/>
                </a:solidFill>
              </a:rPr>
            </a:br>
            <a:r>
              <a:rPr lang="fr-FR" sz="2400" dirty="0" smtClean="0">
                <a:solidFill>
                  <a:srgbClr val="0070C0"/>
                </a:solidFill>
              </a:rPr>
              <a:t>Les implications opérationnelles</a:t>
            </a:r>
            <a:endParaRPr lang="fr-FR" sz="2400" dirty="0">
              <a:solidFill>
                <a:srgbClr val="0070C0"/>
              </a:solidFill>
            </a:endParaRPr>
          </a:p>
        </p:txBody>
      </p:sp>
      <p:sp>
        <p:nvSpPr>
          <p:cNvPr id="3" name="Espace réservé du contenu 2"/>
          <p:cNvSpPr>
            <a:spLocks noGrp="1"/>
          </p:cNvSpPr>
          <p:nvPr>
            <p:ph idx="1"/>
          </p:nvPr>
        </p:nvSpPr>
        <p:spPr>
          <a:xfrm>
            <a:off x="611560" y="1285860"/>
            <a:ext cx="7803978" cy="4951452"/>
          </a:xfrm>
        </p:spPr>
        <p:txBody>
          <a:bodyPr>
            <a:normAutofit fontScale="92500" lnSpcReduction="20000"/>
          </a:bodyPr>
          <a:lstStyle/>
          <a:p>
            <a:r>
              <a:rPr lang="fr-FR" sz="2000" dirty="0" smtClean="0">
                <a:solidFill>
                  <a:schemeClr val="accent2">
                    <a:lumMod val="75000"/>
                  </a:schemeClr>
                </a:solidFill>
                <a:latin typeface="+mj-lt"/>
              </a:rPr>
              <a:t>Contrats éligibles à la méthode de répartition des primes</a:t>
            </a:r>
          </a:p>
          <a:p>
            <a:pPr lvl="1"/>
            <a:r>
              <a:rPr lang="fr-FR" sz="1900" dirty="0" smtClean="0">
                <a:latin typeface="+mj-lt"/>
              </a:rPr>
              <a:t>Conséquences opérationnelles limitées car la provision technique reste déterminée à partir du montant de la prime.</a:t>
            </a:r>
          </a:p>
          <a:p>
            <a:pPr lvl="1"/>
            <a:r>
              <a:rPr lang="fr-FR" sz="1900" dirty="0" smtClean="0">
                <a:latin typeface="+mj-lt"/>
              </a:rPr>
              <a:t>Nécessite toutefois d’ajuster les provisions techniques pour tenir compte du décalage émissions/ encaissements.</a:t>
            </a:r>
          </a:p>
          <a:p>
            <a:pPr lvl="1"/>
            <a:r>
              <a:rPr lang="fr-FR" sz="1900" dirty="0" smtClean="0">
                <a:latin typeface="+mj-lt"/>
              </a:rPr>
              <a:t>Nécessite un module de calcul de l’ajustement pour risque.</a:t>
            </a:r>
          </a:p>
          <a:p>
            <a:pPr marL="266700" lvl="1" indent="-266700">
              <a:buFont typeface="Wingdings" pitchFamily="2" charset="2"/>
              <a:buChar char="q"/>
            </a:pPr>
            <a:r>
              <a:rPr lang="fr-FR" b="1" dirty="0" smtClean="0">
                <a:solidFill>
                  <a:schemeClr val="accent2">
                    <a:lumMod val="75000"/>
                  </a:schemeClr>
                </a:solidFill>
                <a:latin typeface="+mj-lt"/>
              </a:rPr>
              <a:t>Autres contrats </a:t>
            </a:r>
          </a:p>
          <a:p>
            <a:pPr lvl="1"/>
            <a:r>
              <a:rPr lang="fr-FR" sz="1900" dirty="0">
                <a:latin typeface="+mj-lt"/>
              </a:rPr>
              <a:t>Développement d’outils actuariels permettant de valoriser les options et garanties des </a:t>
            </a:r>
            <a:r>
              <a:rPr lang="fr-FR" sz="1900" dirty="0" smtClean="0">
                <a:latin typeface="+mj-lt"/>
              </a:rPr>
              <a:t>contrats.</a:t>
            </a:r>
          </a:p>
          <a:p>
            <a:pPr lvl="1"/>
            <a:r>
              <a:rPr lang="fr-FR" sz="1900" dirty="0" smtClean="0">
                <a:latin typeface="+mj-lt"/>
              </a:rPr>
              <a:t>Nécessité d’un module de calcul de l’ajustement pour risque.</a:t>
            </a:r>
            <a:endParaRPr lang="fr-FR" sz="1900" dirty="0">
              <a:latin typeface="+mj-lt"/>
            </a:endParaRPr>
          </a:p>
          <a:p>
            <a:pPr lvl="1"/>
            <a:r>
              <a:rPr lang="fr-FR" sz="1900" dirty="0" smtClean="0">
                <a:latin typeface="+mj-lt"/>
              </a:rPr>
              <a:t>Nécessité </a:t>
            </a:r>
            <a:r>
              <a:rPr lang="fr-FR" sz="1900" dirty="0">
                <a:latin typeface="+mj-lt"/>
              </a:rPr>
              <a:t>de développer un outil de calcul de la marge de service </a:t>
            </a:r>
            <a:r>
              <a:rPr lang="fr-FR" sz="1900" dirty="0" smtClean="0">
                <a:latin typeface="+mj-lt"/>
              </a:rPr>
              <a:t>contractuelle.</a:t>
            </a:r>
            <a:endParaRPr lang="fr-FR" sz="1900" dirty="0">
              <a:latin typeface="+mj-lt"/>
            </a:endParaRPr>
          </a:p>
          <a:p>
            <a:pPr lvl="1"/>
            <a:r>
              <a:rPr lang="fr-FR" sz="1900" dirty="0" smtClean="0">
                <a:latin typeface="+mj-lt"/>
              </a:rPr>
              <a:t>Problématique de la transition : reconstitution de la marge de service des contrats en cours lors de la première application d’IFRS 17.</a:t>
            </a:r>
            <a:endParaRPr lang="fr-FR" sz="1900" dirty="0">
              <a:latin typeface="+mj-lt"/>
            </a:endParaRPr>
          </a:p>
          <a:p>
            <a:pPr lvl="1"/>
            <a:r>
              <a:rPr lang="fr-FR" sz="1900" dirty="0" smtClean="0">
                <a:latin typeface="+mj-lt"/>
              </a:rPr>
              <a:t>Niveau d’agrégation plus détaillé qu’actuellement.</a:t>
            </a:r>
          </a:p>
          <a:p>
            <a:pPr lvl="1"/>
            <a:r>
              <a:rPr lang="fr-FR" sz="1900" dirty="0" smtClean="0">
                <a:latin typeface="+mj-lt"/>
              </a:rPr>
              <a:t>Intégration des outils actuariels et comptables.</a:t>
            </a:r>
          </a:p>
          <a:p>
            <a:pPr lvl="1"/>
            <a:r>
              <a:rPr lang="fr-FR" sz="1900" dirty="0" smtClean="0">
                <a:latin typeface="+mj-lt"/>
              </a:rPr>
              <a:t>Identification des services fournis au titre des contrats pour la reconnaissance du revenu.</a:t>
            </a:r>
            <a:endParaRPr lang="fr-FR" sz="1900" dirty="0">
              <a:latin typeface="+mj-lt"/>
            </a:endParaRP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28</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Tree>
    <p:extLst>
      <p:ext uri="{BB962C8B-B14F-4D97-AF65-F5344CB8AC3E}">
        <p14:creationId xmlns:p14="http://schemas.microsoft.com/office/powerpoint/2010/main" val="1293785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Implications d’IFRS 17</a:t>
            </a:r>
            <a:r>
              <a:rPr lang="fr-FR" dirty="0">
                <a:solidFill>
                  <a:srgbClr val="0070C0"/>
                </a:solidFill>
              </a:rPr>
              <a:t/>
            </a:r>
            <a:br>
              <a:rPr lang="fr-FR" dirty="0">
                <a:solidFill>
                  <a:srgbClr val="0070C0"/>
                </a:solidFill>
              </a:rPr>
            </a:br>
            <a:r>
              <a:rPr lang="fr-FR" sz="2400" dirty="0" smtClean="0">
                <a:solidFill>
                  <a:srgbClr val="0070C0"/>
                </a:solidFill>
              </a:rPr>
              <a:t>Les implications prudentielles</a:t>
            </a:r>
            <a:endParaRPr lang="fr-FR" sz="2400" dirty="0">
              <a:solidFill>
                <a:srgbClr val="0070C0"/>
              </a:solidFill>
            </a:endParaRPr>
          </a:p>
        </p:txBody>
      </p:sp>
      <p:sp>
        <p:nvSpPr>
          <p:cNvPr id="3" name="Espace réservé du contenu 2"/>
          <p:cNvSpPr>
            <a:spLocks noGrp="1"/>
          </p:cNvSpPr>
          <p:nvPr>
            <p:ph idx="1"/>
          </p:nvPr>
        </p:nvSpPr>
        <p:spPr>
          <a:xfrm>
            <a:off x="417422" y="1124744"/>
            <a:ext cx="7344000" cy="4951452"/>
          </a:xfrm>
        </p:spPr>
        <p:txBody>
          <a:bodyPr>
            <a:normAutofit/>
          </a:bodyPr>
          <a:lstStyle/>
          <a:p>
            <a:r>
              <a:rPr lang="fr-FR" sz="2000" dirty="0" smtClean="0">
                <a:solidFill>
                  <a:schemeClr val="accent2">
                    <a:lumMod val="75000"/>
                  </a:schemeClr>
                </a:solidFill>
              </a:rPr>
              <a:t>Une variété d’approches au plan international</a:t>
            </a: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29</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4283069269"/>
              </p:ext>
            </p:extLst>
          </p:nvPr>
        </p:nvGraphicFramePr>
        <p:xfrm>
          <a:off x="179512" y="1556792"/>
          <a:ext cx="8784000" cy="4663440"/>
        </p:xfrm>
        <a:graphic>
          <a:graphicData uri="http://schemas.openxmlformats.org/drawingml/2006/table">
            <a:tbl>
              <a:tblPr firstRow="1" bandRow="1">
                <a:tableStyleId>{5C22544A-7EE6-4342-B048-85BDC9FD1C3A}</a:tableStyleId>
              </a:tblPr>
              <a:tblGrid>
                <a:gridCol w="1728000">
                  <a:extLst>
                    <a:ext uri="{9D8B030D-6E8A-4147-A177-3AD203B41FA5}">
                      <a16:colId xmlns="" xmlns:a16="http://schemas.microsoft.com/office/drawing/2014/main" val="1453986878"/>
                    </a:ext>
                  </a:extLst>
                </a:gridCol>
                <a:gridCol w="7056000">
                  <a:extLst>
                    <a:ext uri="{9D8B030D-6E8A-4147-A177-3AD203B41FA5}">
                      <a16:colId xmlns="" xmlns:a16="http://schemas.microsoft.com/office/drawing/2014/main" val="1168885404"/>
                    </a:ext>
                  </a:extLst>
                </a:gridCol>
              </a:tblGrid>
              <a:tr h="0">
                <a:tc>
                  <a:txBody>
                    <a:bodyPr/>
                    <a:lstStyle/>
                    <a:p>
                      <a:r>
                        <a:rPr lang="fr-FR" dirty="0" smtClean="0"/>
                        <a:t>Facteurs</a:t>
                      </a:r>
                      <a:endParaRPr lang="fr-FR" dirty="0"/>
                    </a:p>
                  </a:txBody>
                  <a:tcP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38100" cmpd="sng">
                      <a:noFill/>
                    </a:lnB>
                    <a:solidFill>
                      <a:srgbClr val="002060"/>
                    </a:solidFill>
                  </a:tcPr>
                </a:tc>
                <a:tc>
                  <a:txBody>
                    <a:bodyPr/>
                    <a:lstStyle/>
                    <a:p>
                      <a:r>
                        <a:rPr lang="fr-FR" dirty="0" smtClean="0"/>
                        <a:t>Description</a:t>
                      </a:r>
                      <a:endParaRPr lang="fr-FR" dirty="0"/>
                    </a:p>
                  </a:txBody>
                  <a:tcP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38100" cmpd="sng">
                      <a:noFill/>
                    </a:lnB>
                    <a:solidFill>
                      <a:srgbClr val="002060"/>
                    </a:solidFill>
                  </a:tcPr>
                </a:tc>
                <a:extLst>
                  <a:ext uri="{0D108BD9-81ED-4DB2-BD59-A6C34878D82A}">
                    <a16:rowId xmlns="" xmlns:a16="http://schemas.microsoft.com/office/drawing/2014/main" val="2438786420"/>
                  </a:ext>
                </a:extLst>
              </a:tr>
              <a:tr h="370840">
                <a:tc>
                  <a:txBody>
                    <a:bodyPr/>
                    <a:lstStyle/>
                    <a:p>
                      <a:r>
                        <a:rPr lang="fr-FR" dirty="0" smtClean="0"/>
                        <a:t>Objectifs</a:t>
                      </a:r>
                      <a:endParaRPr lang="fr-FR" dirty="0"/>
                    </a:p>
                  </a:txBody>
                  <a:tcPr>
                    <a:lnL w="12700" cap="flat" cmpd="sng" algn="ctr">
                      <a:solidFill>
                        <a:srgbClr val="002060"/>
                      </a:solidFill>
                      <a:prstDash val="solid"/>
                      <a:round/>
                      <a:headEnd type="none" w="med" len="med"/>
                      <a:tailEnd type="none" w="med" len="med"/>
                    </a:lnL>
                    <a:lnR w="12700" cap="flat" cmpd="sng" algn="ctr">
                      <a:solidFill>
                        <a:srgbClr val="0070C0"/>
                      </a:solidFill>
                      <a:prstDash val="sysDot"/>
                      <a:round/>
                      <a:headEnd type="none" w="med" len="med"/>
                      <a:tailEnd type="none" w="med" len="med"/>
                    </a:lnR>
                    <a:lnT w="38100" cmpd="sng">
                      <a:noFill/>
                    </a:lnT>
                    <a:lnB w="12700" cap="flat" cmpd="sng" algn="ctr">
                      <a:solidFill>
                        <a:srgbClr val="0070C0"/>
                      </a:solidFill>
                      <a:prstDash val="sysDot"/>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fr-FR" dirty="0" smtClean="0"/>
                        <a:t>Les exigenc</a:t>
                      </a:r>
                      <a:r>
                        <a:rPr lang="fr-FR" baseline="0" dirty="0" smtClean="0"/>
                        <a:t>es prudentielles visent à assurer la protection des souscripteurs et la stabilité financière alors qu’IFRS 17 est principalement destinée aux investisseurs.</a:t>
                      </a:r>
                      <a:endParaRPr lang="fr-FR" dirty="0"/>
                    </a:p>
                  </a:txBody>
                  <a:tcPr>
                    <a:lnL w="12700" cap="flat" cmpd="sng" algn="ctr">
                      <a:solidFill>
                        <a:srgbClr val="0070C0"/>
                      </a:solidFill>
                      <a:prstDash val="sysDot"/>
                      <a:round/>
                      <a:headEnd type="none" w="med" len="med"/>
                      <a:tailEnd type="none" w="med" len="med"/>
                    </a:lnL>
                    <a:lnR w="12700" cap="flat" cmpd="sng" algn="ctr">
                      <a:solidFill>
                        <a:srgbClr val="002060"/>
                      </a:solidFill>
                      <a:prstDash val="solid"/>
                      <a:round/>
                      <a:headEnd type="none" w="med" len="med"/>
                      <a:tailEnd type="none" w="med" len="med"/>
                    </a:lnR>
                    <a:lnT w="38100" cmpd="sng">
                      <a:noFill/>
                    </a:lnT>
                    <a:lnB w="12700" cap="flat" cmpd="sng" algn="ctr">
                      <a:solidFill>
                        <a:srgbClr val="0070C0"/>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692137797"/>
                  </a:ext>
                </a:extLst>
              </a:tr>
              <a:tr h="370840">
                <a:tc>
                  <a:txBody>
                    <a:bodyPr/>
                    <a:lstStyle/>
                    <a:p>
                      <a:r>
                        <a:rPr lang="fr-FR" dirty="0" smtClean="0"/>
                        <a:t>Champ d’application des normes</a:t>
                      </a:r>
                      <a:r>
                        <a:rPr lang="fr-FR" baseline="0" dirty="0" smtClean="0"/>
                        <a:t> IFRS</a:t>
                      </a:r>
                      <a:endParaRPr lang="fr-FR" dirty="0"/>
                    </a:p>
                  </a:txBody>
                  <a:tcPr>
                    <a:lnL w="12700" cap="flat" cmpd="sng" algn="ctr">
                      <a:solidFill>
                        <a:srgbClr val="002060"/>
                      </a:solidFill>
                      <a:prstDash val="solid"/>
                      <a:round/>
                      <a:headEnd type="none" w="med" len="med"/>
                      <a:tailEnd type="none" w="med" len="med"/>
                    </a:lnL>
                    <a:lnR w="12700" cap="flat" cmpd="sng" algn="ctr">
                      <a:solidFill>
                        <a:srgbClr val="0070C0"/>
                      </a:solidFill>
                      <a:prstDash val="sysDot"/>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fr-FR" dirty="0" smtClean="0"/>
                        <a:t>Ce</a:t>
                      </a:r>
                      <a:r>
                        <a:rPr lang="fr-FR" baseline="0" dirty="0" smtClean="0"/>
                        <a:t> champ d’application dépend des choix effectués par chaque juridiction et ne correspond pas nécessairement au périmètre des entités soumises à supervision prudentielle.</a:t>
                      </a:r>
                      <a:endParaRPr lang="fr-FR" dirty="0"/>
                    </a:p>
                  </a:txBody>
                  <a:tcPr>
                    <a:lnL w="12700" cap="flat" cmpd="sng" algn="ctr">
                      <a:solidFill>
                        <a:srgbClr val="0070C0"/>
                      </a:solidFill>
                      <a:prstDash val="sysDot"/>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13620587"/>
                  </a:ext>
                </a:extLst>
              </a:tr>
              <a:tr h="370840">
                <a:tc>
                  <a:txBody>
                    <a:bodyPr/>
                    <a:lstStyle/>
                    <a:p>
                      <a:r>
                        <a:rPr lang="fr-FR" dirty="0" smtClean="0"/>
                        <a:t>Facteurs historiques</a:t>
                      </a:r>
                      <a:endParaRPr lang="fr-FR" dirty="0"/>
                    </a:p>
                  </a:txBody>
                  <a:tcPr>
                    <a:lnL w="12700" cap="flat" cmpd="sng" algn="ctr">
                      <a:solidFill>
                        <a:srgbClr val="002060"/>
                      </a:solidFill>
                      <a:prstDash val="solid"/>
                      <a:round/>
                      <a:headEnd type="none" w="med" len="med"/>
                      <a:tailEnd type="none" w="med" len="med"/>
                    </a:lnL>
                    <a:lnR w="12700" cap="flat" cmpd="sng" algn="ctr">
                      <a:solidFill>
                        <a:srgbClr val="0070C0"/>
                      </a:solidFill>
                      <a:prstDash val="sysDot"/>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fr-FR" dirty="0" smtClean="0"/>
                        <a:t>IFRS 4 permettant</a:t>
                      </a:r>
                      <a:r>
                        <a:rPr lang="fr-FR" baseline="0" dirty="0" smtClean="0"/>
                        <a:t> le maintien de règles de valorisation nationales, l’ampleur des divergences entre IFRS 17 et les référentiels comptables et prudentiels nationaux varie fortement d’une juridiction à l’autre.</a:t>
                      </a:r>
                      <a:endParaRPr lang="fr-FR" dirty="0"/>
                    </a:p>
                  </a:txBody>
                  <a:tcPr>
                    <a:lnL w="12700" cap="flat" cmpd="sng" algn="ctr">
                      <a:solidFill>
                        <a:srgbClr val="0070C0"/>
                      </a:solidFill>
                      <a:prstDash val="sysDot"/>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144248862"/>
                  </a:ext>
                </a:extLst>
              </a:tr>
              <a:tr h="370840">
                <a:tc>
                  <a:txBody>
                    <a:bodyPr/>
                    <a:lstStyle/>
                    <a:p>
                      <a:r>
                        <a:rPr lang="fr-FR" dirty="0" smtClean="0"/>
                        <a:t>Comparabilité</a:t>
                      </a:r>
                      <a:endParaRPr lang="fr-FR" dirty="0"/>
                    </a:p>
                  </a:txBody>
                  <a:tcPr>
                    <a:lnL w="12700" cap="flat" cmpd="sng" algn="ctr">
                      <a:solidFill>
                        <a:srgbClr val="002060"/>
                      </a:solidFill>
                      <a:prstDash val="solid"/>
                      <a:round/>
                      <a:headEnd type="none" w="med" len="med"/>
                      <a:tailEnd type="none" w="med" len="med"/>
                    </a:lnL>
                    <a:lnR w="12700" cap="flat" cmpd="sng" algn="ctr">
                      <a:solidFill>
                        <a:srgbClr val="0070C0"/>
                      </a:solidFill>
                      <a:prstDash val="sysDot"/>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fr-FR" dirty="0" smtClean="0"/>
                        <a:t>IFRS 17 contient des options et fait fortement appel</a:t>
                      </a:r>
                      <a:r>
                        <a:rPr lang="fr-FR" baseline="0" dirty="0" smtClean="0"/>
                        <a:t> au jugement des assureurs, ce qui est susceptible d’affecter la comparabilité au sein d’une juridiction.</a:t>
                      </a:r>
                      <a:endParaRPr lang="fr-FR" dirty="0"/>
                    </a:p>
                  </a:txBody>
                  <a:tcPr>
                    <a:lnL w="12700" cap="flat" cmpd="sng" algn="ctr">
                      <a:solidFill>
                        <a:srgbClr val="0070C0"/>
                      </a:solidFill>
                      <a:prstDash val="sysDot"/>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70C0"/>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892530601"/>
                  </a:ext>
                </a:extLst>
              </a:tr>
              <a:tr h="370840">
                <a:tc>
                  <a:txBody>
                    <a:bodyPr/>
                    <a:lstStyle/>
                    <a:p>
                      <a:r>
                        <a:rPr lang="fr-FR" dirty="0" smtClean="0"/>
                        <a:t>Coût</a:t>
                      </a:r>
                      <a:r>
                        <a:rPr lang="fr-FR" baseline="0" dirty="0" smtClean="0"/>
                        <a:t> de mise en œuvre</a:t>
                      </a:r>
                      <a:endParaRPr lang="fr-FR" dirty="0"/>
                    </a:p>
                  </a:txBody>
                  <a:tcPr>
                    <a:lnL w="12700" cap="flat" cmpd="sng" algn="ctr">
                      <a:solidFill>
                        <a:srgbClr val="002060"/>
                      </a:solidFill>
                      <a:prstDash val="solid"/>
                      <a:round/>
                      <a:headEnd type="none" w="med" len="med"/>
                      <a:tailEnd type="none" w="med" len="med"/>
                    </a:lnL>
                    <a:lnR w="12700" cap="flat" cmpd="sng" algn="ctr">
                      <a:solidFill>
                        <a:srgbClr val="0070C0"/>
                      </a:solidFill>
                      <a:prstDash val="sysDot"/>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r>
                        <a:rPr lang="fr-FR" dirty="0" smtClean="0"/>
                        <a:t>Arbitrage entre le coût de mise en œuvre</a:t>
                      </a:r>
                      <a:r>
                        <a:rPr lang="fr-FR" baseline="0" dirty="0" smtClean="0"/>
                        <a:t> de la norme et les économies liées à l’utilisation d’un référentiel de valorisation unique.</a:t>
                      </a:r>
                      <a:endParaRPr lang="fr-FR" dirty="0"/>
                    </a:p>
                  </a:txBody>
                  <a:tcPr>
                    <a:lnL w="12700" cap="flat" cmpd="sng" algn="ctr">
                      <a:solidFill>
                        <a:srgbClr val="0070C0"/>
                      </a:solidFill>
                      <a:prstDash val="sysDot"/>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70C0"/>
                      </a:solidFill>
                      <a:prstDash val="sysDot"/>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973502370"/>
                  </a:ext>
                </a:extLst>
              </a:tr>
            </a:tbl>
          </a:graphicData>
        </a:graphic>
      </p:graphicFrame>
    </p:spTree>
    <p:extLst>
      <p:ext uri="{BB962C8B-B14F-4D97-AF65-F5344CB8AC3E}">
        <p14:creationId xmlns:p14="http://schemas.microsoft.com/office/powerpoint/2010/main" val="157172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Contexte </a:t>
            </a:r>
            <a:r>
              <a:rPr lang="fr-FR" dirty="0" smtClean="0"/>
              <a:t/>
            </a:r>
            <a:br>
              <a:rPr lang="fr-FR" dirty="0" smtClean="0"/>
            </a:br>
            <a:r>
              <a:rPr lang="fr-FR" sz="2400" dirty="0" smtClean="0">
                <a:solidFill>
                  <a:srgbClr val="0070C0"/>
                </a:solidFill>
              </a:rPr>
              <a:t>La fondation IFRS</a:t>
            </a:r>
            <a:endParaRPr lang="fr-FR" sz="2400" dirty="0">
              <a:solidFill>
                <a:srgbClr val="0070C0"/>
              </a:solidFill>
            </a:endParaRP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Rectangle 5"/>
          <p:cNvSpPr/>
          <p:nvPr/>
        </p:nvSpPr>
        <p:spPr>
          <a:xfrm>
            <a:off x="2093077" y="1152305"/>
            <a:ext cx="4464496"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800" dirty="0" smtClean="0"/>
              <a:t>Trustees de la Fondation IFRS</a:t>
            </a:r>
          </a:p>
          <a:p>
            <a:pPr algn="ctr"/>
            <a:r>
              <a:rPr lang="fr-FR" sz="1800" dirty="0" smtClean="0"/>
              <a:t>Organe de gouvernance</a:t>
            </a:r>
            <a:endParaRPr lang="fr-FR" sz="1800" dirty="0"/>
          </a:p>
        </p:txBody>
      </p:sp>
      <p:sp>
        <p:nvSpPr>
          <p:cNvPr id="7" name="Rectangle 6"/>
          <p:cNvSpPr/>
          <p:nvPr/>
        </p:nvSpPr>
        <p:spPr>
          <a:xfrm>
            <a:off x="296888" y="2379576"/>
            <a:ext cx="3600000"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800" dirty="0" smtClean="0"/>
              <a:t>International Accounting Standard Board (IASB)</a:t>
            </a:r>
          </a:p>
          <a:p>
            <a:pPr algn="ctr"/>
            <a:r>
              <a:rPr lang="fr-FR" sz="1800" dirty="0" smtClean="0"/>
              <a:t>Normalisateur indépendant</a:t>
            </a:r>
            <a:endParaRPr lang="fr-FR" sz="1800" dirty="0"/>
          </a:p>
        </p:txBody>
      </p:sp>
      <p:sp>
        <p:nvSpPr>
          <p:cNvPr id="9" name="Flèche vers le bas 8"/>
          <p:cNvSpPr/>
          <p:nvPr/>
        </p:nvSpPr>
        <p:spPr>
          <a:xfrm>
            <a:off x="1811471" y="3425865"/>
            <a:ext cx="490736" cy="343613"/>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FR" dirty="0"/>
          </a:p>
        </p:txBody>
      </p:sp>
      <p:sp>
        <p:nvSpPr>
          <p:cNvPr id="11" name="Rectangle 10"/>
          <p:cNvSpPr/>
          <p:nvPr/>
        </p:nvSpPr>
        <p:spPr>
          <a:xfrm>
            <a:off x="1027774" y="3933056"/>
            <a:ext cx="2160000" cy="7920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800" dirty="0" smtClean="0"/>
              <a:t>Normes IAS et IFRS</a:t>
            </a:r>
          </a:p>
        </p:txBody>
      </p:sp>
      <p:sp>
        <p:nvSpPr>
          <p:cNvPr id="12" name="Rectangle 11"/>
          <p:cNvSpPr/>
          <p:nvPr/>
        </p:nvSpPr>
        <p:spPr>
          <a:xfrm>
            <a:off x="4816105" y="2367363"/>
            <a:ext cx="3600000" cy="7920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800" dirty="0" smtClean="0"/>
              <a:t>IFRIC Interpretation Committee</a:t>
            </a:r>
          </a:p>
          <a:p>
            <a:pPr algn="ctr"/>
            <a:r>
              <a:rPr lang="fr-FR" sz="1800" dirty="0" smtClean="0"/>
              <a:t>Comité d’interprétation</a:t>
            </a:r>
            <a:endParaRPr lang="fr-FR" sz="1800" dirty="0"/>
          </a:p>
        </p:txBody>
      </p:sp>
      <p:sp>
        <p:nvSpPr>
          <p:cNvPr id="13" name="Flèche vers le bas 12"/>
          <p:cNvSpPr/>
          <p:nvPr/>
        </p:nvSpPr>
        <p:spPr>
          <a:xfrm>
            <a:off x="6507825" y="3425865"/>
            <a:ext cx="490736" cy="343613"/>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FR" dirty="0"/>
          </a:p>
        </p:txBody>
      </p:sp>
      <p:sp>
        <p:nvSpPr>
          <p:cNvPr id="14" name="Rectangle 13"/>
          <p:cNvSpPr/>
          <p:nvPr/>
        </p:nvSpPr>
        <p:spPr>
          <a:xfrm>
            <a:off x="5724128" y="3933056"/>
            <a:ext cx="2160000" cy="7920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800" dirty="0" smtClean="0"/>
              <a:t>Interprétations</a:t>
            </a:r>
            <a:endParaRPr lang="fr-FR" sz="1800" dirty="0"/>
          </a:p>
        </p:txBody>
      </p:sp>
      <p:sp>
        <p:nvSpPr>
          <p:cNvPr id="15" name="Rectangle 14"/>
          <p:cNvSpPr/>
          <p:nvPr/>
        </p:nvSpPr>
        <p:spPr>
          <a:xfrm>
            <a:off x="179512" y="1052736"/>
            <a:ext cx="8496944" cy="234230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fr-FR" dirty="0"/>
          </a:p>
        </p:txBody>
      </p:sp>
      <p:sp>
        <p:nvSpPr>
          <p:cNvPr id="16" name="Flèche vers le bas 15"/>
          <p:cNvSpPr/>
          <p:nvPr/>
        </p:nvSpPr>
        <p:spPr>
          <a:xfrm>
            <a:off x="2665119" y="1985645"/>
            <a:ext cx="490736" cy="282783"/>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FR" dirty="0"/>
          </a:p>
        </p:txBody>
      </p:sp>
      <p:sp>
        <p:nvSpPr>
          <p:cNvPr id="17" name="Flèche vers le bas 16"/>
          <p:cNvSpPr/>
          <p:nvPr/>
        </p:nvSpPr>
        <p:spPr>
          <a:xfrm>
            <a:off x="5150726" y="1985644"/>
            <a:ext cx="490736" cy="282783"/>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FR" dirty="0"/>
          </a:p>
        </p:txBody>
      </p:sp>
      <p:sp>
        <p:nvSpPr>
          <p:cNvPr id="18" name="Flèche vers le bas 17"/>
          <p:cNvSpPr/>
          <p:nvPr/>
        </p:nvSpPr>
        <p:spPr>
          <a:xfrm>
            <a:off x="1781964" y="4888722"/>
            <a:ext cx="490736" cy="267664"/>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FR" dirty="0"/>
          </a:p>
        </p:txBody>
      </p:sp>
      <p:sp>
        <p:nvSpPr>
          <p:cNvPr id="19" name="Flèche vers le bas 18"/>
          <p:cNvSpPr/>
          <p:nvPr/>
        </p:nvSpPr>
        <p:spPr>
          <a:xfrm>
            <a:off x="6478318" y="4888722"/>
            <a:ext cx="490736" cy="267664"/>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FR" dirty="0"/>
          </a:p>
        </p:txBody>
      </p:sp>
      <p:sp>
        <p:nvSpPr>
          <p:cNvPr id="20" name="Rectangle 19"/>
          <p:cNvSpPr/>
          <p:nvPr/>
        </p:nvSpPr>
        <p:spPr>
          <a:xfrm>
            <a:off x="179512" y="5276383"/>
            <a:ext cx="8608313" cy="7920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800" dirty="0" smtClean="0"/>
              <a:t>Mécanismes d’adoption nationaux: application directe, transposition, homologation</a:t>
            </a:r>
            <a:endParaRPr lang="fr-FR" sz="1800" dirty="0"/>
          </a:p>
        </p:txBody>
      </p:sp>
    </p:spTree>
    <p:extLst>
      <p:ext uri="{BB962C8B-B14F-4D97-AF65-F5344CB8AC3E}">
        <p14:creationId xmlns:p14="http://schemas.microsoft.com/office/powerpoint/2010/main" val="6152522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t>Implications d’IFRS </a:t>
            </a:r>
            <a:r>
              <a:rPr lang="fr-FR" sz="2000" dirty="0" smtClean="0"/>
              <a:t>17</a:t>
            </a:r>
            <a:r>
              <a:rPr lang="fr-FR" sz="2800" dirty="0" smtClean="0">
                <a:solidFill>
                  <a:srgbClr val="0070C0"/>
                </a:solidFill>
              </a:rPr>
              <a:t/>
            </a:r>
            <a:br>
              <a:rPr lang="fr-FR" sz="2800" dirty="0" smtClean="0">
                <a:solidFill>
                  <a:srgbClr val="0070C0"/>
                </a:solidFill>
              </a:rPr>
            </a:br>
            <a:r>
              <a:rPr lang="fr-FR" sz="2400" dirty="0" smtClean="0">
                <a:solidFill>
                  <a:srgbClr val="0070C0"/>
                </a:solidFill>
              </a:rPr>
              <a:t>Implications prudentielles</a:t>
            </a:r>
            <a:endParaRPr lang="fr-FR" sz="2400" dirty="0">
              <a:solidFill>
                <a:srgbClr val="0070C0"/>
              </a:solidFill>
            </a:endParaRPr>
          </a:p>
        </p:txBody>
      </p:sp>
      <p:sp>
        <p:nvSpPr>
          <p:cNvPr id="3" name="Espace réservé du contenu 2"/>
          <p:cNvSpPr>
            <a:spLocks noGrp="1"/>
          </p:cNvSpPr>
          <p:nvPr>
            <p:ph idx="1"/>
          </p:nvPr>
        </p:nvSpPr>
        <p:spPr/>
        <p:txBody>
          <a:bodyPr>
            <a:normAutofit/>
          </a:bodyPr>
          <a:lstStyle/>
          <a:p>
            <a:r>
              <a:rPr lang="fr-FR" sz="1800" dirty="0" smtClean="0">
                <a:solidFill>
                  <a:schemeClr val="accent2">
                    <a:lumMod val="75000"/>
                  </a:schemeClr>
                </a:solidFill>
                <a:latin typeface="+mj-lt"/>
              </a:rPr>
              <a:t>Position des superviseurs internationaux</a:t>
            </a:r>
          </a:p>
          <a:p>
            <a:pPr lvl="1"/>
            <a:r>
              <a:rPr lang="fr-FR" sz="1800" dirty="0" smtClean="0">
                <a:latin typeface="+mj-lt"/>
              </a:rPr>
              <a:t>Les superviseurs ayant participé à l’exposé sondage de 2019 sur les amendements à IFRS 17 soutiennent une mise en œuvre rapide d’IFRS 17 (IAIS, IOSCO, ESMA, EIOPA).</a:t>
            </a:r>
          </a:p>
          <a:p>
            <a:pPr marL="534987" lvl="1" indent="0">
              <a:buNone/>
            </a:pPr>
            <a:endParaRPr lang="fr-FR" sz="1800" dirty="0" smtClean="0">
              <a:latin typeface="+mj-lt"/>
            </a:endParaRPr>
          </a:p>
          <a:p>
            <a:pPr marL="266700" lvl="1" indent="-266700">
              <a:buFont typeface="Wingdings" pitchFamily="2" charset="2"/>
              <a:buChar char="q"/>
            </a:pPr>
            <a:r>
              <a:rPr lang="fr-FR" sz="1800" b="1" dirty="0" smtClean="0">
                <a:solidFill>
                  <a:schemeClr val="accent2">
                    <a:lumMod val="75000"/>
                  </a:schemeClr>
                </a:solidFill>
                <a:latin typeface="+mj-lt"/>
              </a:rPr>
              <a:t>Quelques </a:t>
            </a:r>
            <a:r>
              <a:rPr lang="fr-FR" sz="1800" b="1" dirty="0">
                <a:solidFill>
                  <a:schemeClr val="accent2">
                    <a:lumMod val="75000"/>
                  </a:schemeClr>
                </a:solidFill>
                <a:latin typeface="+mj-lt"/>
              </a:rPr>
              <a:t>réserves</a:t>
            </a:r>
          </a:p>
          <a:p>
            <a:pPr lvl="1">
              <a:lnSpc>
                <a:spcPct val="110000"/>
              </a:lnSpc>
            </a:pPr>
            <a:r>
              <a:rPr lang="fr-FR" sz="1800" dirty="0" smtClean="0">
                <a:latin typeface="+mj-lt"/>
              </a:rPr>
              <a:t>Traitement </a:t>
            </a:r>
            <a:r>
              <a:rPr lang="fr-FR" sz="1800" dirty="0">
                <a:latin typeface="+mj-lt"/>
              </a:rPr>
              <a:t>de la réassurance</a:t>
            </a:r>
          </a:p>
          <a:p>
            <a:pPr lvl="1">
              <a:lnSpc>
                <a:spcPct val="110000"/>
              </a:lnSpc>
            </a:pPr>
            <a:r>
              <a:rPr lang="fr-FR" sz="1800" dirty="0">
                <a:latin typeface="+mj-lt"/>
              </a:rPr>
              <a:t>Détermination du taux d’actualisation</a:t>
            </a:r>
          </a:p>
          <a:p>
            <a:pPr lvl="1">
              <a:lnSpc>
                <a:spcPct val="110000"/>
              </a:lnSpc>
            </a:pPr>
            <a:r>
              <a:rPr lang="fr-FR" sz="1800" dirty="0">
                <a:latin typeface="+mj-lt"/>
              </a:rPr>
              <a:t>Détermination de l’ajustement pour </a:t>
            </a:r>
            <a:r>
              <a:rPr lang="fr-FR" sz="1800" dirty="0" smtClean="0">
                <a:latin typeface="+mj-lt"/>
              </a:rPr>
              <a:t>risque</a:t>
            </a:r>
          </a:p>
          <a:p>
            <a:pPr lvl="1">
              <a:lnSpc>
                <a:spcPct val="110000"/>
              </a:lnSpc>
            </a:pPr>
            <a:r>
              <a:rPr lang="fr-FR" sz="1800" dirty="0" smtClean="0">
                <a:latin typeface="+mj-lt"/>
              </a:rPr>
              <a:t>Comptabilisation des frais d’acquisition différés</a:t>
            </a:r>
          </a:p>
          <a:p>
            <a:pPr lvl="1">
              <a:lnSpc>
                <a:spcPct val="110000"/>
              </a:lnSpc>
            </a:pPr>
            <a:r>
              <a:rPr lang="fr-FR" sz="1800" dirty="0" smtClean="0">
                <a:latin typeface="+mj-lt"/>
              </a:rPr>
              <a:t>Complexité liée aux cohortes annuelles</a:t>
            </a:r>
            <a:endParaRPr lang="fr-FR" sz="1800" dirty="0">
              <a:latin typeface="+mj-lt"/>
            </a:endParaRPr>
          </a:p>
          <a:p>
            <a:endParaRPr lang="fr-FR" sz="1800" dirty="0">
              <a:latin typeface="+mj-lt"/>
            </a:endParaRP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30</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Tree>
    <p:extLst>
      <p:ext uri="{BB962C8B-B14F-4D97-AF65-F5344CB8AC3E}">
        <p14:creationId xmlns:p14="http://schemas.microsoft.com/office/powerpoint/2010/main" val="3634112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nvSpPr>
        <p:spPr bwMode="auto">
          <a:xfrm>
            <a:off x="683568" y="0"/>
            <a:ext cx="8460432" cy="836712"/>
          </a:xfrm>
          <a:prstGeom prst="rect">
            <a:avLst/>
          </a:prstGeom>
          <a:noFill/>
          <a:ln w="9525">
            <a:noFill/>
            <a:miter lim="800000"/>
            <a:headEnd/>
            <a:tailEnd/>
          </a:ln>
        </p:spPr>
        <p:txBody>
          <a:bodyPr anchor="ctr"/>
          <a:lstStyle/>
          <a:p>
            <a:pPr eaLnBrk="0" hangingPunct="0"/>
            <a:r>
              <a:rPr lang="fr-FR" sz="2000" b="1" dirty="0" smtClean="0">
                <a:solidFill>
                  <a:srgbClr val="002060"/>
                </a:solidFill>
              </a:rPr>
              <a:t>Implications d’IFRS 17</a:t>
            </a:r>
            <a:endParaRPr lang="fr-FR" sz="2000" b="1" dirty="0">
              <a:solidFill>
                <a:srgbClr val="002060"/>
              </a:solidFill>
            </a:endParaRPr>
          </a:p>
          <a:p>
            <a:pPr eaLnBrk="0" hangingPunct="0"/>
            <a:r>
              <a:rPr lang="fr-FR" sz="2400" b="1" dirty="0" smtClean="0">
                <a:solidFill>
                  <a:srgbClr val="0070C0"/>
                </a:solidFill>
              </a:rPr>
              <a:t>Comparaison Solvabilité II IFRS 17</a:t>
            </a:r>
            <a:endParaRPr lang="fr-FR" sz="2400" b="1" i="1" dirty="0">
              <a:solidFill>
                <a:srgbClr val="162A71"/>
              </a:solidFill>
              <a:cs typeface="Arial" panose="020B0604020202020204" pitchFamily="34" charset="0"/>
            </a:endParaRPr>
          </a:p>
        </p:txBody>
      </p:sp>
      <p:sp>
        <p:nvSpPr>
          <p:cNvPr id="9" name="Rectangle 8"/>
          <p:cNvSpPr/>
          <p:nvPr/>
        </p:nvSpPr>
        <p:spPr>
          <a:xfrm>
            <a:off x="150796" y="6642556"/>
            <a:ext cx="676788" cy="215444"/>
          </a:xfrm>
          <a:prstGeom prst="rect">
            <a:avLst/>
          </a:prstGeom>
        </p:spPr>
        <p:txBody>
          <a:bodyPr wrap="none">
            <a:spAutoFit/>
          </a:bodyPr>
          <a:lstStyle/>
          <a:p>
            <a:r>
              <a:rPr lang="fr-FR" sz="800" dirty="0">
                <a:solidFill>
                  <a:srgbClr val="FFFFFF"/>
                </a:solidFill>
                <a:ea typeface="Times New Roman" pitchFamily="18" charset="0"/>
                <a:cs typeface="Arial (W1)" pitchFamily="34" charset="0"/>
              </a:rPr>
              <a:t> Restricted</a:t>
            </a:r>
            <a:endParaRPr lang="fr-FR" dirty="0"/>
          </a:p>
        </p:txBody>
      </p:sp>
      <p:sp>
        <p:nvSpPr>
          <p:cNvPr id="3" name="Rectangle 2"/>
          <p:cNvSpPr/>
          <p:nvPr/>
        </p:nvSpPr>
        <p:spPr>
          <a:xfrm>
            <a:off x="143776" y="1916832"/>
            <a:ext cx="1440000" cy="352839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t>Actifs en valeur de marché</a:t>
            </a:r>
            <a:endParaRPr lang="fr-FR" sz="1600" dirty="0"/>
          </a:p>
        </p:txBody>
      </p:sp>
      <p:sp>
        <p:nvSpPr>
          <p:cNvPr id="8" name="Rectangle 7"/>
          <p:cNvSpPr/>
          <p:nvPr/>
        </p:nvSpPr>
        <p:spPr>
          <a:xfrm>
            <a:off x="143776" y="5580856"/>
            <a:ext cx="1440000" cy="5844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dirty="0" smtClean="0"/>
              <a:t>Autres actifs</a:t>
            </a:r>
            <a:endParaRPr lang="fr-FR" sz="1600" dirty="0"/>
          </a:p>
        </p:txBody>
      </p:sp>
      <p:sp>
        <p:nvSpPr>
          <p:cNvPr id="10" name="Rectangle 9"/>
          <p:cNvSpPr/>
          <p:nvPr/>
        </p:nvSpPr>
        <p:spPr>
          <a:xfrm>
            <a:off x="1655976" y="1916832"/>
            <a:ext cx="1548000" cy="7200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dirty="0" smtClean="0"/>
              <a:t>Fonds propres prudentiels</a:t>
            </a:r>
            <a:endParaRPr lang="fr-FR" sz="1600" dirty="0"/>
          </a:p>
        </p:txBody>
      </p:sp>
      <p:sp>
        <p:nvSpPr>
          <p:cNvPr id="11" name="Rectangle 10"/>
          <p:cNvSpPr/>
          <p:nvPr/>
        </p:nvSpPr>
        <p:spPr>
          <a:xfrm>
            <a:off x="1655976" y="2537544"/>
            <a:ext cx="1548000" cy="432000"/>
          </a:xfrm>
          <a:prstGeom prst="rect">
            <a:avLst/>
          </a:prstGeom>
          <a:ln>
            <a:prstDash val="sysDot"/>
          </a:ln>
        </p:spPr>
        <p:style>
          <a:lnRef idx="1">
            <a:schemeClr val="dk1"/>
          </a:lnRef>
          <a:fillRef idx="2">
            <a:schemeClr val="dk1"/>
          </a:fillRef>
          <a:effectRef idx="1">
            <a:schemeClr val="dk1"/>
          </a:effectRef>
          <a:fontRef idx="minor">
            <a:schemeClr val="dk1"/>
          </a:fontRef>
        </p:style>
        <p:txBody>
          <a:bodyPr rtlCol="0" anchor="ctr"/>
          <a:lstStyle/>
          <a:p>
            <a:pPr algn="ctr"/>
            <a:r>
              <a:rPr lang="fr-FR" sz="1400" dirty="0" smtClean="0"/>
              <a:t>dont Profits futurs</a:t>
            </a:r>
            <a:endParaRPr lang="fr-FR" sz="1400" dirty="0"/>
          </a:p>
        </p:txBody>
      </p:sp>
      <p:sp>
        <p:nvSpPr>
          <p:cNvPr id="12" name="Rectangle 11"/>
          <p:cNvSpPr/>
          <p:nvPr/>
        </p:nvSpPr>
        <p:spPr>
          <a:xfrm>
            <a:off x="1655976" y="3024336"/>
            <a:ext cx="1548000" cy="432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dirty="0" smtClean="0"/>
              <a:t>Marge de risque</a:t>
            </a:r>
            <a:endParaRPr lang="fr-FR" sz="1600" dirty="0"/>
          </a:p>
        </p:txBody>
      </p:sp>
      <p:sp>
        <p:nvSpPr>
          <p:cNvPr id="13" name="Rectangle 12"/>
          <p:cNvSpPr/>
          <p:nvPr/>
        </p:nvSpPr>
        <p:spPr>
          <a:xfrm>
            <a:off x="1655976" y="3511128"/>
            <a:ext cx="1548000" cy="1934096"/>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dirty="0" smtClean="0"/>
              <a:t>Meilleure estimation stochastique</a:t>
            </a:r>
            <a:endParaRPr lang="fr-FR" sz="1600" dirty="0"/>
          </a:p>
        </p:txBody>
      </p:sp>
      <p:sp>
        <p:nvSpPr>
          <p:cNvPr id="14" name="Rectangle 13"/>
          <p:cNvSpPr/>
          <p:nvPr/>
        </p:nvSpPr>
        <p:spPr>
          <a:xfrm>
            <a:off x="1655976" y="5580856"/>
            <a:ext cx="1548000" cy="5844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dirty="0" smtClean="0"/>
              <a:t>Autres passifs</a:t>
            </a:r>
            <a:endParaRPr lang="fr-FR" sz="1600" dirty="0"/>
          </a:p>
        </p:txBody>
      </p:sp>
      <p:sp>
        <p:nvSpPr>
          <p:cNvPr id="15" name="Rectangle 14"/>
          <p:cNvSpPr/>
          <p:nvPr/>
        </p:nvSpPr>
        <p:spPr>
          <a:xfrm>
            <a:off x="3564056" y="1796008"/>
            <a:ext cx="1512000" cy="2743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400" dirty="0" smtClean="0"/>
              <a:t>Actifs incorporels</a:t>
            </a:r>
            <a:endParaRPr lang="fr-FR" sz="1400" dirty="0"/>
          </a:p>
        </p:txBody>
      </p:sp>
      <p:sp>
        <p:nvSpPr>
          <p:cNvPr id="16" name="Rectangle 15"/>
          <p:cNvSpPr/>
          <p:nvPr/>
        </p:nvSpPr>
        <p:spPr>
          <a:xfrm>
            <a:off x="3564056" y="2146548"/>
            <a:ext cx="1512000" cy="68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t>Actifs financiers en juste valeur par résultat</a:t>
            </a:r>
            <a:endParaRPr lang="fr-FR" sz="1600" dirty="0"/>
          </a:p>
        </p:txBody>
      </p:sp>
      <p:sp>
        <p:nvSpPr>
          <p:cNvPr id="17" name="Rectangle 16"/>
          <p:cNvSpPr/>
          <p:nvPr/>
        </p:nvSpPr>
        <p:spPr>
          <a:xfrm>
            <a:off x="3564056" y="2885288"/>
            <a:ext cx="1512000" cy="133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t>Actifs financiers en juste valeur par OCI</a:t>
            </a:r>
            <a:endParaRPr lang="fr-FR" sz="1600" dirty="0"/>
          </a:p>
        </p:txBody>
      </p:sp>
      <p:sp>
        <p:nvSpPr>
          <p:cNvPr id="18" name="Rectangle 17"/>
          <p:cNvSpPr/>
          <p:nvPr/>
        </p:nvSpPr>
        <p:spPr>
          <a:xfrm>
            <a:off x="3564056" y="4275828"/>
            <a:ext cx="1512000" cy="11693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600" dirty="0" smtClean="0"/>
              <a:t>Actifs  financiers au coût amorti</a:t>
            </a:r>
            <a:endParaRPr lang="fr-FR" sz="1600" dirty="0"/>
          </a:p>
        </p:txBody>
      </p:sp>
      <p:sp>
        <p:nvSpPr>
          <p:cNvPr id="19" name="Rectangle 18"/>
          <p:cNvSpPr/>
          <p:nvPr/>
        </p:nvSpPr>
        <p:spPr>
          <a:xfrm>
            <a:off x="3582056" y="5574686"/>
            <a:ext cx="1512000" cy="5844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dirty="0" smtClean="0"/>
              <a:t>Autres actifs</a:t>
            </a:r>
            <a:endParaRPr lang="fr-FR" sz="1600" dirty="0"/>
          </a:p>
        </p:txBody>
      </p:sp>
      <p:sp>
        <p:nvSpPr>
          <p:cNvPr id="20" name="Rectangle 19"/>
          <p:cNvSpPr/>
          <p:nvPr/>
        </p:nvSpPr>
        <p:spPr>
          <a:xfrm>
            <a:off x="5198080" y="1790564"/>
            <a:ext cx="1548000" cy="55383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dirty="0" smtClean="0"/>
              <a:t>Capitaux propres</a:t>
            </a:r>
            <a:endParaRPr lang="fr-FR" sz="1600" dirty="0"/>
          </a:p>
        </p:txBody>
      </p:sp>
      <p:sp>
        <p:nvSpPr>
          <p:cNvPr id="21" name="Rectangle 20"/>
          <p:cNvSpPr/>
          <p:nvPr/>
        </p:nvSpPr>
        <p:spPr>
          <a:xfrm>
            <a:off x="5198080" y="2412213"/>
            <a:ext cx="1548000" cy="51315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1400" dirty="0" smtClean="0"/>
              <a:t>Marge de service contractuelle</a:t>
            </a:r>
            <a:endParaRPr lang="fr-FR" sz="1400" dirty="0"/>
          </a:p>
        </p:txBody>
      </p:sp>
      <p:sp>
        <p:nvSpPr>
          <p:cNvPr id="22" name="Rectangle 21"/>
          <p:cNvSpPr/>
          <p:nvPr/>
        </p:nvSpPr>
        <p:spPr>
          <a:xfrm>
            <a:off x="5214410" y="2994639"/>
            <a:ext cx="1548000" cy="491394"/>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dirty="0" smtClean="0"/>
              <a:t>Ajustement pour risque</a:t>
            </a:r>
            <a:endParaRPr lang="fr-FR" sz="1600" dirty="0"/>
          </a:p>
        </p:txBody>
      </p:sp>
      <p:sp>
        <p:nvSpPr>
          <p:cNvPr id="23" name="Rectangle 22"/>
          <p:cNvSpPr/>
          <p:nvPr/>
        </p:nvSpPr>
        <p:spPr>
          <a:xfrm>
            <a:off x="5184256" y="3572401"/>
            <a:ext cx="1548000" cy="1872823"/>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dirty="0" smtClean="0"/>
              <a:t>Meilleure estimation des flux futurs </a:t>
            </a:r>
            <a:endParaRPr lang="fr-FR" sz="1600" dirty="0"/>
          </a:p>
        </p:txBody>
      </p:sp>
      <p:sp>
        <p:nvSpPr>
          <p:cNvPr id="24" name="Rectangle 23"/>
          <p:cNvSpPr/>
          <p:nvPr/>
        </p:nvSpPr>
        <p:spPr>
          <a:xfrm>
            <a:off x="5198080" y="5574686"/>
            <a:ext cx="1548000" cy="5844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dirty="0" smtClean="0"/>
              <a:t>Autres passifs</a:t>
            </a:r>
            <a:endParaRPr lang="fr-FR" sz="1600" dirty="0"/>
          </a:p>
        </p:txBody>
      </p:sp>
      <p:graphicFrame>
        <p:nvGraphicFramePr>
          <p:cNvPr id="27" name="Tableau 26"/>
          <p:cNvGraphicFramePr>
            <a:graphicFrameLocks noGrp="1"/>
          </p:cNvGraphicFramePr>
          <p:nvPr>
            <p:extLst>
              <p:ext uri="{D42A27DB-BD31-4B8C-83A1-F6EECF244321}">
                <p14:modId xmlns:p14="http://schemas.microsoft.com/office/powerpoint/2010/main" val="27440075"/>
              </p:ext>
            </p:extLst>
          </p:nvPr>
        </p:nvGraphicFramePr>
        <p:xfrm>
          <a:off x="150796" y="976468"/>
          <a:ext cx="3053180" cy="370840"/>
        </p:xfrm>
        <a:graphic>
          <a:graphicData uri="http://schemas.openxmlformats.org/drawingml/2006/table">
            <a:tbl>
              <a:tblPr firstRow="1" bandRow="1">
                <a:tableStyleId>{5C22544A-7EE6-4342-B048-85BDC9FD1C3A}</a:tableStyleId>
              </a:tblPr>
              <a:tblGrid>
                <a:gridCol w="3053180">
                  <a:extLst>
                    <a:ext uri="{9D8B030D-6E8A-4147-A177-3AD203B41FA5}">
                      <a16:colId xmlns="" xmlns:a16="http://schemas.microsoft.com/office/drawing/2014/main" val="4050221870"/>
                    </a:ext>
                  </a:extLst>
                </a:gridCol>
              </a:tblGrid>
              <a:tr h="370840">
                <a:tc>
                  <a:txBody>
                    <a:bodyPr/>
                    <a:lstStyle/>
                    <a:p>
                      <a:pPr algn="ctr"/>
                      <a:r>
                        <a:rPr lang="fr-FR" dirty="0" smtClean="0">
                          <a:solidFill>
                            <a:schemeClr val="accent2">
                              <a:lumMod val="75000"/>
                            </a:schemeClr>
                          </a:solidFill>
                        </a:rPr>
                        <a:t>Solvabilité II</a:t>
                      </a:r>
                      <a:endParaRPr lang="fr-FR" dirty="0">
                        <a:solidFill>
                          <a:schemeClr val="accent2">
                            <a:lumMod val="75000"/>
                          </a:schemeClr>
                        </a:solidFill>
                      </a:endParaRPr>
                    </a:p>
                  </a:txBody>
                  <a:tcPr>
                    <a:lnB w="12700" cap="flat" cmpd="sng" algn="ctr">
                      <a:solidFill>
                        <a:schemeClr val="accent2">
                          <a:lumMod val="75000"/>
                        </a:schemeClr>
                      </a:solidFill>
                      <a:prstDash val="solid"/>
                      <a:round/>
                      <a:headEnd type="none" w="med" len="med"/>
                      <a:tailEnd type="none" w="med" len="med"/>
                    </a:lnB>
                    <a:noFill/>
                  </a:tcPr>
                </a:tc>
                <a:extLst>
                  <a:ext uri="{0D108BD9-81ED-4DB2-BD59-A6C34878D82A}">
                    <a16:rowId xmlns="" xmlns:a16="http://schemas.microsoft.com/office/drawing/2014/main" val="3869992823"/>
                  </a:ext>
                </a:extLst>
              </a:tr>
            </a:tbl>
          </a:graphicData>
        </a:graphic>
      </p:graphicFrame>
      <p:graphicFrame>
        <p:nvGraphicFramePr>
          <p:cNvPr id="28" name="Tableau 27"/>
          <p:cNvGraphicFramePr>
            <a:graphicFrameLocks noGrp="1"/>
          </p:cNvGraphicFramePr>
          <p:nvPr>
            <p:extLst>
              <p:ext uri="{D42A27DB-BD31-4B8C-83A1-F6EECF244321}">
                <p14:modId xmlns:p14="http://schemas.microsoft.com/office/powerpoint/2010/main" val="3429903723"/>
              </p:ext>
            </p:extLst>
          </p:nvPr>
        </p:nvGraphicFramePr>
        <p:xfrm>
          <a:off x="3387194" y="985296"/>
          <a:ext cx="5640990" cy="370840"/>
        </p:xfrm>
        <a:graphic>
          <a:graphicData uri="http://schemas.openxmlformats.org/drawingml/2006/table">
            <a:tbl>
              <a:tblPr firstRow="1" bandRow="1">
                <a:tableStyleId>{5C22544A-7EE6-4342-B048-85BDC9FD1C3A}</a:tableStyleId>
              </a:tblPr>
              <a:tblGrid>
                <a:gridCol w="5640990">
                  <a:extLst>
                    <a:ext uri="{9D8B030D-6E8A-4147-A177-3AD203B41FA5}">
                      <a16:colId xmlns="" xmlns:a16="http://schemas.microsoft.com/office/drawing/2014/main" val="4050221870"/>
                    </a:ext>
                  </a:extLst>
                </a:gridCol>
              </a:tblGrid>
              <a:tr h="370840">
                <a:tc>
                  <a:txBody>
                    <a:bodyPr/>
                    <a:lstStyle/>
                    <a:p>
                      <a:pPr algn="ctr"/>
                      <a:r>
                        <a:rPr lang="fr-FR" dirty="0" smtClean="0">
                          <a:solidFill>
                            <a:schemeClr val="accent2">
                              <a:lumMod val="75000"/>
                            </a:schemeClr>
                          </a:solidFill>
                        </a:rPr>
                        <a:t>IFRS 17 / IFRS 9</a:t>
                      </a:r>
                      <a:endParaRPr lang="fr-FR" dirty="0">
                        <a:solidFill>
                          <a:schemeClr val="accent2">
                            <a:lumMod val="75000"/>
                          </a:schemeClr>
                        </a:solidFill>
                      </a:endParaRPr>
                    </a:p>
                  </a:txBody>
                  <a:tcPr>
                    <a:lnB w="12700" cap="flat" cmpd="sng" algn="ctr">
                      <a:solidFill>
                        <a:schemeClr val="accent2">
                          <a:lumMod val="75000"/>
                        </a:schemeClr>
                      </a:solidFill>
                      <a:prstDash val="solid"/>
                      <a:round/>
                      <a:headEnd type="none" w="med" len="med"/>
                      <a:tailEnd type="none" w="med" len="med"/>
                    </a:lnB>
                    <a:noFill/>
                  </a:tcPr>
                </a:tc>
                <a:extLst>
                  <a:ext uri="{0D108BD9-81ED-4DB2-BD59-A6C34878D82A}">
                    <a16:rowId xmlns="" xmlns:a16="http://schemas.microsoft.com/office/drawing/2014/main" val="3869992823"/>
                  </a:ext>
                </a:extLst>
              </a:tr>
            </a:tbl>
          </a:graphicData>
        </a:graphic>
      </p:graphicFrame>
      <p:sp>
        <p:nvSpPr>
          <p:cNvPr id="29" name="Rectangle 28"/>
          <p:cNvSpPr/>
          <p:nvPr/>
        </p:nvSpPr>
        <p:spPr>
          <a:xfrm>
            <a:off x="6952148" y="1795525"/>
            <a:ext cx="1908000" cy="54806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dirty="0" smtClean="0"/>
              <a:t>Revenu d’assurance</a:t>
            </a:r>
            <a:endParaRPr lang="fr-FR" sz="1600" dirty="0"/>
          </a:p>
        </p:txBody>
      </p:sp>
      <p:sp>
        <p:nvSpPr>
          <p:cNvPr id="30" name="Rectangle 29"/>
          <p:cNvSpPr/>
          <p:nvPr/>
        </p:nvSpPr>
        <p:spPr>
          <a:xfrm>
            <a:off x="6950206" y="2420671"/>
            <a:ext cx="1908000" cy="54806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dirty="0" smtClean="0"/>
              <a:t>Charges d’assurance</a:t>
            </a:r>
            <a:endParaRPr lang="fr-FR" sz="1600" dirty="0"/>
          </a:p>
        </p:txBody>
      </p:sp>
      <p:sp>
        <p:nvSpPr>
          <p:cNvPr id="31" name="Rectangle 30"/>
          <p:cNvSpPr/>
          <p:nvPr/>
        </p:nvSpPr>
        <p:spPr>
          <a:xfrm>
            <a:off x="6948264" y="3045817"/>
            <a:ext cx="1908000" cy="54806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dirty="0" smtClean="0"/>
              <a:t>Résultat d’assurance</a:t>
            </a:r>
            <a:endParaRPr lang="fr-FR" sz="1600" dirty="0"/>
          </a:p>
        </p:txBody>
      </p:sp>
      <p:sp>
        <p:nvSpPr>
          <p:cNvPr id="32" name="Rectangle 31"/>
          <p:cNvSpPr/>
          <p:nvPr/>
        </p:nvSpPr>
        <p:spPr>
          <a:xfrm>
            <a:off x="6962165" y="3694504"/>
            <a:ext cx="1908000" cy="548065"/>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600" dirty="0" smtClean="0"/>
              <a:t>Revenu des placements</a:t>
            </a:r>
            <a:endParaRPr lang="fr-FR" sz="1600" dirty="0"/>
          </a:p>
        </p:txBody>
      </p:sp>
      <p:sp>
        <p:nvSpPr>
          <p:cNvPr id="33" name="Rectangle 32"/>
          <p:cNvSpPr/>
          <p:nvPr/>
        </p:nvSpPr>
        <p:spPr>
          <a:xfrm>
            <a:off x="6967681" y="4360001"/>
            <a:ext cx="1908000" cy="54806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fr-FR" sz="1600" dirty="0" smtClean="0"/>
              <a:t>Résultat financier d’assurance</a:t>
            </a:r>
            <a:endParaRPr lang="fr-FR" sz="1600" dirty="0"/>
          </a:p>
        </p:txBody>
      </p:sp>
      <p:sp>
        <p:nvSpPr>
          <p:cNvPr id="34" name="Rectangle 33"/>
          <p:cNvSpPr/>
          <p:nvPr/>
        </p:nvSpPr>
        <p:spPr>
          <a:xfrm>
            <a:off x="6948263" y="5025498"/>
            <a:ext cx="1908000" cy="396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600" dirty="0" smtClean="0"/>
              <a:t>Autres charges</a:t>
            </a:r>
            <a:endParaRPr lang="fr-FR" sz="1600" dirty="0"/>
          </a:p>
        </p:txBody>
      </p:sp>
      <p:sp>
        <p:nvSpPr>
          <p:cNvPr id="35" name="Rectangle 34"/>
          <p:cNvSpPr/>
          <p:nvPr/>
        </p:nvSpPr>
        <p:spPr>
          <a:xfrm>
            <a:off x="6952728" y="5525696"/>
            <a:ext cx="1908000" cy="633437"/>
          </a:xfrm>
          <a:prstGeom prst="rect">
            <a:avLst/>
          </a:prstGeom>
          <a:noFill/>
        </p:spPr>
        <p:style>
          <a:lnRef idx="1">
            <a:schemeClr val="dk1"/>
          </a:lnRef>
          <a:fillRef idx="2">
            <a:schemeClr val="dk1"/>
          </a:fillRef>
          <a:effectRef idx="1">
            <a:schemeClr val="dk1"/>
          </a:effectRef>
          <a:fontRef idx="minor">
            <a:schemeClr val="dk1"/>
          </a:fontRef>
        </p:style>
        <p:txBody>
          <a:bodyPr rtlCol="0" anchor="ctr"/>
          <a:lstStyle/>
          <a:p>
            <a:pPr algn="ctr"/>
            <a:r>
              <a:rPr lang="fr-FR" sz="1600" b="1" dirty="0" smtClean="0"/>
              <a:t>Résultat net</a:t>
            </a:r>
            <a:endParaRPr lang="fr-FR" sz="1600" b="1" dirty="0"/>
          </a:p>
        </p:txBody>
      </p:sp>
      <p:sp>
        <p:nvSpPr>
          <p:cNvPr id="36" name="ZoneTexte 35"/>
          <p:cNvSpPr txBox="1"/>
          <p:nvPr/>
        </p:nvSpPr>
        <p:spPr>
          <a:xfrm>
            <a:off x="971600" y="1356501"/>
            <a:ext cx="1440160" cy="369332"/>
          </a:xfrm>
          <a:prstGeom prst="rect">
            <a:avLst/>
          </a:prstGeom>
          <a:noFill/>
        </p:spPr>
        <p:txBody>
          <a:bodyPr wrap="square" rtlCol="0">
            <a:spAutoFit/>
          </a:bodyPr>
          <a:lstStyle/>
          <a:p>
            <a:pPr algn="ctr"/>
            <a:r>
              <a:rPr lang="fr-FR" sz="1800" b="1" u="sng" dirty="0" smtClean="0">
                <a:solidFill>
                  <a:schemeClr val="tx1"/>
                </a:solidFill>
                <a:latin typeface="+mj-lt"/>
              </a:rPr>
              <a:t>Bilan</a:t>
            </a:r>
            <a:endParaRPr lang="fr-FR" sz="1800" b="1" u="sng" dirty="0">
              <a:solidFill>
                <a:schemeClr val="tx1"/>
              </a:solidFill>
              <a:latin typeface="+mj-lt"/>
            </a:endParaRPr>
          </a:p>
        </p:txBody>
      </p:sp>
      <p:sp>
        <p:nvSpPr>
          <p:cNvPr id="37" name="ZoneTexte 36"/>
          <p:cNvSpPr txBox="1"/>
          <p:nvPr/>
        </p:nvSpPr>
        <p:spPr>
          <a:xfrm>
            <a:off x="4373976" y="1356501"/>
            <a:ext cx="1440160" cy="369332"/>
          </a:xfrm>
          <a:prstGeom prst="rect">
            <a:avLst/>
          </a:prstGeom>
          <a:noFill/>
        </p:spPr>
        <p:txBody>
          <a:bodyPr wrap="square" rtlCol="0">
            <a:spAutoFit/>
          </a:bodyPr>
          <a:lstStyle/>
          <a:p>
            <a:pPr algn="ctr"/>
            <a:r>
              <a:rPr lang="fr-FR" sz="1800" b="1" u="sng" dirty="0" smtClean="0">
                <a:solidFill>
                  <a:schemeClr val="tx1"/>
                </a:solidFill>
                <a:latin typeface="+mj-lt"/>
              </a:rPr>
              <a:t>Bilan</a:t>
            </a:r>
            <a:endParaRPr lang="fr-FR" sz="1800" b="1" u="sng" dirty="0">
              <a:solidFill>
                <a:schemeClr val="tx1"/>
              </a:solidFill>
              <a:latin typeface="+mj-lt"/>
            </a:endParaRPr>
          </a:p>
        </p:txBody>
      </p:sp>
      <p:sp>
        <p:nvSpPr>
          <p:cNvPr id="38" name="ZoneTexte 37"/>
          <p:cNvSpPr txBox="1"/>
          <p:nvPr/>
        </p:nvSpPr>
        <p:spPr>
          <a:xfrm>
            <a:off x="6616905" y="1356501"/>
            <a:ext cx="2527095" cy="369332"/>
          </a:xfrm>
          <a:prstGeom prst="rect">
            <a:avLst/>
          </a:prstGeom>
          <a:noFill/>
        </p:spPr>
        <p:txBody>
          <a:bodyPr wrap="square" rtlCol="0">
            <a:spAutoFit/>
          </a:bodyPr>
          <a:lstStyle/>
          <a:p>
            <a:pPr algn="ctr"/>
            <a:r>
              <a:rPr lang="fr-FR" sz="1800" b="1" u="sng" dirty="0" smtClean="0">
                <a:solidFill>
                  <a:schemeClr val="tx1"/>
                </a:solidFill>
                <a:latin typeface="+mj-lt"/>
              </a:rPr>
              <a:t>Compte de résultat</a:t>
            </a:r>
            <a:endParaRPr lang="fr-FR" sz="1800" b="1" u="sng" dirty="0">
              <a:solidFill>
                <a:schemeClr val="tx1"/>
              </a:solidFill>
              <a:latin typeface="+mj-lt"/>
            </a:endParaRPr>
          </a:p>
        </p:txBody>
      </p:sp>
    </p:spTree>
    <p:extLst>
      <p:ext uri="{BB962C8B-B14F-4D97-AF65-F5344CB8AC3E}">
        <p14:creationId xmlns:p14="http://schemas.microsoft.com/office/powerpoint/2010/main" val="17136004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6"/>
          <p:cNvSpPr>
            <a:spLocks noGrp="1"/>
          </p:cNvSpPr>
          <p:nvPr>
            <p:ph type="subTitle" idx="1"/>
          </p:nvPr>
        </p:nvSpPr>
        <p:spPr/>
        <p:txBody>
          <a:bodyPr/>
          <a:lstStyle/>
          <a:p>
            <a:endParaRPr lang="fr-FR" dirty="0"/>
          </a:p>
        </p:txBody>
      </p:sp>
      <p:sp>
        <p:nvSpPr>
          <p:cNvPr id="6" name="Titre 5"/>
          <p:cNvSpPr>
            <a:spLocks noGrp="1"/>
          </p:cNvSpPr>
          <p:nvPr>
            <p:ph type="title"/>
          </p:nvPr>
        </p:nvSpPr>
        <p:spPr/>
        <p:txBody>
          <a:bodyPr/>
          <a:lstStyle/>
          <a:p>
            <a:r>
              <a:rPr lang="fr-FR" dirty="0" smtClean="0"/>
              <a:t>Annexes</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32</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Tree>
    <p:extLst>
      <p:ext uri="{BB962C8B-B14F-4D97-AF65-F5344CB8AC3E}">
        <p14:creationId xmlns:p14="http://schemas.microsoft.com/office/powerpoint/2010/main" val="40426926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Annexes</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33</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4119200132"/>
              </p:ext>
            </p:extLst>
          </p:nvPr>
        </p:nvGraphicFramePr>
        <p:xfrm>
          <a:off x="796934" y="1484784"/>
          <a:ext cx="7173845" cy="2716480"/>
        </p:xfrm>
        <a:graphic>
          <a:graphicData uri="http://schemas.openxmlformats.org/drawingml/2006/table">
            <a:tbl>
              <a:tblPr firstRow="1" bandRow="1">
                <a:tableStyleId>{68D230F3-CF80-4859-8CE7-A43EE81993B5}</a:tableStyleId>
              </a:tblPr>
              <a:tblGrid>
                <a:gridCol w="747576">
                  <a:extLst>
                    <a:ext uri="{9D8B030D-6E8A-4147-A177-3AD203B41FA5}">
                      <a16:colId xmlns="" xmlns:a16="http://schemas.microsoft.com/office/drawing/2014/main" val="20000"/>
                    </a:ext>
                  </a:extLst>
                </a:gridCol>
                <a:gridCol w="5904000">
                  <a:extLst>
                    <a:ext uri="{9D8B030D-6E8A-4147-A177-3AD203B41FA5}">
                      <a16:colId xmlns="" xmlns:a16="http://schemas.microsoft.com/office/drawing/2014/main" val="20001"/>
                    </a:ext>
                  </a:extLst>
                </a:gridCol>
                <a:gridCol w="522269">
                  <a:extLst>
                    <a:ext uri="{9D8B030D-6E8A-4147-A177-3AD203B41FA5}">
                      <a16:colId xmlns="" xmlns:a16="http://schemas.microsoft.com/office/drawing/2014/main" val="20002"/>
                    </a:ext>
                  </a:extLst>
                </a:gridCol>
              </a:tblGrid>
              <a:tr h="370840">
                <a:tc gridSpan="2">
                  <a:txBody>
                    <a:bodyPr/>
                    <a:lstStyle/>
                    <a:p>
                      <a:r>
                        <a:rPr lang="fr-FR" sz="1800" dirty="0" smtClean="0">
                          <a:solidFill>
                            <a:srgbClr val="002060"/>
                          </a:solidFill>
                        </a:rPr>
                        <a:t>Liste des annexes</a:t>
                      </a:r>
                      <a:endParaRPr lang="fr-FR" sz="1800" dirty="0">
                        <a:solidFill>
                          <a:srgbClr val="002060"/>
                        </a:solidFill>
                      </a:endParaRPr>
                    </a:p>
                  </a:txBody>
                  <a:tcPr>
                    <a:lnB w="12700" cap="flat" cmpd="sng" algn="ctr">
                      <a:solidFill>
                        <a:srgbClr val="FF8700"/>
                      </a:solidFill>
                      <a:prstDash val="solid"/>
                      <a:round/>
                      <a:headEnd type="none" w="med" len="med"/>
                      <a:tailEnd type="none" w="med" len="med"/>
                    </a:lnB>
                    <a:noFill/>
                  </a:tcPr>
                </a:tc>
                <a:tc hMerge="1">
                  <a:txBody>
                    <a:bodyPr/>
                    <a:lstStyle/>
                    <a:p>
                      <a:endParaRPr lang="fr-FR" sz="2400" dirty="0"/>
                    </a:p>
                  </a:txBody>
                  <a:tcPr>
                    <a:noFill/>
                  </a:tcPr>
                </a:tc>
                <a:tc>
                  <a:txBody>
                    <a:bodyPr/>
                    <a:lstStyle/>
                    <a:p>
                      <a:endParaRPr lang="fr-FR" sz="1800" dirty="0">
                        <a:solidFill>
                          <a:srgbClr val="002060"/>
                        </a:solidFill>
                      </a:endParaRPr>
                    </a:p>
                  </a:txBody>
                  <a:tcPr>
                    <a:noFill/>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1.</a:t>
                      </a:r>
                    </a:p>
                  </a:txBody>
                  <a:tcPr>
                    <a:lnT w="12700" cap="flat" cmpd="sng" algn="ctr">
                      <a:solidFill>
                        <a:srgbClr val="FF8700"/>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smtClean="0">
                          <a:solidFill>
                            <a:srgbClr val="002060"/>
                          </a:solidFill>
                          <a:latin typeface="+mn-lt"/>
                          <a:ea typeface="+mn-ea"/>
                          <a:cs typeface="+mn-cs"/>
                        </a:rPr>
                        <a:t>Présentation synthétique d’IFRS 9</a:t>
                      </a:r>
                      <a:endParaRPr lang="fr-FR" sz="1800" kern="1200" dirty="0" smtClean="0">
                        <a:solidFill>
                          <a:srgbClr val="002060"/>
                        </a:solidFill>
                        <a:latin typeface="+mn-lt"/>
                        <a:ea typeface="+mn-ea"/>
                        <a:cs typeface="+mn-cs"/>
                      </a:endParaRPr>
                    </a:p>
                  </a:txBody>
                  <a:tcPr>
                    <a:lnT w="12700" cap="flat" cmpd="sng" algn="ctr">
                      <a:solidFill>
                        <a:srgbClr val="FF8700"/>
                      </a:solidFill>
                      <a:prstDash val="solid"/>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34</a:t>
                      </a:r>
                      <a:endParaRPr lang="fr-FR" sz="1800" dirty="0">
                        <a:solidFill>
                          <a:srgbClr val="002060"/>
                        </a:solidFill>
                      </a:endParaRPr>
                    </a:p>
                  </a:txBody>
                  <a:tcPr>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2.</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Liste des amendements de l’exposé sondage 2019</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36</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3.</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La méthod</a:t>
                      </a:r>
                      <a:r>
                        <a:rPr lang="fr-FR" sz="1800" kern="1200" baseline="0" dirty="0" smtClean="0">
                          <a:solidFill>
                            <a:srgbClr val="002060"/>
                          </a:solidFill>
                          <a:latin typeface="+mn-lt"/>
                          <a:ea typeface="+mn-ea"/>
                          <a:cs typeface="+mn-cs"/>
                        </a:rPr>
                        <a:t>e des honoraires variables</a:t>
                      </a:r>
                      <a:endParaRPr lang="fr-FR" sz="1800" kern="1200" dirty="0" smtClean="0">
                        <a:solidFill>
                          <a:srgbClr val="002060"/>
                        </a:solidFill>
                        <a:latin typeface="+mn-lt"/>
                        <a:ea typeface="+mn-ea"/>
                        <a:cs typeface="+mn-cs"/>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37</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316119425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4.</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 Détermination</a:t>
                      </a:r>
                      <a:r>
                        <a:rPr lang="fr-FR" sz="1800" kern="1200" baseline="0" dirty="0" smtClean="0">
                          <a:solidFill>
                            <a:srgbClr val="002060"/>
                          </a:solidFill>
                          <a:latin typeface="+mn-lt"/>
                          <a:ea typeface="+mn-ea"/>
                          <a:cs typeface="+mn-cs"/>
                        </a:rPr>
                        <a:t> du taux d’actualisation</a:t>
                      </a:r>
                      <a:endParaRPr lang="fr-FR" sz="1800" kern="1200" dirty="0" smtClean="0">
                        <a:solidFill>
                          <a:srgbClr val="002060"/>
                        </a:solidFill>
                        <a:latin typeface="+mn-lt"/>
                        <a:ea typeface="+mn-ea"/>
                        <a:cs typeface="+mn-cs"/>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40</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5.</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Méthodes de transition vers IFRS 17</a:t>
                      </a: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tc>
                  <a:txBody>
                    <a:bodyPr/>
                    <a:lstStyle/>
                    <a:p>
                      <a:pPr algn="r"/>
                      <a:r>
                        <a:rPr lang="fr-FR" sz="1800" dirty="0" smtClean="0">
                          <a:solidFill>
                            <a:srgbClr val="002060"/>
                          </a:solidFill>
                        </a:rPr>
                        <a:t>41</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 xmlns:a16="http://schemas.microsoft.com/office/drawing/2014/main" val="190987757"/>
                  </a:ext>
                </a:extLst>
              </a:tr>
              <a:tr h="491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2060"/>
                          </a:solidFill>
                          <a:latin typeface="+mn-lt"/>
                          <a:ea typeface="+mn-ea"/>
                          <a:cs typeface="+mn-cs"/>
                        </a:rPr>
                        <a:t>6.</a:t>
                      </a:r>
                    </a:p>
                  </a:txBody>
                  <a:tcPr>
                    <a:lnT w="12700" cap="flat" cmpd="sng" algn="ctr">
                      <a:solidFill>
                        <a:schemeClr val="tx1"/>
                      </a:solidFill>
                      <a:prstDash val="dot"/>
                      <a:round/>
                      <a:headEnd type="none" w="med" len="med"/>
                      <a:tailEnd type="none" w="med" len="med"/>
                    </a:lnT>
                    <a:lnB w="12700" cap="flat" cmpd="sng" algn="ctr">
                      <a:solidFill>
                        <a:srgbClr val="FF870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smtClean="0">
                          <a:solidFill>
                            <a:srgbClr val="002060"/>
                          </a:solidFill>
                          <a:latin typeface="+mn-lt"/>
                          <a:ea typeface="+mn-ea"/>
                          <a:cs typeface="+mn-cs"/>
                        </a:rPr>
                        <a:t>Liste des normes IAS/IFRS en vigueur au 1</a:t>
                      </a:r>
                      <a:r>
                        <a:rPr lang="fr-FR" sz="1800" kern="1200" baseline="30000" dirty="0" smtClean="0">
                          <a:solidFill>
                            <a:srgbClr val="002060"/>
                          </a:solidFill>
                          <a:latin typeface="+mn-lt"/>
                          <a:ea typeface="+mn-ea"/>
                          <a:cs typeface="+mn-cs"/>
                        </a:rPr>
                        <a:t>er</a:t>
                      </a:r>
                      <a:r>
                        <a:rPr lang="fr-FR" sz="1800" kern="1200" baseline="0" dirty="0" smtClean="0">
                          <a:solidFill>
                            <a:srgbClr val="002060"/>
                          </a:solidFill>
                          <a:latin typeface="+mn-lt"/>
                          <a:ea typeface="+mn-ea"/>
                          <a:cs typeface="+mn-cs"/>
                        </a:rPr>
                        <a:t> janvier 2020</a:t>
                      </a:r>
                      <a:endParaRPr lang="fr-FR" sz="1800" kern="1200" dirty="0" smtClean="0">
                        <a:solidFill>
                          <a:srgbClr val="002060"/>
                        </a:solidFill>
                        <a:latin typeface="+mn-lt"/>
                        <a:ea typeface="+mn-ea"/>
                        <a:cs typeface="+mn-cs"/>
                      </a:endParaRPr>
                    </a:p>
                  </a:txBody>
                  <a:tcPr>
                    <a:lnT w="12700" cap="flat" cmpd="sng" algn="ctr">
                      <a:solidFill>
                        <a:schemeClr val="tx1"/>
                      </a:solidFill>
                      <a:prstDash val="dot"/>
                      <a:round/>
                      <a:headEnd type="none" w="med" len="med"/>
                      <a:tailEnd type="none" w="med" len="med"/>
                    </a:lnT>
                    <a:lnB w="12700" cap="flat" cmpd="sng" algn="ctr">
                      <a:solidFill>
                        <a:srgbClr val="FF8700"/>
                      </a:solidFill>
                      <a:prstDash val="solid"/>
                      <a:round/>
                      <a:headEnd type="none" w="med" len="med"/>
                      <a:tailEnd type="none" w="med" len="med"/>
                    </a:lnB>
                    <a:noFill/>
                  </a:tcPr>
                </a:tc>
                <a:tc>
                  <a:txBody>
                    <a:bodyPr/>
                    <a:lstStyle/>
                    <a:p>
                      <a:pPr algn="r"/>
                      <a:r>
                        <a:rPr lang="fr-FR" sz="1800" dirty="0" smtClean="0">
                          <a:solidFill>
                            <a:srgbClr val="002060"/>
                          </a:solidFill>
                        </a:rPr>
                        <a:t>42</a:t>
                      </a:r>
                      <a:endParaRPr lang="fr-FR" sz="1800" dirty="0">
                        <a:solidFill>
                          <a:srgbClr val="002060"/>
                        </a:solidFill>
                      </a:endParaRPr>
                    </a:p>
                  </a:txBody>
                  <a:tcPr>
                    <a:lnT w="12700" cap="flat" cmpd="sng" algn="ctr">
                      <a:solidFill>
                        <a:schemeClr val="tx1"/>
                      </a:solidFill>
                      <a:prstDash val="dot"/>
                      <a:round/>
                      <a:headEnd type="none" w="med" len="med"/>
                      <a:tailEnd type="none" w="med" len="med"/>
                    </a:lnT>
                    <a:lnB w="12700" cap="flat" cmpd="sng" algn="ctr">
                      <a:solidFill>
                        <a:srgbClr val="FF8700"/>
                      </a:solidFill>
                      <a:prstDash val="solid"/>
                      <a:round/>
                      <a:headEnd type="none" w="med" len="med"/>
                      <a:tailEnd type="none" w="med" len="med"/>
                    </a:lnB>
                    <a:noFill/>
                  </a:tcPr>
                </a:tc>
                <a:extLst>
                  <a:ext uri="{0D108BD9-81ED-4DB2-BD59-A6C34878D82A}">
                    <a16:rowId xmlns="" xmlns:a16="http://schemas.microsoft.com/office/drawing/2014/main" val="2966014493"/>
                  </a:ext>
                </a:extLst>
              </a:tr>
            </a:tbl>
          </a:graphicData>
        </a:graphic>
      </p:graphicFrame>
    </p:spTree>
    <p:extLst>
      <p:ext uri="{BB962C8B-B14F-4D97-AF65-F5344CB8AC3E}">
        <p14:creationId xmlns:p14="http://schemas.microsoft.com/office/powerpoint/2010/main" val="14677138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solidFill>
                  <a:srgbClr val="162A71"/>
                </a:solidFill>
              </a:rPr>
              <a:t>Annexes - Présentation synthétique d’IFRS 9</a:t>
            </a:r>
            <a:r>
              <a:rPr lang="fr-FR" dirty="0">
                <a:solidFill>
                  <a:srgbClr val="162A71"/>
                </a:solidFill>
              </a:rPr>
              <a:t/>
            </a:r>
            <a:br>
              <a:rPr lang="fr-FR" dirty="0">
                <a:solidFill>
                  <a:srgbClr val="162A71"/>
                </a:solidFill>
              </a:rPr>
            </a:br>
            <a:r>
              <a:rPr lang="fr-FR" sz="2400" dirty="0">
                <a:solidFill>
                  <a:srgbClr val="0070C0"/>
                </a:solidFill>
              </a:rPr>
              <a:t>IFRS 9 – Classement et </a:t>
            </a:r>
            <a:r>
              <a:rPr lang="fr-FR" sz="2400" dirty="0" smtClean="0">
                <a:solidFill>
                  <a:srgbClr val="0070C0"/>
                </a:solidFill>
              </a:rPr>
              <a:t>évaluation</a:t>
            </a:r>
            <a:endParaRPr lang="fr-FR" sz="2400"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34</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7" name="Rectangle à coins arrondis 4"/>
          <p:cNvSpPr/>
          <p:nvPr/>
        </p:nvSpPr>
        <p:spPr>
          <a:xfrm>
            <a:off x="35496" y="1698668"/>
            <a:ext cx="1440000" cy="756000"/>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dirty="0" smtClean="0">
                <a:solidFill>
                  <a:srgbClr val="002060"/>
                </a:solidFill>
              </a:rPr>
              <a:t>Test SPPI</a:t>
            </a:r>
            <a:r>
              <a:rPr lang="fr-FR" sz="1800" baseline="30000" dirty="0" smtClean="0">
                <a:solidFill>
                  <a:srgbClr val="002060"/>
                </a:solidFill>
              </a:rPr>
              <a:t>1</a:t>
            </a:r>
            <a:endParaRPr lang="fr-FR" sz="1800" baseline="30000" dirty="0">
              <a:solidFill>
                <a:srgbClr val="002060"/>
              </a:solidFill>
            </a:endParaRPr>
          </a:p>
        </p:txBody>
      </p:sp>
      <p:sp>
        <p:nvSpPr>
          <p:cNvPr id="8" name="Rectangle à coins arrondis 8"/>
          <p:cNvSpPr/>
          <p:nvPr/>
        </p:nvSpPr>
        <p:spPr>
          <a:xfrm>
            <a:off x="35496" y="2687434"/>
            <a:ext cx="1440000" cy="756000"/>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dirty="0" smtClean="0">
                <a:solidFill>
                  <a:srgbClr val="002060"/>
                </a:solidFill>
              </a:rPr>
              <a:t>Modèle économique</a:t>
            </a:r>
            <a:endParaRPr lang="fr-FR" sz="1800" dirty="0">
              <a:solidFill>
                <a:srgbClr val="002060"/>
              </a:solidFill>
            </a:endParaRPr>
          </a:p>
        </p:txBody>
      </p:sp>
      <p:sp>
        <p:nvSpPr>
          <p:cNvPr id="9" name="Rectangle 8"/>
          <p:cNvSpPr/>
          <p:nvPr/>
        </p:nvSpPr>
        <p:spPr>
          <a:xfrm>
            <a:off x="1565656" y="980792"/>
            <a:ext cx="2880000" cy="57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b="1" dirty="0" smtClean="0">
                <a:solidFill>
                  <a:srgbClr val="002060"/>
                </a:solidFill>
              </a:rPr>
              <a:t>Actifs financiers</a:t>
            </a:r>
            <a:endParaRPr lang="fr-FR" sz="1800" b="1" dirty="0">
              <a:solidFill>
                <a:srgbClr val="002060"/>
              </a:solidFill>
            </a:endParaRPr>
          </a:p>
        </p:txBody>
      </p:sp>
      <p:sp>
        <p:nvSpPr>
          <p:cNvPr id="10" name="Rectangle 9"/>
          <p:cNvSpPr/>
          <p:nvPr/>
        </p:nvSpPr>
        <p:spPr>
          <a:xfrm>
            <a:off x="1565656" y="1713241"/>
            <a:ext cx="2880000" cy="75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dirty="0" smtClean="0">
                <a:solidFill>
                  <a:srgbClr val="002060"/>
                </a:solidFill>
              </a:rPr>
              <a:t>Les flux contractuels représentent-ils uniquement du principal et des intérêts ?</a:t>
            </a:r>
            <a:endParaRPr lang="fr-FR" sz="1800" dirty="0">
              <a:solidFill>
                <a:srgbClr val="002060"/>
              </a:solidFill>
            </a:endParaRPr>
          </a:p>
        </p:txBody>
      </p:sp>
      <p:sp>
        <p:nvSpPr>
          <p:cNvPr id="11" name="Rectangle 10"/>
          <p:cNvSpPr/>
          <p:nvPr/>
        </p:nvSpPr>
        <p:spPr>
          <a:xfrm>
            <a:off x="1565656" y="2745714"/>
            <a:ext cx="2880000" cy="75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dirty="0" smtClean="0">
                <a:solidFill>
                  <a:srgbClr val="002060"/>
                </a:solidFill>
              </a:rPr>
              <a:t>Les instruments sont-ils détenus pour collecter les flux contractuels </a:t>
            </a:r>
            <a:r>
              <a:rPr lang="fr-FR" sz="1800" dirty="0" smtClean="0"/>
              <a:t>?</a:t>
            </a:r>
            <a:endParaRPr lang="fr-FR" sz="1800" dirty="0"/>
          </a:p>
        </p:txBody>
      </p:sp>
      <p:sp>
        <p:nvSpPr>
          <p:cNvPr id="12" name="Rectangle 11"/>
          <p:cNvSpPr/>
          <p:nvPr/>
        </p:nvSpPr>
        <p:spPr>
          <a:xfrm>
            <a:off x="1520904" y="3858512"/>
            <a:ext cx="4164432" cy="5882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800" i="1" dirty="0" smtClean="0">
                <a:solidFill>
                  <a:srgbClr val="002060"/>
                </a:solidFill>
              </a:rPr>
              <a:t>Option Juste Valeur par résultat ?</a:t>
            </a:r>
            <a:endParaRPr lang="fr-FR" sz="1800" i="1" dirty="0">
              <a:solidFill>
                <a:srgbClr val="002060"/>
              </a:solidFill>
            </a:endParaRPr>
          </a:p>
        </p:txBody>
      </p:sp>
      <p:sp>
        <p:nvSpPr>
          <p:cNvPr id="13" name="Rectangle 12"/>
          <p:cNvSpPr/>
          <p:nvPr/>
        </p:nvSpPr>
        <p:spPr>
          <a:xfrm>
            <a:off x="1251728" y="4783424"/>
            <a:ext cx="2160000" cy="8778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t>Coût amorti</a:t>
            </a:r>
            <a:endParaRPr lang="fr-FR" sz="1800" dirty="0"/>
          </a:p>
        </p:txBody>
      </p:sp>
      <p:sp>
        <p:nvSpPr>
          <p:cNvPr id="14" name="Rectangle 13"/>
          <p:cNvSpPr/>
          <p:nvPr/>
        </p:nvSpPr>
        <p:spPr>
          <a:xfrm>
            <a:off x="4913456" y="2764653"/>
            <a:ext cx="2880000" cy="756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dirty="0" smtClean="0">
                <a:solidFill>
                  <a:srgbClr val="002060"/>
                </a:solidFill>
              </a:rPr>
              <a:t>Sont ils détenus pour collecter les flux contractuels et pour la vente</a:t>
            </a:r>
            <a:endParaRPr lang="fr-FR" sz="1800" dirty="0">
              <a:solidFill>
                <a:srgbClr val="002060"/>
              </a:solidFill>
            </a:endParaRPr>
          </a:p>
        </p:txBody>
      </p:sp>
      <p:sp>
        <p:nvSpPr>
          <p:cNvPr id="15" name="Rectangle 14"/>
          <p:cNvSpPr/>
          <p:nvPr/>
        </p:nvSpPr>
        <p:spPr>
          <a:xfrm>
            <a:off x="3564128" y="4783424"/>
            <a:ext cx="2160000" cy="8778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t>Juste valeur par « OCI »</a:t>
            </a:r>
            <a:endParaRPr lang="fr-FR" sz="1800" dirty="0"/>
          </a:p>
        </p:txBody>
      </p:sp>
      <p:sp>
        <p:nvSpPr>
          <p:cNvPr id="16" name="Rectangle 15"/>
          <p:cNvSpPr/>
          <p:nvPr/>
        </p:nvSpPr>
        <p:spPr>
          <a:xfrm>
            <a:off x="6084112" y="4783424"/>
            <a:ext cx="2160000" cy="8778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800" dirty="0" smtClean="0"/>
              <a:t>Juste valeur par résultat</a:t>
            </a:r>
            <a:endParaRPr lang="fr-FR" sz="1800" dirty="0"/>
          </a:p>
        </p:txBody>
      </p:sp>
      <p:cxnSp>
        <p:nvCxnSpPr>
          <p:cNvPr id="17" name="Connecteur droit avec flèche 15"/>
          <p:cNvCxnSpPr>
            <a:stCxn id="10" idx="2"/>
            <a:endCxn id="11" idx="0"/>
          </p:cNvCxnSpPr>
          <p:nvPr/>
        </p:nvCxnSpPr>
        <p:spPr>
          <a:xfrm>
            <a:off x="3005656" y="2469241"/>
            <a:ext cx="0" cy="27647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ZoneTexte 22"/>
          <p:cNvSpPr txBox="1"/>
          <p:nvPr/>
        </p:nvSpPr>
        <p:spPr>
          <a:xfrm>
            <a:off x="1724920" y="3519958"/>
            <a:ext cx="736880" cy="338554"/>
          </a:xfrm>
          <a:prstGeom prst="rect">
            <a:avLst/>
          </a:prstGeom>
          <a:noFill/>
        </p:spPr>
        <p:txBody>
          <a:bodyPr wrap="square" rtlCol="0">
            <a:spAutoFit/>
          </a:bodyPr>
          <a:lstStyle/>
          <a:p>
            <a:pPr algn="ctr"/>
            <a:r>
              <a:rPr lang="fr-FR" sz="1600" b="1" dirty="0" smtClean="0">
                <a:solidFill>
                  <a:srgbClr val="162A71"/>
                </a:solidFill>
                <a:latin typeface="+mj-lt"/>
              </a:rPr>
              <a:t>Oui</a:t>
            </a:r>
            <a:endParaRPr lang="fr-FR" sz="1600" b="1" dirty="0">
              <a:solidFill>
                <a:srgbClr val="162A71"/>
              </a:solidFill>
              <a:latin typeface="+mj-lt"/>
            </a:endParaRPr>
          </a:p>
        </p:txBody>
      </p:sp>
      <p:sp>
        <p:nvSpPr>
          <p:cNvPr id="19" name="ZoneTexte 24"/>
          <p:cNvSpPr txBox="1"/>
          <p:nvPr/>
        </p:nvSpPr>
        <p:spPr>
          <a:xfrm>
            <a:off x="1580267" y="4431009"/>
            <a:ext cx="853440" cy="338554"/>
          </a:xfrm>
          <a:prstGeom prst="rect">
            <a:avLst/>
          </a:prstGeom>
          <a:noFill/>
        </p:spPr>
        <p:txBody>
          <a:bodyPr wrap="square" rtlCol="0">
            <a:spAutoFit/>
          </a:bodyPr>
          <a:lstStyle/>
          <a:p>
            <a:pPr algn="ctr"/>
            <a:r>
              <a:rPr lang="fr-FR" sz="1600" b="1" dirty="0" smtClean="0">
                <a:solidFill>
                  <a:srgbClr val="162A71"/>
                </a:solidFill>
                <a:latin typeface="+mj-lt"/>
              </a:rPr>
              <a:t>Non</a:t>
            </a:r>
            <a:endParaRPr lang="fr-FR" sz="1600" b="1" dirty="0">
              <a:solidFill>
                <a:srgbClr val="162A71"/>
              </a:solidFill>
              <a:latin typeface="+mj-lt"/>
            </a:endParaRPr>
          </a:p>
        </p:txBody>
      </p:sp>
      <p:cxnSp>
        <p:nvCxnSpPr>
          <p:cNvPr id="20" name="Connecteur droit avec flèche 36"/>
          <p:cNvCxnSpPr/>
          <p:nvPr/>
        </p:nvCxnSpPr>
        <p:spPr>
          <a:xfrm>
            <a:off x="6588224" y="3501008"/>
            <a:ext cx="5312" cy="131430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1" name="ZoneTexte 37"/>
          <p:cNvSpPr txBox="1"/>
          <p:nvPr/>
        </p:nvSpPr>
        <p:spPr>
          <a:xfrm>
            <a:off x="6481784" y="3517764"/>
            <a:ext cx="853440" cy="338554"/>
          </a:xfrm>
          <a:prstGeom prst="rect">
            <a:avLst/>
          </a:prstGeom>
          <a:noFill/>
        </p:spPr>
        <p:txBody>
          <a:bodyPr wrap="square" rtlCol="0">
            <a:spAutoFit/>
          </a:bodyPr>
          <a:lstStyle/>
          <a:p>
            <a:pPr algn="ctr"/>
            <a:r>
              <a:rPr lang="fr-FR" sz="1600" b="1" dirty="0" smtClean="0">
                <a:solidFill>
                  <a:srgbClr val="162A71"/>
                </a:solidFill>
                <a:latin typeface="+mj-lt"/>
              </a:rPr>
              <a:t>Non</a:t>
            </a:r>
            <a:endParaRPr lang="fr-FR" sz="1600" b="1" dirty="0">
              <a:solidFill>
                <a:srgbClr val="162A71"/>
              </a:solidFill>
              <a:latin typeface="+mj-lt"/>
            </a:endParaRPr>
          </a:p>
        </p:txBody>
      </p:sp>
      <p:cxnSp>
        <p:nvCxnSpPr>
          <p:cNvPr id="22" name="Connecteur droit avec flèche 18"/>
          <p:cNvCxnSpPr/>
          <p:nvPr/>
        </p:nvCxnSpPr>
        <p:spPr>
          <a:xfrm>
            <a:off x="2386592" y="3501008"/>
            <a:ext cx="0" cy="396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6"/>
          <p:cNvCxnSpPr>
            <a:stCxn id="9" idx="2"/>
            <a:endCxn id="10" idx="0"/>
          </p:cNvCxnSpPr>
          <p:nvPr/>
        </p:nvCxnSpPr>
        <p:spPr>
          <a:xfrm>
            <a:off x="3005656" y="1556792"/>
            <a:ext cx="0" cy="15644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ZoneTexte 22"/>
          <p:cNvSpPr txBox="1"/>
          <p:nvPr/>
        </p:nvSpPr>
        <p:spPr>
          <a:xfrm>
            <a:off x="2322352" y="2420888"/>
            <a:ext cx="853440" cy="338554"/>
          </a:xfrm>
          <a:prstGeom prst="rect">
            <a:avLst/>
          </a:prstGeom>
          <a:noFill/>
        </p:spPr>
        <p:txBody>
          <a:bodyPr wrap="square" rtlCol="0">
            <a:spAutoFit/>
          </a:bodyPr>
          <a:lstStyle/>
          <a:p>
            <a:pPr algn="ctr"/>
            <a:r>
              <a:rPr lang="fr-FR" sz="1600" b="1" dirty="0" smtClean="0">
                <a:solidFill>
                  <a:srgbClr val="162A71"/>
                </a:solidFill>
                <a:latin typeface="+mj-lt"/>
              </a:rPr>
              <a:t>Oui</a:t>
            </a:r>
            <a:endParaRPr lang="fr-FR" sz="1600" b="1" dirty="0">
              <a:solidFill>
                <a:srgbClr val="162A71"/>
              </a:solidFill>
              <a:latin typeface="+mj-lt"/>
            </a:endParaRPr>
          </a:p>
        </p:txBody>
      </p:sp>
      <p:cxnSp>
        <p:nvCxnSpPr>
          <p:cNvPr id="25" name="Connecteur droit avec flèche 18"/>
          <p:cNvCxnSpPr/>
          <p:nvPr/>
        </p:nvCxnSpPr>
        <p:spPr>
          <a:xfrm>
            <a:off x="2419888" y="4442418"/>
            <a:ext cx="0" cy="3410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18"/>
          <p:cNvCxnSpPr>
            <a:stCxn id="11" idx="3"/>
            <a:endCxn id="14" idx="1"/>
          </p:cNvCxnSpPr>
          <p:nvPr/>
        </p:nvCxnSpPr>
        <p:spPr>
          <a:xfrm>
            <a:off x="4445656" y="3123714"/>
            <a:ext cx="467800" cy="1893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ZoneTexte 22"/>
          <p:cNvSpPr txBox="1"/>
          <p:nvPr/>
        </p:nvSpPr>
        <p:spPr>
          <a:xfrm>
            <a:off x="4265904" y="3117062"/>
            <a:ext cx="853440" cy="338554"/>
          </a:xfrm>
          <a:prstGeom prst="rect">
            <a:avLst/>
          </a:prstGeom>
          <a:noFill/>
        </p:spPr>
        <p:txBody>
          <a:bodyPr wrap="square" rtlCol="0">
            <a:spAutoFit/>
          </a:bodyPr>
          <a:lstStyle/>
          <a:p>
            <a:pPr algn="ctr"/>
            <a:r>
              <a:rPr lang="fr-FR" sz="1600" b="1" dirty="0" smtClean="0">
                <a:solidFill>
                  <a:srgbClr val="162A71"/>
                </a:solidFill>
                <a:latin typeface="+mj-lt"/>
              </a:rPr>
              <a:t>Non</a:t>
            </a:r>
            <a:endParaRPr lang="fr-FR" sz="1600" b="1" dirty="0">
              <a:solidFill>
                <a:srgbClr val="162A71"/>
              </a:solidFill>
              <a:latin typeface="+mj-lt"/>
            </a:endParaRPr>
          </a:p>
        </p:txBody>
      </p:sp>
      <p:sp>
        <p:nvSpPr>
          <p:cNvPr id="28" name="ZoneTexte 22"/>
          <p:cNvSpPr txBox="1"/>
          <p:nvPr/>
        </p:nvSpPr>
        <p:spPr>
          <a:xfrm>
            <a:off x="4739908" y="3504919"/>
            <a:ext cx="736880" cy="338554"/>
          </a:xfrm>
          <a:prstGeom prst="rect">
            <a:avLst/>
          </a:prstGeom>
          <a:noFill/>
        </p:spPr>
        <p:txBody>
          <a:bodyPr wrap="square" rtlCol="0">
            <a:spAutoFit/>
          </a:bodyPr>
          <a:lstStyle/>
          <a:p>
            <a:pPr algn="ctr"/>
            <a:r>
              <a:rPr lang="fr-FR" sz="1600" b="1" dirty="0" smtClean="0">
                <a:solidFill>
                  <a:srgbClr val="162A71"/>
                </a:solidFill>
                <a:latin typeface="+mj-lt"/>
              </a:rPr>
              <a:t>Oui</a:t>
            </a:r>
            <a:endParaRPr lang="fr-FR" sz="1600" b="1" dirty="0">
              <a:solidFill>
                <a:srgbClr val="162A71"/>
              </a:solidFill>
              <a:latin typeface="+mj-lt"/>
            </a:endParaRPr>
          </a:p>
        </p:txBody>
      </p:sp>
      <p:cxnSp>
        <p:nvCxnSpPr>
          <p:cNvPr id="29" name="Connecteur droit avec flèche 18"/>
          <p:cNvCxnSpPr/>
          <p:nvPr/>
        </p:nvCxnSpPr>
        <p:spPr>
          <a:xfrm>
            <a:off x="5389016" y="3533099"/>
            <a:ext cx="0" cy="396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ZoneTexte 24"/>
          <p:cNvSpPr txBox="1"/>
          <p:nvPr/>
        </p:nvSpPr>
        <p:spPr>
          <a:xfrm>
            <a:off x="4662792" y="4431009"/>
            <a:ext cx="853440" cy="338554"/>
          </a:xfrm>
          <a:prstGeom prst="rect">
            <a:avLst/>
          </a:prstGeom>
          <a:noFill/>
        </p:spPr>
        <p:txBody>
          <a:bodyPr wrap="square" rtlCol="0">
            <a:spAutoFit/>
          </a:bodyPr>
          <a:lstStyle/>
          <a:p>
            <a:pPr algn="ctr"/>
            <a:r>
              <a:rPr lang="fr-FR" sz="1600" b="1" dirty="0" smtClean="0">
                <a:solidFill>
                  <a:srgbClr val="162A71"/>
                </a:solidFill>
                <a:latin typeface="+mj-lt"/>
              </a:rPr>
              <a:t>Non</a:t>
            </a:r>
            <a:endParaRPr lang="fr-FR" sz="1600" b="1" dirty="0">
              <a:solidFill>
                <a:srgbClr val="162A71"/>
              </a:solidFill>
              <a:latin typeface="+mj-lt"/>
            </a:endParaRPr>
          </a:p>
        </p:txBody>
      </p:sp>
      <p:cxnSp>
        <p:nvCxnSpPr>
          <p:cNvPr id="31" name="Connecteur droit avec flèche 18"/>
          <p:cNvCxnSpPr/>
          <p:nvPr/>
        </p:nvCxnSpPr>
        <p:spPr>
          <a:xfrm>
            <a:off x="5364088" y="4446776"/>
            <a:ext cx="0" cy="35032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52"/>
          <p:cNvCxnSpPr>
            <a:stCxn id="12" idx="3"/>
            <a:endCxn id="16" idx="1"/>
          </p:cNvCxnSpPr>
          <p:nvPr/>
        </p:nvCxnSpPr>
        <p:spPr>
          <a:xfrm>
            <a:off x="5685336" y="4152644"/>
            <a:ext cx="398776" cy="1069692"/>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3" name="ZoneTexte 24"/>
          <p:cNvSpPr txBox="1"/>
          <p:nvPr/>
        </p:nvSpPr>
        <p:spPr>
          <a:xfrm>
            <a:off x="5458004" y="3877402"/>
            <a:ext cx="853440" cy="338554"/>
          </a:xfrm>
          <a:prstGeom prst="rect">
            <a:avLst/>
          </a:prstGeom>
          <a:noFill/>
        </p:spPr>
        <p:txBody>
          <a:bodyPr wrap="square" rtlCol="0">
            <a:spAutoFit/>
          </a:bodyPr>
          <a:lstStyle/>
          <a:p>
            <a:pPr algn="ctr"/>
            <a:r>
              <a:rPr lang="fr-FR" sz="1600" b="1" dirty="0" smtClean="0">
                <a:solidFill>
                  <a:srgbClr val="162A71"/>
                </a:solidFill>
                <a:latin typeface="+mj-lt"/>
              </a:rPr>
              <a:t>Oui</a:t>
            </a:r>
            <a:endParaRPr lang="fr-FR" sz="1600" b="1" dirty="0">
              <a:solidFill>
                <a:srgbClr val="162A71"/>
              </a:solidFill>
              <a:latin typeface="+mj-lt"/>
            </a:endParaRPr>
          </a:p>
        </p:txBody>
      </p:sp>
      <p:cxnSp>
        <p:nvCxnSpPr>
          <p:cNvPr id="34" name="Elbow Connector 43"/>
          <p:cNvCxnSpPr>
            <a:stCxn id="10" idx="3"/>
            <a:endCxn id="36" idx="0"/>
          </p:cNvCxnSpPr>
          <p:nvPr/>
        </p:nvCxnSpPr>
        <p:spPr>
          <a:xfrm>
            <a:off x="4445656" y="2091241"/>
            <a:ext cx="3892250" cy="1762913"/>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ZoneTexte 37"/>
          <p:cNvSpPr txBox="1"/>
          <p:nvPr/>
        </p:nvSpPr>
        <p:spPr>
          <a:xfrm>
            <a:off x="4368856" y="2076668"/>
            <a:ext cx="651720" cy="338554"/>
          </a:xfrm>
          <a:prstGeom prst="rect">
            <a:avLst/>
          </a:prstGeom>
          <a:noFill/>
        </p:spPr>
        <p:txBody>
          <a:bodyPr wrap="square" rtlCol="0">
            <a:spAutoFit/>
          </a:bodyPr>
          <a:lstStyle/>
          <a:p>
            <a:pPr algn="ctr"/>
            <a:r>
              <a:rPr lang="fr-FR" sz="1600" b="1" dirty="0" smtClean="0">
                <a:solidFill>
                  <a:srgbClr val="162A71"/>
                </a:solidFill>
                <a:latin typeface="+mj-lt"/>
              </a:rPr>
              <a:t>Non</a:t>
            </a:r>
            <a:endParaRPr lang="fr-FR" sz="1600" b="1" dirty="0">
              <a:solidFill>
                <a:srgbClr val="162A71"/>
              </a:solidFill>
              <a:latin typeface="+mj-lt"/>
            </a:endParaRPr>
          </a:p>
        </p:txBody>
      </p:sp>
      <p:sp>
        <p:nvSpPr>
          <p:cNvPr id="36" name="Rectangle 35"/>
          <p:cNvSpPr/>
          <p:nvPr/>
        </p:nvSpPr>
        <p:spPr>
          <a:xfrm>
            <a:off x="7567307" y="3854154"/>
            <a:ext cx="1541197" cy="5882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800" i="1" dirty="0" smtClean="0">
                <a:solidFill>
                  <a:srgbClr val="002060"/>
                </a:solidFill>
              </a:rPr>
              <a:t>Option OCI</a:t>
            </a:r>
            <a:r>
              <a:rPr lang="fr-FR" sz="1800" i="1" baseline="30000" dirty="0" smtClean="0">
                <a:solidFill>
                  <a:srgbClr val="002060"/>
                </a:solidFill>
              </a:rPr>
              <a:t>2</a:t>
            </a:r>
            <a:r>
              <a:rPr lang="fr-FR" sz="1800" i="1" dirty="0" smtClean="0">
                <a:solidFill>
                  <a:srgbClr val="002060"/>
                </a:solidFill>
              </a:rPr>
              <a:t>  pour actions ?</a:t>
            </a:r>
            <a:endParaRPr lang="fr-FR" sz="1800" i="1" dirty="0">
              <a:solidFill>
                <a:srgbClr val="002060"/>
              </a:solidFill>
            </a:endParaRPr>
          </a:p>
        </p:txBody>
      </p:sp>
      <p:cxnSp>
        <p:nvCxnSpPr>
          <p:cNvPr id="37" name="Elbow Connector 62"/>
          <p:cNvCxnSpPr>
            <a:stCxn id="36" idx="1"/>
            <a:endCxn id="16" idx="0"/>
          </p:cNvCxnSpPr>
          <p:nvPr/>
        </p:nvCxnSpPr>
        <p:spPr>
          <a:xfrm rot="10800000" flipV="1">
            <a:off x="7164113" y="4148286"/>
            <a:ext cx="403195" cy="635138"/>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6890739" y="3822169"/>
            <a:ext cx="853440" cy="338554"/>
          </a:xfrm>
          <a:prstGeom prst="rect">
            <a:avLst/>
          </a:prstGeom>
          <a:noFill/>
        </p:spPr>
        <p:txBody>
          <a:bodyPr wrap="square" rtlCol="0">
            <a:spAutoFit/>
          </a:bodyPr>
          <a:lstStyle/>
          <a:p>
            <a:pPr algn="ctr"/>
            <a:r>
              <a:rPr lang="fr-FR" sz="1600" b="1" dirty="0" smtClean="0">
                <a:solidFill>
                  <a:srgbClr val="162A71"/>
                </a:solidFill>
                <a:latin typeface="+mj-lt"/>
              </a:rPr>
              <a:t>Non</a:t>
            </a:r>
            <a:endParaRPr lang="fr-FR" sz="1600" b="1" dirty="0">
              <a:solidFill>
                <a:srgbClr val="162A71"/>
              </a:solidFill>
              <a:latin typeface="+mj-lt"/>
            </a:endParaRPr>
          </a:p>
        </p:txBody>
      </p:sp>
      <p:cxnSp>
        <p:nvCxnSpPr>
          <p:cNvPr id="39" name="Elbow Connector 43"/>
          <p:cNvCxnSpPr>
            <a:stCxn id="36" idx="2"/>
            <a:endCxn id="15" idx="2"/>
          </p:cNvCxnSpPr>
          <p:nvPr/>
        </p:nvCxnSpPr>
        <p:spPr>
          <a:xfrm rot="5400000">
            <a:off x="5881602" y="3204944"/>
            <a:ext cx="1218830" cy="3693778"/>
          </a:xfrm>
          <a:prstGeom prst="bentConnector3">
            <a:avLst>
              <a:gd name="adj1" fmla="val 118756"/>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0" name="ZoneTexte 24"/>
          <p:cNvSpPr txBox="1"/>
          <p:nvPr/>
        </p:nvSpPr>
        <p:spPr>
          <a:xfrm>
            <a:off x="8185762" y="4481582"/>
            <a:ext cx="853440" cy="338554"/>
          </a:xfrm>
          <a:prstGeom prst="rect">
            <a:avLst/>
          </a:prstGeom>
          <a:noFill/>
        </p:spPr>
        <p:txBody>
          <a:bodyPr wrap="square" rtlCol="0">
            <a:spAutoFit/>
          </a:bodyPr>
          <a:lstStyle/>
          <a:p>
            <a:pPr algn="ctr"/>
            <a:r>
              <a:rPr lang="fr-FR" sz="1600" b="1" dirty="0" smtClean="0">
                <a:solidFill>
                  <a:srgbClr val="162A71"/>
                </a:solidFill>
                <a:latin typeface="+mj-lt"/>
              </a:rPr>
              <a:t>Oui</a:t>
            </a:r>
            <a:endParaRPr lang="fr-FR" sz="1600" b="1" dirty="0">
              <a:solidFill>
                <a:srgbClr val="162A71"/>
              </a:solidFill>
              <a:latin typeface="+mj-lt"/>
            </a:endParaRPr>
          </a:p>
        </p:txBody>
      </p:sp>
      <p:sp>
        <p:nvSpPr>
          <p:cNvPr id="41" name="Rectangle 40"/>
          <p:cNvSpPr/>
          <p:nvPr/>
        </p:nvSpPr>
        <p:spPr>
          <a:xfrm>
            <a:off x="4913456" y="1414420"/>
            <a:ext cx="3501250" cy="756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1800" i="1" dirty="0" smtClean="0">
                <a:solidFill>
                  <a:srgbClr val="003D8D"/>
                </a:solidFill>
              </a:rPr>
              <a:t>Actions, fonds d’investissement, dérivés, titres structurés</a:t>
            </a:r>
            <a:endParaRPr lang="fr-FR" sz="1800" i="1" dirty="0">
              <a:solidFill>
                <a:srgbClr val="003D8D"/>
              </a:solidFill>
            </a:endParaRPr>
          </a:p>
        </p:txBody>
      </p:sp>
      <p:sp>
        <p:nvSpPr>
          <p:cNvPr id="42" name="ZoneTexte 41"/>
          <p:cNvSpPr txBox="1"/>
          <p:nvPr/>
        </p:nvSpPr>
        <p:spPr>
          <a:xfrm>
            <a:off x="80470" y="5781242"/>
            <a:ext cx="4762660" cy="523220"/>
          </a:xfrm>
          <a:prstGeom prst="rect">
            <a:avLst/>
          </a:prstGeom>
          <a:noFill/>
        </p:spPr>
        <p:txBody>
          <a:bodyPr wrap="square" rtlCol="0">
            <a:spAutoFit/>
          </a:bodyPr>
          <a:lstStyle/>
          <a:p>
            <a:r>
              <a:rPr lang="fr-FR" sz="1400" baseline="30000" dirty="0">
                <a:solidFill>
                  <a:srgbClr val="002060"/>
                </a:solidFill>
              </a:rPr>
              <a:t>1</a:t>
            </a:r>
            <a:r>
              <a:rPr lang="fr-FR" sz="1400" dirty="0" smtClean="0">
                <a:solidFill>
                  <a:srgbClr val="002060"/>
                </a:solidFill>
              </a:rPr>
              <a:t> SPPI : Solely payment of principal and interests</a:t>
            </a:r>
          </a:p>
          <a:p>
            <a:r>
              <a:rPr lang="fr-FR" sz="1400" baseline="30000" dirty="0" smtClean="0">
                <a:solidFill>
                  <a:srgbClr val="002060"/>
                </a:solidFill>
              </a:rPr>
              <a:t>2</a:t>
            </a:r>
            <a:r>
              <a:rPr lang="fr-FR" sz="1400" dirty="0" smtClean="0">
                <a:solidFill>
                  <a:srgbClr val="002060"/>
                </a:solidFill>
              </a:rPr>
              <a:t> OCI : Other comprehensive income</a:t>
            </a:r>
            <a:endParaRPr lang="fr-FR" sz="1400" dirty="0">
              <a:solidFill>
                <a:srgbClr val="002060"/>
              </a:solidFill>
            </a:endParaRPr>
          </a:p>
        </p:txBody>
      </p:sp>
    </p:spTree>
    <p:extLst>
      <p:ext uri="{BB962C8B-B14F-4D97-AF65-F5344CB8AC3E}">
        <p14:creationId xmlns:p14="http://schemas.microsoft.com/office/powerpoint/2010/main" val="36433172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0" hangingPunct="0"/>
            <a:r>
              <a:rPr lang="fr-FR" sz="2000" dirty="0">
                <a:solidFill>
                  <a:srgbClr val="162A71"/>
                </a:solidFill>
              </a:rPr>
              <a:t>Annexes - Présentation synthétique d’IFRS 9</a:t>
            </a:r>
            <a:r>
              <a:rPr lang="fr-FR" sz="2400" dirty="0">
                <a:solidFill>
                  <a:srgbClr val="162A71"/>
                </a:solidFill>
              </a:rPr>
              <a:t/>
            </a:r>
            <a:br>
              <a:rPr lang="fr-FR" sz="2400" dirty="0">
                <a:solidFill>
                  <a:srgbClr val="162A71"/>
                </a:solidFill>
              </a:rPr>
            </a:br>
            <a:r>
              <a:rPr lang="fr-FR" sz="2400" dirty="0">
                <a:solidFill>
                  <a:srgbClr val="0070C0"/>
                </a:solidFill>
              </a:rPr>
              <a:t>IFRS 9 – Modèle de </a:t>
            </a:r>
            <a:r>
              <a:rPr lang="fr-FR" sz="2400" dirty="0" smtClean="0">
                <a:solidFill>
                  <a:srgbClr val="0070C0"/>
                </a:solidFill>
              </a:rPr>
              <a:t>dépréciation</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35</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Espace réservé du contenu 2"/>
          <p:cNvSpPr txBox="1">
            <a:spLocks/>
          </p:cNvSpPr>
          <p:nvPr/>
        </p:nvSpPr>
        <p:spPr>
          <a:xfrm>
            <a:off x="539552" y="1052736"/>
            <a:ext cx="8064896" cy="479715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1" algn="just">
              <a:buClr>
                <a:srgbClr val="F7C765"/>
              </a:buClr>
              <a:buFont typeface="Wingdings" panose="05000000000000000000" pitchFamily="2" charset="2"/>
              <a:buChar char="q"/>
            </a:pPr>
            <a:r>
              <a:rPr lang="fr-FR" sz="1800" b="1" dirty="0">
                <a:solidFill>
                  <a:schemeClr val="accent2">
                    <a:lumMod val="75000"/>
                  </a:schemeClr>
                </a:solidFill>
                <a:cs typeface="Arial" pitchFamily="34" charset="0"/>
              </a:rPr>
              <a:t>Modèle de dépréciation selon IFRS 9</a:t>
            </a:r>
          </a:p>
          <a:p>
            <a:pPr marL="685800" lvl="2" indent="-285750" algn="just">
              <a:buClr>
                <a:srgbClr val="F7C765"/>
              </a:buClr>
              <a:buFont typeface="Wingdings" panose="05000000000000000000" pitchFamily="2" charset="2"/>
              <a:buChar char="§"/>
            </a:pPr>
            <a:r>
              <a:rPr lang="fr-FR" sz="1800" dirty="0">
                <a:solidFill>
                  <a:srgbClr val="002060"/>
                </a:solidFill>
                <a:cs typeface="Arial" pitchFamily="34" charset="0"/>
              </a:rPr>
              <a:t>Principe du provisionnement de tout ou partie des </a:t>
            </a:r>
            <a:r>
              <a:rPr lang="fr-FR" sz="1800" b="1" dirty="0">
                <a:solidFill>
                  <a:srgbClr val="002060"/>
                </a:solidFill>
                <a:cs typeface="Arial" pitchFamily="34" charset="0"/>
              </a:rPr>
              <a:t>pertes attendues (et non plus avérées) </a:t>
            </a:r>
            <a:r>
              <a:rPr lang="fr-FR" sz="1800" dirty="0">
                <a:solidFill>
                  <a:srgbClr val="002060"/>
                </a:solidFill>
                <a:cs typeface="Arial" pitchFamily="34" charset="0"/>
              </a:rPr>
              <a:t>en fonction de </a:t>
            </a:r>
            <a:r>
              <a:rPr lang="fr-FR" sz="1800" b="1" dirty="0">
                <a:solidFill>
                  <a:srgbClr val="002060"/>
                </a:solidFill>
                <a:cs typeface="Arial" pitchFamily="34" charset="0"/>
              </a:rPr>
              <a:t>l’évolution de la qualité de crédit de l’émetteur depuis la comptabilisation initiale</a:t>
            </a:r>
            <a:r>
              <a:rPr lang="fr-FR" sz="1800" b="1" dirty="0" smtClean="0">
                <a:solidFill>
                  <a:srgbClr val="002060"/>
                </a:solidFill>
                <a:cs typeface="Arial" pitchFamily="34" charset="0"/>
              </a:rPr>
              <a:t>.</a:t>
            </a:r>
          </a:p>
          <a:p>
            <a:pPr marL="400050" lvl="2" indent="0" algn="just">
              <a:buClr>
                <a:srgbClr val="F7C765"/>
              </a:buClr>
              <a:buNone/>
            </a:pPr>
            <a:endParaRPr lang="fr-FR" sz="1800" b="1" dirty="0" smtClean="0">
              <a:solidFill>
                <a:srgbClr val="002060"/>
              </a:solidFill>
              <a:cs typeface="Arial" pitchFamily="34" charset="0"/>
            </a:endParaRPr>
          </a:p>
          <a:p>
            <a:pPr marL="0" lvl="1" indent="0" algn="just">
              <a:buClr>
                <a:srgbClr val="F7C765"/>
              </a:buClr>
              <a:buNone/>
            </a:pPr>
            <a:endParaRPr lang="fr-FR" sz="1800" b="1" dirty="0" smtClean="0">
              <a:solidFill>
                <a:schemeClr val="accent2">
                  <a:lumMod val="75000"/>
                </a:schemeClr>
              </a:solidFill>
              <a:cs typeface="Arial" pitchFamily="34" charset="0"/>
            </a:endParaRPr>
          </a:p>
          <a:p>
            <a:pPr marL="0" lvl="1" indent="0" algn="just">
              <a:buClr>
                <a:srgbClr val="F7C765"/>
              </a:buClr>
              <a:buNone/>
            </a:pPr>
            <a:endParaRPr lang="fr-FR" sz="1800" b="1" dirty="0">
              <a:solidFill>
                <a:schemeClr val="accent2">
                  <a:lumMod val="75000"/>
                </a:schemeClr>
              </a:solidFill>
              <a:cs typeface="Arial" pitchFamily="34" charset="0"/>
            </a:endParaRPr>
          </a:p>
          <a:p>
            <a:pPr marL="0" lvl="1" indent="0" algn="just">
              <a:buClr>
                <a:srgbClr val="F7C765"/>
              </a:buClr>
              <a:buNone/>
            </a:pPr>
            <a:endParaRPr lang="fr-FR" sz="1800" b="1" dirty="0" smtClean="0">
              <a:solidFill>
                <a:schemeClr val="accent2">
                  <a:lumMod val="75000"/>
                </a:schemeClr>
              </a:solidFill>
              <a:cs typeface="Arial" pitchFamily="34" charset="0"/>
            </a:endParaRPr>
          </a:p>
          <a:p>
            <a:pPr marL="0" lvl="1" indent="0" algn="just">
              <a:buClr>
                <a:srgbClr val="F7C765"/>
              </a:buClr>
              <a:buNone/>
            </a:pPr>
            <a:endParaRPr lang="fr-FR" sz="1800" b="1" dirty="0">
              <a:solidFill>
                <a:schemeClr val="accent2">
                  <a:lumMod val="75000"/>
                </a:schemeClr>
              </a:solidFill>
              <a:cs typeface="Arial" pitchFamily="34" charset="0"/>
            </a:endParaRPr>
          </a:p>
          <a:p>
            <a:pPr marL="0" lvl="1" indent="0" algn="just">
              <a:buClr>
                <a:srgbClr val="F7C765"/>
              </a:buClr>
              <a:buNone/>
            </a:pPr>
            <a:endParaRPr lang="fr-FR" sz="1800" b="1" dirty="0" smtClean="0">
              <a:solidFill>
                <a:schemeClr val="accent2">
                  <a:lumMod val="75000"/>
                </a:schemeClr>
              </a:solidFill>
              <a:cs typeface="Arial" pitchFamily="34" charset="0"/>
            </a:endParaRPr>
          </a:p>
          <a:p>
            <a:pPr marL="0" lvl="1" indent="0" algn="just">
              <a:buClr>
                <a:srgbClr val="F7C765"/>
              </a:buClr>
              <a:buNone/>
            </a:pPr>
            <a:endParaRPr lang="fr-FR" sz="1800" b="1" dirty="0">
              <a:solidFill>
                <a:schemeClr val="accent2">
                  <a:lumMod val="75000"/>
                </a:schemeClr>
              </a:solidFill>
              <a:cs typeface="Arial" pitchFamily="34" charset="0"/>
            </a:endParaRPr>
          </a:p>
          <a:p>
            <a:pPr marL="0" lvl="1" indent="0" algn="just">
              <a:buClr>
                <a:srgbClr val="F7C765"/>
              </a:buClr>
              <a:buNone/>
            </a:pPr>
            <a:endParaRPr lang="fr-FR" sz="1800" b="1" dirty="0" smtClean="0">
              <a:solidFill>
                <a:schemeClr val="accent2">
                  <a:lumMod val="75000"/>
                </a:schemeClr>
              </a:solidFill>
              <a:cs typeface="Arial" pitchFamily="34" charset="0"/>
            </a:endParaRPr>
          </a:p>
          <a:p>
            <a:pPr marL="285750" lvl="1" algn="just">
              <a:buClr>
                <a:srgbClr val="F7C765"/>
              </a:buClr>
              <a:buFont typeface="Wingdings" panose="05000000000000000000" pitchFamily="2" charset="2"/>
              <a:buChar char="q"/>
            </a:pPr>
            <a:r>
              <a:rPr lang="fr-FR" sz="1800" b="1" dirty="0" smtClean="0">
                <a:solidFill>
                  <a:schemeClr val="accent2">
                    <a:lumMod val="75000"/>
                  </a:schemeClr>
                </a:solidFill>
                <a:cs typeface="Arial" pitchFamily="34" charset="0"/>
              </a:rPr>
              <a:t>Problématique pour les assureurs</a:t>
            </a:r>
          </a:p>
          <a:p>
            <a:pPr marL="685800" lvl="2" indent="-285750" algn="just">
              <a:buClr>
                <a:srgbClr val="F7C765"/>
              </a:buClr>
              <a:buFont typeface="Wingdings" panose="05000000000000000000" pitchFamily="2" charset="2"/>
              <a:buChar char="§"/>
            </a:pPr>
            <a:r>
              <a:rPr lang="fr-FR" sz="1800" dirty="0">
                <a:solidFill>
                  <a:srgbClr val="002060"/>
                </a:solidFill>
                <a:cs typeface="Arial" pitchFamily="34" charset="0"/>
              </a:rPr>
              <a:t>Dans certains contrats d’assurance vie, les pertes de crédit peuvent être </a:t>
            </a:r>
            <a:r>
              <a:rPr lang="fr-FR" sz="1800" dirty="0" smtClean="0">
                <a:solidFill>
                  <a:srgbClr val="002060"/>
                </a:solidFill>
                <a:cs typeface="Arial" pitchFamily="34" charset="0"/>
              </a:rPr>
              <a:t>supportées </a:t>
            </a:r>
            <a:r>
              <a:rPr lang="fr-FR" sz="1800" dirty="0">
                <a:solidFill>
                  <a:srgbClr val="002060"/>
                </a:solidFill>
                <a:cs typeface="Arial" pitchFamily="34" charset="0"/>
              </a:rPr>
              <a:t>par les </a:t>
            </a:r>
            <a:r>
              <a:rPr lang="fr-FR" sz="1800" dirty="0" smtClean="0">
                <a:solidFill>
                  <a:srgbClr val="002060"/>
                </a:solidFill>
                <a:cs typeface="Arial" pitchFamily="34" charset="0"/>
              </a:rPr>
              <a:t>assurés via une réduction des participations discrétionnaires.</a:t>
            </a:r>
            <a:endParaRPr lang="fr-FR" sz="1800" dirty="0">
              <a:solidFill>
                <a:srgbClr val="002060"/>
              </a:solidFill>
              <a:cs typeface="Arial" pitchFamily="34" charset="0"/>
            </a:endParaRPr>
          </a:p>
          <a:p>
            <a:pPr marL="285750" lvl="1" algn="just">
              <a:buClr>
                <a:srgbClr val="F7C765"/>
              </a:buClr>
              <a:buFont typeface="Wingdings" panose="05000000000000000000" pitchFamily="2" charset="2"/>
              <a:buChar char="q"/>
            </a:pPr>
            <a:endParaRPr lang="fr-FR" sz="1800" b="1" dirty="0">
              <a:solidFill>
                <a:srgbClr val="002060"/>
              </a:solidFill>
              <a:cs typeface="Arial" pitchFamily="34" charset="0"/>
            </a:endParaRPr>
          </a:p>
          <a:p>
            <a:pPr marL="285750" lvl="1" algn="just">
              <a:buClr>
                <a:srgbClr val="F7C765"/>
              </a:buClr>
              <a:buFont typeface="Wingdings" panose="05000000000000000000" pitchFamily="2" charset="2"/>
              <a:buChar char="q"/>
            </a:pPr>
            <a:endParaRPr lang="fr-FR" sz="1800" b="1" dirty="0" smtClean="0">
              <a:solidFill>
                <a:srgbClr val="002060"/>
              </a:solidFill>
              <a:cs typeface="Arial" pitchFamily="34" charset="0"/>
            </a:endParaRPr>
          </a:p>
          <a:p>
            <a:pPr marL="285750" lvl="1" algn="just">
              <a:buClr>
                <a:srgbClr val="F7C765"/>
              </a:buClr>
              <a:buFont typeface="Wingdings" panose="05000000000000000000" pitchFamily="2" charset="2"/>
              <a:buChar char="q"/>
            </a:pPr>
            <a:endParaRPr lang="fr-FR" sz="1800" b="1" dirty="0">
              <a:solidFill>
                <a:srgbClr val="002060"/>
              </a:solidFill>
              <a:cs typeface="Arial" pitchFamily="34" charset="0"/>
            </a:endParaRPr>
          </a:p>
          <a:p>
            <a:pPr marL="285750" lvl="1" algn="just">
              <a:buClr>
                <a:srgbClr val="F7C765"/>
              </a:buClr>
              <a:buFont typeface="Wingdings" panose="05000000000000000000" pitchFamily="2" charset="2"/>
              <a:buChar char="q"/>
            </a:pPr>
            <a:endParaRPr lang="fr-FR" sz="1800" b="1" dirty="0" smtClean="0">
              <a:solidFill>
                <a:srgbClr val="002060"/>
              </a:solidFill>
              <a:cs typeface="Arial" pitchFamily="34" charset="0"/>
            </a:endParaRPr>
          </a:p>
          <a:p>
            <a:pPr marL="285750" lvl="1" algn="just">
              <a:buClr>
                <a:srgbClr val="F7C765"/>
              </a:buClr>
              <a:buFont typeface="Wingdings" panose="05000000000000000000" pitchFamily="2" charset="2"/>
              <a:buChar char="q"/>
            </a:pPr>
            <a:endParaRPr lang="fr-FR" sz="1800" b="1" dirty="0">
              <a:solidFill>
                <a:srgbClr val="002060"/>
              </a:solidFill>
              <a:cs typeface="Arial" pitchFamily="34" charset="0"/>
            </a:endParaRPr>
          </a:p>
          <a:p>
            <a:pPr marL="285750" lvl="1" algn="just">
              <a:buClr>
                <a:srgbClr val="F7C765"/>
              </a:buClr>
              <a:buFont typeface="Wingdings" panose="05000000000000000000" pitchFamily="2" charset="2"/>
              <a:buChar char="q"/>
            </a:pPr>
            <a:endParaRPr lang="fr-FR" sz="1800" b="1" dirty="0" smtClean="0">
              <a:solidFill>
                <a:srgbClr val="002060"/>
              </a:solidFill>
              <a:cs typeface="Arial" pitchFamily="34" charset="0"/>
            </a:endParaRPr>
          </a:p>
          <a:p>
            <a:pPr marL="285750" lvl="1" algn="just">
              <a:buClr>
                <a:srgbClr val="F7C765"/>
              </a:buClr>
              <a:buFont typeface="Wingdings" panose="05000000000000000000" pitchFamily="2" charset="2"/>
              <a:buChar char="q"/>
            </a:pPr>
            <a:endParaRPr lang="fr-FR" sz="1800" b="1" dirty="0">
              <a:solidFill>
                <a:srgbClr val="002060"/>
              </a:solidFill>
              <a:cs typeface="Arial" pitchFamily="34" charset="0"/>
            </a:endParaRPr>
          </a:p>
          <a:p>
            <a:pPr marL="285750" lvl="1" algn="just">
              <a:buClr>
                <a:srgbClr val="F7C765"/>
              </a:buClr>
              <a:buFont typeface="Wingdings" panose="05000000000000000000" pitchFamily="2" charset="2"/>
              <a:buChar char="q"/>
            </a:pPr>
            <a:endParaRPr lang="fr-FR" sz="1800" b="1" dirty="0" smtClean="0">
              <a:solidFill>
                <a:srgbClr val="002060"/>
              </a:solidFill>
              <a:cs typeface="Arial" pitchFamily="34" charset="0"/>
            </a:endParaRPr>
          </a:p>
          <a:p>
            <a:pPr marL="0" lvl="1" indent="0" algn="just">
              <a:buClr>
                <a:srgbClr val="F7C765"/>
              </a:buClr>
              <a:buNone/>
            </a:pPr>
            <a:r>
              <a:rPr lang="fr-FR" sz="1800" b="1" dirty="0" smtClean="0">
                <a:solidFill>
                  <a:schemeClr val="accent2">
                    <a:lumMod val="75000"/>
                  </a:schemeClr>
                </a:solidFill>
                <a:cs typeface="Arial" pitchFamily="34" charset="0"/>
              </a:rPr>
              <a:t> </a:t>
            </a:r>
            <a:endParaRPr lang="fr-FR" sz="1800" dirty="0" smtClean="0">
              <a:solidFill>
                <a:srgbClr val="002060"/>
              </a:solidFill>
              <a:latin typeface="+mj-lt"/>
              <a:cs typeface="Arial" pitchFamily="34" charset="0"/>
            </a:endParaRPr>
          </a:p>
          <a:p>
            <a:pPr marL="1301750" lvl="2" indent="-366713" algn="just" fontAlgn="auto">
              <a:spcAft>
                <a:spcPts val="0"/>
              </a:spcAft>
              <a:buClr>
                <a:srgbClr val="F7C765"/>
              </a:buClr>
              <a:buFont typeface="Wingdings" pitchFamily="2" charset="2"/>
              <a:buChar char="§"/>
            </a:pPr>
            <a:endParaRPr lang="fr-FR" sz="1800" dirty="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800" dirty="0" smtClean="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800" dirty="0">
              <a:solidFill>
                <a:srgbClr val="002060"/>
              </a:solidFill>
              <a:latin typeface="+mj-lt"/>
              <a:cs typeface="Arial" pitchFamily="34" charset="0"/>
            </a:endParaRPr>
          </a:p>
          <a:p>
            <a:endParaRPr lang="fr-FR" sz="1800" dirty="0" smtClean="0"/>
          </a:p>
          <a:p>
            <a:pPr algn="just">
              <a:spcBef>
                <a:spcPts val="600"/>
              </a:spcBef>
            </a:pPr>
            <a:endParaRPr lang="fr-FR" sz="1800" b="1" dirty="0" smtClean="0">
              <a:solidFill>
                <a:srgbClr val="002060"/>
              </a:solidFill>
              <a:cs typeface="Arial" pitchFamily="34" charset="0"/>
            </a:endParaRPr>
          </a:p>
          <a:p>
            <a:pPr algn="just">
              <a:spcBef>
                <a:spcPts val="600"/>
              </a:spcBef>
            </a:pPr>
            <a:endParaRPr lang="fr-FR" sz="1800" b="1" dirty="0">
              <a:solidFill>
                <a:srgbClr val="002060"/>
              </a:solidFill>
              <a:cs typeface="Arial" pitchFamily="34" charset="0"/>
            </a:endParaRPr>
          </a:p>
          <a:p>
            <a:pPr algn="just">
              <a:spcBef>
                <a:spcPts val="600"/>
              </a:spcBef>
            </a:pPr>
            <a:endParaRPr lang="fr-FR" sz="1800" dirty="0" smtClean="0">
              <a:latin typeface="+mj-lt"/>
            </a:endParaRPr>
          </a:p>
        </p:txBody>
      </p:sp>
      <p:graphicFrame>
        <p:nvGraphicFramePr>
          <p:cNvPr id="7" name="Tableau 6"/>
          <p:cNvGraphicFramePr>
            <a:graphicFrameLocks noGrp="1"/>
          </p:cNvGraphicFramePr>
          <p:nvPr>
            <p:extLst>
              <p:ext uri="{D42A27DB-BD31-4B8C-83A1-F6EECF244321}">
                <p14:modId xmlns:p14="http://schemas.microsoft.com/office/powerpoint/2010/main" val="1986118739"/>
              </p:ext>
            </p:extLst>
          </p:nvPr>
        </p:nvGraphicFramePr>
        <p:xfrm>
          <a:off x="489190" y="2348880"/>
          <a:ext cx="8413854" cy="2520000"/>
        </p:xfrm>
        <a:graphic>
          <a:graphicData uri="http://schemas.openxmlformats.org/drawingml/2006/table">
            <a:tbl>
              <a:tblPr firstRow="1" firstCol="1" bandRow="1"/>
              <a:tblGrid>
                <a:gridCol w="6221404">
                  <a:extLst>
                    <a:ext uri="{9D8B030D-6E8A-4147-A177-3AD203B41FA5}">
                      <a16:colId xmlns="" xmlns:a16="http://schemas.microsoft.com/office/drawing/2014/main" val="20000"/>
                    </a:ext>
                  </a:extLst>
                </a:gridCol>
                <a:gridCol w="2192450">
                  <a:extLst>
                    <a:ext uri="{9D8B030D-6E8A-4147-A177-3AD203B41FA5}">
                      <a16:colId xmlns="" xmlns:a16="http://schemas.microsoft.com/office/drawing/2014/main" val="20001"/>
                    </a:ext>
                  </a:extLst>
                </a:gridCol>
              </a:tblGrid>
              <a:tr h="504000">
                <a:tc>
                  <a:txBody>
                    <a:bodyPr/>
                    <a:lstStyle/>
                    <a:p>
                      <a:pPr algn="ctr">
                        <a:spcBef>
                          <a:spcPts val="600"/>
                        </a:spcBef>
                        <a:spcAft>
                          <a:spcPts val="0"/>
                        </a:spcAft>
                      </a:pPr>
                      <a:r>
                        <a:rPr lang="fr-FR" sz="1600" b="1" dirty="0">
                          <a:solidFill>
                            <a:srgbClr val="002060"/>
                          </a:solidFill>
                          <a:effectLst/>
                          <a:latin typeface="+mn-lt"/>
                          <a:ea typeface="Times New Roman"/>
                          <a:cs typeface="Times New Roman"/>
                        </a:rPr>
                        <a:t>Instruments et méthodes d'évaluation </a:t>
                      </a:r>
                      <a:endParaRPr lang="fr-FR" sz="1600" dirty="0">
                        <a:solidFill>
                          <a:srgbClr val="002060"/>
                        </a:solidFill>
                        <a:effectLst/>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fr-FR" sz="1600" b="1" dirty="0">
                          <a:solidFill>
                            <a:srgbClr val="002060"/>
                          </a:solidFill>
                          <a:effectLst/>
                          <a:latin typeface="+mn-lt"/>
                          <a:ea typeface="Times New Roman"/>
                          <a:cs typeface="Times New Roman"/>
                        </a:rPr>
                        <a:t>Dépréciation des actifs financiers sous IFRS 9 </a:t>
                      </a:r>
                      <a:endParaRPr lang="fr-FR" sz="1600" dirty="0">
                        <a:solidFill>
                          <a:srgbClr val="002060"/>
                        </a:solidFill>
                        <a:effectLst/>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504000">
                <a:tc>
                  <a:txBody>
                    <a:bodyPr/>
                    <a:lstStyle/>
                    <a:p>
                      <a:pPr algn="ctr">
                        <a:spcBef>
                          <a:spcPts val="600"/>
                        </a:spcBef>
                        <a:spcAft>
                          <a:spcPts val="0"/>
                        </a:spcAft>
                      </a:pPr>
                      <a:r>
                        <a:rPr lang="fr-FR" sz="1600" dirty="0" smtClean="0">
                          <a:solidFill>
                            <a:srgbClr val="002060"/>
                          </a:solidFill>
                          <a:effectLst/>
                          <a:latin typeface="+mn-lt"/>
                          <a:ea typeface="Times New Roman"/>
                          <a:cs typeface="Times New Roman"/>
                        </a:rPr>
                        <a:t>Coût amorti (prêts, </a:t>
                      </a:r>
                      <a:r>
                        <a:rPr lang="fr-FR" sz="1600" b="1" dirty="0" smtClean="0">
                          <a:solidFill>
                            <a:srgbClr val="002060"/>
                          </a:solidFill>
                          <a:effectLst/>
                          <a:latin typeface="+mn-lt"/>
                          <a:ea typeface="Times New Roman"/>
                          <a:cs typeface="Times New Roman"/>
                        </a:rPr>
                        <a:t>obligations</a:t>
                      </a:r>
                      <a:r>
                        <a:rPr lang="fr-FR" sz="1600" dirty="0" smtClean="0">
                          <a:solidFill>
                            <a:srgbClr val="002060"/>
                          </a:solidFill>
                          <a:effectLst/>
                          <a:latin typeface="+mn-lt"/>
                          <a:ea typeface="Times New Roman"/>
                          <a:cs typeface="Times New Roman"/>
                        </a:rPr>
                        <a:t>)</a:t>
                      </a:r>
                      <a:endParaRPr lang="fr-FR" sz="1600" dirty="0">
                        <a:solidFill>
                          <a:srgbClr val="002060"/>
                        </a:solidFill>
                        <a:effectLst/>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algn="ctr">
                        <a:spcBef>
                          <a:spcPts val="600"/>
                        </a:spcBef>
                        <a:spcAft>
                          <a:spcPts val="0"/>
                        </a:spcAft>
                      </a:pPr>
                      <a:r>
                        <a:rPr lang="fr-FR" sz="1600" b="1" dirty="0" smtClean="0">
                          <a:solidFill>
                            <a:srgbClr val="00B050"/>
                          </a:solidFill>
                          <a:effectLst/>
                          <a:latin typeface="+mn-lt"/>
                          <a:ea typeface="Times New Roman"/>
                          <a:cs typeface="Times New Roman"/>
                        </a:rPr>
                        <a:t>Inclus </a:t>
                      </a:r>
                      <a:r>
                        <a:rPr lang="fr-FR" sz="1600" b="1" dirty="0">
                          <a:solidFill>
                            <a:srgbClr val="00B050"/>
                          </a:solidFill>
                          <a:effectLst/>
                          <a:latin typeface="+mn-lt"/>
                          <a:ea typeface="Times New Roman"/>
                          <a:cs typeface="Times New Roman"/>
                        </a:rPr>
                        <a:t>dans le périmètre </a:t>
                      </a:r>
                      <a:br>
                        <a:rPr lang="fr-FR" sz="1600" b="1" dirty="0">
                          <a:solidFill>
                            <a:srgbClr val="00B050"/>
                          </a:solidFill>
                          <a:effectLst/>
                          <a:latin typeface="+mn-lt"/>
                          <a:ea typeface="Times New Roman"/>
                          <a:cs typeface="Times New Roman"/>
                        </a:rPr>
                      </a:br>
                      <a:r>
                        <a:rPr lang="fr-FR" sz="1600" b="1" dirty="0" smtClean="0">
                          <a:solidFill>
                            <a:srgbClr val="00B050"/>
                          </a:solidFill>
                          <a:effectLst/>
                          <a:latin typeface="+mn-lt"/>
                          <a:ea typeface="Times New Roman"/>
                          <a:cs typeface="Times New Roman"/>
                        </a:rPr>
                        <a:t>de </a:t>
                      </a:r>
                      <a:r>
                        <a:rPr lang="fr-FR" sz="1600" b="1" dirty="0">
                          <a:solidFill>
                            <a:srgbClr val="00B050"/>
                          </a:solidFill>
                          <a:effectLst/>
                          <a:latin typeface="+mn-lt"/>
                          <a:ea typeface="Times New Roman"/>
                          <a:cs typeface="Times New Roman"/>
                        </a:rPr>
                        <a:t>dépréciation </a:t>
                      </a:r>
                      <a:endParaRPr lang="fr-FR" sz="1600" dirty="0">
                        <a:effectLst/>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504000">
                <a:tc>
                  <a:txBody>
                    <a:bodyPr/>
                    <a:lstStyle/>
                    <a:p>
                      <a:pPr algn="ctr">
                        <a:spcBef>
                          <a:spcPts val="600"/>
                        </a:spcBef>
                        <a:spcAft>
                          <a:spcPts val="0"/>
                        </a:spcAft>
                      </a:pPr>
                      <a:r>
                        <a:rPr lang="fr-FR" sz="1600" dirty="0">
                          <a:solidFill>
                            <a:srgbClr val="002060"/>
                          </a:solidFill>
                          <a:effectLst/>
                          <a:latin typeface="+mn-lt"/>
                          <a:ea typeface="Times New Roman"/>
                          <a:cs typeface="Times New Roman"/>
                        </a:rPr>
                        <a:t>Instruments de dettes (prêts, </a:t>
                      </a:r>
                      <a:r>
                        <a:rPr lang="fr-FR" sz="1600" b="1" dirty="0">
                          <a:solidFill>
                            <a:srgbClr val="002060"/>
                          </a:solidFill>
                          <a:effectLst/>
                          <a:latin typeface="+mn-lt"/>
                          <a:ea typeface="Times New Roman"/>
                          <a:cs typeface="Times New Roman"/>
                        </a:rPr>
                        <a:t>obligations</a:t>
                      </a:r>
                      <a:r>
                        <a:rPr lang="fr-FR" sz="1600" dirty="0">
                          <a:solidFill>
                            <a:srgbClr val="002060"/>
                          </a:solidFill>
                          <a:effectLst/>
                          <a:latin typeface="+mn-lt"/>
                          <a:ea typeface="Times New Roman"/>
                          <a:cs typeface="Times New Roman"/>
                        </a:rPr>
                        <a:t>) classés en </a:t>
                      </a:r>
                      <a:r>
                        <a:rPr lang="fr-FR" sz="1600" dirty="0" smtClean="0">
                          <a:solidFill>
                            <a:srgbClr val="002060"/>
                          </a:solidFill>
                          <a:effectLst/>
                          <a:latin typeface="+mn-lt"/>
                          <a:ea typeface="Times New Roman"/>
                          <a:cs typeface="Times New Roman"/>
                        </a:rPr>
                        <a:t>Juste Valeur par </a:t>
                      </a:r>
                      <a:r>
                        <a:rPr lang="fr-FR" sz="1600" dirty="0">
                          <a:solidFill>
                            <a:srgbClr val="002060"/>
                          </a:solidFill>
                          <a:effectLst/>
                          <a:latin typeface="+mn-lt"/>
                          <a:ea typeface="Times New Roman"/>
                          <a:cs typeface="Times New Roman"/>
                        </a:rPr>
                        <a:t>OCI</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extLst>
                  <a:ext uri="{0D108BD9-81ED-4DB2-BD59-A6C34878D82A}">
                    <a16:rowId xmlns="" xmlns:a16="http://schemas.microsoft.com/office/drawing/2014/main" val="10002"/>
                  </a:ext>
                </a:extLst>
              </a:tr>
              <a:tr h="504000">
                <a:tc>
                  <a:txBody>
                    <a:bodyPr/>
                    <a:lstStyle/>
                    <a:p>
                      <a:pPr algn="ctr">
                        <a:spcBef>
                          <a:spcPts val="600"/>
                        </a:spcBef>
                        <a:spcAft>
                          <a:spcPts val="0"/>
                        </a:spcAft>
                      </a:pPr>
                      <a:r>
                        <a:rPr lang="fr-FR" sz="1600" dirty="0" smtClean="0">
                          <a:solidFill>
                            <a:srgbClr val="002060"/>
                          </a:solidFill>
                          <a:effectLst/>
                          <a:latin typeface="+mn-lt"/>
                          <a:ea typeface="Times New Roman"/>
                          <a:cs typeface="Times New Roman"/>
                        </a:rPr>
                        <a:t>Instr. </a:t>
                      </a:r>
                      <a:r>
                        <a:rPr lang="fr-FR" sz="1600" dirty="0">
                          <a:solidFill>
                            <a:srgbClr val="002060"/>
                          </a:solidFill>
                          <a:effectLst/>
                          <a:latin typeface="+mn-lt"/>
                          <a:ea typeface="Times New Roman"/>
                          <a:cs typeface="Times New Roman"/>
                        </a:rPr>
                        <a:t>de capitaux propres (</a:t>
                      </a:r>
                      <a:r>
                        <a:rPr lang="fr-FR" sz="1600" b="1" dirty="0">
                          <a:solidFill>
                            <a:srgbClr val="002060"/>
                          </a:solidFill>
                          <a:effectLst/>
                          <a:latin typeface="+mn-lt"/>
                          <a:ea typeface="Times New Roman"/>
                          <a:cs typeface="Times New Roman"/>
                        </a:rPr>
                        <a:t>actions</a:t>
                      </a:r>
                      <a:r>
                        <a:rPr lang="fr-FR" sz="1600" dirty="0">
                          <a:solidFill>
                            <a:srgbClr val="002060"/>
                          </a:solidFill>
                          <a:effectLst/>
                          <a:latin typeface="+mn-lt"/>
                          <a:ea typeface="Times New Roman"/>
                          <a:cs typeface="Times New Roman"/>
                        </a:rPr>
                        <a:t>) classés en </a:t>
                      </a:r>
                      <a:r>
                        <a:rPr lang="fr-FR" sz="1600" dirty="0" smtClean="0">
                          <a:solidFill>
                            <a:srgbClr val="002060"/>
                          </a:solidFill>
                          <a:effectLst/>
                          <a:latin typeface="+mn-lt"/>
                          <a:ea typeface="Times New Roman"/>
                          <a:cs typeface="Times New Roman"/>
                        </a:rPr>
                        <a:t>Juste Valeur </a:t>
                      </a:r>
                      <a:r>
                        <a:rPr lang="fr-FR" sz="1600" dirty="0">
                          <a:solidFill>
                            <a:srgbClr val="002060"/>
                          </a:solidFill>
                          <a:effectLst/>
                          <a:latin typeface="+mn-lt"/>
                          <a:ea typeface="Times New Roman"/>
                          <a:cs typeface="Times New Roman"/>
                        </a:rPr>
                        <a:t>OCI sur option </a:t>
                      </a: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a:txBody>
                    <a:bodyPr/>
                    <a:lstStyle/>
                    <a:p>
                      <a:pPr algn="ctr">
                        <a:spcBef>
                          <a:spcPts val="600"/>
                        </a:spcBef>
                        <a:spcAft>
                          <a:spcPts val="0"/>
                        </a:spcAft>
                      </a:pPr>
                      <a:r>
                        <a:rPr lang="fr-FR" sz="1600" b="1" dirty="0" smtClean="0">
                          <a:solidFill>
                            <a:srgbClr val="FF0000"/>
                          </a:solidFill>
                          <a:effectLst/>
                          <a:latin typeface="+mn-lt"/>
                          <a:ea typeface="Times New Roman"/>
                          <a:cs typeface="Times New Roman"/>
                        </a:rPr>
                        <a:t>Exclus du </a:t>
                      </a:r>
                      <a:r>
                        <a:rPr lang="fr-FR" sz="1600" b="1" dirty="0">
                          <a:solidFill>
                            <a:srgbClr val="FF0000"/>
                          </a:solidFill>
                          <a:effectLst/>
                          <a:latin typeface="+mn-lt"/>
                          <a:ea typeface="Times New Roman"/>
                          <a:cs typeface="Times New Roman"/>
                        </a:rPr>
                        <a:t>périmètre </a:t>
                      </a:r>
                      <a:br>
                        <a:rPr lang="fr-FR" sz="1600" b="1" dirty="0">
                          <a:solidFill>
                            <a:srgbClr val="FF0000"/>
                          </a:solidFill>
                          <a:effectLst/>
                          <a:latin typeface="+mn-lt"/>
                          <a:ea typeface="Times New Roman"/>
                          <a:cs typeface="Times New Roman"/>
                        </a:rPr>
                      </a:br>
                      <a:r>
                        <a:rPr lang="fr-FR" sz="1600" b="1" dirty="0" smtClean="0">
                          <a:solidFill>
                            <a:srgbClr val="FF0000"/>
                          </a:solidFill>
                          <a:effectLst/>
                          <a:latin typeface="+mn-lt"/>
                          <a:ea typeface="Times New Roman"/>
                          <a:cs typeface="Times New Roman"/>
                        </a:rPr>
                        <a:t>de </a:t>
                      </a:r>
                      <a:r>
                        <a:rPr lang="fr-FR" sz="1600" b="1" dirty="0">
                          <a:solidFill>
                            <a:srgbClr val="FF0000"/>
                          </a:solidFill>
                          <a:effectLst/>
                          <a:latin typeface="+mn-lt"/>
                          <a:ea typeface="Times New Roman"/>
                          <a:cs typeface="Times New Roman"/>
                        </a:rPr>
                        <a:t>dépréciation </a:t>
                      </a:r>
                      <a:endParaRPr lang="fr-FR" sz="1600" dirty="0">
                        <a:effectLst/>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504000">
                <a:tc>
                  <a:txBody>
                    <a:bodyPr/>
                    <a:lstStyle/>
                    <a:p>
                      <a:pPr algn="ctr">
                        <a:spcBef>
                          <a:spcPts val="600"/>
                        </a:spcBef>
                        <a:spcAft>
                          <a:spcPts val="0"/>
                        </a:spcAft>
                      </a:pPr>
                      <a:r>
                        <a:rPr lang="fr-FR" sz="1600" dirty="0">
                          <a:solidFill>
                            <a:srgbClr val="002060"/>
                          </a:solidFill>
                          <a:effectLst/>
                          <a:latin typeface="+mn-lt"/>
                          <a:ea typeface="Times New Roman"/>
                          <a:cs typeface="Times New Roman"/>
                        </a:rPr>
                        <a:t>Juste Valeur par Résultat </a:t>
                      </a:r>
                      <a:r>
                        <a:rPr lang="fr-FR" sz="1600" dirty="0" smtClean="0">
                          <a:solidFill>
                            <a:srgbClr val="002060"/>
                          </a:solidFill>
                          <a:effectLst/>
                          <a:latin typeface="+mn-lt"/>
                          <a:ea typeface="Times New Roman"/>
                          <a:cs typeface="Times New Roman"/>
                        </a:rPr>
                        <a:t>(JVR dont </a:t>
                      </a:r>
                      <a:r>
                        <a:rPr lang="fr-FR" sz="1600" b="1" dirty="0" smtClean="0">
                          <a:solidFill>
                            <a:srgbClr val="002060"/>
                          </a:solidFill>
                          <a:effectLst/>
                          <a:latin typeface="+mn-lt"/>
                          <a:ea typeface="Times New Roman"/>
                          <a:cs typeface="Times New Roman"/>
                        </a:rPr>
                        <a:t>OPCVM</a:t>
                      </a:r>
                      <a:r>
                        <a:rPr lang="fr-FR" sz="1600" dirty="0" smtClean="0">
                          <a:solidFill>
                            <a:srgbClr val="002060"/>
                          </a:solidFill>
                          <a:effectLst/>
                          <a:latin typeface="+mn-lt"/>
                          <a:ea typeface="Times New Roman"/>
                          <a:cs typeface="Times New Roman"/>
                        </a:rPr>
                        <a:t>) </a:t>
                      </a:r>
                      <a:endParaRPr lang="fr-FR" sz="1600" dirty="0">
                        <a:solidFill>
                          <a:srgbClr val="002060"/>
                        </a:solidFill>
                        <a:effectLst/>
                        <a:latin typeface="+mn-lt"/>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41048767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7384"/>
            <a:ext cx="7964958" cy="785818"/>
          </a:xfrm>
        </p:spPr>
        <p:txBody>
          <a:bodyPr/>
          <a:lstStyle/>
          <a:p>
            <a:r>
              <a:rPr lang="fr-FR" sz="2000" dirty="0">
                <a:latin typeface="Calibri" panose="020F0502020204030204" pitchFamily="34" charset="0"/>
              </a:rPr>
              <a:t>Annexes</a:t>
            </a:r>
            <a:r>
              <a:rPr lang="fr-FR" sz="2800" dirty="0">
                <a:latin typeface="Calibri" panose="020F0502020204030204" pitchFamily="34" charset="0"/>
              </a:rPr>
              <a:t/>
            </a:r>
            <a:br>
              <a:rPr lang="fr-FR" sz="2800" dirty="0">
                <a:latin typeface="Calibri" panose="020F0502020204030204" pitchFamily="34" charset="0"/>
              </a:rPr>
            </a:br>
            <a:r>
              <a:rPr lang="fr-FR" sz="2400" dirty="0">
                <a:solidFill>
                  <a:srgbClr val="0070C0"/>
                </a:solidFill>
                <a:latin typeface="Calibri" panose="020F0502020204030204" pitchFamily="34" charset="0"/>
              </a:rPr>
              <a:t>Liste des amendements </a:t>
            </a:r>
            <a:r>
              <a:rPr lang="fr-FR" sz="2400" dirty="0" smtClean="0">
                <a:solidFill>
                  <a:srgbClr val="0070C0"/>
                </a:solidFill>
                <a:latin typeface="Calibri" panose="020F0502020204030204" pitchFamily="34" charset="0"/>
              </a:rPr>
              <a:t>de </a:t>
            </a:r>
            <a:r>
              <a:rPr lang="fr-FR" sz="2400" dirty="0">
                <a:solidFill>
                  <a:srgbClr val="0070C0"/>
                </a:solidFill>
                <a:latin typeface="Calibri" panose="020F0502020204030204" pitchFamily="34" charset="0"/>
              </a:rPr>
              <a:t>l’Exposé Sondage </a:t>
            </a:r>
            <a:r>
              <a:rPr lang="fr-FR" sz="2400" dirty="0" smtClean="0">
                <a:solidFill>
                  <a:srgbClr val="0070C0"/>
                </a:solidFill>
                <a:latin typeface="Calibri" panose="020F0502020204030204" pitchFamily="34" charset="0"/>
              </a:rPr>
              <a:t>2019</a:t>
            </a:r>
            <a:endParaRPr lang="fr-FR" sz="2400"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36</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graphicFrame>
        <p:nvGraphicFramePr>
          <p:cNvPr id="6" name="Table 2"/>
          <p:cNvGraphicFramePr>
            <a:graphicFrameLocks noGrp="1"/>
          </p:cNvGraphicFramePr>
          <p:nvPr>
            <p:extLst>
              <p:ext uri="{D42A27DB-BD31-4B8C-83A1-F6EECF244321}">
                <p14:modId xmlns:p14="http://schemas.microsoft.com/office/powerpoint/2010/main" val="3286103551"/>
              </p:ext>
            </p:extLst>
          </p:nvPr>
        </p:nvGraphicFramePr>
        <p:xfrm>
          <a:off x="85966" y="980743"/>
          <a:ext cx="9036000" cy="5076528"/>
        </p:xfrm>
        <a:graphic>
          <a:graphicData uri="http://schemas.openxmlformats.org/drawingml/2006/table">
            <a:tbl>
              <a:tblPr firstRow="1" firstCol="1" bandRow="1">
                <a:tableStyleId>{3B4B98B0-60AC-42C2-AFA5-B58CD77FA1E5}</a:tableStyleId>
              </a:tblPr>
              <a:tblGrid>
                <a:gridCol w="476648">
                  <a:extLst>
                    <a:ext uri="{9D8B030D-6E8A-4147-A177-3AD203B41FA5}">
                      <a16:colId xmlns="" xmlns:a16="http://schemas.microsoft.com/office/drawing/2014/main" val="2334997143"/>
                    </a:ext>
                  </a:extLst>
                </a:gridCol>
                <a:gridCol w="8559352">
                  <a:extLst>
                    <a:ext uri="{9D8B030D-6E8A-4147-A177-3AD203B41FA5}">
                      <a16:colId xmlns="" xmlns:a16="http://schemas.microsoft.com/office/drawing/2014/main" val="2392204748"/>
                    </a:ext>
                  </a:extLst>
                </a:gridCol>
              </a:tblGrid>
              <a:tr h="432000">
                <a:tc>
                  <a:txBody>
                    <a:bodyPr/>
                    <a:lstStyle/>
                    <a:p>
                      <a:pPr marL="0" algn="l" defTabSz="914400" rtl="0" eaLnBrk="1" latinLnBrk="0" hangingPunct="1">
                        <a:lnSpc>
                          <a:spcPct val="115000"/>
                        </a:lnSpc>
                        <a:spcAft>
                          <a:spcPts val="0"/>
                        </a:spcAft>
                      </a:pPr>
                      <a:r>
                        <a:rPr lang="fr-BE" sz="1800" b="1" kern="1200" dirty="0">
                          <a:solidFill>
                            <a:srgbClr val="002060"/>
                          </a:solidFill>
                          <a:effectLst/>
                          <a:latin typeface="+mn-lt"/>
                          <a:ea typeface="+mn-ea"/>
                          <a:cs typeface="+mn-cs"/>
                        </a:rPr>
                        <a:t> </a:t>
                      </a:r>
                      <a:r>
                        <a:rPr lang="fr-BE" sz="1800" b="1" kern="1200" dirty="0" smtClean="0">
                          <a:solidFill>
                            <a:srgbClr val="002060"/>
                          </a:solidFill>
                          <a:effectLst/>
                          <a:latin typeface="+mn-lt"/>
                          <a:ea typeface="+mn-ea"/>
                          <a:cs typeface="+mn-cs"/>
                        </a:rPr>
                        <a:t>N°</a:t>
                      </a:r>
                      <a:endParaRPr lang="fr-BE" sz="1800" b="1" kern="1200" dirty="0">
                        <a:solidFill>
                          <a:srgbClr val="002060"/>
                        </a:solidFill>
                        <a:effectLst/>
                        <a:latin typeface="+mn-lt"/>
                        <a:ea typeface="+mn-ea"/>
                        <a:cs typeface="+mn-cs"/>
                      </a:endParaRPr>
                    </a:p>
                  </a:txBody>
                  <a:tcPr marL="65973" marR="65973" marT="0" marB="0" anchor="ctr"/>
                </a:tc>
                <a:tc>
                  <a:txBody>
                    <a:bodyPr/>
                    <a:lstStyle/>
                    <a:p>
                      <a:pPr algn="l">
                        <a:lnSpc>
                          <a:spcPct val="115000"/>
                        </a:lnSpc>
                        <a:spcAft>
                          <a:spcPts val="0"/>
                        </a:spcAft>
                      </a:pPr>
                      <a:r>
                        <a:rPr lang="fr-BE" sz="1800" dirty="0" smtClean="0">
                          <a:solidFill>
                            <a:srgbClr val="002060"/>
                          </a:solidFill>
                          <a:effectLst/>
                        </a:rPr>
                        <a:t>Amendements envisagés par l’IASB</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nchor="ctr"/>
                </a:tc>
                <a:extLst>
                  <a:ext uri="{0D108BD9-81ED-4DB2-BD59-A6C34878D82A}">
                    <a16:rowId xmlns="" xmlns:a16="http://schemas.microsoft.com/office/drawing/2014/main" val="1361875479"/>
                  </a:ext>
                </a:extLst>
              </a:tr>
              <a:tr h="720000">
                <a:tc>
                  <a:txBody>
                    <a:bodyPr/>
                    <a:lstStyle/>
                    <a:p>
                      <a:pPr algn="just">
                        <a:lnSpc>
                          <a:spcPct val="115000"/>
                        </a:lnSpc>
                        <a:spcAft>
                          <a:spcPts val="0"/>
                        </a:spcAft>
                      </a:pPr>
                      <a:r>
                        <a:rPr lang="fr-BE" sz="18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1</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n-US" sz="1800" dirty="0" smtClean="0">
                          <a:solidFill>
                            <a:srgbClr val="002060"/>
                          </a:solidFill>
                          <a:effectLst/>
                        </a:rPr>
                        <a:t>Champ</a:t>
                      </a:r>
                      <a:r>
                        <a:rPr lang="en-US" sz="1800" baseline="0" dirty="0" smtClean="0">
                          <a:solidFill>
                            <a:srgbClr val="002060"/>
                          </a:solidFill>
                          <a:effectLst/>
                        </a:rPr>
                        <a:t> d’application d’IFRS 17 </a:t>
                      </a:r>
                      <a:r>
                        <a:rPr lang="en-US" sz="1800" dirty="0" smtClean="0">
                          <a:solidFill>
                            <a:srgbClr val="002060"/>
                          </a:solidFill>
                          <a:effectLst/>
                        </a:rPr>
                        <a:t>– Prêts</a:t>
                      </a:r>
                      <a:r>
                        <a:rPr lang="en-US" sz="1800" baseline="0" dirty="0" smtClean="0">
                          <a:solidFill>
                            <a:srgbClr val="002060"/>
                          </a:solidFill>
                          <a:effectLst/>
                        </a:rPr>
                        <a:t> et opérations de credit incluant un service d’assurance</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extLst>
                  <a:ext uri="{0D108BD9-81ED-4DB2-BD59-A6C34878D82A}">
                    <a16:rowId xmlns="" xmlns:a16="http://schemas.microsoft.com/office/drawing/2014/main" val="1081953189"/>
                  </a:ext>
                </a:extLst>
              </a:tr>
              <a:tr h="432208">
                <a:tc>
                  <a:txBody>
                    <a:bodyPr/>
                    <a:lstStyle/>
                    <a:p>
                      <a:pPr algn="just">
                        <a:lnSpc>
                          <a:spcPct val="115000"/>
                        </a:lnSpc>
                        <a:spcAft>
                          <a:spcPts val="0"/>
                        </a:spcAft>
                      </a:pPr>
                      <a:r>
                        <a:rPr lang="en-US" sz="1800" dirty="0" smtClean="0">
                          <a:solidFill>
                            <a:srgbClr val="002060"/>
                          </a:solidFill>
                          <a:effectLst/>
                          <a:latin typeface="+mn-lt"/>
                          <a:ea typeface="+mn-ea"/>
                          <a:cs typeface="+mn-cs"/>
                        </a:rPr>
                        <a:t>2</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tc>
                  <a:txBody>
                    <a:bodyPr/>
                    <a:lstStyle/>
                    <a:p>
                      <a:pPr algn="just">
                        <a:lnSpc>
                          <a:spcPct val="115000"/>
                        </a:lnSpc>
                        <a:spcAft>
                          <a:spcPts val="0"/>
                        </a:spcAft>
                      </a:pPr>
                      <a:r>
                        <a:rPr lang="en-US" sz="1800" dirty="0" smtClean="0">
                          <a:solidFill>
                            <a:srgbClr val="002060"/>
                          </a:solidFill>
                          <a:effectLst/>
                        </a:rPr>
                        <a:t>Frais d’acquisition relatifs à des renouvellements hors des frontières du</a:t>
                      </a:r>
                      <a:r>
                        <a:rPr lang="en-US" sz="1800" baseline="0" dirty="0" smtClean="0">
                          <a:solidFill>
                            <a:srgbClr val="002060"/>
                          </a:solidFill>
                          <a:effectLst/>
                        </a:rPr>
                        <a:t> contrat</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extLst>
                  <a:ext uri="{0D108BD9-81ED-4DB2-BD59-A6C34878D82A}">
                    <a16:rowId xmlns="" xmlns:a16="http://schemas.microsoft.com/office/drawing/2014/main" val="1499438916"/>
                  </a:ext>
                </a:extLst>
              </a:tr>
              <a:tr h="360040">
                <a:tc>
                  <a:txBody>
                    <a:bodyPr/>
                    <a:lstStyle/>
                    <a:p>
                      <a:pPr algn="just">
                        <a:lnSpc>
                          <a:spcPct val="115000"/>
                        </a:lnSpc>
                        <a:spcAft>
                          <a:spcPts val="0"/>
                        </a:spcAft>
                      </a:pPr>
                      <a:r>
                        <a:rPr lang="en-US" sz="1800" dirty="0" smtClean="0">
                          <a:solidFill>
                            <a:srgbClr val="002060"/>
                          </a:solidFill>
                          <a:effectLst/>
                          <a:latin typeface="+mn-lt"/>
                          <a:ea typeface="+mn-ea"/>
                          <a:cs typeface="+mn-cs"/>
                        </a:rPr>
                        <a:t>3</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tc>
                  <a:txBody>
                    <a:bodyPr/>
                    <a:lstStyle/>
                    <a:p>
                      <a:pPr algn="just">
                        <a:lnSpc>
                          <a:spcPct val="115000"/>
                        </a:lnSpc>
                        <a:spcAft>
                          <a:spcPts val="0"/>
                        </a:spcAft>
                      </a:pPr>
                      <a:r>
                        <a:rPr lang="en-US" sz="1800" dirty="0" smtClean="0">
                          <a:solidFill>
                            <a:srgbClr val="002060"/>
                          </a:solidFill>
                          <a:effectLst/>
                        </a:rPr>
                        <a:t>Marge de service:</a:t>
                      </a:r>
                      <a:r>
                        <a:rPr lang="en-US" sz="1800" baseline="0" dirty="0" smtClean="0">
                          <a:solidFill>
                            <a:srgbClr val="002060"/>
                          </a:solidFill>
                          <a:effectLst/>
                        </a:rPr>
                        <a:t> definition des unites de couverture dans le modèle général</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extLst>
                  <a:ext uri="{0D108BD9-81ED-4DB2-BD59-A6C34878D82A}">
                    <a16:rowId xmlns="" xmlns:a16="http://schemas.microsoft.com/office/drawing/2014/main" val="1657848123"/>
                  </a:ext>
                </a:extLst>
              </a:tr>
              <a:tr h="720000">
                <a:tc>
                  <a:txBody>
                    <a:bodyPr/>
                    <a:lstStyle/>
                    <a:p>
                      <a:pPr algn="just">
                        <a:lnSpc>
                          <a:spcPct val="115000"/>
                        </a:lnSpc>
                        <a:spcAft>
                          <a:spcPts val="0"/>
                        </a:spcAft>
                      </a:pPr>
                      <a:r>
                        <a:rPr lang="en-US" sz="1800" dirty="0" smtClean="0">
                          <a:solidFill>
                            <a:srgbClr val="002060"/>
                          </a:solidFill>
                          <a:effectLst/>
                          <a:latin typeface="+mn-lt"/>
                          <a:ea typeface="+mn-ea"/>
                          <a:cs typeface="+mn-cs"/>
                        </a:rPr>
                        <a:t>4</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tc>
                  <a:txBody>
                    <a:bodyPr/>
                    <a:lstStyle/>
                    <a:p>
                      <a:pPr algn="just">
                        <a:lnSpc>
                          <a:spcPct val="115000"/>
                        </a:lnSpc>
                        <a:spcAft>
                          <a:spcPts val="0"/>
                        </a:spcAft>
                      </a:pPr>
                      <a:r>
                        <a:rPr lang="en-US" sz="1800" dirty="0" smtClean="0">
                          <a:solidFill>
                            <a:srgbClr val="002060"/>
                          </a:solidFill>
                          <a:effectLst/>
                        </a:rPr>
                        <a:t>Cessions</a:t>
                      </a:r>
                      <a:r>
                        <a:rPr lang="en-US" sz="1800" baseline="0" dirty="0" smtClean="0">
                          <a:solidFill>
                            <a:srgbClr val="002060"/>
                          </a:solidFill>
                          <a:effectLst/>
                        </a:rPr>
                        <a:t> en reassurance : reconnaissance en résultat à la comptabilisation initiale lorsque les contrats sous-jacents sont déficitaires</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extLst>
                  <a:ext uri="{0D108BD9-81ED-4DB2-BD59-A6C34878D82A}">
                    <a16:rowId xmlns="" xmlns:a16="http://schemas.microsoft.com/office/drawing/2014/main" val="2326279721"/>
                  </a:ext>
                </a:extLst>
              </a:tr>
              <a:tr h="720000">
                <a:tc>
                  <a:txBody>
                    <a:bodyPr/>
                    <a:lstStyle/>
                    <a:p>
                      <a:pPr algn="just">
                        <a:lnSpc>
                          <a:spcPct val="115000"/>
                        </a:lnSpc>
                        <a:spcAft>
                          <a:spcPts val="0"/>
                        </a:spcAft>
                      </a:pPr>
                      <a:r>
                        <a:rPr lang="en-US" sz="1800" dirty="0" smtClean="0">
                          <a:solidFill>
                            <a:srgbClr val="002060"/>
                          </a:solidFill>
                          <a:effectLst/>
                          <a:latin typeface="+mn-lt"/>
                          <a:ea typeface="+mn-ea"/>
                          <a:cs typeface="+mn-cs"/>
                        </a:rPr>
                        <a:t>5</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n-US" sz="1800" dirty="0" smtClean="0">
                          <a:solidFill>
                            <a:srgbClr val="002060"/>
                          </a:solidFill>
                          <a:effectLst/>
                        </a:rPr>
                        <a:t>Présentation</a:t>
                      </a:r>
                      <a:r>
                        <a:rPr lang="en-US" sz="1800" baseline="0" dirty="0" smtClean="0">
                          <a:solidFill>
                            <a:srgbClr val="002060"/>
                          </a:solidFill>
                          <a:effectLst/>
                        </a:rPr>
                        <a:t> au bilan </a:t>
                      </a:r>
                      <a:r>
                        <a:rPr lang="en-US" sz="1800" dirty="0" smtClean="0">
                          <a:solidFill>
                            <a:srgbClr val="002060"/>
                          </a:solidFill>
                          <a:effectLst/>
                        </a:rPr>
                        <a:t>– Présentation séparée</a:t>
                      </a:r>
                      <a:r>
                        <a:rPr lang="en-US" sz="1800" baseline="0" dirty="0" smtClean="0">
                          <a:solidFill>
                            <a:srgbClr val="002060"/>
                          </a:solidFill>
                          <a:effectLst/>
                        </a:rPr>
                        <a:t> des groupes de contrats en position nette active ou passive.</a:t>
                      </a:r>
                      <a:endParaRPr lang="fr-BE" sz="18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extLst>
                  <a:ext uri="{0D108BD9-81ED-4DB2-BD59-A6C34878D82A}">
                    <a16:rowId xmlns="" xmlns:a16="http://schemas.microsoft.com/office/drawing/2014/main" val="3008862878"/>
                  </a:ext>
                </a:extLst>
              </a:tr>
              <a:tr h="720000">
                <a:tc>
                  <a:txBody>
                    <a:bodyPr/>
                    <a:lstStyle/>
                    <a:p>
                      <a:pPr algn="just">
                        <a:lnSpc>
                          <a:spcPct val="115000"/>
                        </a:lnSpc>
                        <a:spcAft>
                          <a:spcPts val="0"/>
                        </a:spcAft>
                      </a:pPr>
                      <a:r>
                        <a:rPr lang="en-US" sz="1800" dirty="0" smtClean="0">
                          <a:solidFill>
                            <a:srgbClr val="002060"/>
                          </a:solidFill>
                          <a:effectLst/>
                          <a:latin typeface="+mn-lt"/>
                          <a:ea typeface="+mn-ea"/>
                          <a:cs typeface="+mn-cs"/>
                        </a:rPr>
                        <a:t>6</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tc>
                  <a:txBody>
                    <a:bodyPr/>
                    <a:lstStyle/>
                    <a:p>
                      <a:pPr algn="just">
                        <a:lnSpc>
                          <a:spcPct val="115000"/>
                        </a:lnSpc>
                        <a:spcAft>
                          <a:spcPts val="0"/>
                        </a:spcAft>
                      </a:pPr>
                      <a:r>
                        <a:rPr lang="fr-BE" sz="18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Application rétrospective de l’option au titre des techniques d’atténuation du risque en couverture d’engagements d’assurance comptabilisés</a:t>
                      </a:r>
                      <a:r>
                        <a:rPr lang="fr-BE" sz="18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suivant le modèle des honoraires variables</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extLst>
                  <a:ext uri="{0D108BD9-81ED-4DB2-BD59-A6C34878D82A}">
                    <a16:rowId xmlns="" xmlns:a16="http://schemas.microsoft.com/office/drawing/2014/main" val="3106296512"/>
                  </a:ext>
                </a:extLst>
              </a:tr>
              <a:tr h="421876">
                <a:tc>
                  <a:txBody>
                    <a:bodyPr/>
                    <a:lstStyle/>
                    <a:p>
                      <a:pPr algn="just">
                        <a:lnSpc>
                          <a:spcPct val="115000"/>
                        </a:lnSpc>
                        <a:spcAft>
                          <a:spcPts val="0"/>
                        </a:spcAft>
                      </a:pPr>
                      <a:r>
                        <a:rPr lang="en-US" sz="1800" dirty="0" smtClean="0">
                          <a:solidFill>
                            <a:srgbClr val="002060"/>
                          </a:solidFill>
                          <a:effectLst/>
                          <a:latin typeface="+mn-lt"/>
                          <a:ea typeface="+mn-ea"/>
                          <a:cs typeface="+mn-cs"/>
                        </a:rPr>
                        <a:t>7</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fr-BE" sz="18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Date d’application d’IFRS 17 et extension</a:t>
                      </a:r>
                      <a:r>
                        <a:rPr lang="fr-BE" sz="1800" baseline="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de l’option pour le report d’application d’IFRS 9</a:t>
                      </a:r>
                      <a:endParaRPr lang="fr-BE" sz="18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extLst>
                  <a:ext uri="{0D108BD9-81ED-4DB2-BD59-A6C34878D82A}">
                    <a16:rowId xmlns="" xmlns:a16="http://schemas.microsoft.com/office/drawing/2014/main" val="3619422668"/>
                  </a:ext>
                </a:extLst>
              </a:tr>
              <a:tr h="324000">
                <a:tc>
                  <a:txBody>
                    <a:bodyPr/>
                    <a:lstStyle/>
                    <a:p>
                      <a:pPr algn="just">
                        <a:lnSpc>
                          <a:spcPct val="115000"/>
                        </a:lnSpc>
                        <a:spcAft>
                          <a:spcPts val="0"/>
                        </a:spcAft>
                      </a:pPr>
                      <a:r>
                        <a:rPr lang="fr-BE" sz="18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8</a:t>
                      </a:r>
                      <a:endParaRPr lang="fr-BE"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n-US" sz="1800" dirty="0" smtClean="0">
                          <a:solidFill>
                            <a:srgbClr val="002060"/>
                          </a:solidFill>
                          <a:effectLst/>
                        </a:rPr>
                        <a:t>Transition – Approche retrospective modifiée – Simplifications complémentaires</a:t>
                      </a:r>
                      <a:endParaRPr lang="fr-BE" sz="18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973" marR="65973" marT="0" marB="0"/>
                </a:tc>
                <a:extLst>
                  <a:ext uri="{0D108BD9-81ED-4DB2-BD59-A6C34878D82A}">
                    <a16:rowId xmlns="" xmlns:a16="http://schemas.microsoft.com/office/drawing/2014/main" val="678550841"/>
                  </a:ext>
                </a:extLst>
              </a:tr>
            </a:tbl>
          </a:graphicData>
        </a:graphic>
      </p:graphicFrame>
    </p:spTree>
    <p:extLst>
      <p:ext uri="{BB962C8B-B14F-4D97-AF65-F5344CB8AC3E}">
        <p14:creationId xmlns:p14="http://schemas.microsoft.com/office/powerpoint/2010/main" val="16000023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0" hangingPunct="0">
              <a:defRPr/>
            </a:pPr>
            <a:r>
              <a:rPr lang="fr-FR" sz="2000" dirty="0" smtClean="0"/>
              <a:t>Annexes</a:t>
            </a:r>
            <a:r>
              <a:rPr lang="fr-FR" dirty="0">
                <a:solidFill>
                  <a:srgbClr val="0070C0"/>
                </a:solidFill>
              </a:rPr>
              <a:t/>
            </a:r>
            <a:br>
              <a:rPr lang="fr-FR" dirty="0">
                <a:solidFill>
                  <a:srgbClr val="0070C0"/>
                </a:solidFill>
              </a:rPr>
            </a:br>
            <a:r>
              <a:rPr lang="fr-FR" sz="2400" dirty="0" smtClean="0">
                <a:solidFill>
                  <a:srgbClr val="0070C0"/>
                </a:solidFill>
              </a:rPr>
              <a:t>La méthode des honoraires variables</a:t>
            </a:r>
            <a:endParaRPr lang="fr-FR" dirty="0">
              <a:solidFill>
                <a:srgbClr val="0070C0"/>
              </a:solidFill>
            </a:endParaRPr>
          </a:p>
        </p:txBody>
      </p:sp>
      <p:sp>
        <p:nvSpPr>
          <p:cNvPr id="5" name="Espace réservé du contenu 2"/>
          <p:cNvSpPr txBox="1">
            <a:spLocks/>
          </p:cNvSpPr>
          <p:nvPr/>
        </p:nvSpPr>
        <p:spPr>
          <a:xfrm>
            <a:off x="351409" y="1124744"/>
            <a:ext cx="8064896" cy="494116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lgn="just">
              <a:buClr>
                <a:srgbClr val="F7C765"/>
              </a:buClr>
              <a:buFont typeface="Wingdings" pitchFamily="2" charset="2"/>
              <a:buChar char="q"/>
            </a:pPr>
            <a:r>
              <a:rPr lang="fr-FR" sz="1800" dirty="0" smtClean="0">
                <a:solidFill>
                  <a:srgbClr val="002060"/>
                </a:solidFill>
                <a:latin typeface="+mj-lt"/>
                <a:cs typeface="Arial" pitchFamily="34" charset="0"/>
              </a:rPr>
              <a:t>Il </a:t>
            </a:r>
            <a:r>
              <a:rPr lang="fr-FR" sz="1800" dirty="0">
                <a:solidFill>
                  <a:srgbClr val="002060"/>
                </a:solidFill>
                <a:latin typeface="+mj-lt"/>
                <a:cs typeface="Arial" pitchFamily="34" charset="0"/>
              </a:rPr>
              <a:t>s’agit d’une méthode de comptabilisation </a:t>
            </a:r>
            <a:r>
              <a:rPr lang="fr-FR" sz="1800" b="1" u="sng" dirty="0">
                <a:solidFill>
                  <a:srgbClr val="002060"/>
                </a:solidFill>
                <a:latin typeface="+mj-lt"/>
                <a:cs typeface="Arial" pitchFamily="34" charset="0"/>
              </a:rPr>
              <a:t>obligatoire</a:t>
            </a:r>
            <a:r>
              <a:rPr lang="fr-FR" sz="1800" dirty="0">
                <a:solidFill>
                  <a:srgbClr val="002060"/>
                </a:solidFill>
                <a:latin typeface="+mj-lt"/>
                <a:cs typeface="Arial" pitchFamily="34" charset="0"/>
              </a:rPr>
              <a:t> qui s’applique aux contrats qui remplissent </a:t>
            </a:r>
            <a:r>
              <a:rPr lang="fr-FR" sz="1800" b="1" dirty="0">
                <a:solidFill>
                  <a:srgbClr val="002060"/>
                </a:solidFill>
                <a:latin typeface="+mj-lt"/>
                <a:cs typeface="Arial" pitchFamily="34" charset="0"/>
              </a:rPr>
              <a:t>trois critères cumulatifs</a:t>
            </a:r>
          </a:p>
          <a:p>
            <a:pPr marL="1200150" lvl="3" indent="-342900" algn="just">
              <a:buClr>
                <a:srgbClr val="F7C765"/>
              </a:buClr>
              <a:buFont typeface="Wingdings" panose="05000000000000000000" pitchFamily="2" charset="2"/>
              <a:buChar char="ü"/>
            </a:pPr>
            <a:r>
              <a:rPr lang="fr-FR" sz="1600" dirty="0">
                <a:solidFill>
                  <a:srgbClr val="002060"/>
                </a:solidFill>
                <a:latin typeface="+mj-lt"/>
                <a:cs typeface="Arial" pitchFamily="34" charset="0"/>
              </a:rPr>
              <a:t>L’assuré dispose contractuellement d’un </a:t>
            </a:r>
            <a:r>
              <a:rPr lang="fr-FR" sz="1600" b="1" dirty="0">
                <a:solidFill>
                  <a:srgbClr val="002060"/>
                </a:solidFill>
                <a:latin typeface="+mj-lt"/>
                <a:cs typeface="Arial" pitchFamily="34" charset="0"/>
              </a:rPr>
              <a:t>droit à participation </a:t>
            </a:r>
            <a:r>
              <a:rPr lang="fr-FR" sz="1600" b="1" dirty="0" smtClean="0">
                <a:solidFill>
                  <a:srgbClr val="002060"/>
                </a:solidFill>
                <a:latin typeface="+mj-lt"/>
                <a:cs typeface="Arial" pitchFamily="34" charset="0"/>
              </a:rPr>
              <a:t>sur un ensemble </a:t>
            </a:r>
            <a:r>
              <a:rPr lang="fr-FR" sz="1600" dirty="0" smtClean="0">
                <a:solidFill>
                  <a:srgbClr val="002060"/>
                </a:solidFill>
                <a:latin typeface="+mj-lt"/>
                <a:cs typeface="Arial" pitchFamily="34" charset="0"/>
              </a:rPr>
              <a:t>d’éléments  </a:t>
            </a:r>
            <a:r>
              <a:rPr lang="fr-FR" sz="1600" b="1" dirty="0" smtClean="0">
                <a:solidFill>
                  <a:srgbClr val="002060"/>
                </a:solidFill>
                <a:latin typeface="+mj-lt"/>
                <a:cs typeface="Arial" pitchFamily="34" charset="0"/>
              </a:rPr>
              <a:t>sous-jacents,</a:t>
            </a:r>
            <a:r>
              <a:rPr lang="fr-FR" sz="1600" dirty="0" smtClean="0">
                <a:solidFill>
                  <a:srgbClr val="002060"/>
                </a:solidFill>
                <a:latin typeface="+mj-lt"/>
                <a:cs typeface="Arial" pitchFamily="34" charset="0"/>
              </a:rPr>
              <a:t> </a:t>
            </a:r>
            <a:r>
              <a:rPr lang="fr-FR" sz="1600" dirty="0">
                <a:solidFill>
                  <a:srgbClr val="002060"/>
                </a:solidFill>
                <a:latin typeface="+mj-lt"/>
                <a:cs typeface="Arial" pitchFamily="34" charset="0"/>
              </a:rPr>
              <a:t>clairement </a:t>
            </a:r>
            <a:r>
              <a:rPr lang="fr-FR" sz="1600" b="1" dirty="0" smtClean="0">
                <a:solidFill>
                  <a:srgbClr val="002060"/>
                </a:solidFill>
                <a:latin typeface="+mj-lt"/>
                <a:cs typeface="Arial" pitchFamily="34" charset="0"/>
              </a:rPr>
              <a:t>identifiés</a:t>
            </a:r>
            <a:endParaRPr lang="fr-FR" sz="1600" b="1" dirty="0">
              <a:solidFill>
                <a:srgbClr val="002060"/>
              </a:solidFill>
              <a:latin typeface="+mj-lt"/>
              <a:cs typeface="Arial" pitchFamily="34" charset="0"/>
            </a:endParaRPr>
          </a:p>
          <a:p>
            <a:pPr marL="1200150" lvl="3" indent="-342900" algn="just">
              <a:buClr>
                <a:srgbClr val="F7C765"/>
              </a:buClr>
              <a:buFont typeface="Wingdings" panose="05000000000000000000" pitchFamily="2" charset="2"/>
              <a:buChar char="ü"/>
            </a:pPr>
            <a:r>
              <a:rPr lang="fr-FR" sz="1600" dirty="0">
                <a:solidFill>
                  <a:srgbClr val="002060"/>
                </a:solidFill>
                <a:latin typeface="+mj-lt"/>
                <a:cs typeface="Arial" pitchFamily="34" charset="0"/>
              </a:rPr>
              <a:t>L’entité s’attend à verser à l’assuré une part </a:t>
            </a:r>
            <a:r>
              <a:rPr lang="fr-FR" sz="1600" b="1" dirty="0">
                <a:solidFill>
                  <a:srgbClr val="002060"/>
                </a:solidFill>
                <a:latin typeface="+mj-lt"/>
                <a:cs typeface="Arial" pitchFamily="34" charset="0"/>
              </a:rPr>
              <a:t>« substantielle » </a:t>
            </a:r>
            <a:r>
              <a:rPr lang="fr-FR" sz="1600" dirty="0">
                <a:solidFill>
                  <a:srgbClr val="002060"/>
                </a:solidFill>
                <a:latin typeface="+mj-lt"/>
                <a:cs typeface="Arial" pitchFamily="34" charset="0"/>
              </a:rPr>
              <a:t>du </a:t>
            </a:r>
            <a:r>
              <a:rPr lang="fr-FR" sz="1600" b="1" dirty="0">
                <a:solidFill>
                  <a:srgbClr val="002060"/>
                </a:solidFill>
                <a:latin typeface="+mj-lt"/>
                <a:cs typeface="Arial" pitchFamily="34" charset="0"/>
              </a:rPr>
              <a:t>« rendement » </a:t>
            </a:r>
            <a:r>
              <a:rPr lang="fr-FR" sz="1600" dirty="0" smtClean="0">
                <a:solidFill>
                  <a:srgbClr val="002060"/>
                </a:solidFill>
                <a:latin typeface="+mj-lt"/>
                <a:cs typeface="Arial" pitchFamily="34" charset="0"/>
              </a:rPr>
              <a:t>obtenu sur la </a:t>
            </a:r>
            <a:r>
              <a:rPr lang="fr-FR" sz="1600" b="1" dirty="0" smtClean="0">
                <a:solidFill>
                  <a:srgbClr val="002060"/>
                </a:solidFill>
                <a:latin typeface="+mj-lt"/>
                <a:cs typeface="Arial" pitchFamily="34" charset="0"/>
              </a:rPr>
              <a:t>juste valeur </a:t>
            </a:r>
            <a:r>
              <a:rPr lang="fr-FR" sz="1600" dirty="0" smtClean="0">
                <a:solidFill>
                  <a:srgbClr val="002060"/>
                </a:solidFill>
                <a:cs typeface="Arial" pitchFamily="34" charset="0"/>
              </a:rPr>
              <a:t>des </a:t>
            </a:r>
            <a:r>
              <a:rPr lang="fr-FR" sz="1600" dirty="0">
                <a:solidFill>
                  <a:srgbClr val="002060"/>
                </a:solidFill>
                <a:cs typeface="Arial" pitchFamily="34" charset="0"/>
              </a:rPr>
              <a:t>éléments </a:t>
            </a:r>
            <a:r>
              <a:rPr lang="fr-FR" sz="1600" b="1" dirty="0" smtClean="0">
                <a:solidFill>
                  <a:srgbClr val="002060"/>
                </a:solidFill>
                <a:cs typeface="Arial" pitchFamily="34" charset="0"/>
              </a:rPr>
              <a:t>sous-jacents</a:t>
            </a:r>
            <a:endParaRPr lang="fr-FR" sz="1600" b="1" dirty="0">
              <a:solidFill>
                <a:srgbClr val="002060"/>
              </a:solidFill>
              <a:latin typeface="+mj-lt"/>
              <a:cs typeface="Arial" pitchFamily="34" charset="0"/>
            </a:endParaRPr>
          </a:p>
          <a:p>
            <a:pPr marL="1200150" lvl="3" indent="-342900" algn="just">
              <a:buClr>
                <a:srgbClr val="F7C765"/>
              </a:buClr>
              <a:buFont typeface="Wingdings" panose="05000000000000000000" pitchFamily="2" charset="2"/>
              <a:buChar char="ü"/>
            </a:pPr>
            <a:r>
              <a:rPr lang="fr-FR" sz="1600" dirty="0">
                <a:solidFill>
                  <a:srgbClr val="002060"/>
                </a:solidFill>
                <a:latin typeface="+mj-lt"/>
                <a:cs typeface="Arial" pitchFamily="34" charset="0"/>
              </a:rPr>
              <a:t>L’entité s’attend à ce </a:t>
            </a:r>
            <a:r>
              <a:rPr lang="fr-FR" sz="1600" dirty="0" smtClean="0">
                <a:solidFill>
                  <a:srgbClr val="002060"/>
                </a:solidFill>
                <a:latin typeface="+mj-lt"/>
                <a:cs typeface="Arial" pitchFamily="34" charset="0"/>
              </a:rPr>
              <a:t>qu’une </a:t>
            </a:r>
            <a:r>
              <a:rPr lang="fr-FR" sz="1600" dirty="0">
                <a:solidFill>
                  <a:srgbClr val="002060"/>
                </a:solidFill>
                <a:latin typeface="+mj-lt"/>
                <a:cs typeface="Arial" pitchFamily="34" charset="0"/>
              </a:rPr>
              <a:t>proportion </a:t>
            </a:r>
            <a:r>
              <a:rPr lang="fr-FR" sz="1600" b="1" dirty="0">
                <a:solidFill>
                  <a:srgbClr val="002060"/>
                </a:solidFill>
                <a:latin typeface="+mj-lt"/>
                <a:cs typeface="Arial" pitchFamily="34" charset="0"/>
              </a:rPr>
              <a:t>« significative </a:t>
            </a:r>
            <a:r>
              <a:rPr lang="fr-FR" sz="1600" b="1" dirty="0" smtClean="0">
                <a:solidFill>
                  <a:srgbClr val="002060"/>
                </a:solidFill>
                <a:latin typeface="+mj-lt"/>
                <a:cs typeface="Arial" pitchFamily="34" charset="0"/>
              </a:rPr>
              <a:t>» </a:t>
            </a:r>
            <a:r>
              <a:rPr lang="fr-FR" sz="1600" dirty="0" smtClean="0">
                <a:solidFill>
                  <a:srgbClr val="002060"/>
                </a:solidFill>
                <a:latin typeface="+mj-lt"/>
                <a:cs typeface="Arial" pitchFamily="34" charset="0"/>
              </a:rPr>
              <a:t>des </a:t>
            </a:r>
            <a:r>
              <a:rPr lang="fr-FR" sz="1600" b="1" dirty="0">
                <a:solidFill>
                  <a:srgbClr val="002060"/>
                </a:solidFill>
                <a:latin typeface="+mj-lt"/>
                <a:cs typeface="Arial" pitchFamily="34" charset="0"/>
              </a:rPr>
              <a:t>flux de trésorerie  futurs </a:t>
            </a:r>
            <a:r>
              <a:rPr lang="fr-FR" sz="1600" dirty="0" smtClean="0">
                <a:solidFill>
                  <a:srgbClr val="002060"/>
                </a:solidFill>
                <a:latin typeface="+mj-lt"/>
                <a:cs typeface="Arial" pitchFamily="34" charset="0"/>
              </a:rPr>
              <a:t>à verser à l’assuré  </a:t>
            </a:r>
            <a:r>
              <a:rPr lang="fr-FR" sz="1600" b="1" dirty="0">
                <a:solidFill>
                  <a:srgbClr val="002060"/>
                </a:solidFill>
                <a:latin typeface="+mj-lt"/>
                <a:cs typeface="Arial" pitchFamily="34" charset="0"/>
              </a:rPr>
              <a:t>varie</a:t>
            </a:r>
            <a:r>
              <a:rPr lang="fr-FR" sz="1600" dirty="0">
                <a:solidFill>
                  <a:srgbClr val="002060"/>
                </a:solidFill>
                <a:latin typeface="+mj-lt"/>
                <a:cs typeface="Arial" pitchFamily="34" charset="0"/>
              </a:rPr>
              <a:t> </a:t>
            </a:r>
            <a:r>
              <a:rPr lang="fr-FR" sz="1600" dirty="0" smtClean="0">
                <a:solidFill>
                  <a:srgbClr val="002060"/>
                </a:solidFill>
                <a:latin typeface="+mj-lt"/>
                <a:cs typeface="Arial" pitchFamily="34" charset="0"/>
              </a:rPr>
              <a:t>en </a:t>
            </a:r>
            <a:r>
              <a:rPr lang="fr-FR" sz="1600" dirty="0">
                <a:solidFill>
                  <a:srgbClr val="002060"/>
                </a:solidFill>
                <a:latin typeface="+mj-lt"/>
                <a:cs typeface="Arial" pitchFamily="34" charset="0"/>
              </a:rPr>
              <a:t>fonction </a:t>
            </a:r>
            <a:r>
              <a:rPr lang="fr-FR" sz="1600" dirty="0" smtClean="0">
                <a:solidFill>
                  <a:srgbClr val="002060"/>
                </a:solidFill>
                <a:latin typeface="+mj-lt"/>
                <a:cs typeface="Arial" pitchFamily="34" charset="0"/>
              </a:rPr>
              <a:t>de la juste valeur des éléments </a:t>
            </a:r>
            <a:r>
              <a:rPr lang="fr-FR" sz="1600" b="1" dirty="0" smtClean="0">
                <a:solidFill>
                  <a:srgbClr val="002060"/>
                </a:solidFill>
                <a:latin typeface="+mj-lt"/>
                <a:cs typeface="Arial" pitchFamily="34" charset="0"/>
              </a:rPr>
              <a:t>sous-jacents</a:t>
            </a:r>
            <a:endParaRPr lang="fr-FR" sz="1600" b="1" dirty="0">
              <a:solidFill>
                <a:srgbClr val="002060"/>
              </a:solidFill>
              <a:latin typeface="+mj-lt"/>
              <a:cs typeface="Arial" pitchFamily="34" charset="0"/>
            </a:endParaRPr>
          </a:p>
          <a:p>
            <a:pPr marL="342900" lvl="1" indent="-342900" algn="just">
              <a:buClr>
                <a:srgbClr val="F7C765"/>
              </a:buClr>
              <a:buFont typeface="Wingdings" panose="05000000000000000000" pitchFamily="2" charset="2"/>
              <a:buChar char="q"/>
            </a:pPr>
            <a:r>
              <a:rPr lang="fr-FR" sz="1800" dirty="0">
                <a:solidFill>
                  <a:srgbClr val="002060"/>
                </a:solidFill>
                <a:latin typeface="+mj-lt"/>
                <a:cs typeface="Arial" pitchFamily="34" charset="0"/>
              </a:rPr>
              <a:t>Les différents critères visent à s’assurer que l’assureur fournit en substance un service d’investissement correspondant à une promesse de rendement basée sur un </a:t>
            </a:r>
            <a:r>
              <a:rPr lang="fr-FR" sz="1800" dirty="0" smtClean="0">
                <a:solidFill>
                  <a:srgbClr val="002060"/>
                </a:solidFill>
                <a:latin typeface="+mj-lt"/>
                <a:cs typeface="Arial" pitchFamily="34" charset="0"/>
              </a:rPr>
              <a:t>sous-jacent.</a:t>
            </a:r>
            <a:endParaRPr lang="fr-FR" sz="1800" dirty="0">
              <a:solidFill>
                <a:srgbClr val="002060"/>
              </a:solidFill>
              <a:latin typeface="+mj-lt"/>
              <a:cs typeface="Arial" pitchFamily="34" charset="0"/>
            </a:endParaRPr>
          </a:p>
          <a:p>
            <a:pPr marL="342900" lvl="1" indent="-342900" algn="just">
              <a:buClr>
                <a:srgbClr val="F7C765"/>
              </a:buClr>
              <a:buFont typeface="Wingdings" panose="05000000000000000000" pitchFamily="2" charset="2"/>
              <a:buChar char="q"/>
            </a:pPr>
            <a:r>
              <a:rPr lang="fr-FR" sz="1800" dirty="0">
                <a:solidFill>
                  <a:srgbClr val="002060"/>
                </a:solidFill>
                <a:latin typeface="+mj-lt"/>
                <a:cs typeface="Arial" pitchFamily="34" charset="0"/>
              </a:rPr>
              <a:t>La rémunération de l’assureur correspond à </a:t>
            </a:r>
            <a:r>
              <a:rPr lang="fr-FR" sz="1800" dirty="0" smtClean="0">
                <a:solidFill>
                  <a:srgbClr val="002060"/>
                </a:solidFill>
                <a:latin typeface="+mj-lt"/>
                <a:cs typeface="Arial" pitchFamily="34" charset="0"/>
              </a:rPr>
              <a:t>des honoraires </a:t>
            </a:r>
            <a:r>
              <a:rPr lang="fr-FR" sz="1800" b="1" dirty="0" smtClean="0">
                <a:solidFill>
                  <a:srgbClr val="002060"/>
                </a:solidFill>
                <a:latin typeface="+mj-lt"/>
                <a:cs typeface="Arial" pitchFamily="34" charset="0"/>
              </a:rPr>
              <a:t>variables </a:t>
            </a:r>
            <a:r>
              <a:rPr lang="fr-FR" sz="1800" dirty="0" smtClean="0">
                <a:solidFill>
                  <a:srgbClr val="002060"/>
                </a:solidFill>
                <a:latin typeface="+mj-lt"/>
                <a:cs typeface="Arial" pitchFamily="34" charset="0"/>
              </a:rPr>
              <a:t>prélevés </a:t>
            </a:r>
            <a:r>
              <a:rPr lang="fr-FR" sz="1800" dirty="0">
                <a:solidFill>
                  <a:srgbClr val="002060"/>
                </a:solidFill>
                <a:latin typeface="+mj-lt"/>
                <a:cs typeface="Arial" pitchFamily="34" charset="0"/>
              </a:rPr>
              <a:t>sur les rendements du sous-jacents et aux chargements de </a:t>
            </a:r>
            <a:r>
              <a:rPr lang="fr-FR" sz="1800" dirty="0" smtClean="0">
                <a:solidFill>
                  <a:srgbClr val="002060"/>
                </a:solidFill>
                <a:latin typeface="+mj-lt"/>
                <a:cs typeface="Arial" pitchFamily="34" charset="0"/>
              </a:rPr>
              <a:t>gestion.</a:t>
            </a:r>
          </a:p>
          <a:p>
            <a:pPr marL="342900" lvl="1" indent="-342900" algn="just">
              <a:buClr>
                <a:srgbClr val="F7C765"/>
              </a:buClr>
              <a:buFont typeface="Wingdings" panose="05000000000000000000" pitchFamily="2" charset="2"/>
              <a:buChar char="q"/>
            </a:pPr>
            <a:r>
              <a:rPr lang="fr-FR" sz="1800" dirty="0" smtClean="0">
                <a:solidFill>
                  <a:srgbClr val="002060"/>
                </a:solidFill>
                <a:latin typeface="+mj-lt"/>
                <a:cs typeface="Arial" pitchFamily="34" charset="0"/>
              </a:rPr>
              <a:t>L'entité </a:t>
            </a:r>
            <a:r>
              <a:rPr lang="fr-FR" sz="1800" dirty="0">
                <a:solidFill>
                  <a:srgbClr val="002060"/>
                </a:solidFill>
                <a:latin typeface="+mj-lt"/>
                <a:cs typeface="Arial" pitchFamily="34" charset="0"/>
              </a:rPr>
              <a:t>contrôle le respect des critères lors de la </a:t>
            </a:r>
            <a:r>
              <a:rPr lang="fr-FR" sz="1800" b="1" dirty="0">
                <a:solidFill>
                  <a:srgbClr val="002060"/>
                </a:solidFill>
                <a:latin typeface="+mj-lt"/>
                <a:cs typeface="Arial" pitchFamily="34" charset="0"/>
              </a:rPr>
              <a:t>comptabilisation initiale </a:t>
            </a:r>
            <a:r>
              <a:rPr lang="fr-FR" sz="1800" dirty="0">
                <a:solidFill>
                  <a:srgbClr val="002060"/>
                </a:solidFill>
                <a:latin typeface="+mj-lt"/>
                <a:cs typeface="Arial" pitchFamily="34" charset="0"/>
              </a:rPr>
              <a:t>et ne peut changer ultérieurement de méthode </a:t>
            </a:r>
            <a:r>
              <a:rPr lang="fr-FR" sz="1800" dirty="0" smtClean="0">
                <a:solidFill>
                  <a:srgbClr val="002060"/>
                </a:solidFill>
                <a:latin typeface="+mj-lt"/>
                <a:cs typeface="Arial" pitchFamily="34" charset="0"/>
              </a:rPr>
              <a:t>comptable.</a:t>
            </a:r>
            <a:endParaRPr lang="fr-FR" sz="1800" dirty="0">
              <a:solidFill>
                <a:srgbClr val="002060"/>
              </a:solidFill>
              <a:latin typeface="+mj-lt"/>
              <a:cs typeface="Arial" pitchFamily="34" charset="0"/>
            </a:endParaRPr>
          </a:p>
          <a:p>
            <a:pPr marL="1301750" lvl="2" indent="-366713" algn="just" fontAlgn="auto">
              <a:spcAft>
                <a:spcPts val="0"/>
              </a:spcAft>
              <a:buClr>
                <a:srgbClr val="F7C765"/>
              </a:buClr>
              <a:buFont typeface="Wingdings" panose="05000000000000000000" pitchFamily="2" charset="2"/>
              <a:buChar char="ü"/>
            </a:pPr>
            <a:endParaRPr lang="fr-FR" sz="1800" dirty="0">
              <a:solidFill>
                <a:srgbClr val="002060"/>
              </a:solidFill>
              <a:latin typeface="+mj-lt"/>
              <a:cs typeface="Arial" pitchFamily="34" charset="0"/>
            </a:endParaRPr>
          </a:p>
          <a:p>
            <a:pPr marL="1301750" lvl="2" indent="-366713" algn="just" fontAlgn="auto">
              <a:spcAft>
                <a:spcPts val="0"/>
              </a:spcAft>
              <a:buClr>
                <a:srgbClr val="F7C765"/>
              </a:buClr>
              <a:buFont typeface="Wingdings" panose="05000000000000000000" pitchFamily="2" charset="2"/>
              <a:buChar char="ü"/>
            </a:pPr>
            <a:endParaRPr lang="fr-FR" sz="1800" dirty="0">
              <a:solidFill>
                <a:srgbClr val="002060"/>
              </a:solidFill>
              <a:latin typeface="+mj-lt"/>
              <a:cs typeface="Arial" pitchFamily="34" charset="0"/>
            </a:endParaRPr>
          </a:p>
          <a:p>
            <a:pPr marL="1301750" lvl="2" indent="-366713" algn="just" fontAlgn="auto">
              <a:spcAft>
                <a:spcPts val="0"/>
              </a:spcAft>
              <a:buClr>
                <a:srgbClr val="F7C765"/>
              </a:buClr>
              <a:buFont typeface="Wingdings" panose="05000000000000000000" pitchFamily="2" charset="2"/>
              <a:buChar char="ü"/>
            </a:pPr>
            <a:endParaRPr lang="fr-FR" sz="1800" dirty="0">
              <a:solidFill>
                <a:srgbClr val="002060"/>
              </a:solidFill>
              <a:latin typeface="+mj-lt"/>
              <a:cs typeface="Arial" pitchFamily="34" charset="0"/>
            </a:endParaRPr>
          </a:p>
          <a:p>
            <a:pPr algn="just">
              <a:spcBef>
                <a:spcPts val="600"/>
              </a:spcBef>
            </a:pPr>
            <a:endParaRPr lang="fr-FR" sz="1800" b="1" dirty="0" smtClean="0">
              <a:solidFill>
                <a:srgbClr val="FF0000"/>
              </a:solidFill>
              <a:cs typeface="Arial" pitchFamily="34" charset="0"/>
            </a:endParaRPr>
          </a:p>
          <a:p>
            <a:pPr algn="just">
              <a:spcBef>
                <a:spcPts val="600"/>
              </a:spcBef>
            </a:pPr>
            <a:endParaRPr lang="fr-FR" sz="1800" b="1" dirty="0">
              <a:solidFill>
                <a:srgbClr val="FF0000"/>
              </a:solidFill>
              <a:cs typeface="Arial" pitchFamily="34" charset="0"/>
            </a:endParaRPr>
          </a:p>
          <a:p>
            <a:pPr algn="just">
              <a:spcBef>
                <a:spcPts val="600"/>
              </a:spcBef>
            </a:pPr>
            <a:endParaRPr lang="fr-FR" sz="1800" dirty="0" smtClean="0">
              <a:solidFill>
                <a:srgbClr val="FF0000"/>
              </a:solidFill>
              <a:latin typeface="+mj-lt"/>
            </a:endParaRPr>
          </a:p>
        </p:txBody>
      </p:sp>
    </p:spTree>
    <p:extLst>
      <p:ext uri="{BB962C8B-B14F-4D97-AF65-F5344CB8AC3E}">
        <p14:creationId xmlns:p14="http://schemas.microsoft.com/office/powerpoint/2010/main" val="18895902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Annexes</a:t>
            </a:r>
            <a:r>
              <a:rPr lang="fr-FR" dirty="0">
                <a:solidFill>
                  <a:srgbClr val="0070C0"/>
                </a:solidFill>
              </a:rPr>
              <a:t/>
            </a:r>
            <a:br>
              <a:rPr lang="fr-FR" dirty="0">
                <a:solidFill>
                  <a:srgbClr val="0070C0"/>
                </a:solidFill>
              </a:rPr>
            </a:br>
            <a:r>
              <a:rPr lang="fr-FR" sz="2400" dirty="0">
                <a:solidFill>
                  <a:srgbClr val="0070C0"/>
                </a:solidFill>
              </a:rPr>
              <a:t>La méthode des honoraires variables</a:t>
            </a:r>
          </a:p>
        </p:txBody>
      </p:sp>
      <p:sp>
        <p:nvSpPr>
          <p:cNvPr id="3" name="Espace réservé du contenu 2"/>
          <p:cNvSpPr>
            <a:spLocks noGrp="1"/>
          </p:cNvSpPr>
          <p:nvPr>
            <p:ph idx="1"/>
          </p:nvPr>
        </p:nvSpPr>
        <p:spPr>
          <a:xfrm>
            <a:off x="1071538" y="1285860"/>
            <a:ext cx="7172870" cy="4637088"/>
          </a:xfrm>
        </p:spPr>
        <p:txBody>
          <a:bodyPr/>
          <a:lstStyle/>
          <a:p>
            <a:r>
              <a:rPr lang="fr-FR" sz="2000" dirty="0" smtClean="0">
                <a:solidFill>
                  <a:schemeClr val="accent2">
                    <a:lumMod val="75000"/>
                  </a:schemeClr>
                </a:solidFill>
                <a:latin typeface="+mj-lt"/>
              </a:rPr>
              <a:t>Conséquences de la méthode des honoraires variables</a:t>
            </a:r>
          </a:p>
          <a:p>
            <a:pPr>
              <a:buFont typeface="Wingdings" panose="05000000000000000000" pitchFamily="2" charset="2"/>
              <a:buChar char="§"/>
            </a:pPr>
            <a:r>
              <a:rPr lang="fr-FR" sz="2000" b="0" dirty="0">
                <a:latin typeface="+mj-lt"/>
              </a:rPr>
              <a:t>A la comptabilisation </a:t>
            </a:r>
            <a:r>
              <a:rPr lang="fr-FR" sz="2000" b="0" dirty="0" smtClean="0">
                <a:latin typeface="+mj-lt"/>
              </a:rPr>
              <a:t>initiale: application du modèle général</a:t>
            </a:r>
            <a:endParaRPr lang="fr-FR" sz="2000" b="0" dirty="0">
              <a:latin typeface="+mj-lt"/>
            </a:endParaRPr>
          </a:p>
          <a:p>
            <a:pPr>
              <a:buFont typeface="Wingdings" panose="05000000000000000000" pitchFamily="2" charset="2"/>
              <a:buChar char="§"/>
            </a:pPr>
            <a:r>
              <a:rPr lang="fr-FR" sz="2000" b="0" dirty="0" smtClean="0">
                <a:latin typeface="+mj-lt"/>
              </a:rPr>
              <a:t>Après la comptabilisation initiale:</a:t>
            </a:r>
          </a:p>
          <a:p>
            <a:pPr lvl="1"/>
            <a:r>
              <a:rPr lang="fr-FR" sz="1800" b="0" dirty="0" smtClean="0">
                <a:latin typeface="+mj-lt"/>
              </a:rPr>
              <a:t>Calcul des flux de trésorerie d’exécution à l’identique du modèle général.</a:t>
            </a:r>
          </a:p>
          <a:p>
            <a:pPr lvl="1"/>
            <a:r>
              <a:rPr lang="fr-FR" sz="1800" b="0" dirty="0" smtClean="0">
                <a:latin typeface="+mj-lt"/>
              </a:rPr>
              <a:t>L’assureur incorpore dans la marge de service contractuelle </a:t>
            </a:r>
            <a:r>
              <a:rPr lang="fr-FR" sz="1800" b="1" dirty="0" smtClean="0">
                <a:latin typeface="+mj-lt"/>
              </a:rPr>
              <a:t>sa quote-part </a:t>
            </a:r>
            <a:r>
              <a:rPr lang="fr-FR" sz="1800" b="0" dirty="0" smtClean="0">
                <a:latin typeface="+mj-lt"/>
              </a:rPr>
              <a:t>dans les variations de </a:t>
            </a:r>
            <a:r>
              <a:rPr lang="fr-FR" sz="1800" b="1" dirty="0" smtClean="0">
                <a:latin typeface="+mj-lt"/>
              </a:rPr>
              <a:t>juste valeur </a:t>
            </a:r>
            <a:r>
              <a:rPr lang="fr-FR" sz="1800" b="0" dirty="0" smtClean="0">
                <a:latin typeface="+mj-lt"/>
              </a:rPr>
              <a:t>des éléments </a:t>
            </a:r>
            <a:r>
              <a:rPr lang="fr-FR" sz="1800" b="1" dirty="0" smtClean="0">
                <a:latin typeface="+mj-lt"/>
              </a:rPr>
              <a:t>sous-jacents</a:t>
            </a:r>
            <a:r>
              <a:rPr lang="fr-FR" sz="1800" b="0" dirty="0" smtClean="0">
                <a:latin typeface="+mj-lt"/>
              </a:rPr>
              <a:t> stipulés au contrat.</a:t>
            </a:r>
          </a:p>
          <a:p>
            <a:pPr lvl="1"/>
            <a:r>
              <a:rPr lang="fr-FR" sz="1800" dirty="0" smtClean="0">
                <a:latin typeface="+mj-lt"/>
              </a:rPr>
              <a:t>Les variations de valeurs des </a:t>
            </a:r>
            <a:r>
              <a:rPr lang="fr-FR" sz="1800" b="1" dirty="0" smtClean="0">
                <a:latin typeface="+mj-lt"/>
              </a:rPr>
              <a:t>options et garanties </a:t>
            </a:r>
            <a:r>
              <a:rPr lang="fr-FR" sz="1800" dirty="0" smtClean="0">
                <a:latin typeface="+mj-lt"/>
              </a:rPr>
              <a:t>sont incorporées dans la marge de service contractuelle.</a:t>
            </a:r>
            <a:endParaRPr lang="fr-FR" sz="1800" b="0" dirty="0" smtClean="0">
              <a:latin typeface="+mj-lt"/>
            </a:endParaRP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38</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Rectangle 5"/>
          <p:cNvSpPr/>
          <p:nvPr/>
        </p:nvSpPr>
        <p:spPr>
          <a:xfrm>
            <a:off x="539552" y="4509120"/>
            <a:ext cx="7992888" cy="151216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lvl="1" algn="ctr"/>
            <a:r>
              <a:rPr lang="fr-FR" sz="1800" dirty="0"/>
              <a:t>Comptablement, la méthode a </a:t>
            </a:r>
            <a:r>
              <a:rPr lang="fr-FR" sz="1800" dirty="0" smtClean="0"/>
              <a:t>notamment pour </a:t>
            </a:r>
            <a:r>
              <a:rPr lang="fr-FR" sz="1800" dirty="0"/>
              <a:t>effet </a:t>
            </a:r>
            <a:r>
              <a:rPr lang="fr-FR" sz="1800" dirty="0" smtClean="0"/>
              <a:t>d’incorporer aux provisions techniques la </a:t>
            </a:r>
            <a:r>
              <a:rPr lang="fr-FR" sz="1800" dirty="0"/>
              <a:t>quote-part de l’assureur dans les plus-values latentes  des actifs sous-jacents </a:t>
            </a:r>
            <a:r>
              <a:rPr lang="fr-FR" sz="1800" dirty="0" smtClean="0"/>
              <a:t>(via la marge de service).</a:t>
            </a:r>
          </a:p>
        </p:txBody>
      </p:sp>
    </p:spTree>
    <p:extLst>
      <p:ext uri="{BB962C8B-B14F-4D97-AF65-F5344CB8AC3E}">
        <p14:creationId xmlns:p14="http://schemas.microsoft.com/office/powerpoint/2010/main" val="15070269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Annexes</a:t>
            </a:r>
            <a:r>
              <a:rPr lang="fr-FR" dirty="0">
                <a:solidFill>
                  <a:srgbClr val="0070C0"/>
                </a:solidFill>
              </a:rPr>
              <a:t/>
            </a:r>
            <a:br>
              <a:rPr lang="fr-FR" dirty="0">
                <a:solidFill>
                  <a:srgbClr val="0070C0"/>
                </a:solidFill>
              </a:rPr>
            </a:br>
            <a:r>
              <a:rPr lang="fr-FR" sz="2400" dirty="0">
                <a:solidFill>
                  <a:srgbClr val="0070C0"/>
                </a:solidFill>
              </a:rPr>
              <a:t>La méthode des honoraires variables</a:t>
            </a: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39</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Rectangle 5"/>
          <p:cNvSpPr/>
          <p:nvPr/>
        </p:nvSpPr>
        <p:spPr>
          <a:xfrm>
            <a:off x="449550" y="971496"/>
            <a:ext cx="8064896" cy="209746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r>
              <a:rPr lang="fr-FR" sz="1800" dirty="0" smtClean="0">
                <a:solidFill>
                  <a:srgbClr val="002060"/>
                </a:solidFill>
              </a:rPr>
              <a:t>Un portefeuille de contrat prévoit que l’assureur reverse aux assurés 80% des plus values réalisées sur un portefeuille d’actions désigné au contrat.</a:t>
            </a:r>
          </a:p>
          <a:p>
            <a:pPr marL="285750" indent="-285750">
              <a:buFont typeface="Arial" panose="020B0604020202020204" pitchFamily="34" charset="0"/>
              <a:buChar char="•"/>
            </a:pPr>
            <a:r>
              <a:rPr lang="fr-FR" sz="1800" dirty="0" smtClean="0">
                <a:solidFill>
                  <a:srgbClr val="002060"/>
                </a:solidFill>
              </a:rPr>
              <a:t> L’assureur anticipe que les versements aux assurés rempliront les critères d’éligibilité à  la méthode.</a:t>
            </a:r>
          </a:p>
          <a:p>
            <a:pPr marL="285750" indent="-285750">
              <a:buFont typeface="Arial" panose="020B0604020202020204" pitchFamily="34" charset="0"/>
              <a:buChar char="•"/>
            </a:pPr>
            <a:r>
              <a:rPr lang="fr-FR" sz="1800" dirty="0" smtClean="0">
                <a:solidFill>
                  <a:srgbClr val="002060"/>
                </a:solidFill>
              </a:rPr>
              <a:t>Au 31/12/N les plus values latentes sur le portefeuille augmentent de 2000.</a:t>
            </a:r>
          </a:p>
          <a:p>
            <a:pPr marL="285750" indent="-285750">
              <a:buFont typeface="Arial" panose="020B0604020202020204" pitchFamily="34" charset="0"/>
              <a:buChar char="•"/>
            </a:pPr>
            <a:r>
              <a:rPr lang="fr-FR" sz="1800" dirty="0" smtClean="0">
                <a:solidFill>
                  <a:srgbClr val="002060"/>
                </a:solidFill>
              </a:rPr>
              <a:t>En valeur actuelle, l’assureur détermine qu’il reversera 1800 aux assurés.</a:t>
            </a:r>
          </a:p>
          <a:p>
            <a:pPr marL="285750" indent="-285750">
              <a:buFont typeface="Arial" panose="020B0604020202020204" pitchFamily="34" charset="0"/>
              <a:buChar char="•"/>
            </a:pPr>
            <a:r>
              <a:rPr lang="fr-FR" sz="1800" dirty="0" smtClean="0">
                <a:solidFill>
                  <a:srgbClr val="002060"/>
                </a:solidFill>
              </a:rPr>
              <a:t>Sous IFRS 9 les actions sont comptabilisés en juste valeur par résultat.</a:t>
            </a:r>
            <a:endParaRPr lang="fr-BE" sz="1800" dirty="0">
              <a:solidFill>
                <a:srgbClr val="002060"/>
              </a:solidFill>
            </a:endParaRPr>
          </a:p>
        </p:txBody>
      </p:sp>
      <p:graphicFrame>
        <p:nvGraphicFramePr>
          <p:cNvPr id="8" name="Table 1"/>
          <p:cNvGraphicFramePr>
            <a:graphicFrameLocks noGrp="1"/>
          </p:cNvGraphicFramePr>
          <p:nvPr>
            <p:extLst/>
          </p:nvPr>
        </p:nvGraphicFramePr>
        <p:xfrm>
          <a:off x="179512" y="3180576"/>
          <a:ext cx="4824000" cy="1112520"/>
        </p:xfrm>
        <a:graphic>
          <a:graphicData uri="http://schemas.openxmlformats.org/drawingml/2006/table">
            <a:tbl>
              <a:tblPr firstRow="1" bandRow="1">
                <a:tableStyleId>{3B4B98B0-60AC-42C2-AFA5-B58CD77FA1E5}</a:tableStyleId>
              </a:tblPr>
              <a:tblGrid>
                <a:gridCol w="3816000">
                  <a:extLst>
                    <a:ext uri="{9D8B030D-6E8A-4147-A177-3AD203B41FA5}">
                      <a16:colId xmlns="" xmlns:a16="http://schemas.microsoft.com/office/drawing/2014/main" val="20000"/>
                    </a:ext>
                  </a:extLst>
                </a:gridCol>
                <a:gridCol w="1008000">
                  <a:extLst>
                    <a:ext uri="{9D8B030D-6E8A-4147-A177-3AD203B41FA5}">
                      <a16:colId xmlns="" xmlns:a16="http://schemas.microsoft.com/office/drawing/2014/main" val="20001"/>
                    </a:ext>
                  </a:extLst>
                </a:gridCol>
              </a:tblGrid>
              <a:tr h="370840">
                <a:tc>
                  <a:txBody>
                    <a:bodyPr/>
                    <a:lstStyle/>
                    <a:p>
                      <a:r>
                        <a:rPr lang="fr-BE" sz="1800" dirty="0" smtClean="0">
                          <a:solidFill>
                            <a:srgbClr val="002060"/>
                          </a:solidFill>
                        </a:rPr>
                        <a:t>Bilan</a:t>
                      </a:r>
                      <a:endParaRPr lang="en-GB" sz="1800" dirty="0">
                        <a:solidFill>
                          <a:srgbClr val="002060"/>
                        </a:solidFill>
                      </a:endParaRPr>
                    </a:p>
                  </a:txBody>
                  <a:tcPr/>
                </a:tc>
                <a:tc>
                  <a:txBody>
                    <a:bodyPr/>
                    <a:lstStyle/>
                    <a:p>
                      <a:pPr algn="ctr"/>
                      <a:r>
                        <a:rPr lang="fr-BE" sz="1800" dirty="0" smtClean="0">
                          <a:solidFill>
                            <a:srgbClr val="002060"/>
                          </a:solidFill>
                        </a:rPr>
                        <a:t>31/12/N</a:t>
                      </a:r>
                      <a:endParaRPr lang="en-GB" sz="1800" dirty="0">
                        <a:solidFill>
                          <a:srgbClr val="002060"/>
                        </a:solidFill>
                      </a:endParaRPr>
                    </a:p>
                  </a:txBody>
                  <a:tcPr/>
                </a:tc>
                <a:extLst>
                  <a:ext uri="{0D108BD9-81ED-4DB2-BD59-A6C34878D82A}">
                    <a16:rowId xmlns="" xmlns:a16="http://schemas.microsoft.com/office/drawing/2014/main" val="10000"/>
                  </a:ext>
                </a:extLst>
              </a:tr>
              <a:tr h="370840">
                <a:tc>
                  <a:txBody>
                    <a:bodyPr/>
                    <a:lstStyle/>
                    <a:p>
                      <a:r>
                        <a:rPr lang="fr-BE" sz="1800" dirty="0" smtClean="0">
                          <a:solidFill>
                            <a:srgbClr val="002060"/>
                          </a:solidFill>
                        </a:rPr>
                        <a:t>Actions</a:t>
                      </a:r>
                      <a:endParaRPr lang="en-GB" sz="1800" dirty="0">
                        <a:solidFill>
                          <a:srgbClr val="002060"/>
                        </a:solidFill>
                      </a:endParaRPr>
                    </a:p>
                  </a:txBody>
                  <a:tcPr/>
                </a:tc>
                <a:tc>
                  <a:txBody>
                    <a:bodyPr/>
                    <a:lstStyle/>
                    <a:p>
                      <a:pPr algn="r"/>
                      <a:r>
                        <a:rPr lang="fr-BE" sz="1800" dirty="0" smtClean="0">
                          <a:solidFill>
                            <a:srgbClr val="002060"/>
                          </a:solidFill>
                        </a:rPr>
                        <a:t>2</a:t>
                      </a:r>
                      <a:r>
                        <a:rPr lang="fr-BE" sz="1800" baseline="0" dirty="0" smtClean="0">
                          <a:solidFill>
                            <a:srgbClr val="002060"/>
                          </a:solidFill>
                        </a:rPr>
                        <a:t> 000</a:t>
                      </a:r>
                      <a:endParaRPr lang="en-GB" sz="1800" dirty="0">
                        <a:solidFill>
                          <a:srgbClr val="002060"/>
                        </a:solidFill>
                      </a:endParaRPr>
                    </a:p>
                  </a:txBody>
                  <a:tcPr/>
                </a:tc>
                <a:extLst>
                  <a:ext uri="{0D108BD9-81ED-4DB2-BD59-A6C34878D82A}">
                    <a16:rowId xmlns="" xmlns:a16="http://schemas.microsoft.com/office/drawing/2014/main" val="10001"/>
                  </a:ext>
                </a:extLst>
              </a:tr>
              <a:tr h="370840">
                <a:tc>
                  <a:txBody>
                    <a:bodyPr/>
                    <a:lstStyle/>
                    <a:p>
                      <a:r>
                        <a:rPr lang="fr-BE" sz="1800" dirty="0" smtClean="0">
                          <a:solidFill>
                            <a:srgbClr val="002060"/>
                          </a:solidFill>
                        </a:rPr>
                        <a:t>Provision technique</a:t>
                      </a:r>
                      <a:endParaRPr lang="en-GB" sz="1800" dirty="0">
                        <a:solidFill>
                          <a:srgbClr val="002060"/>
                        </a:solidFill>
                      </a:endParaRPr>
                    </a:p>
                  </a:txBody>
                  <a:tcPr/>
                </a:tc>
                <a:tc>
                  <a:txBody>
                    <a:bodyPr/>
                    <a:lstStyle/>
                    <a:p>
                      <a:pPr algn="r"/>
                      <a:r>
                        <a:rPr lang="en-GB" sz="1800" dirty="0" smtClean="0">
                          <a:solidFill>
                            <a:srgbClr val="002060"/>
                          </a:solidFill>
                        </a:rPr>
                        <a:t>(2 000)</a:t>
                      </a:r>
                      <a:endParaRPr lang="en-GB" sz="1800" dirty="0">
                        <a:solidFill>
                          <a:srgbClr val="002060"/>
                        </a:solidFill>
                      </a:endParaRPr>
                    </a:p>
                  </a:txBody>
                  <a:tcPr/>
                </a:tc>
                <a:extLst>
                  <a:ext uri="{0D108BD9-81ED-4DB2-BD59-A6C34878D82A}">
                    <a16:rowId xmlns="" xmlns:a16="http://schemas.microsoft.com/office/drawing/2014/main" val="10002"/>
                  </a:ext>
                </a:extLst>
              </a:tr>
            </a:tbl>
          </a:graphicData>
        </a:graphic>
      </p:graphicFrame>
      <p:graphicFrame>
        <p:nvGraphicFramePr>
          <p:cNvPr id="9" name="Table 6"/>
          <p:cNvGraphicFramePr>
            <a:graphicFrameLocks noGrp="1"/>
          </p:cNvGraphicFramePr>
          <p:nvPr>
            <p:extLst/>
          </p:nvPr>
        </p:nvGraphicFramePr>
        <p:xfrm>
          <a:off x="5526446" y="3487400"/>
          <a:ext cx="2988000" cy="1112520"/>
        </p:xfrm>
        <a:graphic>
          <a:graphicData uri="http://schemas.openxmlformats.org/drawingml/2006/table">
            <a:tbl>
              <a:tblPr firstRow="1" bandRow="1">
                <a:tableStyleId>{2D5ABB26-0587-4C30-8999-92F81FD0307C}</a:tableStyleId>
              </a:tblPr>
              <a:tblGrid>
                <a:gridCol w="2052000">
                  <a:extLst>
                    <a:ext uri="{9D8B030D-6E8A-4147-A177-3AD203B41FA5}">
                      <a16:colId xmlns="" xmlns:a16="http://schemas.microsoft.com/office/drawing/2014/main" val="20000"/>
                    </a:ext>
                  </a:extLst>
                </a:gridCol>
                <a:gridCol w="936000">
                  <a:extLst>
                    <a:ext uri="{9D8B030D-6E8A-4147-A177-3AD203B41FA5}">
                      <a16:colId xmlns="" xmlns:a16="http://schemas.microsoft.com/office/drawing/2014/main" val="20001"/>
                    </a:ext>
                  </a:extLst>
                </a:gridCol>
              </a:tblGrid>
              <a:tr h="370840">
                <a:tc>
                  <a:txBody>
                    <a:bodyPr/>
                    <a:lstStyle/>
                    <a:p>
                      <a:r>
                        <a:rPr lang="fr-BE" sz="1800" dirty="0" smtClean="0">
                          <a:solidFill>
                            <a:srgbClr val="002060"/>
                          </a:solidFill>
                        </a:rPr>
                        <a:t>Provision Couv. Fut.</a:t>
                      </a:r>
                      <a:endParaRPr lang="en-GB" sz="1800" b="0"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ysDash"/>
                      <a:round/>
                      <a:headEnd type="none" w="med" len="med"/>
                      <a:tailEnd type="none" w="med" len="med"/>
                    </a:lnB>
                  </a:tcPr>
                </a:tc>
                <a:tc>
                  <a:txBody>
                    <a:bodyPr/>
                    <a:lstStyle/>
                    <a:p>
                      <a:pPr algn="r"/>
                      <a:r>
                        <a:rPr lang="fr-BE" sz="1800" dirty="0" smtClean="0">
                          <a:solidFill>
                            <a:srgbClr val="002060"/>
                          </a:solidFill>
                        </a:rPr>
                        <a:t>1800</a:t>
                      </a:r>
                      <a:endParaRPr lang="en-GB" sz="1800" b="0" dirty="0">
                        <a:solidFill>
                          <a:srgbClr val="002060"/>
                        </a:solidFill>
                      </a:endParaRPr>
                    </a:p>
                  </a:txBody>
                  <a:tcPr>
                    <a:lnT w="12700" cap="flat" cmpd="sng" algn="ctr">
                      <a:solidFill>
                        <a:srgbClr val="002060"/>
                      </a:solidFill>
                      <a:prstDash val="solid"/>
                      <a:round/>
                      <a:headEnd type="none" w="med" len="med"/>
                      <a:tailEnd type="none" w="med" len="med"/>
                    </a:lnT>
                    <a:lnB w="12700" cap="flat" cmpd="sng" algn="ctr">
                      <a:solidFill>
                        <a:srgbClr val="002060"/>
                      </a:solidFill>
                      <a:prstDash val="sysDash"/>
                      <a:round/>
                      <a:headEnd type="none" w="med" len="med"/>
                      <a:tailEnd type="none" w="med" len="med"/>
                    </a:lnB>
                  </a:tcPr>
                </a:tc>
                <a:extLst>
                  <a:ext uri="{0D108BD9-81ED-4DB2-BD59-A6C34878D82A}">
                    <a16:rowId xmlns="" xmlns:a16="http://schemas.microsoft.com/office/drawing/2014/main" val="10000"/>
                  </a:ext>
                </a:extLst>
              </a:tr>
              <a:tr h="370840">
                <a:tc>
                  <a:txBody>
                    <a:bodyPr/>
                    <a:lstStyle/>
                    <a:p>
                      <a:r>
                        <a:rPr lang="fr-BE" sz="1800" dirty="0" smtClean="0">
                          <a:solidFill>
                            <a:srgbClr val="002060"/>
                          </a:solidFill>
                        </a:rPr>
                        <a:t>Marge de service</a:t>
                      </a: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solidFill>
                      <a:schemeClr val="accent5">
                        <a:lumMod val="20000"/>
                        <a:lumOff val="80000"/>
                      </a:schemeClr>
                    </a:solidFill>
                  </a:tcPr>
                </a:tc>
                <a:tc>
                  <a:txBody>
                    <a:bodyPr/>
                    <a:lstStyle/>
                    <a:p>
                      <a:pPr algn="r"/>
                      <a:r>
                        <a:rPr lang="fr-BE" sz="1800" dirty="0" smtClean="0">
                          <a:solidFill>
                            <a:srgbClr val="002060"/>
                          </a:solidFill>
                        </a:rPr>
                        <a:t>200</a:t>
                      </a: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10001"/>
                  </a:ext>
                </a:extLst>
              </a:tr>
              <a:tr h="370840">
                <a:tc>
                  <a:txBody>
                    <a:bodyPr/>
                    <a:lstStyle/>
                    <a:p>
                      <a:r>
                        <a:rPr lang="fr-BE" sz="1800" dirty="0" smtClean="0">
                          <a:solidFill>
                            <a:srgbClr val="002060"/>
                          </a:solidFill>
                        </a:rPr>
                        <a:t>Total</a:t>
                      </a: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olid"/>
                      <a:round/>
                      <a:headEnd type="none" w="med" len="med"/>
                      <a:tailEnd type="none" w="med" len="med"/>
                    </a:lnB>
                  </a:tcPr>
                </a:tc>
                <a:tc>
                  <a:txBody>
                    <a:bodyPr/>
                    <a:lstStyle/>
                    <a:p>
                      <a:pPr algn="r"/>
                      <a:r>
                        <a:rPr lang="fr-BE" sz="1800" dirty="0" smtClean="0">
                          <a:solidFill>
                            <a:srgbClr val="002060"/>
                          </a:solidFill>
                        </a:rPr>
                        <a:t>2 000</a:t>
                      </a:r>
                      <a:endParaRPr lang="en-GB" sz="1800" dirty="0">
                        <a:solidFill>
                          <a:srgbClr val="002060"/>
                        </a:solidFill>
                      </a:endParaRPr>
                    </a:p>
                  </a:txBody>
                  <a:tcPr>
                    <a:lnT w="12700" cap="flat" cmpd="sng" algn="ctr">
                      <a:solidFill>
                        <a:srgbClr val="002060"/>
                      </a:solidFill>
                      <a:prstDash val="sysDash"/>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graphicFrame>
        <p:nvGraphicFramePr>
          <p:cNvPr id="10" name="Table 8"/>
          <p:cNvGraphicFramePr>
            <a:graphicFrameLocks noGrp="1"/>
          </p:cNvGraphicFramePr>
          <p:nvPr>
            <p:extLst/>
          </p:nvPr>
        </p:nvGraphicFramePr>
        <p:xfrm>
          <a:off x="179512" y="4669750"/>
          <a:ext cx="5328000" cy="1483360"/>
        </p:xfrm>
        <a:graphic>
          <a:graphicData uri="http://schemas.openxmlformats.org/drawingml/2006/table">
            <a:tbl>
              <a:tblPr firstRow="1" bandRow="1">
                <a:tableStyleId>{3B4B98B0-60AC-42C2-AFA5-B58CD77FA1E5}</a:tableStyleId>
              </a:tblPr>
              <a:tblGrid>
                <a:gridCol w="4320000">
                  <a:extLst>
                    <a:ext uri="{9D8B030D-6E8A-4147-A177-3AD203B41FA5}">
                      <a16:colId xmlns="" xmlns:a16="http://schemas.microsoft.com/office/drawing/2014/main" val="20000"/>
                    </a:ext>
                  </a:extLst>
                </a:gridCol>
                <a:gridCol w="1008000">
                  <a:extLst>
                    <a:ext uri="{9D8B030D-6E8A-4147-A177-3AD203B41FA5}">
                      <a16:colId xmlns="" xmlns:a16="http://schemas.microsoft.com/office/drawing/2014/main" val="20001"/>
                    </a:ext>
                  </a:extLst>
                </a:gridCol>
              </a:tblGrid>
              <a:tr h="370840">
                <a:tc>
                  <a:txBody>
                    <a:bodyPr/>
                    <a:lstStyle/>
                    <a:p>
                      <a:r>
                        <a:rPr lang="fr-BE" sz="1800" dirty="0" smtClean="0">
                          <a:solidFill>
                            <a:srgbClr val="002060"/>
                          </a:solidFill>
                        </a:rPr>
                        <a:t>Résultat</a:t>
                      </a:r>
                      <a:endParaRPr lang="en-GB" sz="1800" dirty="0">
                        <a:solidFill>
                          <a:srgbClr val="002060"/>
                        </a:solidFill>
                      </a:endParaRPr>
                    </a:p>
                  </a:txBody>
                  <a:tcPr/>
                </a:tc>
                <a:tc>
                  <a:txBody>
                    <a:bodyPr/>
                    <a:lstStyle/>
                    <a:p>
                      <a:pPr algn="ctr"/>
                      <a:r>
                        <a:rPr lang="fr-BE" sz="1800" dirty="0" smtClean="0">
                          <a:solidFill>
                            <a:srgbClr val="002060"/>
                          </a:solidFill>
                        </a:rPr>
                        <a:t>31/12/N</a:t>
                      </a:r>
                      <a:endParaRPr lang="en-GB" sz="1800" dirty="0">
                        <a:solidFill>
                          <a:srgbClr val="002060"/>
                        </a:solidFill>
                      </a:endParaRPr>
                    </a:p>
                  </a:txBody>
                  <a:tcPr/>
                </a:tc>
                <a:extLst>
                  <a:ext uri="{0D108BD9-81ED-4DB2-BD59-A6C34878D82A}">
                    <a16:rowId xmlns="" xmlns:a16="http://schemas.microsoft.com/office/drawing/2014/main" val="10000"/>
                  </a:ext>
                </a:extLst>
              </a:tr>
              <a:tr h="370840">
                <a:tc>
                  <a:txBody>
                    <a:bodyPr/>
                    <a:lstStyle/>
                    <a:p>
                      <a:r>
                        <a:rPr lang="fr-BE" sz="1800" dirty="0" smtClean="0">
                          <a:solidFill>
                            <a:srgbClr val="002060"/>
                          </a:solidFill>
                        </a:rPr>
                        <a:t>Variation de juste valeur des actions (IFRS</a:t>
                      </a:r>
                      <a:r>
                        <a:rPr lang="fr-BE" sz="1800" baseline="0" dirty="0" smtClean="0">
                          <a:solidFill>
                            <a:srgbClr val="002060"/>
                          </a:solidFill>
                        </a:rPr>
                        <a:t> 9)</a:t>
                      </a:r>
                      <a:endParaRPr lang="en-GB" sz="1800" dirty="0">
                        <a:solidFill>
                          <a:srgbClr val="002060"/>
                        </a:solidFill>
                      </a:endParaRPr>
                    </a:p>
                  </a:txBody>
                  <a:tcPr/>
                </a:tc>
                <a:tc>
                  <a:txBody>
                    <a:bodyPr/>
                    <a:lstStyle/>
                    <a:p>
                      <a:pPr algn="r"/>
                      <a:r>
                        <a:rPr lang="fr-BE" sz="1800" dirty="0" smtClean="0">
                          <a:solidFill>
                            <a:srgbClr val="002060"/>
                          </a:solidFill>
                        </a:rPr>
                        <a:t>2 000</a:t>
                      </a:r>
                      <a:endParaRPr lang="en-GB" sz="1800" dirty="0">
                        <a:solidFill>
                          <a:srgbClr val="002060"/>
                        </a:solidFill>
                      </a:endParaRPr>
                    </a:p>
                  </a:txBody>
                  <a:tcPr/>
                </a:tc>
                <a:extLst>
                  <a:ext uri="{0D108BD9-81ED-4DB2-BD59-A6C34878D82A}">
                    <a16:rowId xmlns="" xmlns:a16="http://schemas.microsoft.com/office/drawing/2014/main" val="10001"/>
                  </a:ext>
                </a:extLst>
              </a:tr>
              <a:tr h="370840">
                <a:tc>
                  <a:txBody>
                    <a:bodyPr/>
                    <a:lstStyle/>
                    <a:p>
                      <a:r>
                        <a:rPr lang="fr-BE" sz="1800" dirty="0" smtClean="0">
                          <a:solidFill>
                            <a:srgbClr val="002060"/>
                          </a:solidFill>
                        </a:rPr>
                        <a:t>Résultat</a:t>
                      </a:r>
                      <a:r>
                        <a:rPr lang="fr-BE" sz="1800" baseline="0" dirty="0" smtClean="0">
                          <a:solidFill>
                            <a:srgbClr val="002060"/>
                          </a:solidFill>
                        </a:rPr>
                        <a:t> financier de l’assurance (IFRS 17)</a:t>
                      </a:r>
                      <a:endParaRPr lang="en-GB" sz="1800" dirty="0">
                        <a:solidFill>
                          <a:srgbClr val="002060"/>
                        </a:solidFill>
                      </a:endParaRPr>
                    </a:p>
                  </a:txBody>
                  <a:tcPr/>
                </a:tc>
                <a:tc>
                  <a:txBody>
                    <a:bodyPr/>
                    <a:lstStyle/>
                    <a:p>
                      <a:pPr algn="r"/>
                      <a:r>
                        <a:rPr lang="fr-BE" sz="1800" dirty="0" smtClean="0">
                          <a:solidFill>
                            <a:srgbClr val="002060"/>
                          </a:solidFill>
                        </a:rPr>
                        <a:t>(2 000)</a:t>
                      </a:r>
                      <a:endParaRPr lang="en-GB" sz="1800" dirty="0">
                        <a:solidFill>
                          <a:srgbClr val="002060"/>
                        </a:solidFill>
                      </a:endParaRPr>
                    </a:p>
                  </a:txBody>
                  <a:tcPr/>
                </a:tc>
                <a:extLst>
                  <a:ext uri="{0D108BD9-81ED-4DB2-BD59-A6C34878D82A}">
                    <a16:rowId xmlns="" xmlns:a16="http://schemas.microsoft.com/office/drawing/2014/main" val="10002"/>
                  </a:ext>
                </a:extLst>
              </a:tr>
              <a:tr h="370840">
                <a:tc>
                  <a:txBody>
                    <a:bodyPr/>
                    <a:lstStyle/>
                    <a:p>
                      <a:r>
                        <a:rPr lang="fr-BE" sz="1800" dirty="0" smtClean="0">
                          <a:solidFill>
                            <a:srgbClr val="002060"/>
                          </a:solidFill>
                        </a:rPr>
                        <a:t>Résultat</a:t>
                      </a:r>
                      <a:r>
                        <a:rPr lang="fr-BE" sz="1800" baseline="0" dirty="0" smtClean="0">
                          <a:solidFill>
                            <a:srgbClr val="002060"/>
                          </a:solidFill>
                        </a:rPr>
                        <a:t> financier</a:t>
                      </a:r>
                      <a:endParaRPr lang="en-GB" sz="1800" dirty="0">
                        <a:solidFill>
                          <a:srgbClr val="002060"/>
                        </a:solidFill>
                      </a:endParaRPr>
                    </a:p>
                  </a:txBody>
                  <a:tcPr/>
                </a:tc>
                <a:tc>
                  <a:txBody>
                    <a:bodyPr/>
                    <a:lstStyle/>
                    <a:p>
                      <a:pPr algn="r"/>
                      <a:r>
                        <a:rPr lang="fr-BE" sz="1800" dirty="0" smtClean="0">
                          <a:solidFill>
                            <a:srgbClr val="002060"/>
                          </a:solidFill>
                        </a:rPr>
                        <a:t>0</a:t>
                      </a:r>
                      <a:endParaRPr lang="en-GB" sz="1800" dirty="0">
                        <a:solidFill>
                          <a:srgbClr val="002060"/>
                        </a:solidFill>
                      </a:endParaRPr>
                    </a:p>
                  </a:txBody>
                  <a:tcPr/>
                </a:tc>
                <a:extLst>
                  <a:ext uri="{0D108BD9-81ED-4DB2-BD59-A6C34878D82A}">
                    <a16:rowId xmlns="" xmlns:a16="http://schemas.microsoft.com/office/drawing/2014/main" val="10003"/>
                  </a:ext>
                </a:extLst>
              </a:tr>
            </a:tbl>
          </a:graphicData>
        </a:graphic>
      </p:graphicFrame>
      <p:sp>
        <p:nvSpPr>
          <p:cNvPr id="11" name="Accolade ouvrante 10"/>
          <p:cNvSpPr/>
          <p:nvPr/>
        </p:nvSpPr>
        <p:spPr>
          <a:xfrm>
            <a:off x="5148064" y="3542707"/>
            <a:ext cx="144016" cy="104284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Tree>
    <p:extLst>
      <p:ext uri="{BB962C8B-B14F-4D97-AF65-F5344CB8AC3E}">
        <p14:creationId xmlns:p14="http://schemas.microsoft.com/office/powerpoint/2010/main" val="1715234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8166"/>
            <a:ext cx="10153128" cy="785818"/>
          </a:xfrm>
        </p:spPr>
        <p:txBody>
          <a:bodyPr/>
          <a:lstStyle/>
          <a:p>
            <a:r>
              <a:rPr lang="fr-FR" sz="2000" dirty="0" smtClean="0"/>
              <a:t>Contexte</a:t>
            </a:r>
            <a:r>
              <a:rPr lang="fr-FR" sz="2800" dirty="0" smtClean="0"/>
              <a:t/>
            </a:r>
            <a:br>
              <a:rPr lang="fr-FR" sz="2800" dirty="0" smtClean="0"/>
            </a:br>
            <a:r>
              <a:rPr lang="fr-FR" sz="2400" dirty="0" smtClean="0">
                <a:solidFill>
                  <a:srgbClr val="0070C0"/>
                </a:solidFill>
              </a:rPr>
              <a:t>Champ d’application des normes IFRS</a:t>
            </a:r>
            <a:endParaRPr lang="fr-FR" sz="2400" dirty="0">
              <a:solidFill>
                <a:srgbClr val="0070C0"/>
              </a:solidFill>
            </a:endParaRPr>
          </a:p>
        </p:txBody>
      </p:sp>
      <p:sp>
        <p:nvSpPr>
          <p:cNvPr id="3" name="Espace réservé du contenu 2"/>
          <p:cNvSpPr>
            <a:spLocks noGrp="1"/>
          </p:cNvSpPr>
          <p:nvPr>
            <p:ph idx="1"/>
          </p:nvPr>
        </p:nvSpPr>
        <p:spPr>
          <a:xfrm>
            <a:off x="611560" y="1412776"/>
            <a:ext cx="7920880" cy="4637088"/>
          </a:xfrm>
        </p:spPr>
        <p:txBody>
          <a:bodyPr>
            <a:normAutofit/>
          </a:bodyPr>
          <a:lstStyle/>
          <a:p>
            <a:r>
              <a:rPr lang="fr-FR" sz="1800" dirty="0" smtClean="0">
                <a:solidFill>
                  <a:schemeClr val="accent2">
                    <a:lumMod val="75000"/>
                  </a:schemeClr>
                </a:solidFill>
                <a:latin typeface="+mn-lt"/>
              </a:rPr>
              <a:t>ESPACE OHADA</a:t>
            </a:r>
            <a:endParaRPr lang="fr-FR" sz="1800" dirty="0">
              <a:solidFill>
                <a:schemeClr val="accent2">
                  <a:lumMod val="75000"/>
                </a:schemeClr>
              </a:solidFill>
              <a:latin typeface="+mn-lt"/>
            </a:endParaRPr>
          </a:p>
          <a:p>
            <a:pPr marL="800100" lvl="2" indent="-400050" algn="just"/>
            <a:r>
              <a:rPr lang="fr-FR" sz="1800" dirty="0"/>
              <a:t>Comptes sociaux et consolidés des entités dont les titres sont inscrits à une bourse de </a:t>
            </a:r>
            <a:r>
              <a:rPr lang="fr-FR" sz="1800" dirty="0" smtClean="0"/>
              <a:t>valeurs mobilières </a:t>
            </a:r>
            <a:r>
              <a:rPr lang="fr-FR" sz="1800" dirty="0"/>
              <a:t>ou sollicitant un financement par appel </a:t>
            </a:r>
            <a:r>
              <a:rPr lang="fr-FR" sz="1800" dirty="0" smtClean="0"/>
              <a:t>public </a:t>
            </a:r>
            <a:r>
              <a:rPr lang="fr-FR" sz="1800" dirty="0"/>
              <a:t>à l’épargne. </a:t>
            </a:r>
          </a:p>
          <a:p>
            <a:pPr marL="800100" lvl="2" indent="-400050" algn="just"/>
            <a:r>
              <a:rPr lang="fr-FR" sz="1800" dirty="0"/>
              <a:t>Les banques et </a:t>
            </a:r>
            <a:r>
              <a:rPr lang="fr-FR" sz="1800" dirty="0" smtClean="0"/>
              <a:t>les assureurs sont </a:t>
            </a:r>
            <a:r>
              <a:rPr lang="fr-FR" sz="1800" dirty="0"/>
              <a:t>toutefois </a:t>
            </a:r>
            <a:r>
              <a:rPr lang="fr-FR" sz="1800" dirty="0" smtClean="0"/>
              <a:t>exclus de ces dispositions.</a:t>
            </a:r>
            <a:endParaRPr lang="fr-FR" sz="1800" dirty="0"/>
          </a:p>
          <a:p>
            <a:r>
              <a:rPr lang="fr-FR" sz="1800" dirty="0" smtClean="0">
                <a:solidFill>
                  <a:schemeClr val="accent2">
                    <a:lumMod val="75000"/>
                  </a:schemeClr>
                </a:solidFill>
                <a:latin typeface="+mn-lt"/>
              </a:rPr>
              <a:t>Union </a:t>
            </a:r>
            <a:r>
              <a:rPr lang="fr-FR" sz="1800" dirty="0">
                <a:solidFill>
                  <a:schemeClr val="accent2">
                    <a:lumMod val="75000"/>
                  </a:schemeClr>
                </a:solidFill>
                <a:latin typeface="+mn-lt"/>
              </a:rPr>
              <a:t>Européenne</a:t>
            </a:r>
          </a:p>
          <a:p>
            <a:pPr marL="800100" lvl="2" indent="-400050" algn="just"/>
            <a:r>
              <a:rPr lang="fr-FR" sz="1800" dirty="0"/>
              <a:t>Comptes consolidés des sociétés émettrices de valeurs mobilières cotées sur un marché réglementé</a:t>
            </a:r>
            <a:r>
              <a:rPr lang="fr-FR" sz="1800" dirty="0" smtClean="0"/>
              <a:t>.</a:t>
            </a:r>
          </a:p>
          <a:p>
            <a:pPr marL="800100" lvl="2" indent="-400050" algn="just"/>
            <a:r>
              <a:rPr lang="fr-FR" sz="1800" dirty="0" smtClean="0"/>
              <a:t>Mécanisme d’homologation préalable des nouvelles normes.</a:t>
            </a:r>
            <a:endParaRPr lang="fr-FR" sz="1800" dirty="0"/>
          </a:p>
          <a:p>
            <a:endParaRPr lang="fr-FR" dirty="0" smtClean="0">
              <a:latin typeface="+mn-lt"/>
            </a:endParaRP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4</a:t>
            </a:fld>
            <a:endParaRPr lang="fr-FR" dirty="0"/>
          </a:p>
        </p:txBody>
      </p:sp>
    </p:spTree>
    <p:extLst>
      <p:ext uri="{BB962C8B-B14F-4D97-AF65-F5344CB8AC3E}">
        <p14:creationId xmlns:p14="http://schemas.microsoft.com/office/powerpoint/2010/main" val="11054026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latin typeface="Calibri" panose="020F0502020204030204" pitchFamily="34" charset="0"/>
              </a:rPr>
              <a:t>Annexes</a:t>
            </a:r>
            <a:r>
              <a:rPr lang="fr-FR" sz="2400" dirty="0">
                <a:latin typeface="Calibri" panose="020F0502020204030204" pitchFamily="34" charset="0"/>
              </a:rPr>
              <a:t/>
            </a:r>
            <a:br>
              <a:rPr lang="fr-FR" sz="2400" dirty="0">
                <a:latin typeface="Calibri" panose="020F0502020204030204" pitchFamily="34" charset="0"/>
              </a:rPr>
            </a:br>
            <a:r>
              <a:rPr lang="fr-FR" sz="2400" dirty="0">
                <a:solidFill>
                  <a:srgbClr val="0070C0"/>
                </a:solidFill>
                <a:latin typeface="Calibri" panose="020F0502020204030204" pitchFamily="34" charset="0"/>
              </a:rPr>
              <a:t>Détermination du taux </a:t>
            </a:r>
            <a:r>
              <a:rPr lang="fr-FR" sz="2400" dirty="0" smtClean="0">
                <a:solidFill>
                  <a:srgbClr val="0070C0"/>
                </a:solidFill>
                <a:latin typeface="Calibri" panose="020F0502020204030204" pitchFamily="34" charset="0"/>
              </a:rPr>
              <a:t>d’actualisation</a:t>
            </a:r>
            <a:endParaRPr lang="fr-FR" sz="2400"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40</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Espace réservé du contenu 2"/>
          <p:cNvSpPr txBox="1">
            <a:spLocks/>
          </p:cNvSpPr>
          <p:nvPr/>
        </p:nvSpPr>
        <p:spPr>
          <a:xfrm>
            <a:off x="683568" y="1152128"/>
            <a:ext cx="8208912" cy="501317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lgn="just">
              <a:buClr>
                <a:srgbClr val="F7C765"/>
              </a:buClr>
              <a:buFont typeface="Wingdings" pitchFamily="2" charset="2"/>
              <a:buChar char="q"/>
            </a:pPr>
            <a:r>
              <a:rPr lang="fr-FR" sz="1800" b="1" dirty="0" smtClean="0">
                <a:solidFill>
                  <a:srgbClr val="002060"/>
                </a:solidFill>
                <a:cs typeface="Arial" pitchFamily="34" charset="0"/>
              </a:rPr>
              <a:t>Deux approches possibles</a:t>
            </a:r>
            <a:endParaRPr lang="fr-FR" sz="1800" dirty="0">
              <a:solidFill>
                <a:srgbClr val="002060"/>
              </a:solidFill>
              <a:cs typeface="Arial" pitchFamily="34" charset="0"/>
            </a:endParaRPr>
          </a:p>
          <a:p>
            <a:pPr marL="901700" lvl="1" indent="-366713" algn="just" fontAlgn="auto">
              <a:spcAft>
                <a:spcPts val="0"/>
              </a:spcAft>
              <a:buClr>
                <a:srgbClr val="F7C765"/>
              </a:buClr>
              <a:buFont typeface="Wingdings" pitchFamily="2" charset="2"/>
              <a:buChar char="§"/>
            </a:pPr>
            <a:endParaRPr lang="fr-FR" sz="1800" dirty="0">
              <a:solidFill>
                <a:srgbClr val="002060"/>
              </a:solidFill>
              <a:latin typeface="+mj-lt"/>
              <a:cs typeface="Arial" pitchFamily="34" charset="0"/>
            </a:endParaRPr>
          </a:p>
        </p:txBody>
      </p:sp>
      <p:sp>
        <p:nvSpPr>
          <p:cNvPr id="7" name="object 9"/>
          <p:cNvSpPr/>
          <p:nvPr/>
        </p:nvSpPr>
        <p:spPr>
          <a:xfrm>
            <a:off x="251520" y="1067180"/>
            <a:ext cx="360040" cy="397381"/>
          </a:xfrm>
          <a:custGeom>
            <a:avLst/>
            <a:gdLst/>
            <a:ahLst/>
            <a:cxnLst/>
            <a:rect l="l" t="t" r="r" b="b"/>
            <a:pathLst>
              <a:path w="254635" h="253364">
                <a:moveTo>
                  <a:pt x="0" y="0"/>
                </a:moveTo>
                <a:lnTo>
                  <a:pt x="254508" y="0"/>
                </a:lnTo>
                <a:lnTo>
                  <a:pt x="254508" y="252984"/>
                </a:lnTo>
                <a:lnTo>
                  <a:pt x="0" y="252984"/>
                </a:lnTo>
                <a:lnTo>
                  <a:pt x="0" y="0"/>
                </a:lnTo>
                <a:close/>
              </a:path>
            </a:pathLst>
          </a:custGeom>
          <a:solidFill>
            <a:srgbClr val="0091DA"/>
          </a:solidFill>
        </p:spPr>
        <p:txBody>
          <a:bodyPr wrap="square" lIns="0" tIns="0" rIns="0" bIns="0" rtlCol="0" anchor="ctr"/>
          <a:lstStyle/>
          <a:p>
            <a:pPr algn="ctr"/>
            <a:r>
              <a:rPr lang="en-US" sz="1400" b="1" dirty="0" smtClean="0">
                <a:solidFill>
                  <a:srgbClr val="FFFFFF"/>
                </a:solidFill>
                <a:latin typeface="Univers for KPMG"/>
                <a:cs typeface="Univers for KPMG"/>
              </a:rPr>
              <a:t>2</a:t>
            </a:r>
            <a:endParaRPr lang="en-US" sz="1400" b="1" dirty="0">
              <a:solidFill>
                <a:srgbClr val="FFFFFF"/>
              </a:solidFill>
              <a:latin typeface="Univers for KPMG"/>
              <a:cs typeface="Univers for KPMG"/>
            </a:endParaRPr>
          </a:p>
        </p:txBody>
      </p:sp>
      <p:sp>
        <p:nvSpPr>
          <p:cNvPr id="8" name="Rectangle 7"/>
          <p:cNvSpPr/>
          <p:nvPr/>
        </p:nvSpPr>
        <p:spPr>
          <a:xfrm>
            <a:off x="1835696" y="1628800"/>
            <a:ext cx="1656000" cy="59939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800" dirty="0" smtClean="0">
                <a:solidFill>
                  <a:srgbClr val="002060"/>
                </a:solidFill>
              </a:rPr>
              <a:t>Perte de crédit attendue</a:t>
            </a:r>
            <a:endParaRPr lang="fr-BE" sz="1800" dirty="0">
              <a:solidFill>
                <a:srgbClr val="002060"/>
              </a:solidFill>
            </a:endParaRPr>
          </a:p>
        </p:txBody>
      </p:sp>
      <p:sp>
        <p:nvSpPr>
          <p:cNvPr id="9" name="Rectangle 8"/>
          <p:cNvSpPr/>
          <p:nvPr/>
        </p:nvSpPr>
        <p:spPr>
          <a:xfrm>
            <a:off x="1835696" y="2311991"/>
            <a:ext cx="1656000" cy="576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800" dirty="0" smtClean="0">
                <a:solidFill>
                  <a:srgbClr val="002060"/>
                </a:solidFill>
              </a:rPr>
              <a:t>Prime de risque de crédit</a:t>
            </a:r>
            <a:endParaRPr lang="fr-BE" sz="1800" dirty="0">
              <a:solidFill>
                <a:srgbClr val="002060"/>
              </a:solidFill>
            </a:endParaRPr>
          </a:p>
        </p:txBody>
      </p:sp>
      <p:sp>
        <p:nvSpPr>
          <p:cNvPr id="10" name="Rectangle 9"/>
          <p:cNvSpPr/>
          <p:nvPr/>
        </p:nvSpPr>
        <p:spPr>
          <a:xfrm>
            <a:off x="1835696" y="2971791"/>
            <a:ext cx="1656000" cy="4572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800" dirty="0" smtClean="0">
                <a:solidFill>
                  <a:srgbClr val="002060"/>
                </a:solidFill>
              </a:rPr>
              <a:t>Autres ajustements</a:t>
            </a:r>
            <a:endParaRPr lang="fr-BE" sz="1800" dirty="0">
              <a:solidFill>
                <a:srgbClr val="002060"/>
              </a:solidFill>
            </a:endParaRPr>
          </a:p>
        </p:txBody>
      </p:sp>
      <p:sp>
        <p:nvSpPr>
          <p:cNvPr id="11" name="Rectangle 10"/>
          <p:cNvSpPr/>
          <p:nvPr/>
        </p:nvSpPr>
        <p:spPr>
          <a:xfrm>
            <a:off x="5349267" y="3934405"/>
            <a:ext cx="1656000" cy="503993"/>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1800" dirty="0" smtClean="0">
                <a:solidFill>
                  <a:srgbClr val="002060"/>
                </a:solidFill>
              </a:rPr>
              <a:t>Prime d’illiquidité</a:t>
            </a:r>
            <a:endParaRPr lang="fr-BE" sz="1800" dirty="0">
              <a:solidFill>
                <a:srgbClr val="002060"/>
              </a:solidFill>
            </a:endParaRPr>
          </a:p>
        </p:txBody>
      </p:sp>
      <p:sp>
        <p:nvSpPr>
          <p:cNvPr id="12" name="Rectangle 11"/>
          <p:cNvSpPr/>
          <p:nvPr/>
        </p:nvSpPr>
        <p:spPr>
          <a:xfrm>
            <a:off x="7134838" y="4438398"/>
            <a:ext cx="1656000" cy="100682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800" dirty="0" smtClean="0">
                <a:solidFill>
                  <a:srgbClr val="002060"/>
                </a:solidFill>
              </a:rPr>
              <a:t>Taux sans risque</a:t>
            </a:r>
            <a:endParaRPr lang="fr-BE" sz="1800" dirty="0">
              <a:solidFill>
                <a:srgbClr val="002060"/>
              </a:solidFill>
            </a:endParaRPr>
          </a:p>
        </p:txBody>
      </p:sp>
      <p:cxnSp>
        <p:nvCxnSpPr>
          <p:cNvPr id="13" name="Straight Connector 3"/>
          <p:cNvCxnSpPr/>
          <p:nvPr/>
        </p:nvCxnSpPr>
        <p:spPr>
          <a:xfrm>
            <a:off x="3563888" y="3429000"/>
            <a:ext cx="172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27990" y="5623907"/>
            <a:ext cx="3363706" cy="54139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800" b="1" dirty="0" smtClean="0">
                <a:solidFill>
                  <a:srgbClr val="002060"/>
                </a:solidFill>
              </a:rPr>
              <a:t>Top down</a:t>
            </a:r>
            <a:endParaRPr lang="fr-BE" sz="1800" b="1" dirty="0">
              <a:solidFill>
                <a:srgbClr val="002060"/>
              </a:solidFill>
            </a:endParaRPr>
          </a:p>
        </p:txBody>
      </p:sp>
      <p:sp>
        <p:nvSpPr>
          <p:cNvPr id="15" name="Rectangle 14"/>
          <p:cNvSpPr/>
          <p:nvPr/>
        </p:nvSpPr>
        <p:spPr>
          <a:xfrm>
            <a:off x="5652304" y="5597133"/>
            <a:ext cx="3363706" cy="541397"/>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1800" b="1" dirty="0" smtClean="0">
                <a:solidFill>
                  <a:srgbClr val="002060"/>
                </a:solidFill>
              </a:rPr>
              <a:t>Bottom-up</a:t>
            </a:r>
            <a:endParaRPr lang="fr-BE" sz="1800" b="1" dirty="0">
              <a:solidFill>
                <a:srgbClr val="002060"/>
              </a:solidFill>
            </a:endParaRPr>
          </a:p>
        </p:txBody>
      </p:sp>
      <p:sp>
        <p:nvSpPr>
          <p:cNvPr id="16" name="Up-Down Arrow 16"/>
          <p:cNvSpPr/>
          <p:nvPr/>
        </p:nvSpPr>
        <p:spPr>
          <a:xfrm>
            <a:off x="3580312" y="3501008"/>
            <a:ext cx="1656176" cy="361391"/>
          </a:xfrm>
          <a:prstGeom prst="upDownArrow">
            <a:avLst>
              <a:gd name="adj1" fmla="val 50000"/>
              <a:gd name="adj2" fmla="val 35352"/>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BE" dirty="0"/>
          </a:p>
        </p:txBody>
      </p:sp>
      <p:sp>
        <p:nvSpPr>
          <p:cNvPr id="17" name="Rectangle 16"/>
          <p:cNvSpPr/>
          <p:nvPr/>
        </p:nvSpPr>
        <p:spPr>
          <a:xfrm>
            <a:off x="3564072" y="3934406"/>
            <a:ext cx="1656000" cy="1485935"/>
          </a:xfrm>
          <a:prstGeom prst="rect">
            <a:avLst/>
          </a:prstGeom>
          <a:ln>
            <a:prstDash val="lg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800" dirty="0" smtClean="0">
                <a:solidFill>
                  <a:srgbClr val="002060"/>
                </a:solidFill>
              </a:rPr>
              <a:t>Taux d’actualisation IFRS 17</a:t>
            </a:r>
            <a:endParaRPr lang="fr-BE" sz="1800" dirty="0">
              <a:solidFill>
                <a:srgbClr val="002060"/>
              </a:solidFill>
            </a:endParaRPr>
          </a:p>
        </p:txBody>
      </p:sp>
      <p:sp>
        <p:nvSpPr>
          <p:cNvPr id="18" name="TextBox 18"/>
          <p:cNvSpPr txBox="1"/>
          <p:nvPr/>
        </p:nvSpPr>
        <p:spPr>
          <a:xfrm>
            <a:off x="3708488" y="2754226"/>
            <a:ext cx="5256000" cy="648000"/>
          </a:xfrm>
          <a:prstGeom prst="rect">
            <a:avLst/>
          </a:prstGeom>
          <a:noFill/>
        </p:spPr>
        <p:txBody>
          <a:bodyPr wrap="square" rtlCol="0">
            <a:spAutoFit/>
          </a:bodyPr>
          <a:lstStyle/>
          <a:p>
            <a:r>
              <a:rPr lang="fr-FR" sz="1800" dirty="0" smtClean="0">
                <a:solidFill>
                  <a:srgbClr val="162A71"/>
                </a:solidFill>
              </a:rPr>
              <a:t>Ajustement facultatif du facteur d’illiquidité en application de l’approche top down – IFRS17.B81</a:t>
            </a:r>
            <a:endParaRPr lang="fr-BE" sz="1800" dirty="0">
              <a:solidFill>
                <a:srgbClr val="162A71"/>
              </a:solidFill>
            </a:endParaRPr>
          </a:p>
        </p:txBody>
      </p:sp>
      <p:sp>
        <p:nvSpPr>
          <p:cNvPr id="19" name="Rectangle 18"/>
          <p:cNvSpPr/>
          <p:nvPr/>
        </p:nvSpPr>
        <p:spPr>
          <a:xfrm>
            <a:off x="107504" y="1628800"/>
            <a:ext cx="1656000" cy="38164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1800" dirty="0" smtClean="0">
                <a:solidFill>
                  <a:srgbClr val="002060"/>
                </a:solidFill>
              </a:rPr>
              <a:t>Courbe des taux déterminée à partir d’un portefeuille de référence</a:t>
            </a:r>
            <a:endParaRPr lang="fr-BE" sz="1800" dirty="0">
              <a:solidFill>
                <a:srgbClr val="002060"/>
              </a:solidFill>
            </a:endParaRPr>
          </a:p>
        </p:txBody>
      </p:sp>
    </p:spTree>
    <p:extLst>
      <p:ext uri="{BB962C8B-B14F-4D97-AF65-F5344CB8AC3E}">
        <p14:creationId xmlns:p14="http://schemas.microsoft.com/office/powerpoint/2010/main" val="37156148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t>Annexes</a:t>
            </a:r>
            <a:r>
              <a:rPr lang="fr-FR" sz="2800" dirty="0"/>
              <a:t/>
            </a:r>
            <a:br>
              <a:rPr lang="fr-FR" sz="2800" dirty="0"/>
            </a:br>
            <a:r>
              <a:rPr lang="fr-FR" sz="2400" dirty="0">
                <a:solidFill>
                  <a:srgbClr val="0070C0"/>
                </a:solidFill>
              </a:rPr>
              <a:t>Méthodes de </a:t>
            </a:r>
            <a:r>
              <a:rPr lang="fr-FR" sz="2400" dirty="0" smtClean="0">
                <a:solidFill>
                  <a:srgbClr val="0070C0"/>
                </a:solidFill>
              </a:rPr>
              <a:t>transition</a:t>
            </a:r>
            <a:endParaRPr lang="fr-FR" sz="2400"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41</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Rectangle 5"/>
          <p:cNvSpPr/>
          <p:nvPr/>
        </p:nvSpPr>
        <p:spPr>
          <a:xfrm>
            <a:off x="864096" y="908720"/>
            <a:ext cx="7884368" cy="54868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rgbClr val="002060"/>
                </a:solidFill>
                <a:cs typeface="Arial" pitchFamily="34" charset="0"/>
              </a:rPr>
              <a:t>Approche rétrospective complète</a:t>
            </a:r>
            <a:endParaRPr lang="fr-FR" sz="2400" dirty="0"/>
          </a:p>
        </p:txBody>
      </p:sp>
      <p:sp>
        <p:nvSpPr>
          <p:cNvPr id="7" name="Rectangle 6"/>
          <p:cNvSpPr/>
          <p:nvPr/>
        </p:nvSpPr>
        <p:spPr>
          <a:xfrm>
            <a:off x="2987824" y="2683768"/>
            <a:ext cx="3636615" cy="457200"/>
          </a:xfrm>
          <a:prstGeom prst="rect">
            <a:avLst/>
          </a:prstGeom>
          <a:solidFill>
            <a:srgbClr val="FFE3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cs typeface="Arial" pitchFamily="34" charset="0"/>
              </a:rPr>
              <a:t>Si pas faisable</a:t>
            </a:r>
          </a:p>
        </p:txBody>
      </p:sp>
      <p:sp>
        <p:nvSpPr>
          <p:cNvPr id="8" name="Rectangle 7"/>
          <p:cNvSpPr/>
          <p:nvPr/>
        </p:nvSpPr>
        <p:spPr>
          <a:xfrm>
            <a:off x="395536" y="3582518"/>
            <a:ext cx="4896544" cy="41649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cs typeface="Arial" pitchFamily="34" charset="0"/>
              </a:rPr>
              <a:t>Approche rétrospective modifiée</a:t>
            </a:r>
          </a:p>
        </p:txBody>
      </p:sp>
      <p:sp>
        <p:nvSpPr>
          <p:cNvPr id="9" name="Rectangle 8"/>
          <p:cNvSpPr/>
          <p:nvPr/>
        </p:nvSpPr>
        <p:spPr>
          <a:xfrm>
            <a:off x="395536" y="4009082"/>
            <a:ext cx="4896544" cy="12921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1" indent="-228600">
              <a:buClr>
                <a:srgbClr val="F7C765"/>
              </a:buClr>
              <a:buFont typeface="Arial" panose="020B0604020202020204" pitchFamily="34" charset="0"/>
              <a:buChar char="•"/>
            </a:pPr>
            <a:r>
              <a:rPr lang="fr-FR" sz="1800" dirty="0">
                <a:solidFill>
                  <a:srgbClr val="002060"/>
                </a:solidFill>
                <a:cs typeface="Arial" pitchFamily="34" charset="0"/>
              </a:rPr>
              <a:t>Simplifications possibles sur la base </a:t>
            </a:r>
            <a:r>
              <a:rPr lang="fr-FR" sz="1800" dirty="0" smtClean="0">
                <a:solidFill>
                  <a:srgbClr val="002060"/>
                </a:solidFill>
                <a:cs typeface="Arial" pitchFamily="34" charset="0"/>
              </a:rPr>
              <a:t>d’informations justifiées</a:t>
            </a:r>
            <a:endParaRPr lang="fr-FR" sz="1800" dirty="0">
              <a:solidFill>
                <a:srgbClr val="002060"/>
              </a:solidFill>
              <a:cs typeface="Arial" pitchFamily="34" charset="0"/>
            </a:endParaRPr>
          </a:p>
          <a:p>
            <a:pPr marL="228600" lvl="1" indent="-228600">
              <a:buClr>
                <a:srgbClr val="F7C765"/>
              </a:buClr>
              <a:buFont typeface="Arial" panose="020B0604020202020204" pitchFamily="34" charset="0"/>
              <a:buChar char="•"/>
            </a:pPr>
            <a:r>
              <a:rPr lang="fr-FR" sz="1800" dirty="0">
                <a:solidFill>
                  <a:srgbClr val="002060"/>
                </a:solidFill>
                <a:cs typeface="Arial" pitchFamily="34" charset="0"/>
              </a:rPr>
              <a:t>Utilisation maximale de l’information nécessaire à l’approche rétrospective </a:t>
            </a:r>
            <a:r>
              <a:rPr lang="fr-FR" sz="1800" dirty="0" smtClean="0">
                <a:solidFill>
                  <a:srgbClr val="002060"/>
                </a:solidFill>
                <a:cs typeface="Arial" pitchFamily="34" charset="0"/>
              </a:rPr>
              <a:t>complète </a:t>
            </a:r>
            <a:endParaRPr lang="fr-FR" sz="1800" dirty="0">
              <a:solidFill>
                <a:srgbClr val="002060"/>
              </a:solidFill>
              <a:cs typeface="Arial" pitchFamily="34" charset="0"/>
            </a:endParaRPr>
          </a:p>
        </p:txBody>
      </p:sp>
      <p:sp>
        <p:nvSpPr>
          <p:cNvPr id="10" name="Rectangle 9"/>
          <p:cNvSpPr/>
          <p:nvPr/>
        </p:nvSpPr>
        <p:spPr>
          <a:xfrm>
            <a:off x="864096" y="1457400"/>
            <a:ext cx="7884368" cy="891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57150">
              <a:buClr>
                <a:srgbClr val="F7C765"/>
              </a:buClr>
            </a:pPr>
            <a:r>
              <a:rPr lang="fr-FR" sz="1800" dirty="0" smtClean="0">
                <a:solidFill>
                  <a:srgbClr val="002060"/>
                </a:solidFill>
                <a:cs typeface="Arial" pitchFamily="34" charset="0"/>
              </a:rPr>
              <a:t>Reconstitution </a:t>
            </a:r>
            <a:r>
              <a:rPr lang="fr-FR" sz="1800" dirty="0">
                <a:solidFill>
                  <a:srgbClr val="002060"/>
                </a:solidFill>
                <a:cs typeface="Arial" pitchFamily="34" charset="0"/>
              </a:rPr>
              <a:t>de l’historique des flux et des estimations, au niveau de groupes de contrats déterminés rétroactivement, en remontant jusqu’à la date d’effet des polices en vigueur en date de la </a:t>
            </a:r>
            <a:r>
              <a:rPr lang="fr-FR" sz="1800" dirty="0" smtClean="0">
                <a:solidFill>
                  <a:srgbClr val="002060"/>
                </a:solidFill>
                <a:cs typeface="Arial" pitchFamily="34" charset="0"/>
              </a:rPr>
              <a:t>transition</a:t>
            </a:r>
            <a:endParaRPr lang="fr-FR" sz="1800" dirty="0">
              <a:solidFill>
                <a:srgbClr val="002060"/>
              </a:solidFill>
              <a:cs typeface="Arial" pitchFamily="34" charset="0"/>
            </a:endParaRPr>
          </a:p>
        </p:txBody>
      </p:sp>
      <p:sp>
        <p:nvSpPr>
          <p:cNvPr id="11" name="Rectangle 10"/>
          <p:cNvSpPr/>
          <p:nvPr/>
        </p:nvSpPr>
        <p:spPr>
          <a:xfrm>
            <a:off x="395536" y="5238702"/>
            <a:ext cx="4896544" cy="350538"/>
          </a:xfrm>
          <a:prstGeom prst="rect">
            <a:avLst/>
          </a:prstGeom>
          <a:solidFill>
            <a:srgbClr val="FFE3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cs typeface="Arial" pitchFamily="34" charset="0"/>
              </a:rPr>
              <a:t>Si pas faisable</a:t>
            </a:r>
          </a:p>
        </p:txBody>
      </p:sp>
      <p:sp>
        <p:nvSpPr>
          <p:cNvPr id="12" name="Rectangle 11"/>
          <p:cNvSpPr/>
          <p:nvPr/>
        </p:nvSpPr>
        <p:spPr>
          <a:xfrm>
            <a:off x="6156176" y="3573016"/>
            <a:ext cx="2592288" cy="108012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rgbClr val="002060"/>
                </a:solidFill>
                <a:cs typeface="Arial" pitchFamily="34" charset="0"/>
              </a:rPr>
              <a:t>Juste valeur</a:t>
            </a:r>
            <a:br>
              <a:rPr lang="fr-FR" sz="2400" b="1" dirty="0" smtClean="0">
                <a:solidFill>
                  <a:srgbClr val="002060"/>
                </a:solidFill>
                <a:cs typeface="Arial" pitchFamily="34" charset="0"/>
              </a:rPr>
            </a:br>
            <a:r>
              <a:rPr lang="fr-FR" sz="2400" b="1" dirty="0" smtClean="0">
                <a:solidFill>
                  <a:srgbClr val="002060"/>
                </a:solidFill>
                <a:cs typeface="Arial" pitchFamily="34" charset="0"/>
              </a:rPr>
              <a:t>des contrats</a:t>
            </a:r>
            <a:endParaRPr lang="fr-FR" sz="2400" b="1" dirty="0">
              <a:solidFill>
                <a:srgbClr val="002060"/>
              </a:solidFill>
              <a:cs typeface="Arial" pitchFamily="34" charset="0"/>
            </a:endParaRPr>
          </a:p>
        </p:txBody>
      </p:sp>
      <p:cxnSp>
        <p:nvCxnSpPr>
          <p:cNvPr id="13" name="Connecteur droit avec flèche 12"/>
          <p:cNvCxnSpPr>
            <a:stCxn id="10" idx="2"/>
            <a:endCxn id="7" idx="0"/>
          </p:cNvCxnSpPr>
          <p:nvPr/>
        </p:nvCxnSpPr>
        <p:spPr>
          <a:xfrm flipH="1">
            <a:off x="4806132" y="2348880"/>
            <a:ext cx="148" cy="334888"/>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en angle 13"/>
          <p:cNvCxnSpPr>
            <a:stCxn id="11" idx="3"/>
            <a:endCxn id="12" idx="1"/>
          </p:cNvCxnSpPr>
          <p:nvPr/>
        </p:nvCxnSpPr>
        <p:spPr>
          <a:xfrm flipV="1">
            <a:off x="5292080" y="4113076"/>
            <a:ext cx="864096" cy="1300895"/>
          </a:xfrm>
          <a:prstGeom prst="bentConnector3">
            <a:avLst>
              <a:gd name="adj1" fmla="val 50000"/>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851920" y="3166119"/>
            <a:ext cx="0" cy="416399"/>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241776" y="3501008"/>
            <a:ext cx="914400" cy="4980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ou</a:t>
            </a:r>
            <a:endParaRPr lang="fr-FR" sz="2400" b="1" dirty="0">
              <a:solidFill>
                <a:schemeClr val="tx2"/>
              </a:solidFill>
            </a:endParaRPr>
          </a:p>
        </p:txBody>
      </p:sp>
      <p:cxnSp>
        <p:nvCxnSpPr>
          <p:cNvPr id="17" name="Connecteur droit avec flèche 16"/>
          <p:cNvCxnSpPr/>
          <p:nvPr/>
        </p:nvCxnSpPr>
        <p:spPr>
          <a:xfrm>
            <a:off x="6300192" y="3140968"/>
            <a:ext cx="0" cy="416399"/>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3190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extLst/>
          </p:nvPr>
        </p:nvGraphicFramePr>
        <p:xfrm>
          <a:off x="330720" y="981075"/>
          <a:ext cx="8280000" cy="4889205"/>
        </p:xfrm>
        <a:graphic>
          <a:graphicData uri="http://schemas.openxmlformats.org/drawingml/2006/table">
            <a:tbl>
              <a:tblPr firstRow="1" bandRow="1">
                <a:tableStyleId>{3B4B98B0-60AC-42C2-AFA5-B58CD77FA1E5}</a:tableStyleId>
              </a:tblPr>
              <a:tblGrid>
                <a:gridCol w="406808">
                  <a:extLst>
                    <a:ext uri="{9D8B030D-6E8A-4147-A177-3AD203B41FA5}">
                      <a16:colId xmlns="" xmlns:a16="http://schemas.microsoft.com/office/drawing/2014/main" val="20000"/>
                    </a:ext>
                  </a:extLst>
                </a:gridCol>
                <a:gridCol w="1160852">
                  <a:extLst>
                    <a:ext uri="{9D8B030D-6E8A-4147-A177-3AD203B41FA5}">
                      <a16:colId xmlns="" xmlns:a16="http://schemas.microsoft.com/office/drawing/2014/main" val="20001"/>
                    </a:ext>
                  </a:extLst>
                </a:gridCol>
                <a:gridCol w="6712340">
                  <a:extLst>
                    <a:ext uri="{9D8B030D-6E8A-4147-A177-3AD203B41FA5}">
                      <a16:colId xmlns="" xmlns:a16="http://schemas.microsoft.com/office/drawing/2014/main" val="20002"/>
                    </a:ext>
                  </a:extLst>
                </a:gridCol>
              </a:tblGrid>
              <a:tr h="360000">
                <a:tc>
                  <a:txBody>
                    <a:bodyPr/>
                    <a:lstStyle/>
                    <a:p>
                      <a:pPr algn="ctr" fontAlgn="b"/>
                      <a:r>
                        <a:rPr lang="fr-FR" sz="1600" b="1" i="0" u="none" strike="noStrike" dirty="0" smtClean="0">
                          <a:solidFill>
                            <a:srgbClr val="002060"/>
                          </a:solidFill>
                          <a:effectLst/>
                          <a:latin typeface="Calibri" panose="020F0502020204030204" pitchFamily="34" charset="0"/>
                        </a:rPr>
                        <a:t>Nb</a:t>
                      </a:r>
                      <a:endParaRPr lang="fr-FR" sz="1600" b="1" i="0" u="none" strike="noStrike" dirty="0">
                        <a:solidFill>
                          <a:srgbClr val="002060"/>
                        </a:solidFill>
                        <a:effectLst/>
                        <a:latin typeface="Calibri" panose="020F0502020204030204" pitchFamily="34" charset="0"/>
                      </a:endParaRPr>
                    </a:p>
                  </a:txBody>
                  <a:tcPr marL="9525" marR="9525" marT="9525" marB="0" anchor="ctr"/>
                </a:tc>
                <a:tc>
                  <a:txBody>
                    <a:bodyPr/>
                    <a:lstStyle/>
                    <a:p>
                      <a:pPr algn="l" fontAlgn="b"/>
                      <a:r>
                        <a:rPr lang="fr-FR" sz="1600" u="none" strike="noStrike" dirty="0" smtClean="0">
                          <a:solidFill>
                            <a:srgbClr val="002060"/>
                          </a:solidFill>
                          <a:effectLst/>
                        </a:rPr>
                        <a:t>Identifiant</a:t>
                      </a:r>
                      <a:endParaRPr lang="fr-FR" sz="1600" b="1" i="0" u="none" strike="noStrike" dirty="0">
                        <a:solidFill>
                          <a:srgbClr val="002060"/>
                        </a:solidFill>
                        <a:effectLst/>
                        <a:latin typeface="Calibri" panose="020F0502020204030204" pitchFamily="34" charset="0"/>
                      </a:endParaRPr>
                    </a:p>
                  </a:txBody>
                  <a:tcPr marL="9525" marR="9525" marT="9525" marB="0" anchor="ctr"/>
                </a:tc>
                <a:tc>
                  <a:txBody>
                    <a:bodyPr/>
                    <a:lstStyle/>
                    <a:p>
                      <a:pPr algn="l" fontAlgn="b"/>
                      <a:r>
                        <a:rPr lang="fr-FR" sz="1600" u="none" strike="noStrike" dirty="0">
                          <a:solidFill>
                            <a:srgbClr val="002060"/>
                          </a:solidFill>
                          <a:effectLst/>
                        </a:rPr>
                        <a:t>Titre</a:t>
                      </a:r>
                      <a:endParaRPr lang="fr-FR" sz="1600" b="1" i="0" u="none" strike="noStrike" dirty="0">
                        <a:solidFill>
                          <a:srgbClr val="00206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0000"/>
                  </a:ext>
                </a:extLst>
              </a:tr>
              <a:tr h="288000">
                <a:tc>
                  <a:txBody>
                    <a:bodyPr/>
                    <a:lstStyle/>
                    <a:p>
                      <a:pPr algn="ctr" fontAlgn="b"/>
                      <a:r>
                        <a:rPr lang="fr-FR" sz="1600" u="none" strike="noStrike" dirty="0">
                          <a:solidFill>
                            <a:srgbClr val="002060"/>
                          </a:solidFill>
                          <a:effectLst/>
                        </a:rPr>
                        <a:t>1</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1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Présentation des états financiers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r h="288000">
                <a:tc>
                  <a:txBody>
                    <a:bodyPr/>
                    <a:lstStyle/>
                    <a:p>
                      <a:pPr algn="ctr" fontAlgn="b"/>
                      <a:r>
                        <a:rPr lang="fr-FR" sz="1600" u="none" strike="noStrike" dirty="0">
                          <a:solidFill>
                            <a:srgbClr val="002060"/>
                          </a:solidFill>
                          <a:effectLst/>
                        </a:rPr>
                        <a:t>2</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2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Stocks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2"/>
                  </a:ext>
                </a:extLst>
              </a:tr>
              <a:tr h="288000">
                <a:tc>
                  <a:txBody>
                    <a:bodyPr/>
                    <a:lstStyle/>
                    <a:p>
                      <a:pPr algn="ctr" fontAlgn="b"/>
                      <a:r>
                        <a:rPr lang="fr-FR" sz="1600" u="none" strike="noStrike" dirty="0">
                          <a:solidFill>
                            <a:srgbClr val="002060"/>
                          </a:solidFill>
                          <a:effectLst/>
                        </a:rPr>
                        <a:t>3</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7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smtClean="0">
                          <a:solidFill>
                            <a:srgbClr val="002060"/>
                          </a:solidFill>
                          <a:effectLst/>
                        </a:rPr>
                        <a:t>État </a:t>
                      </a:r>
                      <a:r>
                        <a:rPr lang="fr-FR" sz="1600" u="none" strike="noStrike" dirty="0">
                          <a:solidFill>
                            <a:srgbClr val="002060"/>
                          </a:solidFill>
                          <a:effectLst/>
                        </a:rPr>
                        <a:t>des flux de trésorerie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3"/>
                  </a:ext>
                </a:extLst>
              </a:tr>
              <a:tr h="288000">
                <a:tc>
                  <a:txBody>
                    <a:bodyPr/>
                    <a:lstStyle/>
                    <a:p>
                      <a:pPr algn="ctr" fontAlgn="b"/>
                      <a:r>
                        <a:rPr lang="fr-FR" sz="1600" u="none" strike="noStrike" dirty="0">
                          <a:solidFill>
                            <a:srgbClr val="002060"/>
                          </a:solidFill>
                          <a:effectLst/>
                        </a:rPr>
                        <a:t>4</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8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Méthodes comptables, changements d'estimations comptables et erreurs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4"/>
                  </a:ext>
                </a:extLst>
              </a:tr>
              <a:tr h="288000">
                <a:tc>
                  <a:txBody>
                    <a:bodyPr/>
                    <a:lstStyle/>
                    <a:p>
                      <a:pPr algn="ctr" fontAlgn="b"/>
                      <a:r>
                        <a:rPr lang="fr-FR" sz="1600" u="none" strike="noStrike" dirty="0">
                          <a:solidFill>
                            <a:srgbClr val="002060"/>
                          </a:solidFill>
                          <a:effectLst/>
                        </a:rPr>
                        <a:t>5</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10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smtClean="0">
                          <a:solidFill>
                            <a:srgbClr val="002060"/>
                          </a:solidFill>
                          <a:effectLst/>
                        </a:rPr>
                        <a:t>Évènements </a:t>
                      </a:r>
                      <a:r>
                        <a:rPr lang="fr-FR" sz="1600" u="none" strike="noStrike" dirty="0">
                          <a:solidFill>
                            <a:srgbClr val="002060"/>
                          </a:solidFill>
                          <a:effectLst/>
                        </a:rPr>
                        <a:t>postérieurs à la période de reporting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5"/>
                  </a:ext>
                </a:extLst>
              </a:tr>
              <a:tr h="288000">
                <a:tc>
                  <a:txBody>
                    <a:bodyPr/>
                    <a:lstStyle/>
                    <a:p>
                      <a:pPr algn="ctr" fontAlgn="b"/>
                      <a:r>
                        <a:rPr lang="fr-FR" sz="1600" u="none" strike="noStrike" dirty="0">
                          <a:solidFill>
                            <a:srgbClr val="002060"/>
                          </a:solidFill>
                          <a:effectLst/>
                        </a:rPr>
                        <a:t>6</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12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Impôts sur le résultat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6"/>
                  </a:ext>
                </a:extLst>
              </a:tr>
              <a:tr h="288000">
                <a:tc>
                  <a:txBody>
                    <a:bodyPr/>
                    <a:lstStyle/>
                    <a:p>
                      <a:pPr algn="ctr" fontAlgn="b"/>
                      <a:r>
                        <a:rPr lang="fr-FR" sz="1600" u="none" strike="noStrike" dirty="0">
                          <a:solidFill>
                            <a:srgbClr val="002060"/>
                          </a:solidFill>
                          <a:effectLst/>
                        </a:rPr>
                        <a:t>7</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16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Immobilisations corporelles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7"/>
                  </a:ext>
                </a:extLst>
              </a:tr>
              <a:tr h="288000">
                <a:tc>
                  <a:txBody>
                    <a:bodyPr/>
                    <a:lstStyle/>
                    <a:p>
                      <a:pPr algn="ctr" fontAlgn="b"/>
                      <a:r>
                        <a:rPr lang="fr-FR" sz="1600" u="none" strike="noStrike" dirty="0">
                          <a:solidFill>
                            <a:srgbClr val="002060"/>
                          </a:solidFill>
                          <a:effectLst/>
                        </a:rPr>
                        <a:t>8</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19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Avantages du personnel (version 2013)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8"/>
                  </a:ext>
                </a:extLst>
              </a:tr>
              <a:tr h="288000">
                <a:tc>
                  <a:txBody>
                    <a:bodyPr/>
                    <a:lstStyle/>
                    <a:p>
                      <a:pPr algn="ctr" fontAlgn="b"/>
                      <a:r>
                        <a:rPr lang="fr-FR" sz="1600" u="none" strike="noStrike" dirty="0">
                          <a:solidFill>
                            <a:srgbClr val="002060"/>
                          </a:solidFill>
                          <a:effectLst/>
                        </a:rPr>
                        <a:t>9</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20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Comptabilisation des subventions publiques et informations à fournir sur l'aide publique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9"/>
                  </a:ext>
                </a:extLst>
              </a:tr>
              <a:tr h="288000">
                <a:tc>
                  <a:txBody>
                    <a:bodyPr/>
                    <a:lstStyle/>
                    <a:p>
                      <a:pPr algn="ctr" fontAlgn="b"/>
                      <a:r>
                        <a:rPr lang="fr-FR" sz="1600" u="none" strike="noStrike" dirty="0">
                          <a:solidFill>
                            <a:srgbClr val="002060"/>
                          </a:solidFill>
                          <a:effectLst/>
                        </a:rPr>
                        <a:t>10</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21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Effets des variations des cours des monnaies étrangères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0"/>
                  </a:ext>
                </a:extLst>
              </a:tr>
              <a:tr h="288000">
                <a:tc>
                  <a:txBody>
                    <a:bodyPr/>
                    <a:lstStyle/>
                    <a:p>
                      <a:pPr algn="ctr" fontAlgn="b"/>
                      <a:r>
                        <a:rPr lang="fr-FR" sz="1600" u="none" strike="noStrike" dirty="0">
                          <a:solidFill>
                            <a:srgbClr val="002060"/>
                          </a:solidFill>
                          <a:effectLst/>
                        </a:rPr>
                        <a:t>11</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23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Coûts d'emprunt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1"/>
                  </a:ext>
                </a:extLst>
              </a:tr>
              <a:tr h="288000">
                <a:tc>
                  <a:txBody>
                    <a:bodyPr/>
                    <a:lstStyle/>
                    <a:p>
                      <a:pPr algn="ctr" fontAlgn="b"/>
                      <a:r>
                        <a:rPr lang="fr-FR" sz="1600" u="none" strike="noStrike" dirty="0">
                          <a:solidFill>
                            <a:srgbClr val="002060"/>
                          </a:solidFill>
                          <a:effectLst/>
                        </a:rPr>
                        <a:t>12</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24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Information relative aux parties liées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2"/>
                  </a:ext>
                </a:extLst>
              </a:tr>
              <a:tr h="288000">
                <a:tc>
                  <a:txBody>
                    <a:bodyPr/>
                    <a:lstStyle/>
                    <a:p>
                      <a:pPr algn="ctr" fontAlgn="b"/>
                      <a:r>
                        <a:rPr lang="fr-FR" sz="1600" u="none" strike="noStrike" dirty="0">
                          <a:solidFill>
                            <a:srgbClr val="002060"/>
                          </a:solidFill>
                          <a:effectLst/>
                        </a:rPr>
                        <a:t>13</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26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Comptabilité et rapports financiers des régimes de retraite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3"/>
                  </a:ext>
                </a:extLst>
              </a:tr>
              <a:tr h="288000">
                <a:tc>
                  <a:txBody>
                    <a:bodyPr/>
                    <a:lstStyle/>
                    <a:p>
                      <a:pPr algn="ctr" fontAlgn="b"/>
                      <a:r>
                        <a:rPr lang="fr-FR" sz="1600" u="none" strike="noStrike" dirty="0">
                          <a:solidFill>
                            <a:srgbClr val="002060"/>
                          </a:solidFill>
                          <a:effectLst/>
                        </a:rPr>
                        <a:t>14</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27</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Etats financiers individuels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4"/>
                  </a:ext>
                </a:extLst>
              </a:tr>
              <a:tr h="288000">
                <a:tc>
                  <a:txBody>
                    <a:bodyPr/>
                    <a:lstStyle/>
                    <a:p>
                      <a:pPr algn="ctr" fontAlgn="b"/>
                      <a:r>
                        <a:rPr lang="fr-FR" sz="1600" u="none" strike="noStrike" dirty="0">
                          <a:solidFill>
                            <a:srgbClr val="002060"/>
                          </a:solidFill>
                          <a:effectLst/>
                        </a:rPr>
                        <a:t>15</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28</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Participations dans des entreprises associées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5"/>
                  </a:ext>
                </a:extLst>
              </a:tr>
            </a:tbl>
          </a:graphicData>
        </a:graphic>
      </p:graphicFrame>
      <p:sp>
        <p:nvSpPr>
          <p:cNvPr id="5" name="Rectangle 3"/>
          <p:cNvSpPr>
            <a:spLocks noGrp="1" noChangeArrowheads="1"/>
          </p:cNvSpPr>
          <p:nvPr/>
        </p:nvSpPr>
        <p:spPr bwMode="auto">
          <a:xfrm>
            <a:off x="864096" y="0"/>
            <a:ext cx="8460432" cy="836712"/>
          </a:xfrm>
          <a:prstGeom prst="rect">
            <a:avLst/>
          </a:prstGeom>
          <a:noFill/>
          <a:ln w="9525">
            <a:noFill/>
            <a:miter lim="800000"/>
            <a:headEnd/>
            <a:tailEnd/>
          </a:ln>
        </p:spPr>
        <p:txBody>
          <a:bodyPr anchor="ctr"/>
          <a:lstStyle/>
          <a:p>
            <a:pPr eaLnBrk="0" hangingPunct="0"/>
            <a:r>
              <a:rPr lang="fr-FR" sz="2000" b="1" dirty="0" smtClean="0">
                <a:solidFill>
                  <a:srgbClr val="002060"/>
                </a:solidFill>
                <a:latin typeface="+mn-lt"/>
                <a:cs typeface="Arial" panose="020B0604020202020204" pitchFamily="34" charset="0"/>
              </a:rPr>
              <a:t>Annexes</a:t>
            </a:r>
            <a:endParaRPr lang="fr-FR" sz="2000" b="1" dirty="0">
              <a:solidFill>
                <a:srgbClr val="002060"/>
              </a:solidFill>
              <a:latin typeface="+mn-lt"/>
            </a:endParaRPr>
          </a:p>
          <a:p>
            <a:pPr eaLnBrk="0" hangingPunct="0"/>
            <a:r>
              <a:rPr lang="fr-FR" sz="2400" b="1" dirty="0" smtClean="0">
                <a:solidFill>
                  <a:srgbClr val="0070C0"/>
                </a:solidFill>
                <a:latin typeface="+mn-lt"/>
              </a:rPr>
              <a:t>Liste des normes IFRS au 1</a:t>
            </a:r>
            <a:r>
              <a:rPr lang="fr-FR" sz="2400" b="1" baseline="30000" dirty="0" smtClean="0">
                <a:solidFill>
                  <a:srgbClr val="0070C0"/>
                </a:solidFill>
                <a:latin typeface="+mn-lt"/>
              </a:rPr>
              <a:t>er</a:t>
            </a:r>
            <a:r>
              <a:rPr lang="fr-FR" sz="2400" b="1" dirty="0" smtClean="0">
                <a:solidFill>
                  <a:srgbClr val="0070C0"/>
                </a:solidFill>
                <a:latin typeface="+mn-lt"/>
              </a:rPr>
              <a:t> janvier 2020</a:t>
            </a:r>
            <a:endParaRPr lang="fr-FR" sz="2400" b="1" dirty="0">
              <a:solidFill>
                <a:srgbClr val="0070C0"/>
              </a:solidFill>
              <a:latin typeface="+mn-lt"/>
            </a:endParaRPr>
          </a:p>
        </p:txBody>
      </p:sp>
      <p:sp>
        <p:nvSpPr>
          <p:cNvPr id="6" name="Rectangle 5"/>
          <p:cNvSpPr/>
          <p:nvPr/>
        </p:nvSpPr>
        <p:spPr>
          <a:xfrm>
            <a:off x="150796" y="6642556"/>
            <a:ext cx="676788" cy="215444"/>
          </a:xfrm>
          <a:prstGeom prst="rect">
            <a:avLst/>
          </a:prstGeom>
        </p:spPr>
        <p:txBody>
          <a:bodyPr wrap="none">
            <a:spAutoFit/>
          </a:bodyPr>
          <a:lstStyle/>
          <a:p>
            <a:r>
              <a:rPr lang="fr-FR" sz="800" dirty="0">
                <a:solidFill>
                  <a:srgbClr val="FFFFFF"/>
                </a:solidFill>
                <a:ea typeface="Times New Roman" pitchFamily="18" charset="0"/>
                <a:cs typeface="Arial (W1)" pitchFamily="34" charset="0"/>
              </a:rPr>
              <a:t> Restricted</a:t>
            </a:r>
            <a:endParaRPr lang="fr-FR" dirty="0"/>
          </a:p>
        </p:txBody>
      </p:sp>
    </p:spTree>
    <p:extLst>
      <p:ext uri="{BB962C8B-B14F-4D97-AF65-F5344CB8AC3E}">
        <p14:creationId xmlns:p14="http://schemas.microsoft.com/office/powerpoint/2010/main" val="33171427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extLst/>
          </p:nvPr>
        </p:nvGraphicFramePr>
        <p:xfrm>
          <a:off x="330720" y="981075"/>
          <a:ext cx="8280000" cy="4680000"/>
        </p:xfrm>
        <a:graphic>
          <a:graphicData uri="http://schemas.openxmlformats.org/drawingml/2006/table">
            <a:tbl>
              <a:tblPr firstRow="1" bandRow="1">
                <a:tableStyleId>{3B4B98B0-60AC-42C2-AFA5-B58CD77FA1E5}</a:tableStyleId>
              </a:tblPr>
              <a:tblGrid>
                <a:gridCol w="406808">
                  <a:extLst>
                    <a:ext uri="{9D8B030D-6E8A-4147-A177-3AD203B41FA5}">
                      <a16:colId xmlns="" xmlns:a16="http://schemas.microsoft.com/office/drawing/2014/main" val="20000"/>
                    </a:ext>
                  </a:extLst>
                </a:gridCol>
                <a:gridCol w="1160852">
                  <a:extLst>
                    <a:ext uri="{9D8B030D-6E8A-4147-A177-3AD203B41FA5}">
                      <a16:colId xmlns="" xmlns:a16="http://schemas.microsoft.com/office/drawing/2014/main" val="20001"/>
                    </a:ext>
                  </a:extLst>
                </a:gridCol>
                <a:gridCol w="6712340">
                  <a:extLst>
                    <a:ext uri="{9D8B030D-6E8A-4147-A177-3AD203B41FA5}">
                      <a16:colId xmlns="" xmlns:a16="http://schemas.microsoft.com/office/drawing/2014/main" val="20002"/>
                    </a:ext>
                  </a:extLst>
                </a:gridCol>
              </a:tblGrid>
              <a:tr h="3600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i="0" u="none" strike="noStrike" dirty="0" smtClean="0">
                          <a:solidFill>
                            <a:srgbClr val="002060"/>
                          </a:solidFill>
                          <a:effectLst/>
                          <a:latin typeface="Calibri" panose="020F0502020204030204" pitchFamily="34" charset="0"/>
                        </a:rPr>
                        <a:t>Nb</a:t>
                      </a:r>
                    </a:p>
                  </a:txBody>
                  <a:tcPr marL="9525" marR="9525" marT="9525" marB="0" anchor="b"/>
                </a:tc>
                <a:tc>
                  <a:txBody>
                    <a:bodyPr/>
                    <a:lstStyle/>
                    <a:p>
                      <a:pPr algn="l" fontAlgn="b"/>
                      <a:r>
                        <a:rPr lang="fr-FR" sz="1600" u="none" strike="noStrike" dirty="0">
                          <a:solidFill>
                            <a:srgbClr val="002060"/>
                          </a:solidFill>
                          <a:effectLst/>
                        </a:rPr>
                        <a:t>Identifiant</a:t>
                      </a:r>
                      <a:endParaRPr lang="fr-FR" sz="1600" b="1"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Titre</a:t>
                      </a:r>
                      <a:endParaRPr lang="fr-FR" sz="1600" b="1"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288000">
                <a:tc>
                  <a:txBody>
                    <a:bodyPr/>
                    <a:lstStyle/>
                    <a:p>
                      <a:pPr algn="ctr" fontAlgn="b"/>
                      <a:r>
                        <a:rPr lang="fr-FR" sz="1600" u="none" strike="noStrike" dirty="0">
                          <a:solidFill>
                            <a:srgbClr val="002060"/>
                          </a:solidFill>
                          <a:effectLst/>
                        </a:rPr>
                        <a:t>16</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29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Information financière dans les économies </a:t>
                      </a:r>
                      <a:r>
                        <a:rPr lang="fr-FR" sz="1600" u="none" strike="noStrike" dirty="0" smtClean="0">
                          <a:solidFill>
                            <a:srgbClr val="002060"/>
                          </a:solidFill>
                          <a:effectLst/>
                        </a:rPr>
                        <a:t>hyper inflationnistes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r h="288000">
                <a:tc>
                  <a:txBody>
                    <a:bodyPr/>
                    <a:lstStyle/>
                    <a:p>
                      <a:pPr algn="ctr" fontAlgn="b"/>
                      <a:r>
                        <a:rPr lang="fr-FR" sz="1600" u="none" strike="noStrike" dirty="0">
                          <a:solidFill>
                            <a:srgbClr val="002060"/>
                          </a:solidFill>
                          <a:effectLst/>
                        </a:rPr>
                        <a:t>17</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32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Instruments financiers : Présentation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2"/>
                  </a:ext>
                </a:extLst>
              </a:tr>
              <a:tr h="288000">
                <a:tc>
                  <a:txBody>
                    <a:bodyPr/>
                    <a:lstStyle/>
                    <a:p>
                      <a:pPr algn="ctr" fontAlgn="b"/>
                      <a:r>
                        <a:rPr lang="fr-FR" sz="1600" u="none" strike="noStrike" dirty="0">
                          <a:solidFill>
                            <a:srgbClr val="002060"/>
                          </a:solidFill>
                          <a:effectLst/>
                        </a:rPr>
                        <a:t>18</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33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Résultat par action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3"/>
                  </a:ext>
                </a:extLst>
              </a:tr>
              <a:tr h="288000">
                <a:tc>
                  <a:txBody>
                    <a:bodyPr/>
                    <a:lstStyle/>
                    <a:p>
                      <a:pPr algn="ctr" fontAlgn="b"/>
                      <a:r>
                        <a:rPr lang="fr-FR" sz="1600" u="none" strike="noStrike" dirty="0">
                          <a:solidFill>
                            <a:srgbClr val="002060"/>
                          </a:solidFill>
                          <a:effectLst/>
                        </a:rPr>
                        <a:t>19</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34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Information financière intermédiaire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4"/>
                  </a:ext>
                </a:extLst>
              </a:tr>
              <a:tr h="288000">
                <a:tc>
                  <a:txBody>
                    <a:bodyPr/>
                    <a:lstStyle/>
                    <a:p>
                      <a:pPr algn="ctr" fontAlgn="b"/>
                      <a:r>
                        <a:rPr lang="fr-FR" sz="1600" u="none" strike="noStrike" dirty="0">
                          <a:solidFill>
                            <a:srgbClr val="002060"/>
                          </a:solidFill>
                          <a:effectLst/>
                        </a:rPr>
                        <a:t>20</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36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Dépréciation d’actifs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5"/>
                  </a:ext>
                </a:extLst>
              </a:tr>
              <a:tr h="288000">
                <a:tc>
                  <a:txBody>
                    <a:bodyPr/>
                    <a:lstStyle/>
                    <a:p>
                      <a:pPr algn="ctr" fontAlgn="b"/>
                      <a:r>
                        <a:rPr lang="fr-FR" sz="1600" u="none" strike="noStrike" dirty="0">
                          <a:solidFill>
                            <a:srgbClr val="002060"/>
                          </a:solidFill>
                          <a:effectLst/>
                        </a:rPr>
                        <a:t>21</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37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Provisions, passifs éventuels et actifs éventuels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6"/>
                  </a:ext>
                </a:extLst>
              </a:tr>
              <a:tr h="288000">
                <a:tc>
                  <a:txBody>
                    <a:bodyPr/>
                    <a:lstStyle/>
                    <a:p>
                      <a:pPr algn="ctr" fontAlgn="b"/>
                      <a:r>
                        <a:rPr lang="fr-FR" sz="1600" u="none" strike="noStrike" dirty="0">
                          <a:solidFill>
                            <a:srgbClr val="002060"/>
                          </a:solidFill>
                          <a:effectLst/>
                        </a:rPr>
                        <a:t>22</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39</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Instruments financiers </a:t>
                      </a:r>
                      <a:r>
                        <a:rPr lang="fr-FR" sz="1600" u="none" strike="noStrike" dirty="0" smtClean="0">
                          <a:solidFill>
                            <a:srgbClr val="002060"/>
                          </a:solidFill>
                          <a:effectLst/>
                        </a:rPr>
                        <a:t>(Éléments </a:t>
                      </a:r>
                      <a:r>
                        <a:rPr lang="fr-FR" sz="1600" u="none" strike="noStrike" dirty="0">
                          <a:solidFill>
                            <a:srgbClr val="002060"/>
                          </a:solidFill>
                          <a:effectLst/>
                        </a:rPr>
                        <a:t>relatifs à la comptabilité de couverture)</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7"/>
                  </a:ext>
                </a:extLst>
              </a:tr>
              <a:tr h="288000">
                <a:tc>
                  <a:txBody>
                    <a:bodyPr/>
                    <a:lstStyle/>
                    <a:p>
                      <a:pPr algn="ctr" fontAlgn="b"/>
                      <a:r>
                        <a:rPr lang="fr-FR" sz="1600" u="none" strike="noStrike" dirty="0">
                          <a:solidFill>
                            <a:srgbClr val="002060"/>
                          </a:solidFill>
                          <a:effectLst/>
                        </a:rPr>
                        <a:t>23</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38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Immobilisations incorporelles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8"/>
                  </a:ext>
                </a:extLst>
              </a:tr>
              <a:tr h="288000">
                <a:tc>
                  <a:txBody>
                    <a:bodyPr/>
                    <a:lstStyle/>
                    <a:p>
                      <a:pPr algn="ctr" fontAlgn="b"/>
                      <a:r>
                        <a:rPr lang="fr-FR" sz="1600" u="none" strike="noStrike" dirty="0">
                          <a:solidFill>
                            <a:srgbClr val="002060"/>
                          </a:solidFill>
                          <a:effectLst/>
                        </a:rPr>
                        <a:t>24</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40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Immeubles de placement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9"/>
                  </a:ext>
                </a:extLst>
              </a:tr>
              <a:tr h="288000">
                <a:tc>
                  <a:txBody>
                    <a:bodyPr/>
                    <a:lstStyle/>
                    <a:p>
                      <a:pPr algn="ctr" fontAlgn="b"/>
                      <a:r>
                        <a:rPr lang="fr-FR" sz="1600" u="none" strike="noStrike" dirty="0">
                          <a:solidFill>
                            <a:srgbClr val="002060"/>
                          </a:solidFill>
                          <a:effectLst/>
                        </a:rPr>
                        <a:t>25</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IAS 41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Agriculture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0"/>
                  </a:ext>
                </a:extLst>
              </a:tr>
              <a:tr h="288000">
                <a:tc>
                  <a:txBody>
                    <a:bodyPr/>
                    <a:lstStyle/>
                    <a:p>
                      <a:pPr algn="ctr" fontAlgn="b"/>
                      <a:r>
                        <a:rPr lang="fr-FR" sz="1600" u="none" strike="noStrike" dirty="0">
                          <a:solidFill>
                            <a:srgbClr val="002060"/>
                          </a:solidFill>
                          <a:effectLst/>
                        </a:rPr>
                        <a:t>26</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1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Première adoption des IFRS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1"/>
                  </a:ext>
                </a:extLst>
              </a:tr>
              <a:tr h="288000">
                <a:tc>
                  <a:txBody>
                    <a:bodyPr/>
                    <a:lstStyle/>
                    <a:p>
                      <a:pPr algn="ctr" fontAlgn="b"/>
                      <a:r>
                        <a:rPr lang="fr-FR" sz="1600" u="none" strike="noStrike" dirty="0">
                          <a:solidFill>
                            <a:srgbClr val="002060"/>
                          </a:solidFill>
                          <a:effectLst/>
                        </a:rPr>
                        <a:t>27</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2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Paiement fondé sur des actions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2"/>
                  </a:ext>
                </a:extLst>
              </a:tr>
              <a:tr h="288000">
                <a:tc>
                  <a:txBody>
                    <a:bodyPr/>
                    <a:lstStyle/>
                    <a:p>
                      <a:pPr algn="ctr" fontAlgn="b"/>
                      <a:r>
                        <a:rPr lang="fr-FR" sz="1600" u="none" strike="noStrike" dirty="0">
                          <a:solidFill>
                            <a:srgbClr val="002060"/>
                          </a:solidFill>
                          <a:effectLst/>
                        </a:rPr>
                        <a:t>28</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3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Regroupements d'entreprises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3"/>
                  </a:ext>
                </a:extLst>
              </a:tr>
              <a:tr h="288000">
                <a:tc>
                  <a:txBody>
                    <a:bodyPr/>
                    <a:lstStyle/>
                    <a:p>
                      <a:pPr algn="ctr" fontAlgn="b"/>
                      <a:r>
                        <a:rPr lang="fr-FR" sz="1600" u="none" strike="noStrike" dirty="0">
                          <a:solidFill>
                            <a:srgbClr val="002060"/>
                          </a:solidFill>
                          <a:effectLst/>
                        </a:rPr>
                        <a:t>29</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4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Contrats d'assurance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4"/>
                  </a:ext>
                </a:extLst>
              </a:tr>
              <a:tr h="288000">
                <a:tc>
                  <a:txBody>
                    <a:bodyPr/>
                    <a:lstStyle/>
                    <a:p>
                      <a:pPr algn="ctr" fontAlgn="b"/>
                      <a:r>
                        <a:rPr lang="fr-FR" sz="1600" u="none" strike="noStrike" dirty="0">
                          <a:solidFill>
                            <a:srgbClr val="002060"/>
                          </a:solidFill>
                          <a:effectLst/>
                        </a:rPr>
                        <a:t>30</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5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Actifs non courants détenus en vue de la vente et activités abandonnées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5"/>
                  </a:ext>
                </a:extLst>
              </a:tr>
            </a:tbl>
          </a:graphicData>
        </a:graphic>
      </p:graphicFrame>
      <p:sp>
        <p:nvSpPr>
          <p:cNvPr id="5" name="Rectangle 3"/>
          <p:cNvSpPr>
            <a:spLocks noGrp="1" noChangeArrowheads="1"/>
          </p:cNvSpPr>
          <p:nvPr/>
        </p:nvSpPr>
        <p:spPr bwMode="auto">
          <a:xfrm>
            <a:off x="864096" y="0"/>
            <a:ext cx="8460432" cy="836712"/>
          </a:xfrm>
          <a:prstGeom prst="rect">
            <a:avLst/>
          </a:prstGeom>
          <a:noFill/>
          <a:ln w="9525">
            <a:noFill/>
            <a:miter lim="800000"/>
            <a:headEnd/>
            <a:tailEnd/>
          </a:ln>
        </p:spPr>
        <p:txBody>
          <a:bodyPr anchor="ctr"/>
          <a:lstStyle/>
          <a:p>
            <a:pPr eaLnBrk="0" hangingPunct="0"/>
            <a:r>
              <a:rPr lang="fr-FR" sz="2000" b="1" dirty="0">
                <a:solidFill>
                  <a:srgbClr val="002060"/>
                </a:solidFill>
                <a:cs typeface="Arial" panose="020B0604020202020204" pitchFamily="34" charset="0"/>
              </a:rPr>
              <a:t>Annexes</a:t>
            </a:r>
            <a:endParaRPr lang="fr-FR" sz="2000" b="1" dirty="0">
              <a:solidFill>
                <a:srgbClr val="002060"/>
              </a:solidFill>
            </a:endParaRPr>
          </a:p>
          <a:p>
            <a:pPr eaLnBrk="0" hangingPunct="0"/>
            <a:r>
              <a:rPr lang="fr-FR" sz="2400" b="1" dirty="0">
                <a:solidFill>
                  <a:srgbClr val="0070C0"/>
                </a:solidFill>
              </a:rPr>
              <a:t>Liste des normes IFRS au 1</a:t>
            </a:r>
            <a:r>
              <a:rPr lang="fr-FR" sz="2400" b="1" baseline="30000" dirty="0">
                <a:solidFill>
                  <a:srgbClr val="0070C0"/>
                </a:solidFill>
              </a:rPr>
              <a:t>er</a:t>
            </a:r>
            <a:r>
              <a:rPr lang="fr-FR" sz="2400" b="1" dirty="0">
                <a:solidFill>
                  <a:srgbClr val="0070C0"/>
                </a:solidFill>
              </a:rPr>
              <a:t> janvier 2020</a:t>
            </a:r>
          </a:p>
        </p:txBody>
      </p:sp>
    </p:spTree>
    <p:extLst>
      <p:ext uri="{BB962C8B-B14F-4D97-AF65-F5344CB8AC3E}">
        <p14:creationId xmlns:p14="http://schemas.microsoft.com/office/powerpoint/2010/main" val="12292703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4294967295"/>
            <p:extLst/>
          </p:nvPr>
        </p:nvGraphicFramePr>
        <p:xfrm>
          <a:off x="330720" y="981075"/>
          <a:ext cx="8280000" cy="3953205"/>
        </p:xfrm>
        <a:graphic>
          <a:graphicData uri="http://schemas.openxmlformats.org/drawingml/2006/table">
            <a:tbl>
              <a:tblPr firstRow="1" bandRow="1">
                <a:tableStyleId>{3B4B98B0-60AC-42C2-AFA5-B58CD77FA1E5}</a:tableStyleId>
              </a:tblPr>
              <a:tblGrid>
                <a:gridCol w="308339">
                  <a:extLst>
                    <a:ext uri="{9D8B030D-6E8A-4147-A177-3AD203B41FA5}">
                      <a16:colId xmlns="" xmlns:a16="http://schemas.microsoft.com/office/drawing/2014/main" val="20000"/>
                    </a:ext>
                  </a:extLst>
                </a:gridCol>
                <a:gridCol w="879863">
                  <a:extLst>
                    <a:ext uri="{9D8B030D-6E8A-4147-A177-3AD203B41FA5}">
                      <a16:colId xmlns="" xmlns:a16="http://schemas.microsoft.com/office/drawing/2014/main" val="20001"/>
                    </a:ext>
                  </a:extLst>
                </a:gridCol>
                <a:gridCol w="7091798">
                  <a:extLst>
                    <a:ext uri="{9D8B030D-6E8A-4147-A177-3AD203B41FA5}">
                      <a16:colId xmlns="" xmlns:a16="http://schemas.microsoft.com/office/drawing/2014/main" val="20002"/>
                    </a:ext>
                  </a:extLst>
                </a:gridCol>
              </a:tblGrid>
              <a:tr h="36000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i="0" u="none" strike="noStrike" dirty="0" smtClean="0">
                          <a:solidFill>
                            <a:srgbClr val="002060"/>
                          </a:solidFill>
                          <a:effectLst/>
                          <a:latin typeface="Calibri" panose="020F0502020204030204" pitchFamily="34" charset="0"/>
                        </a:rPr>
                        <a:t>Nb</a:t>
                      </a:r>
                    </a:p>
                  </a:txBody>
                  <a:tcPr marL="9525" marR="9525" marT="9525" marB="0" anchor="b"/>
                </a:tc>
                <a:tc>
                  <a:txBody>
                    <a:bodyPr/>
                    <a:lstStyle/>
                    <a:p>
                      <a:pPr algn="l" fontAlgn="b"/>
                      <a:r>
                        <a:rPr lang="fr-FR" sz="1600" u="none" strike="noStrike" dirty="0">
                          <a:solidFill>
                            <a:srgbClr val="002060"/>
                          </a:solidFill>
                          <a:effectLst/>
                        </a:rPr>
                        <a:t>Identifiant</a:t>
                      </a:r>
                      <a:endParaRPr lang="fr-FR" sz="1600" b="1"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Titre</a:t>
                      </a:r>
                      <a:endParaRPr lang="fr-FR" sz="1600" b="1"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0"/>
                  </a:ext>
                </a:extLst>
              </a:tr>
              <a:tr h="288000">
                <a:tc>
                  <a:txBody>
                    <a:bodyPr/>
                    <a:lstStyle/>
                    <a:p>
                      <a:pPr algn="ctr" fontAlgn="b"/>
                      <a:r>
                        <a:rPr lang="fr-FR" sz="1600" u="none" strike="noStrike" dirty="0">
                          <a:solidFill>
                            <a:srgbClr val="002060"/>
                          </a:solidFill>
                          <a:effectLst/>
                        </a:rPr>
                        <a:t>31</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6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Prospection et évaluation de ressources minérales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1"/>
                  </a:ext>
                </a:extLst>
              </a:tr>
              <a:tr h="288000">
                <a:tc>
                  <a:txBody>
                    <a:bodyPr/>
                    <a:lstStyle/>
                    <a:p>
                      <a:pPr algn="ctr" fontAlgn="b"/>
                      <a:r>
                        <a:rPr lang="fr-FR" sz="1600" u="none" strike="noStrike" dirty="0">
                          <a:solidFill>
                            <a:srgbClr val="002060"/>
                          </a:solidFill>
                          <a:effectLst/>
                        </a:rPr>
                        <a:t>32</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7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Instruments financiers: informations à fournir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2"/>
                  </a:ext>
                </a:extLst>
              </a:tr>
              <a:tr h="288000">
                <a:tc>
                  <a:txBody>
                    <a:bodyPr/>
                    <a:lstStyle/>
                    <a:p>
                      <a:pPr algn="ctr" fontAlgn="b"/>
                      <a:r>
                        <a:rPr lang="fr-FR" sz="1600" u="none" strike="noStrike" dirty="0">
                          <a:solidFill>
                            <a:srgbClr val="002060"/>
                          </a:solidFill>
                          <a:effectLst/>
                        </a:rPr>
                        <a:t>33</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8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Secteurs opérationnels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3"/>
                  </a:ext>
                </a:extLst>
              </a:tr>
              <a:tr h="288000">
                <a:tc>
                  <a:txBody>
                    <a:bodyPr/>
                    <a:lstStyle/>
                    <a:p>
                      <a:pPr algn="ctr" fontAlgn="b"/>
                      <a:r>
                        <a:rPr lang="fr-FR" sz="1600" u="none" strike="noStrike" dirty="0">
                          <a:solidFill>
                            <a:srgbClr val="002060"/>
                          </a:solidFill>
                          <a:effectLst/>
                        </a:rPr>
                        <a:t>34</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9</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Instruments financiers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4"/>
                  </a:ext>
                </a:extLst>
              </a:tr>
              <a:tr h="288000">
                <a:tc>
                  <a:txBody>
                    <a:bodyPr/>
                    <a:lstStyle/>
                    <a:p>
                      <a:pPr algn="ctr" fontAlgn="b"/>
                      <a:r>
                        <a:rPr lang="fr-FR" sz="1600" u="none" strike="noStrike" dirty="0">
                          <a:solidFill>
                            <a:srgbClr val="002060"/>
                          </a:solidFill>
                          <a:effectLst/>
                        </a:rPr>
                        <a:t>35</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10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smtClean="0">
                          <a:solidFill>
                            <a:srgbClr val="002060"/>
                          </a:solidFill>
                          <a:effectLst/>
                        </a:rPr>
                        <a:t>États </a:t>
                      </a:r>
                      <a:r>
                        <a:rPr lang="fr-FR" sz="1600" u="none" strike="noStrike" dirty="0">
                          <a:solidFill>
                            <a:srgbClr val="002060"/>
                          </a:solidFill>
                          <a:effectLst/>
                        </a:rPr>
                        <a:t>financiers consolidés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5"/>
                  </a:ext>
                </a:extLst>
              </a:tr>
              <a:tr h="288000">
                <a:tc>
                  <a:txBody>
                    <a:bodyPr/>
                    <a:lstStyle/>
                    <a:p>
                      <a:pPr algn="ctr" fontAlgn="b"/>
                      <a:r>
                        <a:rPr lang="fr-FR" sz="1600" u="none" strike="noStrike" dirty="0">
                          <a:solidFill>
                            <a:srgbClr val="002060"/>
                          </a:solidFill>
                          <a:effectLst/>
                        </a:rPr>
                        <a:t>36</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11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Partenariats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6"/>
                  </a:ext>
                </a:extLst>
              </a:tr>
              <a:tr h="288000">
                <a:tc>
                  <a:txBody>
                    <a:bodyPr/>
                    <a:lstStyle/>
                    <a:p>
                      <a:pPr algn="ctr" fontAlgn="b"/>
                      <a:r>
                        <a:rPr lang="fr-FR" sz="1600" u="none" strike="noStrike" dirty="0">
                          <a:solidFill>
                            <a:srgbClr val="002060"/>
                          </a:solidFill>
                          <a:effectLst/>
                        </a:rPr>
                        <a:t>37</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12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Informations à fournir sur les intérêts détenus dans d'autres entités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7"/>
                  </a:ext>
                </a:extLst>
              </a:tr>
              <a:tr h="288000">
                <a:tc>
                  <a:txBody>
                    <a:bodyPr/>
                    <a:lstStyle/>
                    <a:p>
                      <a:pPr algn="ctr" fontAlgn="b"/>
                      <a:r>
                        <a:rPr lang="fr-FR" sz="1600" u="none" strike="noStrike" dirty="0">
                          <a:solidFill>
                            <a:srgbClr val="002060"/>
                          </a:solidFill>
                          <a:effectLst/>
                        </a:rPr>
                        <a:t>38</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13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smtClean="0">
                          <a:solidFill>
                            <a:srgbClr val="002060"/>
                          </a:solidFill>
                          <a:effectLst/>
                        </a:rPr>
                        <a:t>Évaluation</a:t>
                      </a:r>
                      <a:r>
                        <a:rPr lang="fr-FR" sz="1600" u="none" strike="noStrike" dirty="0">
                          <a:solidFill>
                            <a:srgbClr val="002060"/>
                          </a:solidFill>
                          <a:effectLst/>
                        </a:rPr>
                        <a:t> de la juste valeur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8"/>
                  </a:ext>
                </a:extLst>
              </a:tr>
              <a:tr h="288000">
                <a:tc>
                  <a:txBody>
                    <a:bodyPr/>
                    <a:lstStyle/>
                    <a:p>
                      <a:pPr algn="ctr" fontAlgn="b"/>
                      <a:r>
                        <a:rPr lang="fr-FR" sz="1600" b="0" i="0" u="none" strike="noStrike" dirty="0" smtClean="0">
                          <a:solidFill>
                            <a:srgbClr val="002060"/>
                          </a:solidFill>
                          <a:effectLst/>
                          <a:latin typeface="Calibri" panose="020F0502020204030204" pitchFamily="34" charset="0"/>
                        </a:rPr>
                        <a:t>36</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14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Comptes de report réglementaires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09"/>
                  </a:ext>
                </a:extLst>
              </a:tr>
              <a:tr h="288000">
                <a:tc>
                  <a:txBody>
                    <a:bodyPr/>
                    <a:lstStyle/>
                    <a:p>
                      <a:pPr algn="ctr" fontAlgn="b"/>
                      <a:r>
                        <a:rPr lang="fr-FR" sz="1600" b="0" i="0" u="none" strike="noStrike" dirty="0" smtClean="0">
                          <a:solidFill>
                            <a:srgbClr val="002060"/>
                          </a:solidFill>
                          <a:effectLst/>
                          <a:latin typeface="+mn-lt"/>
                        </a:rPr>
                        <a:t>40</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15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Produits des activités ordinaires tirés des contrats conclus avec des clients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0"/>
                  </a:ext>
                </a:extLst>
              </a:tr>
              <a:tr h="288000">
                <a:tc>
                  <a:txBody>
                    <a:bodyPr/>
                    <a:lstStyle/>
                    <a:p>
                      <a:pPr algn="ctr" fontAlgn="b"/>
                      <a:r>
                        <a:rPr lang="fr-FR" sz="1600" u="none" strike="noStrike" dirty="0" smtClean="0">
                          <a:solidFill>
                            <a:srgbClr val="002060"/>
                          </a:solidFill>
                          <a:effectLst/>
                        </a:rPr>
                        <a:t>41</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16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Contrats de location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1"/>
                  </a:ext>
                </a:extLst>
              </a:tr>
              <a:tr h="288000">
                <a:tc>
                  <a:txBody>
                    <a:bodyPr/>
                    <a:lstStyle/>
                    <a:p>
                      <a:pPr algn="ctr" fontAlgn="b"/>
                      <a:r>
                        <a:rPr lang="fr-FR" sz="1600" b="0" i="0" u="none" strike="noStrike" dirty="0" smtClean="0">
                          <a:solidFill>
                            <a:srgbClr val="002060"/>
                          </a:solidFill>
                          <a:effectLst/>
                          <a:latin typeface="Calibri" panose="020F0502020204030204" pitchFamily="34" charset="0"/>
                        </a:rPr>
                        <a:t>42</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IFRS 17 </a:t>
                      </a:r>
                      <a:endParaRPr lang="fr-FR"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l" fontAlgn="b"/>
                      <a:r>
                        <a:rPr lang="fr-FR" sz="1600" u="none" strike="noStrike" dirty="0">
                          <a:solidFill>
                            <a:srgbClr val="002060"/>
                          </a:solidFill>
                          <a:effectLst/>
                        </a:rPr>
                        <a:t>Contrats d'assurance </a:t>
                      </a:r>
                      <a:endParaRPr lang="fr-FR" sz="1600" b="0" i="0" u="none" strike="noStrike" dirty="0">
                        <a:solidFill>
                          <a:srgbClr val="00206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0012"/>
                  </a:ext>
                </a:extLst>
              </a:tr>
            </a:tbl>
          </a:graphicData>
        </a:graphic>
      </p:graphicFrame>
      <p:sp>
        <p:nvSpPr>
          <p:cNvPr id="5" name="Rectangle 3"/>
          <p:cNvSpPr>
            <a:spLocks noGrp="1" noChangeArrowheads="1"/>
          </p:cNvSpPr>
          <p:nvPr/>
        </p:nvSpPr>
        <p:spPr bwMode="auto">
          <a:xfrm>
            <a:off x="864096" y="0"/>
            <a:ext cx="8460432" cy="836712"/>
          </a:xfrm>
          <a:prstGeom prst="rect">
            <a:avLst/>
          </a:prstGeom>
          <a:noFill/>
          <a:ln w="9525">
            <a:noFill/>
            <a:miter lim="800000"/>
            <a:headEnd/>
            <a:tailEnd/>
          </a:ln>
        </p:spPr>
        <p:txBody>
          <a:bodyPr anchor="ctr"/>
          <a:lstStyle/>
          <a:p>
            <a:pPr eaLnBrk="0" hangingPunct="0"/>
            <a:r>
              <a:rPr lang="fr-FR" sz="2000" b="1" dirty="0">
                <a:solidFill>
                  <a:srgbClr val="002060"/>
                </a:solidFill>
                <a:cs typeface="Arial" panose="020B0604020202020204" pitchFamily="34" charset="0"/>
              </a:rPr>
              <a:t>Annexes</a:t>
            </a:r>
            <a:endParaRPr lang="fr-FR" sz="2000" b="1" dirty="0">
              <a:solidFill>
                <a:srgbClr val="002060"/>
              </a:solidFill>
            </a:endParaRPr>
          </a:p>
          <a:p>
            <a:pPr eaLnBrk="0" hangingPunct="0"/>
            <a:r>
              <a:rPr lang="fr-FR" sz="2400" b="1" dirty="0">
                <a:solidFill>
                  <a:srgbClr val="0070C0"/>
                </a:solidFill>
              </a:rPr>
              <a:t>Liste des normes IFRS au 1</a:t>
            </a:r>
            <a:r>
              <a:rPr lang="fr-FR" sz="2400" b="1" baseline="30000" dirty="0">
                <a:solidFill>
                  <a:srgbClr val="0070C0"/>
                </a:solidFill>
              </a:rPr>
              <a:t>er</a:t>
            </a:r>
            <a:r>
              <a:rPr lang="fr-FR" sz="2400" b="1" dirty="0">
                <a:solidFill>
                  <a:srgbClr val="0070C0"/>
                </a:solidFill>
              </a:rPr>
              <a:t> janvier 2020</a:t>
            </a:r>
          </a:p>
        </p:txBody>
      </p:sp>
      <p:sp>
        <p:nvSpPr>
          <p:cNvPr id="6" name="Rectangle 5"/>
          <p:cNvSpPr/>
          <p:nvPr/>
        </p:nvSpPr>
        <p:spPr>
          <a:xfrm>
            <a:off x="150796" y="6642556"/>
            <a:ext cx="676788" cy="215444"/>
          </a:xfrm>
          <a:prstGeom prst="rect">
            <a:avLst/>
          </a:prstGeom>
        </p:spPr>
        <p:txBody>
          <a:bodyPr wrap="none">
            <a:spAutoFit/>
          </a:bodyPr>
          <a:lstStyle/>
          <a:p>
            <a:r>
              <a:rPr lang="fr-FR" sz="800" dirty="0">
                <a:solidFill>
                  <a:srgbClr val="FFFFFF"/>
                </a:solidFill>
                <a:ea typeface="Times New Roman" pitchFamily="18" charset="0"/>
                <a:cs typeface="Arial (W1)" pitchFamily="34" charset="0"/>
              </a:rPr>
              <a:t> Restricted</a:t>
            </a:r>
            <a:endParaRPr lang="fr-FR" dirty="0"/>
          </a:p>
        </p:txBody>
      </p:sp>
    </p:spTree>
    <p:extLst>
      <p:ext uri="{BB962C8B-B14F-4D97-AF65-F5344CB8AC3E}">
        <p14:creationId xmlns:p14="http://schemas.microsoft.com/office/powerpoint/2010/main" val="2356840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7384"/>
            <a:ext cx="7884000" cy="785818"/>
          </a:xfrm>
        </p:spPr>
        <p:txBody>
          <a:bodyPr/>
          <a:lstStyle/>
          <a:p>
            <a:pPr eaLnBrk="0" hangingPunct="0"/>
            <a:r>
              <a:rPr lang="fr-FR" sz="2000" dirty="0"/>
              <a:t>Contexte</a:t>
            </a:r>
            <a:r>
              <a:rPr lang="fr-FR" sz="2800" dirty="0"/>
              <a:t/>
            </a:r>
            <a:br>
              <a:rPr lang="fr-FR" sz="2800" dirty="0"/>
            </a:br>
            <a:r>
              <a:rPr lang="fr-FR" sz="2400" dirty="0">
                <a:solidFill>
                  <a:srgbClr val="0070C0"/>
                </a:solidFill>
              </a:rPr>
              <a:t>La norme transitoire</a:t>
            </a:r>
            <a:r>
              <a:rPr lang="fr-FR" sz="2400" dirty="0">
                <a:solidFill>
                  <a:srgbClr val="FF0000"/>
                </a:solidFill>
              </a:rPr>
              <a:t> </a:t>
            </a:r>
            <a:r>
              <a:rPr lang="fr-FR" sz="2400" dirty="0">
                <a:solidFill>
                  <a:srgbClr val="0070C0"/>
                </a:solidFill>
              </a:rPr>
              <a:t>IFRS 4 « </a:t>
            </a:r>
            <a:r>
              <a:rPr lang="fr-FR" sz="2400" i="1" dirty="0">
                <a:solidFill>
                  <a:srgbClr val="0070C0"/>
                </a:solidFill>
              </a:rPr>
              <a:t>Contrats d’assurance </a:t>
            </a:r>
            <a:r>
              <a:rPr lang="fr-FR" sz="2400" i="1" dirty="0" smtClean="0">
                <a:solidFill>
                  <a:srgbClr val="0070C0"/>
                </a:solidFill>
              </a:rPr>
              <a:t>»</a:t>
            </a:r>
            <a:endParaRPr lang="fr-FR" dirty="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5</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Espace réservé du contenu 2"/>
          <p:cNvSpPr txBox="1">
            <a:spLocks/>
          </p:cNvSpPr>
          <p:nvPr/>
        </p:nvSpPr>
        <p:spPr>
          <a:xfrm>
            <a:off x="683568" y="980728"/>
            <a:ext cx="8064896" cy="472514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buClr>
                <a:srgbClr val="F7C765"/>
              </a:buClr>
              <a:buFont typeface="Wingdings" pitchFamily="2" charset="2"/>
              <a:buChar char="q"/>
            </a:pPr>
            <a:r>
              <a:rPr lang="fr-FR" sz="1800" b="1" dirty="0">
                <a:solidFill>
                  <a:schemeClr val="accent2">
                    <a:lumMod val="75000"/>
                  </a:schemeClr>
                </a:solidFill>
                <a:latin typeface="Arial" pitchFamily="34" charset="0"/>
                <a:cs typeface="Arial" pitchFamily="34" charset="0"/>
              </a:rPr>
              <a:t>Norme </a:t>
            </a:r>
            <a:r>
              <a:rPr lang="fr-FR" sz="1800" b="1" dirty="0" smtClean="0">
                <a:solidFill>
                  <a:schemeClr val="accent2">
                    <a:lumMod val="75000"/>
                  </a:schemeClr>
                </a:solidFill>
                <a:latin typeface="Arial" pitchFamily="34" charset="0"/>
                <a:cs typeface="Arial" pitchFamily="34" charset="0"/>
              </a:rPr>
              <a:t>transitoire publiée en 2004 </a:t>
            </a:r>
            <a:endParaRPr lang="fr-FR" sz="1800" b="1" dirty="0">
              <a:solidFill>
                <a:schemeClr val="accent2">
                  <a:lumMod val="75000"/>
                </a:schemeClr>
              </a:solidFill>
              <a:latin typeface="Arial" pitchFamily="34" charset="0"/>
              <a:cs typeface="Arial" pitchFamily="34" charset="0"/>
            </a:endParaRPr>
          </a:p>
          <a:p>
            <a:pPr marL="800100" lvl="2" indent="-400050" algn="just" fontAlgn="auto">
              <a:spcAft>
                <a:spcPts val="0"/>
              </a:spcAft>
              <a:buClr>
                <a:srgbClr val="F7C765"/>
              </a:buClr>
              <a:buFont typeface="Wingdings" pitchFamily="2" charset="2"/>
              <a:buChar char="§"/>
            </a:pPr>
            <a:r>
              <a:rPr lang="fr-FR" sz="1800" dirty="0" smtClean="0">
                <a:solidFill>
                  <a:srgbClr val="002060"/>
                </a:solidFill>
              </a:rPr>
              <a:t>Visait </a:t>
            </a:r>
            <a:r>
              <a:rPr lang="fr-FR" sz="1800" dirty="0">
                <a:solidFill>
                  <a:srgbClr val="002060"/>
                </a:solidFill>
              </a:rPr>
              <a:t>à intégrer formellement le secteur de l’assurance dans le corpus des normes IFRS </a:t>
            </a:r>
            <a:r>
              <a:rPr lang="fr-FR" sz="1800" dirty="0" smtClean="0">
                <a:solidFill>
                  <a:srgbClr val="002060"/>
                </a:solidFill>
              </a:rPr>
              <a:t>à compter de l’adoption des IFRS par l’Union Européenne en 2005. </a:t>
            </a:r>
            <a:endParaRPr lang="fr-FR" sz="1800" dirty="0">
              <a:solidFill>
                <a:srgbClr val="002060"/>
              </a:solidFill>
            </a:endParaRPr>
          </a:p>
          <a:p>
            <a:pPr marL="800100" lvl="2" indent="-400050" algn="just" fontAlgn="auto">
              <a:spcAft>
                <a:spcPts val="0"/>
              </a:spcAft>
              <a:buClr>
                <a:srgbClr val="F7C765"/>
              </a:buClr>
              <a:buFont typeface="Wingdings" pitchFamily="2" charset="2"/>
              <a:buChar char="§"/>
            </a:pPr>
            <a:r>
              <a:rPr lang="fr-FR" sz="1800" dirty="0" smtClean="0">
                <a:solidFill>
                  <a:srgbClr val="002060"/>
                </a:solidFill>
              </a:rPr>
              <a:t>Conduit à une comparabilité internationale limitée des états financiers:</a:t>
            </a:r>
          </a:p>
          <a:p>
            <a:pPr marL="1257300" lvl="3" indent="-400050" algn="just" fontAlgn="auto">
              <a:spcAft>
                <a:spcPts val="0"/>
              </a:spcAft>
              <a:buClr>
                <a:srgbClr val="F7C765"/>
              </a:buClr>
              <a:buFont typeface="Wingdings" pitchFamily="2" charset="2"/>
              <a:buChar char="§"/>
            </a:pPr>
            <a:r>
              <a:rPr lang="fr-FR" sz="1800" dirty="0" smtClean="0">
                <a:solidFill>
                  <a:srgbClr val="002060"/>
                </a:solidFill>
              </a:rPr>
              <a:t>Maintien sauf exceptions, des </a:t>
            </a:r>
            <a:r>
              <a:rPr lang="fr-FR" sz="1800" dirty="0">
                <a:solidFill>
                  <a:srgbClr val="002060"/>
                </a:solidFill>
              </a:rPr>
              <a:t>règles nationales de valorisation des provisions techniques. </a:t>
            </a:r>
            <a:endParaRPr lang="fr-FR" sz="1800" dirty="0" smtClean="0">
              <a:solidFill>
                <a:srgbClr val="002060"/>
              </a:solidFill>
            </a:endParaRPr>
          </a:p>
          <a:p>
            <a:pPr marL="1257300" lvl="3" indent="-400050" algn="just" fontAlgn="auto">
              <a:spcAft>
                <a:spcPts val="0"/>
              </a:spcAft>
              <a:buClr>
                <a:srgbClr val="F7C765"/>
              </a:buClr>
              <a:buFont typeface="Wingdings" pitchFamily="2" charset="2"/>
              <a:buChar char="§"/>
            </a:pPr>
            <a:r>
              <a:rPr lang="fr-FR" sz="1800" dirty="0" smtClean="0">
                <a:solidFill>
                  <a:srgbClr val="002060"/>
                </a:solidFill>
              </a:rPr>
              <a:t>Utilisation, en pratique, d’une combinaison de référentiels nationaux dans les comptes consolidés.</a:t>
            </a:r>
            <a:endParaRPr lang="fr-FR" sz="1800" dirty="0">
              <a:solidFill>
                <a:srgbClr val="002060"/>
              </a:solidFill>
            </a:endParaRPr>
          </a:p>
          <a:p>
            <a:pPr marL="800100" lvl="2" indent="-400050" algn="just" fontAlgn="auto">
              <a:spcAft>
                <a:spcPts val="0"/>
              </a:spcAft>
              <a:buClr>
                <a:srgbClr val="F7C765"/>
              </a:buClr>
              <a:buFont typeface="Wingdings" pitchFamily="2" charset="2"/>
              <a:buChar char="§"/>
            </a:pPr>
            <a:r>
              <a:rPr lang="fr-FR" sz="1800" dirty="0" smtClean="0">
                <a:solidFill>
                  <a:srgbClr val="002060"/>
                </a:solidFill>
              </a:rPr>
              <a:t>Génère des asymétries comptables par rapport aux dispositions d’IFRS 9 </a:t>
            </a:r>
            <a:r>
              <a:rPr lang="fr-FR" sz="1800" i="1" dirty="0" smtClean="0">
                <a:solidFill>
                  <a:srgbClr val="002060"/>
                </a:solidFill>
              </a:rPr>
              <a:t>Instruments Financiers.</a:t>
            </a:r>
            <a:endParaRPr lang="fr-FR" sz="1800" i="1" dirty="0">
              <a:solidFill>
                <a:srgbClr val="002060"/>
              </a:solidFill>
              <a:latin typeface="+mj-lt"/>
              <a:cs typeface="Arial" pitchFamily="34" charset="0"/>
            </a:endParaRPr>
          </a:p>
          <a:p>
            <a:pPr marL="901700" lvl="1" indent="-366713" algn="just" fontAlgn="auto">
              <a:spcAft>
                <a:spcPts val="0"/>
              </a:spcAft>
              <a:buClr>
                <a:srgbClr val="F7C765"/>
              </a:buClr>
              <a:buFont typeface="Wingdings" panose="05000000000000000000" pitchFamily="2" charset="2"/>
              <a:buChar char="ü"/>
            </a:pPr>
            <a:endParaRPr lang="fr-FR" sz="1800" dirty="0" smtClean="0">
              <a:solidFill>
                <a:srgbClr val="002060"/>
              </a:solidFill>
              <a:latin typeface="+mj-lt"/>
              <a:cs typeface="Arial" pitchFamily="34" charset="0"/>
            </a:endParaRPr>
          </a:p>
          <a:p>
            <a:pPr marL="1301750" lvl="2" indent="-366713" algn="just" fontAlgn="auto">
              <a:spcAft>
                <a:spcPts val="0"/>
              </a:spcAft>
              <a:buClr>
                <a:srgbClr val="F7C765"/>
              </a:buClr>
              <a:buFont typeface="Wingdings" pitchFamily="2" charset="2"/>
              <a:buChar char="§"/>
            </a:pPr>
            <a:endParaRPr lang="fr-FR" sz="1800" dirty="0" smtClean="0">
              <a:solidFill>
                <a:srgbClr val="002060"/>
              </a:solidFill>
              <a:latin typeface="+mj-lt"/>
              <a:cs typeface="Arial" pitchFamily="34" charset="0"/>
            </a:endParaRPr>
          </a:p>
          <a:p>
            <a:pPr marL="1301750" lvl="2" indent="-366713" algn="just" fontAlgn="auto">
              <a:spcAft>
                <a:spcPts val="0"/>
              </a:spcAft>
              <a:buClr>
                <a:srgbClr val="F7C765"/>
              </a:buClr>
              <a:buFont typeface="Wingdings" pitchFamily="2" charset="2"/>
              <a:buChar char="§"/>
            </a:pPr>
            <a:endParaRPr lang="fr-FR" sz="1800" dirty="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800" dirty="0">
              <a:solidFill>
                <a:srgbClr val="002060"/>
              </a:solidFill>
              <a:latin typeface="+mj-lt"/>
              <a:cs typeface="Arial" pitchFamily="34" charset="0"/>
            </a:endParaRPr>
          </a:p>
          <a:p>
            <a:endParaRPr lang="fr-FR" sz="1800" dirty="0"/>
          </a:p>
          <a:p>
            <a:pPr algn="just">
              <a:spcBef>
                <a:spcPts val="600"/>
              </a:spcBef>
            </a:pPr>
            <a:endParaRPr lang="fr-FR" sz="1800" b="1" dirty="0" smtClean="0">
              <a:solidFill>
                <a:srgbClr val="002060"/>
              </a:solidFill>
              <a:cs typeface="Arial" pitchFamily="34" charset="0"/>
            </a:endParaRPr>
          </a:p>
          <a:p>
            <a:pPr algn="just">
              <a:spcBef>
                <a:spcPts val="600"/>
              </a:spcBef>
            </a:pPr>
            <a:endParaRPr lang="fr-FR" sz="1800" b="1" dirty="0">
              <a:solidFill>
                <a:srgbClr val="002060"/>
              </a:solidFill>
              <a:cs typeface="Arial" pitchFamily="34" charset="0"/>
            </a:endParaRPr>
          </a:p>
          <a:p>
            <a:pPr algn="just">
              <a:spcBef>
                <a:spcPts val="600"/>
              </a:spcBef>
            </a:pPr>
            <a:endParaRPr lang="fr-FR" sz="1800" dirty="0" smtClean="0">
              <a:latin typeface="+mj-lt"/>
            </a:endParaRPr>
          </a:p>
        </p:txBody>
      </p:sp>
      <p:sp>
        <p:nvSpPr>
          <p:cNvPr id="7" name="Rectangle 6"/>
          <p:cNvSpPr/>
          <p:nvPr/>
        </p:nvSpPr>
        <p:spPr>
          <a:xfrm>
            <a:off x="150796" y="4437112"/>
            <a:ext cx="8892480" cy="7200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65112" algn="ctr" fontAlgn="auto">
              <a:spcAft>
                <a:spcPts val="0"/>
              </a:spcAft>
              <a:buClr>
                <a:srgbClr val="F7C765"/>
              </a:buClr>
            </a:pPr>
            <a:r>
              <a:rPr lang="fr-FR" sz="1800" b="1" dirty="0">
                <a:solidFill>
                  <a:schemeClr val="accent2">
                    <a:lumMod val="75000"/>
                  </a:schemeClr>
                </a:solidFill>
                <a:cs typeface="Arial" pitchFamily="34" charset="0"/>
              </a:rPr>
              <a:t>L’apport fondamental d’IFRS 4 est </a:t>
            </a:r>
            <a:r>
              <a:rPr lang="fr-FR" sz="1800" b="1" dirty="0" smtClean="0">
                <a:solidFill>
                  <a:schemeClr val="accent2">
                    <a:lumMod val="75000"/>
                  </a:schemeClr>
                </a:solidFill>
                <a:cs typeface="Arial" pitchFamily="34" charset="0"/>
              </a:rPr>
              <a:t>la </a:t>
            </a:r>
            <a:r>
              <a:rPr lang="fr-FR" sz="1800" b="1" dirty="0">
                <a:solidFill>
                  <a:schemeClr val="accent2">
                    <a:lumMod val="75000"/>
                  </a:schemeClr>
                </a:solidFill>
                <a:cs typeface="Arial" pitchFamily="34" charset="0"/>
              </a:rPr>
              <a:t>définition du contrat d’assurance au sens des IFRS</a:t>
            </a:r>
          </a:p>
        </p:txBody>
      </p:sp>
    </p:spTree>
    <p:extLst>
      <p:ext uri="{BB962C8B-B14F-4D97-AF65-F5344CB8AC3E}">
        <p14:creationId xmlns:p14="http://schemas.microsoft.com/office/powerpoint/2010/main" val="497384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nvSpPr>
        <p:spPr bwMode="auto">
          <a:xfrm>
            <a:off x="864096" y="0"/>
            <a:ext cx="8460432" cy="836712"/>
          </a:xfrm>
          <a:prstGeom prst="rect">
            <a:avLst/>
          </a:prstGeom>
          <a:noFill/>
          <a:ln w="9525">
            <a:noFill/>
            <a:miter lim="800000"/>
            <a:headEnd/>
            <a:tailEnd/>
          </a:ln>
        </p:spPr>
        <p:txBody>
          <a:bodyPr anchor="ctr"/>
          <a:lstStyle/>
          <a:p>
            <a:pPr eaLnBrk="0" hangingPunct="0"/>
            <a:r>
              <a:rPr lang="fr-FR" sz="2000" b="1" dirty="0" smtClean="0">
                <a:solidFill>
                  <a:srgbClr val="002060"/>
                </a:solidFill>
              </a:rPr>
              <a:t>Contexte</a:t>
            </a:r>
          </a:p>
          <a:p>
            <a:pPr eaLnBrk="0" hangingPunct="0"/>
            <a:r>
              <a:rPr lang="fr-FR" sz="2400" b="1" dirty="0" smtClean="0">
                <a:solidFill>
                  <a:srgbClr val="0070C0"/>
                </a:solidFill>
              </a:rPr>
              <a:t>La norme IFRS 9 « </a:t>
            </a:r>
            <a:r>
              <a:rPr lang="fr-FR" sz="2400" b="1" i="1" dirty="0" smtClean="0">
                <a:solidFill>
                  <a:srgbClr val="0070C0"/>
                </a:solidFill>
              </a:rPr>
              <a:t>Instruments Financiers »</a:t>
            </a:r>
            <a:endParaRPr lang="fr-FR" sz="2400" b="1" i="1" dirty="0" smtClean="0">
              <a:solidFill>
                <a:srgbClr val="0070C0"/>
              </a:solidFill>
              <a:latin typeface="+mn-lt"/>
            </a:endParaRPr>
          </a:p>
        </p:txBody>
      </p:sp>
      <p:sp>
        <p:nvSpPr>
          <p:cNvPr id="3" name="Espace réservé du contenu 2"/>
          <p:cNvSpPr txBox="1">
            <a:spLocks/>
          </p:cNvSpPr>
          <p:nvPr/>
        </p:nvSpPr>
        <p:spPr>
          <a:xfrm>
            <a:off x="683568" y="980728"/>
            <a:ext cx="8064896" cy="472514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266700">
              <a:buClr>
                <a:srgbClr val="F7C765"/>
              </a:buClr>
              <a:buFont typeface="Wingdings" pitchFamily="2" charset="2"/>
              <a:buChar char="q"/>
            </a:pPr>
            <a:r>
              <a:rPr lang="fr-FR" sz="1800" b="1" dirty="0" smtClean="0">
                <a:solidFill>
                  <a:schemeClr val="accent2">
                    <a:lumMod val="75000"/>
                  </a:schemeClr>
                </a:solidFill>
                <a:latin typeface="Arial" pitchFamily="34" charset="0"/>
                <a:cs typeface="Arial" pitchFamily="34" charset="0"/>
              </a:rPr>
              <a:t>Objectifs</a:t>
            </a:r>
            <a:endParaRPr lang="fr-FR" sz="1800" b="1" dirty="0">
              <a:solidFill>
                <a:schemeClr val="accent2">
                  <a:lumMod val="75000"/>
                </a:schemeClr>
              </a:solidFill>
              <a:latin typeface="Arial" pitchFamily="34" charset="0"/>
              <a:cs typeface="Arial" pitchFamily="34" charset="0"/>
            </a:endParaRPr>
          </a:p>
          <a:p>
            <a:pPr marL="800100" lvl="2" indent="-400050" algn="just" fontAlgn="auto">
              <a:spcAft>
                <a:spcPts val="0"/>
              </a:spcAft>
              <a:buClr>
                <a:srgbClr val="F7C765"/>
              </a:buClr>
              <a:buFont typeface="Wingdings" pitchFamily="2" charset="2"/>
              <a:buChar char="§"/>
            </a:pPr>
            <a:r>
              <a:rPr lang="fr-FR" sz="1800" dirty="0" smtClean="0">
                <a:solidFill>
                  <a:srgbClr val="002060"/>
                </a:solidFill>
              </a:rPr>
              <a:t>Clarifier le modèle de classification des instruments financiers de la norme IAS 39 </a:t>
            </a:r>
            <a:r>
              <a:rPr lang="fr-FR" sz="1800" i="1" dirty="0" smtClean="0">
                <a:solidFill>
                  <a:srgbClr val="002060"/>
                </a:solidFill>
              </a:rPr>
              <a:t>Instruments Financiers </a:t>
            </a:r>
            <a:r>
              <a:rPr lang="fr-FR" sz="1800" dirty="0" smtClean="0">
                <a:solidFill>
                  <a:srgbClr val="002060"/>
                </a:solidFill>
              </a:rPr>
              <a:t>sur la base de deux principes</a:t>
            </a:r>
            <a:r>
              <a:rPr lang="fr-FR" sz="1800" i="1" dirty="0" smtClean="0">
                <a:solidFill>
                  <a:srgbClr val="002060"/>
                </a:solidFill>
              </a:rPr>
              <a:t>:</a:t>
            </a:r>
          </a:p>
          <a:p>
            <a:pPr marL="1257300" lvl="3" indent="-400050" algn="just" fontAlgn="auto">
              <a:spcAft>
                <a:spcPts val="0"/>
              </a:spcAft>
              <a:buClr>
                <a:srgbClr val="F7C765"/>
              </a:buClr>
              <a:buFont typeface="+mj-lt"/>
              <a:buAutoNum type="arabicPeriod"/>
            </a:pPr>
            <a:r>
              <a:rPr lang="fr-FR" sz="1800" dirty="0">
                <a:solidFill>
                  <a:srgbClr val="002060"/>
                </a:solidFill>
              </a:rPr>
              <a:t>Les caractéristiques des flux de trésorerie de </a:t>
            </a:r>
            <a:r>
              <a:rPr lang="fr-FR" sz="1800" dirty="0" smtClean="0">
                <a:solidFill>
                  <a:srgbClr val="002060"/>
                </a:solidFill>
              </a:rPr>
              <a:t>l’instrument;</a:t>
            </a:r>
            <a:endParaRPr lang="fr-FR" sz="1800" dirty="0">
              <a:solidFill>
                <a:srgbClr val="002060"/>
              </a:solidFill>
            </a:endParaRPr>
          </a:p>
          <a:p>
            <a:pPr marL="1257300" lvl="3" indent="-400050" algn="just" fontAlgn="auto">
              <a:spcAft>
                <a:spcPts val="0"/>
              </a:spcAft>
              <a:buClr>
                <a:srgbClr val="F7C765"/>
              </a:buClr>
              <a:buFont typeface="+mj-lt"/>
              <a:buAutoNum type="arabicPeriod"/>
            </a:pPr>
            <a:r>
              <a:rPr lang="fr-FR" sz="1800" dirty="0" smtClean="0">
                <a:solidFill>
                  <a:srgbClr val="002060"/>
                </a:solidFill>
              </a:rPr>
              <a:t>Le modèle d’affaire de détention de l’instrument.</a:t>
            </a:r>
          </a:p>
          <a:p>
            <a:pPr marL="800100" lvl="2" indent="-400050" algn="just" fontAlgn="auto">
              <a:spcAft>
                <a:spcPts val="0"/>
              </a:spcAft>
              <a:buClr>
                <a:srgbClr val="F7C765"/>
              </a:buClr>
              <a:buFont typeface="Wingdings" pitchFamily="2" charset="2"/>
              <a:buChar char="§"/>
            </a:pPr>
            <a:r>
              <a:rPr lang="fr-FR" sz="1800" dirty="0" smtClean="0">
                <a:solidFill>
                  <a:srgbClr val="002060"/>
                </a:solidFill>
              </a:rPr>
              <a:t>Anticiper la reconnaissance des pertes de crédit sur prêts:</a:t>
            </a:r>
          </a:p>
          <a:p>
            <a:pPr marL="1257300" lvl="3" indent="-400050" algn="just" fontAlgn="auto">
              <a:spcAft>
                <a:spcPts val="0"/>
              </a:spcAft>
              <a:buClr>
                <a:srgbClr val="F7C765"/>
              </a:buClr>
              <a:buFont typeface="Wingdings" panose="05000000000000000000" pitchFamily="2" charset="2"/>
              <a:buChar char="ü"/>
            </a:pPr>
            <a:r>
              <a:rPr lang="fr-FR" sz="1800" dirty="0" smtClean="0">
                <a:solidFill>
                  <a:srgbClr val="002060"/>
                </a:solidFill>
              </a:rPr>
              <a:t>Introduction </a:t>
            </a:r>
            <a:r>
              <a:rPr lang="fr-FR" sz="1800" dirty="0">
                <a:solidFill>
                  <a:srgbClr val="002060"/>
                </a:solidFill>
              </a:rPr>
              <a:t>d’une évaluation prospective des pertes de crédit </a:t>
            </a:r>
            <a:r>
              <a:rPr lang="fr-FR" sz="1800" dirty="0" smtClean="0">
                <a:solidFill>
                  <a:srgbClr val="002060"/>
                </a:solidFill>
              </a:rPr>
              <a:t>attendues.</a:t>
            </a:r>
            <a:endParaRPr lang="fr-FR" sz="1800" dirty="0">
              <a:solidFill>
                <a:srgbClr val="002060"/>
              </a:solidFill>
            </a:endParaRPr>
          </a:p>
          <a:p>
            <a:pPr marL="266700" lvl="1" indent="-266700">
              <a:buClr>
                <a:srgbClr val="F7C765"/>
              </a:buClr>
              <a:buFont typeface="Wingdings" pitchFamily="2" charset="2"/>
              <a:buChar char="q"/>
            </a:pPr>
            <a:r>
              <a:rPr lang="fr-FR" sz="1800" b="1" dirty="0" smtClean="0">
                <a:solidFill>
                  <a:schemeClr val="accent2">
                    <a:lumMod val="75000"/>
                  </a:schemeClr>
                </a:solidFill>
                <a:latin typeface="Arial" pitchFamily="34" charset="0"/>
                <a:cs typeface="Arial" pitchFamily="34" charset="0"/>
              </a:rPr>
              <a:t>Norme publiée en 2014 entrée en vigueur en 2018</a:t>
            </a:r>
          </a:p>
          <a:p>
            <a:pPr marL="800100" lvl="2" indent="-400050" algn="just" fontAlgn="auto">
              <a:spcAft>
                <a:spcPts val="0"/>
              </a:spcAft>
              <a:buClr>
                <a:srgbClr val="F7C765"/>
              </a:buClr>
              <a:buFont typeface="Wingdings" pitchFamily="2" charset="2"/>
              <a:buChar char="§"/>
            </a:pPr>
            <a:r>
              <a:rPr lang="fr-FR" sz="1800" dirty="0" smtClean="0">
                <a:solidFill>
                  <a:srgbClr val="002060"/>
                </a:solidFill>
              </a:rPr>
              <a:t>L’application conjointe d’IFRS 9 et d’IFRS 4 soulève des </a:t>
            </a:r>
            <a:r>
              <a:rPr lang="fr-FR" sz="1800" b="1" dirty="0" smtClean="0">
                <a:solidFill>
                  <a:srgbClr val="002060"/>
                </a:solidFill>
              </a:rPr>
              <a:t>difficultés d’application </a:t>
            </a:r>
            <a:r>
              <a:rPr lang="fr-FR" sz="1800" dirty="0" smtClean="0">
                <a:solidFill>
                  <a:srgbClr val="002060"/>
                </a:solidFill>
              </a:rPr>
              <a:t>pour les assureurs en raison des </a:t>
            </a:r>
            <a:r>
              <a:rPr lang="fr-FR" sz="1800" b="1" dirty="0" smtClean="0">
                <a:solidFill>
                  <a:srgbClr val="002060"/>
                </a:solidFill>
              </a:rPr>
              <a:t>interdépendances</a:t>
            </a:r>
            <a:r>
              <a:rPr lang="fr-FR" sz="1800" dirty="0" smtClean="0">
                <a:solidFill>
                  <a:srgbClr val="002060"/>
                </a:solidFill>
              </a:rPr>
              <a:t> entre la valorisation des instruments financiers et celle des contrats d’assurance vie.</a:t>
            </a:r>
          </a:p>
          <a:p>
            <a:pPr marL="800100" lvl="2" indent="-400050" algn="just" fontAlgn="auto">
              <a:spcAft>
                <a:spcPts val="0"/>
              </a:spcAft>
              <a:buClr>
                <a:srgbClr val="F7C765"/>
              </a:buClr>
              <a:buFont typeface="Wingdings" pitchFamily="2" charset="2"/>
              <a:buChar char="§"/>
            </a:pPr>
            <a:r>
              <a:rPr lang="fr-FR" sz="1800" dirty="0">
                <a:solidFill>
                  <a:srgbClr val="002060"/>
                </a:solidFill>
              </a:rPr>
              <a:t>Les assureurs bénéficient </a:t>
            </a:r>
            <a:r>
              <a:rPr lang="fr-FR" sz="1800" dirty="0" smtClean="0">
                <a:solidFill>
                  <a:srgbClr val="002060"/>
                </a:solidFill>
              </a:rPr>
              <a:t>d’un </a:t>
            </a:r>
            <a:r>
              <a:rPr lang="fr-FR" sz="1800" dirty="0">
                <a:solidFill>
                  <a:srgbClr val="002060"/>
                </a:solidFill>
              </a:rPr>
              <a:t>régime dérogatoire incluant la possibilité </a:t>
            </a:r>
            <a:r>
              <a:rPr lang="fr-FR" sz="1800" b="1" dirty="0">
                <a:solidFill>
                  <a:srgbClr val="002060"/>
                </a:solidFill>
              </a:rPr>
              <a:t>d’opter</a:t>
            </a:r>
            <a:r>
              <a:rPr lang="fr-FR" sz="1800" dirty="0">
                <a:solidFill>
                  <a:srgbClr val="002060"/>
                </a:solidFill>
              </a:rPr>
              <a:t> pour </a:t>
            </a:r>
            <a:r>
              <a:rPr lang="fr-FR" sz="1800" b="1" dirty="0">
                <a:solidFill>
                  <a:srgbClr val="002060"/>
                </a:solidFill>
              </a:rPr>
              <a:t>un report de l’application d’IFRS 9 jusqu’en </a:t>
            </a:r>
            <a:r>
              <a:rPr lang="fr-FR" sz="1800" b="1" dirty="0" smtClean="0">
                <a:solidFill>
                  <a:srgbClr val="002060"/>
                </a:solidFill>
              </a:rPr>
              <a:t>2021.</a:t>
            </a:r>
            <a:endParaRPr lang="fr-FR" sz="1800" b="1" dirty="0">
              <a:solidFill>
                <a:srgbClr val="002060"/>
              </a:solidFill>
            </a:endParaRPr>
          </a:p>
          <a:p>
            <a:pPr marL="800100" lvl="2" indent="-400050" algn="just" fontAlgn="auto">
              <a:spcAft>
                <a:spcPts val="0"/>
              </a:spcAft>
              <a:buClr>
                <a:srgbClr val="F7C765"/>
              </a:buClr>
              <a:buFont typeface="Wingdings" pitchFamily="2" charset="2"/>
              <a:buChar char="§"/>
            </a:pPr>
            <a:endParaRPr lang="fr-FR" sz="1800" dirty="0">
              <a:solidFill>
                <a:srgbClr val="002060"/>
              </a:solidFill>
            </a:endParaRPr>
          </a:p>
          <a:p>
            <a:pPr marL="1257300" lvl="3" indent="-400050" algn="just" fontAlgn="auto">
              <a:spcAft>
                <a:spcPts val="0"/>
              </a:spcAft>
              <a:buClr>
                <a:srgbClr val="F7C765"/>
              </a:buClr>
              <a:buFont typeface="Wingdings" pitchFamily="2" charset="2"/>
              <a:buChar char="§"/>
            </a:pPr>
            <a:endParaRPr lang="fr-FR" sz="1800" dirty="0">
              <a:solidFill>
                <a:srgbClr val="002060"/>
              </a:solidFill>
            </a:endParaRPr>
          </a:p>
          <a:p>
            <a:pPr marL="901700" lvl="1" indent="-366713" algn="just" fontAlgn="auto">
              <a:spcAft>
                <a:spcPts val="0"/>
              </a:spcAft>
              <a:buClr>
                <a:srgbClr val="F7C765"/>
              </a:buClr>
              <a:buFont typeface="Wingdings" panose="05000000000000000000" pitchFamily="2" charset="2"/>
              <a:buChar char="ü"/>
            </a:pPr>
            <a:endParaRPr lang="fr-FR" sz="1800" dirty="0" smtClean="0">
              <a:solidFill>
                <a:srgbClr val="002060"/>
              </a:solidFill>
              <a:latin typeface="+mj-lt"/>
              <a:cs typeface="Arial" pitchFamily="34" charset="0"/>
            </a:endParaRPr>
          </a:p>
          <a:p>
            <a:pPr marL="1301750" lvl="2" indent="-366713" algn="just" fontAlgn="auto">
              <a:spcAft>
                <a:spcPts val="0"/>
              </a:spcAft>
              <a:buClr>
                <a:srgbClr val="F7C765"/>
              </a:buClr>
              <a:buFont typeface="Wingdings" pitchFamily="2" charset="2"/>
              <a:buChar char="§"/>
            </a:pPr>
            <a:endParaRPr lang="fr-FR" sz="1800" dirty="0" smtClean="0">
              <a:solidFill>
                <a:srgbClr val="002060"/>
              </a:solidFill>
              <a:latin typeface="+mj-lt"/>
              <a:cs typeface="Arial" pitchFamily="34" charset="0"/>
            </a:endParaRPr>
          </a:p>
          <a:p>
            <a:pPr marL="1301750" lvl="2" indent="-366713" algn="just" fontAlgn="auto">
              <a:spcAft>
                <a:spcPts val="0"/>
              </a:spcAft>
              <a:buClr>
                <a:srgbClr val="F7C765"/>
              </a:buClr>
              <a:buFont typeface="Wingdings" pitchFamily="2" charset="2"/>
              <a:buChar char="§"/>
            </a:pPr>
            <a:endParaRPr lang="fr-FR" sz="1800" dirty="0">
              <a:solidFill>
                <a:srgbClr val="002060"/>
              </a:solidFill>
              <a:latin typeface="+mj-lt"/>
              <a:cs typeface="Arial" pitchFamily="34" charset="0"/>
            </a:endParaRPr>
          </a:p>
          <a:p>
            <a:pPr marL="901700" lvl="1" indent="-366713" algn="just" fontAlgn="auto">
              <a:spcAft>
                <a:spcPts val="0"/>
              </a:spcAft>
              <a:buClr>
                <a:srgbClr val="F7C765"/>
              </a:buClr>
              <a:buFont typeface="Wingdings" pitchFamily="2" charset="2"/>
              <a:buChar char="§"/>
            </a:pPr>
            <a:endParaRPr lang="fr-FR" sz="1800" dirty="0">
              <a:solidFill>
                <a:srgbClr val="002060"/>
              </a:solidFill>
              <a:latin typeface="+mj-lt"/>
              <a:cs typeface="Arial" pitchFamily="34" charset="0"/>
            </a:endParaRPr>
          </a:p>
          <a:p>
            <a:endParaRPr lang="fr-FR" sz="1800" dirty="0"/>
          </a:p>
          <a:p>
            <a:pPr algn="just">
              <a:spcBef>
                <a:spcPts val="600"/>
              </a:spcBef>
            </a:pPr>
            <a:endParaRPr lang="fr-FR" sz="1800" b="1" dirty="0" smtClean="0">
              <a:solidFill>
                <a:srgbClr val="002060"/>
              </a:solidFill>
              <a:cs typeface="Arial" pitchFamily="34" charset="0"/>
            </a:endParaRPr>
          </a:p>
          <a:p>
            <a:pPr algn="just">
              <a:spcBef>
                <a:spcPts val="600"/>
              </a:spcBef>
            </a:pPr>
            <a:endParaRPr lang="fr-FR" sz="1800" b="1" dirty="0">
              <a:solidFill>
                <a:srgbClr val="002060"/>
              </a:solidFill>
              <a:cs typeface="Arial" pitchFamily="34" charset="0"/>
            </a:endParaRPr>
          </a:p>
          <a:p>
            <a:pPr algn="just">
              <a:spcBef>
                <a:spcPts val="600"/>
              </a:spcBef>
            </a:pPr>
            <a:endParaRPr lang="fr-FR" sz="1800" dirty="0" smtClean="0">
              <a:latin typeface="+mj-lt"/>
            </a:endParaRPr>
          </a:p>
        </p:txBody>
      </p:sp>
    </p:spTree>
    <p:extLst>
      <p:ext uri="{BB962C8B-B14F-4D97-AF65-F5344CB8AC3E}">
        <p14:creationId xmlns:p14="http://schemas.microsoft.com/office/powerpoint/2010/main" val="2497862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Contexte</a:t>
            </a:r>
            <a:r>
              <a:rPr lang="fr-FR" dirty="0" smtClean="0">
                <a:solidFill>
                  <a:srgbClr val="0070C0"/>
                </a:solidFill>
              </a:rPr>
              <a:t/>
            </a:r>
            <a:br>
              <a:rPr lang="fr-FR" dirty="0" smtClean="0">
                <a:solidFill>
                  <a:srgbClr val="0070C0"/>
                </a:solidFill>
              </a:rPr>
            </a:br>
            <a:r>
              <a:rPr lang="fr-FR" sz="2400" dirty="0" smtClean="0">
                <a:solidFill>
                  <a:srgbClr val="0070C0"/>
                </a:solidFill>
              </a:rPr>
              <a:t>L’application conjointe d’IFRS 9 et IFRS 17</a:t>
            </a:r>
            <a:endParaRPr lang="fr-FR" sz="2400" i="1" dirty="0">
              <a:solidFill>
                <a:srgbClr val="0070C0"/>
              </a:solidFill>
            </a:endParaRP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7</a:t>
            </a:fld>
            <a:endParaRPr lang="fr-FR" dirty="0"/>
          </a:p>
        </p:txBody>
      </p:sp>
      <p:sp>
        <p:nvSpPr>
          <p:cNvPr id="5" name="Espace réservé de la date 4"/>
          <p:cNvSpPr>
            <a:spLocks noGrp="1"/>
          </p:cNvSpPr>
          <p:nvPr>
            <p:ph type="dt" sz="half" idx="2"/>
          </p:nvPr>
        </p:nvSpPr>
        <p:spPr/>
        <p:txBody>
          <a:bodyPr/>
          <a:lstStyle/>
          <a:p>
            <a:pPr>
              <a:defRPr/>
            </a:pPr>
            <a:fld id="{5DF72461-5E71-467C-97D2-EA828E9E815E}" type="datetime1">
              <a:rPr lang="fr-FR" smtClean="0"/>
              <a:pPr>
                <a:defRPr/>
              </a:pPr>
              <a:t>27/02/2020</a:t>
            </a:fld>
            <a:endParaRPr lang="fr-FR" dirty="0"/>
          </a:p>
        </p:txBody>
      </p:sp>
      <p:sp>
        <p:nvSpPr>
          <p:cNvPr id="6" name="Rectangle 5"/>
          <p:cNvSpPr/>
          <p:nvPr/>
        </p:nvSpPr>
        <p:spPr>
          <a:xfrm>
            <a:off x="269449" y="1881537"/>
            <a:ext cx="3960000" cy="1584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000" b="1" dirty="0" smtClean="0">
                <a:solidFill>
                  <a:srgbClr val="002060"/>
                </a:solidFill>
              </a:rPr>
              <a:t>Actifs financiers</a:t>
            </a:r>
          </a:p>
          <a:p>
            <a:pPr algn="ctr"/>
            <a:r>
              <a:rPr lang="fr-FR" sz="2000" dirty="0" smtClean="0">
                <a:solidFill>
                  <a:srgbClr val="003D8D"/>
                </a:solidFill>
              </a:rPr>
              <a:t>Actifs financiers au coût amorti</a:t>
            </a:r>
          </a:p>
          <a:p>
            <a:pPr algn="ctr"/>
            <a:r>
              <a:rPr lang="fr-FR" sz="2000" dirty="0" smtClean="0">
                <a:solidFill>
                  <a:srgbClr val="003D8D"/>
                </a:solidFill>
              </a:rPr>
              <a:t>Actifs à la juste valeur par OCI*</a:t>
            </a:r>
          </a:p>
          <a:p>
            <a:pPr algn="ctr"/>
            <a:r>
              <a:rPr lang="fr-FR" sz="2000" dirty="0">
                <a:solidFill>
                  <a:srgbClr val="003D8D"/>
                </a:solidFill>
              </a:rPr>
              <a:t>Actifs à la juste valeur par </a:t>
            </a:r>
            <a:r>
              <a:rPr lang="fr-FR" sz="2000" dirty="0" smtClean="0">
                <a:solidFill>
                  <a:srgbClr val="003D8D"/>
                </a:solidFill>
              </a:rPr>
              <a:t>résultat</a:t>
            </a:r>
          </a:p>
          <a:p>
            <a:pPr algn="ctr"/>
            <a:r>
              <a:rPr lang="fr-FR" sz="2000" b="1" dirty="0" smtClean="0">
                <a:solidFill>
                  <a:schemeClr val="accent2">
                    <a:lumMod val="75000"/>
                  </a:schemeClr>
                </a:solidFill>
              </a:rPr>
              <a:t>IAS39 =&gt; IFRS 9</a:t>
            </a:r>
            <a:endParaRPr lang="fr-FR" sz="2000" dirty="0">
              <a:solidFill>
                <a:schemeClr val="accent2">
                  <a:lumMod val="75000"/>
                </a:schemeClr>
              </a:solidFill>
            </a:endParaRPr>
          </a:p>
        </p:txBody>
      </p:sp>
      <p:sp>
        <p:nvSpPr>
          <p:cNvPr id="7" name="Rectangle 6"/>
          <p:cNvSpPr/>
          <p:nvPr/>
        </p:nvSpPr>
        <p:spPr>
          <a:xfrm>
            <a:off x="279484" y="5368751"/>
            <a:ext cx="3960000" cy="36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2000" b="1" dirty="0" smtClean="0">
                <a:solidFill>
                  <a:srgbClr val="002060"/>
                </a:solidFill>
              </a:rPr>
              <a:t>Autres actifs</a:t>
            </a:r>
            <a:endParaRPr lang="fr-FR" sz="2000" b="1" dirty="0">
              <a:solidFill>
                <a:srgbClr val="002060"/>
              </a:solidFill>
            </a:endParaRPr>
          </a:p>
        </p:txBody>
      </p:sp>
      <p:sp>
        <p:nvSpPr>
          <p:cNvPr id="8" name="Rectangle 7"/>
          <p:cNvSpPr/>
          <p:nvPr/>
        </p:nvSpPr>
        <p:spPr>
          <a:xfrm>
            <a:off x="4606551" y="1881537"/>
            <a:ext cx="3960000" cy="36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2000" b="1" dirty="0" smtClean="0">
                <a:solidFill>
                  <a:srgbClr val="002060"/>
                </a:solidFill>
              </a:rPr>
              <a:t>Fonds propres</a:t>
            </a:r>
            <a:endParaRPr lang="fr-FR" sz="2000" b="1" dirty="0">
              <a:solidFill>
                <a:srgbClr val="002060"/>
              </a:solidFill>
            </a:endParaRPr>
          </a:p>
        </p:txBody>
      </p:sp>
      <p:sp>
        <p:nvSpPr>
          <p:cNvPr id="9" name="Rectangle 8"/>
          <p:cNvSpPr/>
          <p:nvPr/>
        </p:nvSpPr>
        <p:spPr>
          <a:xfrm>
            <a:off x="4606551" y="2353707"/>
            <a:ext cx="3960000" cy="19724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000" b="1" dirty="0" smtClean="0">
                <a:solidFill>
                  <a:srgbClr val="002060"/>
                </a:solidFill>
              </a:rPr>
              <a:t>Passifs issus des contrats d’assurance</a:t>
            </a:r>
          </a:p>
          <a:p>
            <a:pPr algn="ctr"/>
            <a:r>
              <a:rPr lang="fr-FR" sz="2000" b="1" dirty="0">
                <a:solidFill>
                  <a:schemeClr val="accent2">
                    <a:lumMod val="75000"/>
                  </a:schemeClr>
                </a:solidFill>
              </a:rPr>
              <a:t>IFRS4 =&gt; IFRS 17</a:t>
            </a:r>
          </a:p>
          <a:p>
            <a:pPr algn="ctr"/>
            <a:r>
              <a:rPr lang="fr-FR" sz="2000" dirty="0" smtClean="0">
                <a:solidFill>
                  <a:srgbClr val="003D8D"/>
                </a:solidFill>
              </a:rPr>
              <a:t>Valeur </a:t>
            </a:r>
            <a:r>
              <a:rPr lang="fr-FR" sz="2000" dirty="0">
                <a:solidFill>
                  <a:srgbClr val="003D8D"/>
                </a:solidFill>
              </a:rPr>
              <a:t>actuelle probable des flux d’exécution attendus du contrat</a:t>
            </a:r>
          </a:p>
        </p:txBody>
      </p:sp>
      <p:sp>
        <p:nvSpPr>
          <p:cNvPr id="10" name="Rectangle 9"/>
          <p:cNvSpPr/>
          <p:nvPr/>
        </p:nvSpPr>
        <p:spPr>
          <a:xfrm>
            <a:off x="4596385" y="5360475"/>
            <a:ext cx="3960000" cy="36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2000" b="1" dirty="0" smtClean="0">
                <a:solidFill>
                  <a:srgbClr val="002060"/>
                </a:solidFill>
              </a:rPr>
              <a:t>Autres passifs</a:t>
            </a:r>
            <a:endParaRPr lang="fr-FR" sz="2000" b="1" dirty="0">
              <a:solidFill>
                <a:srgbClr val="002060"/>
              </a:solidFill>
            </a:endParaRPr>
          </a:p>
        </p:txBody>
      </p:sp>
      <p:sp>
        <p:nvSpPr>
          <p:cNvPr id="11" name="Rectangle 10"/>
          <p:cNvSpPr/>
          <p:nvPr/>
        </p:nvSpPr>
        <p:spPr>
          <a:xfrm>
            <a:off x="279484" y="3537128"/>
            <a:ext cx="3960000" cy="1044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2000" b="1" dirty="0" smtClean="0">
                <a:solidFill>
                  <a:srgbClr val="002060"/>
                </a:solidFill>
              </a:rPr>
              <a:t>Actifs immobiliers</a:t>
            </a:r>
          </a:p>
          <a:p>
            <a:pPr algn="ctr"/>
            <a:r>
              <a:rPr lang="fr-FR" sz="2000" dirty="0" smtClean="0">
                <a:solidFill>
                  <a:srgbClr val="003D8D"/>
                </a:solidFill>
              </a:rPr>
              <a:t>Immobilier de placement   </a:t>
            </a:r>
            <a:r>
              <a:rPr lang="fr-FR" sz="2000" b="1" dirty="0" smtClean="0">
                <a:solidFill>
                  <a:srgbClr val="002060"/>
                </a:solidFill>
              </a:rPr>
              <a:t>IAS 40</a:t>
            </a:r>
          </a:p>
          <a:p>
            <a:pPr algn="ctr"/>
            <a:r>
              <a:rPr lang="fr-FR" sz="2000" dirty="0" smtClean="0">
                <a:solidFill>
                  <a:srgbClr val="003D8D"/>
                </a:solidFill>
              </a:rPr>
              <a:t>Immobilier d’exploitation </a:t>
            </a:r>
            <a:r>
              <a:rPr lang="fr-FR" sz="2000" dirty="0" smtClean="0">
                <a:solidFill>
                  <a:schemeClr val="tx1"/>
                </a:solidFill>
              </a:rPr>
              <a:t>  </a:t>
            </a:r>
            <a:r>
              <a:rPr lang="fr-FR" sz="2000" b="1" dirty="0" smtClean="0">
                <a:solidFill>
                  <a:srgbClr val="002060"/>
                </a:solidFill>
              </a:rPr>
              <a:t>IAS 16</a:t>
            </a:r>
            <a:endParaRPr lang="fr-FR" sz="2000" dirty="0">
              <a:solidFill>
                <a:srgbClr val="002060"/>
              </a:solidFill>
            </a:endParaRPr>
          </a:p>
        </p:txBody>
      </p:sp>
      <p:sp>
        <p:nvSpPr>
          <p:cNvPr id="12" name="Rectangle 11"/>
          <p:cNvSpPr/>
          <p:nvPr/>
        </p:nvSpPr>
        <p:spPr>
          <a:xfrm>
            <a:off x="4576913" y="4438329"/>
            <a:ext cx="3960000" cy="8099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000" b="1" dirty="0" smtClean="0">
                <a:solidFill>
                  <a:srgbClr val="002060"/>
                </a:solidFill>
              </a:rPr>
              <a:t>Passifs financiers</a:t>
            </a:r>
          </a:p>
          <a:p>
            <a:pPr algn="ctr"/>
            <a:r>
              <a:rPr lang="fr-FR" sz="2000" b="1" dirty="0" smtClean="0">
                <a:solidFill>
                  <a:schemeClr val="accent2">
                    <a:lumMod val="75000"/>
                  </a:schemeClr>
                </a:solidFill>
              </a:rPr>
              <a:t>IAS39 </a:t>
            </a:r>
            <a:r>
              <a:rPr lang="fr-FR" sz="2000" b="1" dirty="0">
                <a:solidFill>
                  <a:schemeClr val="accent2">
                    <a:lumMod val="75000"/>
                  </a:schemeClr>
                </a:solidFill>
              </a:rPr>
              <a:t>=&gt; IFRS </a:t>
            </a:r>
            <a:r>
              <a:rPr lang="fr-FR" sz="2000" b="1" dirty="0" smtClean="0">
                <a:solidFill>
                  <a:schemeClr val="accent2">
                    <a:lumMod val="75000"/>
                  </a:schemeClr>
                </a:solidFill>
              </a:rPr>
              <a:t>9</a:t>
            </a:r>
            <a:endParaRPr lang="fr-FR" sz="2000" dirty="0">
              <a:solidFill>
                <a:schemeClr val="accent2">
                  <a:lumMod val="75000"/>
                </a:schemeClr>
              </a:solidFill>
            </a:endParaRPr>
          </a:p>
        </p:txBody>
      </p:sp>
      <p:sp>
        <p:nvSpPr>
          <p:cNvPr id="13" name="Rectangle 12"/>
          <p:cNvSpPr/>
          <p:nvPr/>
        </p:nvSpPr>
        <p:spPr>
          <a:xfrm>
            <a:off x="279484" y="4684743"/>
            <a:ext cx="3960000" cy="61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000" b="1" dirty="0" smtClean="0">
                <a:solidFill>
                  <a:srgbClr val="002060"/>
                </a:solidFill>
              </a:rPr>
              <a:t>Actifs de réassurance</a:t>
            </a:r>
          </a:p>
          <a:p>
            <a:pPr algn="ctr"/>
            <a:r>
              <a:rPr lang="fr-FR" sz="2000" b="1" dirty="0" smtClean="0">
                <a:solidFill>
                  <a:schemeClr val="accent2">
                    <a:lumMod val="75000"/>
                  </a:schemeClr>
                </a:solidFill>
              </a:rPr>
              <a:t>IFRS4 =&gt; IFRS 17</a:t>
            </a:r>
            <a:endParaRPr lang="fr-FR" sz="2000" b="1" dirty="0">
              <a:solidFill>
                <a:schemeClr val="accent2">
                  <a:lumMod val="75000"/>
                </a:schemeClr>
              </a:solidFill>
            </a:endParaRPr>
          </a:p>
        </p:txBody>
      </p:sp>
      <p:sp>
        <p:nvSpPr>
          <p:cNvPr id="14" name="Espace réservé du contenu 13"/>
          <p:cNvSpPr>
            <a:spLocks noGrp="1"/>
          </p:cNvSpPr>
          <p:nvPr>
            <p:ph idx="1"/>
          </p:nvPr>
        </p:nvSpPr>
        <p:spPr>
          <a:xfrm>
            <a:off x="1071538" y="1052736"/>
            <a:ext cx="7002214" cy="4637088"/>
          </a:xfrm>
        </p:spPr>
        <p:txBody>
          <a:bodyPr>
            <a:normAutofit/>
          </a:bodyPr>
          <a:lstStyle/>
          <a:p>
            <a:r>
              <a:rPr lang="fr-FR" sz="1800" dirty="0" smtClean="0">
                <a:solidFill>
                  <a:schemeClr val="accent2">
                    <a:lumMod val="75000"/>
                  </a:schemeClr>
                </a:solidFill>
              </a:rPr>
              <a:t>Problématique de l’interaction des deux normes</a:t>
            </a:r>
            <a:endParaRPr lang="fr-FR" sz="1800" dirty="0">
              <a:solidFill>
                <a:schemeClr val="accent2">
                  <a:lumMod val="75000"/>
                </a:schemeClr>
              </a:solidFill>
            </a:endParaRPr>
          </a:p>
        </p:txBody>
      </p:sp>
      <p:sp>
        <p:nvSpPr>
          <p:cNvPr id="15" name="Text Box 35"/>
          <p:cNvSpPr txBox="1">
            <a:spLocks noChangeArrowheads="1"/>
          </p:cNvSpPr>
          <p:nvPr/>
        </p:nvSpPr>
        <p:spPr bwMode="gray">
          <a:xfrm>
            <a:off x="215168" y="5995291"/>
            <a:ext cx="8627332" cy="169277"/>
          </a:xfrm>
          <a:prstGeom prst="rect">
            <a:avLst/>
          </a:prstGeom>
          <a:noFill/>
          <a:ln w="9525" algn="ctr">
            <a:noFill/>
            <a:miter lim="800000"/>
            <a:headEnd/>
            <a:tailEnd/>
          </a:ln>
        </p:spPr>
        <p:txBody>
          <a:bodyPr wrap="square" lIns="0" tIns="0" rIns="0" bIns="0">
            <a:spAutoFit/>
          </a:bodyPr>
          <a:lstStyle/>
          <a:p>
            <a:r>
              <a:rPr lang="fr-FR" sz="1000" dirty="0" smtClean="0">
                <a:solidFill>
                  <a:srgbClr val="002060"/>
                </a:solidFill>
              </a:rPr>
              <a:t>*</a:t>
            </a:r>
            <a:r>
              <a:rPr lang="fr-FR" sz="1100" dirty="0" smtClean="0">
                <a:solidFill>
                  <a:srgbClr val="002060"/>
                </a:solidFill>
                <a:latin typeface="+mj-lt"/>
              </a:rPr>
              <a:t>Other Comprehensive Income ou Capitaux Propres</a:t>
            </a:r>
            <a:endParaRPr lang="fr-FR" sz="1100" dirty="0">
              <a:solidFill>
                <a:srgbClr val="000000"/>
              </a:solidFill>
              <a:latin typeface="+mj-lt"/>
            </a:endParaRPr>
          </a:p>
        </p:txBody>
      </p:sp>
    </p:spTree>
    <p:extLst>
      <p:ext uri="{BB962C8B-B14F-4D97-AF65-F5344CB8AC3E}">
        <p14:creationId xmlns:p14="http://schemas.microsoft.com/office/powerpoint/2010/main" val="1874262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État des travaux de l’IASB</a:t>
            </a:r>
            <a:r>
              <a:rPr lang="fr-FR" dirty="0" smtClean="0"/>
              <a:t/>
            </a:r>
            <a:br>
              <a:rPr lang="fr-FR" dirty="0" smtClean="0"/>
            </a:br>
            <a:r>
              <a:rPr lang="fr-FR" sz="2400" dirty="0" smtClean="0">
                <a:solidFill>
                  <a:srgbClr val="0070C0"/>
                </a:solidFill>
              </a:rPr>
              <a:t>Calendrier indicatif</a:t>
            </a:r>
            <a:endParaRPr lang="fr-FR" sz="2400" dirty="0">
              <a:solidFill>
                <a:srgbClr val="0070C0"/>
              </a:solidFill>
            </a:endParaRPr>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8</a:t>
            </a:fld>
            <a:endParaRPr lang="fr-FR" dirty="0"/>
          </a:p>
        </p:txBody>
      </p:sp>
      <p:sp>
        <p:nvSpPr>
          <p:cNvPr id="5" name="Rectangle 4"/>
          <p:cNvSpPr/>
          <p:nvPr/>
        </p:nvSpPr>
        <p:spPr>
          <a:xfrm>
            <a:off x="6879854" y="3972451"/>
            <a:ext cx="1296000" cy="1040725"/>
          </a:xfrm>
          <a:prstGeom prst="wedgeRectCallout">
            <a:avLst>
              <a:gd name="adj1" fmla="val -26860"/>
              <a:gd name="adj2" fmla="val -72349"/>
            </a:avLst>
          </a:prstGeom>
          <a:ln>
            <a:prstDash val="dash"/>
          </a:ln>
        </p:spPr>
        <p:style>
          <a:lnRef idx="1">
            <a:schemeClr val="accent1"/>
          </a:lnRef>
          <a:fillRef idx="2">
            <a:schemeClr val="accent1"/>
          </a:fillRef>
          <a:effectRef idx="1">
            <a:schemeClr val="accent1"/>
          </a:effectRef>
          <a:fontRef idx="minor">
            <a:schemeClr val="dk1"/>
          </a:fontRef>
        </p:style>
        <p:txBody>
          <a:bodyPr rtlCol="0" anchor="ctr"/>
          <a:lstStyle/>
          <a:p>
            <a:r>
              <a:rPr lang="fr-FR" sz="1800" b="1" dirty="0" smtClean="0">
                <a:solidFill>
                  <a:srgbClr val="002060"/>
                </a:solidFill>
              </a:rPr>
              <a:t>Déc 2022 ?</a:t>
            </a:r>
          </a:p>
          <a:p>
            <a:r>
              <a:rPr lang="fr-FR" sz="1800" dirty="0" smtClean="0">
                <a:solidFill>
                  <a:srgbClr val="002060"/>
                </a:solidFill>
              </a:rPr>
              <a:t>Première publication complète</a:t>
            </a:r>
            <a:endParaRPr lang="fr-FR" sz="1800" dirty="0">
              <a:solidFill>
                <a:srgbClr val="002060"/>
              </a:solidFill>
            </a:endParaRPr>
          </a:p>
        </p:txBody>
      </p:sp>
      <p:sp>
        <p:nvSpPr>
          <p:cNvPr id="6" name="Rectangle 5"/>
          <p:cNvSpPr/>
          <p:nvPr/>
        </p:nvSpPr>
        <p:spPr>
          <a:xfrm>
            <a:off x="6264344" y="1918572"/>
            <a:ext cx="1404000" cy="1069852"/>
          </a:xfrm>
          <a:prstGeom prst="wedgeRectCallout">
            <a:avLst>
              <a:gd name="adj1" fmla="val -71961"/>
              <a:gd name="adj2" fmla="val 93881"/>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r>
              <a:rPr lang="fr-FR" sz="1800" b="1" dirty="0" smtClean="0">
                <a:solidFill>
                  <a:srgbClr val="002060"/>
                </a:solidFill>
              </a:rPr>
              <a:t>1</a:t>
            </a:r>
            <a:r>
              <a:rPr lang="fr-FR" sz="1800" b="1" baseline="30000" dirty="0" smtClean="0">
                <a:solidFill>
                  <a:srgbClr val="002060"/>
                </a:solidFill>
              </a:rPr>
              <a:t>er</a:t>
            </a:r>
            <a:r>
              <a:rPr lang="fr-FR" sz="1800" b="1" dirty="0">
                <a:solidFill>
                  <a:srgbClr val="002060"/>
                </a:solidFill>
              </a:rPr>
              <a:t> </a:t>
            </a:r>
            <a:r>
              <a:rPr lang="fr-FR" sz="1800" b="1" dirty="0" smtClean="0">
                <a:solidFill>
                  <a:srgbClr val="002060"/>
                </a:solidFill>
              </a:rPr>
              <a:t>Janvier ? 2021</a:t>
            </a:r>
          </a:p>
          <a:p>
            <a:r>
              <a:rPr lang="fr-FR" sz="1800" dirty="0" smtClean="0">
                <a:solidFill>
                  <a:srgbClr val="002060"/>
                </a:solidFill>
              </a:rPr>
              <a:t>Bilan d’ouverture</a:t>
            </a:r>
            <a:endParaRPr lang="fr-FR" sz="1800" dirty="0">
              <a:solidFill>
                <a:srgbClr val="002060"/>
              </a:solidFill>
            </a:endParaRPr>
          </a:p>
        </p:txBody>
      </p:sp>
      <p:sp>
        <p:nvSpPr>
          <p:cNvPr id="7" name="Rectangle 6"/>
          <p:cNvSpPr/>
          <p:nvPr/>
        </p:nvSpPr>
        <p:spPr>
          <a:xfrm>
            <a:off x="719748" y="1922921"/>
            <a:ext cx="1296144" cy="1028704"/>
          </a:xfrm>
          <a:prstGeom prst="wedgeRectCallout">
            <a:avLst>
              <a:gd name="adj1" fmla="val -44198"/>
              <a:gd name="adj2" fmla="val 109108"/>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fr-FR" sz="1800" b="1" dirty="0" smtClean="0">
                <a:solidFill>
                  <a:srgbClr val="002060"/>
                </a:solidFill>
              </a:rPr>
              <a:t>Mai 2017 </a:t>
            </a:r>
            <a:r>
              <a:rPr lang="fr-FR" sz="1800" dirty="0" smtClean="0">
                <a:solidFill>
                  <a:srgbClr val="002060"/>
                </a:solidFill>
              </a:rPr>
              <a:t>Publication d’IFRS 17</a:t>
            </a:r>
            <a:endParaRPr lang="fr-FR" sz="1800" dirty="0">
              <a:solidFill>
                <a:srgbClr val="002060"/>
              </a:solidFill>
            </a:endParaRPr>
          </a:p>
        </p:txBody>
      </p:sp>
      <p:sp>
        <p:nvSpPr>
          <p:cNvPr id="8" name="Rectangle 7"/>
          <p:cNvSpPr/>
          <p:nvPr/>
        </p:nvSpPr>
        <p:spPr>
          <a:xfrm>
            <a:off x="541230" y="4013893"/>
            <a:ext cx="2664000" cy="936104"/>
          </a:xfrm>
          <a:prstGeom prst="wedgeRectCallout">
            <a:avLst>
              <a:gd name="adj1" fmla="val -20600"/>
              <a:gd name="adj2" fmla="val -90774"/>
            </a:avLst>
          </a:prstGeom>
        </p:spPr>
        <p:style>
          <a:lnRef idx="2">
            <a:schemeClr val="accent1"/>
          </a:lnRef>
          <a:fillRef idx="1">
            <a:schemeClr val="lt1"/>
          </a:fillRef>
          <a:effectRef idx="0">
            <a:schemeClr val="accent1"/>
          </a:effectRef>
          <a:fontRef idx="minor">
            <a:schemeClr val="dk1"/>
          </a:fontRef>
        </p:style>
        <p:txBody>
          <a:bodyPr rtlCol="0" anchor="ctr"/>
          <a:lstStyle/>
          <a:p>
            <a:r>
              <a:rPr lang="fr-FR" sz="1800" b="1" dirty="0" smtClean="0">
                <a:solidFill>
                  <a:srgbClr val="002060"/>
                </a:solidFill>
              </a:rPr>
              <a:t>Nov 2017 </a:t>
            </a:r>
          </a:p>
          <a:p>
            <a:r>
              <a:rPr lang="fr-FR" sz="1800" dirty="0" smtClean="0">
                <a:solidFill>
                  <a:srgbClr val="002060"/>
                </a:solidFill>
              </a:rPr>
              <a:t>Lancement du « Transition Resource Group » (TRG)</a:t>
            </a:r>
            <a:endParaRPr lang="fr-FR" sz="1800" dirty="0">
              <a:solidFill>
                <a:srgbClr val="002060"/>
              </a:solidFill>
            </a:endParaRPr>
          </a:p>
        </p:txBody>
      </p:sp>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99" y="1230830"/>
            <a:ext cx="1475656" cy="523165"/>
          </a:xfrm>
          <a:prstGeom prst="rect">
            <a:avLst/>
          </a:prstGeom>
        </p:spPr>
      </p:pic>
      <p:sp>
        <p:nvSpPr>
          <p:cNvPr id="12" name="Rectangle 13"/>
          <p:cNvSpPr/>
          <p:nvPr/>
        </p:nvSpPr>
        <p:spPr>
          <a:xfrm>
            <a:off x="2202200" y="1926255"/>
            <a:ext cx="1404000" cy="1069852"/>
          </a:xfrm>
          <a:prstGeom prst="wedgeRectCallout">
            <a:avLst>
              <a:gd name="adj1" fmla="val -10078"/>
              <a:gd name="adj2" fmla="val 97928"/>
            </a:avLst>
          </a:prstGeom>
        </p:spPr>
        <p:style>
          <a:lnRef idx="2">
            <a:schemeClr val="accent1"/>
          </a:lnRef>
          <a:fillRef idx="1">
            <a:schemeClr val="lt1"/>
          </a:fillRef>
          <a:effectRef idx="0">
            <a:schemeClr val="accent1"/>
          </a:effectRef>
          <a:fontRef idx="minor">
            <a:schemeClr val="dk1"/>
          </a:fontRef>
        </p:style>
        <p:txBody>
          <a:bodyPr rtlCol="0" anchor="ctr"/>
          <a:lstStyle/>
          <a:p>
            <a:r>
              <a:rPr lang="fr-FR" sz="1800" b="1" dirty="0" smtClean="0">
                <a:solidFill>
                  <a:srgbClr val="002060"/>
                </a:solidFill>
              </a:rPr>
              <a:t>Déc 2018  </a:t>
            </a:r>
            <a:r>
              <a:rPr lang="fr-FR" sz="1800" dirty="0" smtClean="0">
                <a:solidFill>
                  <a:srgbClr val="002060"/>
                </a:solidFill>
              </a:rPr>
              <a:t>Décision d’amender IFRS 17</a:t>
            </a:r>
            <a:endParaRPr lang="fr-FR" sz="1800" dirty="0">
              <a:solidFill>
                <a:srgbClr val="002060"/>
              </a:solidFill>
            </a:endParaRPr>
          </a:p>
        </p:txBody>
      </p:sp>
      <p:sp>
        <p:nvSpPr>
          <p:cNvPr id="13" name="Rectangle 13"/>
          <p:cNvSpPr/>
          <p:nvPr/>
        </p:nvSpPr>
        <p:spPr>
          <a:xfrm>
            <a:off x="3406094" y="4013893"/>
            <a:ext cx="1296000" cy="936104"/>
          </a:xfrm>
          <a:prstGeom prst="wedgeRectCallout">
            <a:avLst>
              <a:gd name="adj1" fmla="val -31472"/>
              <a:gd name="adj2" fmla="val -93232"/>
            </a:avLst>
          </a:prstGeom>
        </p:spPr>
        <p:style>
          <a:lnRef idx="2">
            <a:schemeClr val="accent1"/>
          </a:lnRef>
          <a:fillRef idx="1">
            <a:schemeClr val="lt1"/>
          </a:fillRef>
          <a:effectRef idx="0">
            <a:schemeClr val="accent1"/>
          </a:effectRef>
          <a:fontRef idx="minor">
            <a:schemeClr val="dk1"/>
          </a:fontRef>
        </p:style>
        <p:txBody>
          <a:bodyPr rtlCol="0" anchor="ctr"/>
          <a:lstStyle/>
          <a:p>
            <a:r>
              <a:rPr lang="fr-FR" sz="1800" b="1" dirty="0" smtClean="0">
                <a:solidFill>
                  <a:srgbClr val="002060"/>
                </a:solidFill>
              </a:rPr>
              <a:t>Avril 2019 </a:t>
            </a:r>
            <a:r>
              <a:rPr lang="fr-FR" sz="1800" dirty="0" smtClean="0">
                <a:solidFill>
                  <a:srgbClr val="002060"/>
                </a:solidFill>
              </a:rPr>
              <a:t>Dernier TRG</a:t>
            </a:r>
            <a:endParaRPr lang="fr-FR" sz="1800" dirty="0">
              <a:solidFill>
                <a:srgbClr val="002060"/>
              </a:solidFill>
            </a:endParaRPr>
          </a:p>
        </p:txBody>
      </p:sp>
      <p:cxnSp>
        <p:nvCxnSpPr>
          <p:cNvPr id="16" name="Connecteur droit avec flèche 15"/>
          <p:cNvCxnSpPr/>
          <p:nvPr/>
        </p:nvCxnSpPr>
        <p:spPr>
          <a:xfrm flipV="1">
            <a:off x="35496" y="3595033"/>
            <a:ext cx="9001000" cy="5459"/>
          </a:xfrm>
          <a:prstGeom prst="straightConnector1">
            <a:avLst/>
          </a:prstGeom>
          <a:solidFill>
            <a:srgbClr val="ACB2C1"/>
          </a:solidFill>
          <a:ln>
            <a:solidFill>
              <a:schemeClr val="accent5">
                <a:lumMod val="40000"/>
                <a:lumOff val="60000"/>
              </a:schemeClr>
            </a:solidFill>
            <a:tailEnd type="arrow"/>
          </a:ln>
        </p:spPr>
        <p:style>
          <a:lnRef idx="3">
            <a:schemeClr val="accent2"/>
          </a:lnRef>
          <a:fillRef idx="0">
            <a:schemeClr val="accent2"/>
          </a:fillRef>
          <a:effectRef idx="2">
            <a:schemeClr val="accent2"/>
          </a:effectRef>
          <a:fontRef idx="minor">
            <a:schemeClr val="tx1"/>
          </a:fontRef>
        </p:style>
      </p:cxnSp>
      <p:sp>
        <p:nvSpPr>
          <p:cNvPr id="17" name="Ellipse 16"/>
          <p:cNvSpPr/>
          <p:nvPr/>
        </p:nvSpPr>
        <p:spPr>
          <a:xfrm>
            <a:off x="179512" y="3492480"/>
            <a:ext cx="288032" cy="216024"/>
          </a:xfrm>
          <a:prstGeom prst="ellipse">
            <a:avLst/>
          </a:prstGeom>
          <a:solidFill>
            <a:srgbClr val="ACB2C1"/>
          </a:solidFill>
          <a:ln>
            <a:solidFill>
              <a:schemeClr val="accent5">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18" name="Ellipse 17"/>
          <p:cNvSpPr/>
          <p:nvPr/>
        </p:nvSpPr>
        <p:spPr>
          <a:xfrm>
            <a:off x="1548355" y="3489750"/>
            <a:ext cx="288032" cy="216024"/>
          </a:xfrm>
          <a:prstGeom prst="ellipse">
            <a:avLst/>
          </a:prstGeom>
          <a:solidFill>
            <a:srgbClr val="ACB2C1"/>
          </a:solidFill>
          <a:ln>
            <a:solidFill>
              <a:schemeClr val="accent5">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19" name="Ellipse 18"/>
          <p:cNvSpPr/>
          <p:nvPr/>
        </p:nvSpPr>
        <p:spPr>
          <a:xfrm>
            <a:off x="2917198" y="3487021"/>
            <a:ext cx="288032" cy="216024"/>
          </a:xfrm>
          <a:prstGeom prst="ellipse">
            <a:avLst/>
          </a:prstGeom>
          <a:solidFill>
            <a:srgbClr val="ACB2C1"/>
          </a:solidFill>
          <a:ln>
            <a:solidFill>
              <a:schemeClr val="accent5">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20" name="Ellipse 19"/>
          <p:cNvSpPr/>
          <p:nvPr/>
        </p:nvSpPr>
        <p:spPr>
          <a:xfrm>
            <a:off x="4286041" y="3484292"/>
            <a:ext cx="288032" cy="216024"/>
          </a:xfrm>
          <a:prstGeom prst="ellipse">
            <a:avLst/>
          </a:prstGeom>
          <a:solidFill>
            <a:srgbClr val="ACB2C1"/>
          </a:solidFill>
          <a:ln>
            <a:solidFill>
              <a:schemeClr val="accent5">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21" name="Ellipse 20"/>
          <p:cNvSpPr/>
          <p:nvPr/>
        </p:nvSpPr>
        <p:spPr>
          <a:xfrm>
            <a:off x="5654884" y="3481563"/>
            <a:ext cx="288032" cy="216024"/>
          </a:xfrm>
          <a:prstGeom prst="ellipse">
            <a:avLst/>
          </a:prstGeom>
          <a:solidFill>
            <a:srgbClr val="ACB2C1"/>
          </a:solidFill>
          <a:ln>
            <a:solidFill>
              <a:schemeClr val="accent5">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22" name="ZoneTexte 21"/>
          <p:cNvSpPr txBox="1"/>
          <p:nvPr/>
        </p:nvSpPr>
        <p:spPr>
          <a:xfrm>
            <a:off x="-180528" y="3154628"/>
            <a:ext cx="1008112" cy="369332"/>
          </a:xfrm>
          <a:prstGeom prst="rect">
            <a:avLst/>
          </a:prstGeom>
          <a:noFill/>
        </p:spPr>
        <p:txBody>
          <a:bodyPr wrap="square" rtlCol="0">
            <a:spAutoFit/>
          </a:bodyPr>
          <a:lstStyle/>
          <a:p>
            <a:pPr algn="ctr"/>
            <a:r>
              <a:rPr lang="fr-FR" sz="1800" b="1" dirty="0" smtClean="0"/>
              <a:t>2017</a:t>
            </a:r>
            <a:endParaRPr lang="fr-FR" sz="1800" b="1" dirty="0"/>
          </a:p>
        </p:txBody>
      </p:sp>
      <p:sp>
        <p:nvSpPr>
          <p:cNvPr id="23" name="ZoneTexte 22"/>
          <p:cNvSpPr txBox="1"/>
          <p:nvPr/>
        </p:nvSpPr>
        <p:spPr>
          <a:xfrm>
            <a:off x="2555776" y="3154628"/>
            <a:ext cx="1008112" cy="369332"/>
          </a:xfrm>
          <a:prstGeom prst="rect">
            <a:avLst/>
          </a:prstGeom>
          <a:noFill/>
        </p:spPr>
        <p:txBody>
          <a:bodyPr wrap="square" rtlCol="0">
            <a:spAutoFit/>
          </a:bodyPr>
          <a:lstStyle/>
          <a:p>
            <a:pPr algn="ctr"/>
            <a:r>
              <a:rPr lang="fr-FR" sz="1800" b="1" dirty="0" smtClean="0"/>
              <a:t>2019</a:t>
            </a:r>
            <a:endParaRPr lang="fr-FR" sz="1800" b="1" dirty="0"/>
          </a:p>
        </p:txBody>
      </p:sp>
      <p:sp>
        <p:nvSpPr>
          <p:cNvPr id="24" name="ZoneTexte 23"/>
          <p:cNvSpPr txBox="1"/>
          <p:nvPr/>
        </p:nvSpPr>
        <p:spPr>
          <a:xfrm>
            <a:off x="4067944" y="3154628"/>
            <a:ext cx="1008112" cy="369332"/>
          </a:xfrm>
          <a:prstGeom prst="rect">
            <a:avLst/>
          </a:prstGeom>
          <a:noFill/>
        </p:spPr>
        <p:txBody>
          <a:bodyPr wrap="square" rtlCol="0">
            <a:spAutoFit/>
          </a:bodyPr>
          <a:lstStyle/>
          <a:p>
            <a:pPr algn="ctr"/>
            <a:r>
              <a:rPr lang="fr-FR" sz="1800" b="1" dirty="0" smtClean="0"/>
              <a:t>2020</a:t>
            </a:r>
            <a:endParaRPr lang="fr-FR" sz="1800" b="1" dirty="0"/>
          </a:p>
        </p:txBody>
      </p:sp>
      <p:sp>
        <p:nvSpPr>
          <p:cNvPr id="25" name="ZoneTexte 24"/>
          <p:cNvSpPr txBox="1"/>
          <p:nvPr/>
        </p:nvSpPr>
        <p:spPr>
          <a:xfrm>
            <a:off x="5292080" y="3154628"/>
            <a:ext cx="1008112" cy="369332"/>
          </a:xfrm>
          <a:prstGeom prst="rect">
            <a:avLst/>
          </a:prstGeom>
          <a:noFill/>
        </p:spPr>
        <p:txBody>
          <a:bodyPr wrap="square" rtlCol="0">
            <a:spAutoFit/>
          </a:bodyPr>
          <a:lstStyle/>
          <a:p>
            <a:pPr algn="ctr"/>
            <a:r>
              <a:rPr lang="fr-FR" sz="1800" b="1" dirty="0" smtClean="0"/>
              <a:t>2021</a:t>
            </a:r>
            <a:endParaRPr lang="fr-FR" sz="1800" b="1" dirty="0"/>
          </a:p>
        </p:txBody>
      </p:sp>
      <p:sp>
        <p:nvSpPr>
          <p:cNvPr id="26" name="Ellipse 10"/>
          <p:cNvSpPr/>
          <p:nvPr/>
        </p:nvSpPr>
        <p:spPr>
          <a:xfrm>
            <a:off x="7023726" y="3478834"/>
            <a:ext cx="288032" cy="216024"/>
          </a:xfrm>
          <a:prstGeom prst="ellipse">
            <a:avLst/>
          </a:prstGeom>
          <a:solidFill>
            <a:srgbClr val="ACB2C1"/>
          </a:solidFill>
          <a:ln>
            <a:solidFill>
              <a:schemeClr val="accent5">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27" name="ZoneTexte 18"/>
          <p:cNvSpPr txBox="1"/>
          <p:nvPr/>
        </p:nvSpPr>
        <p:spPr>
          <a:xfrm>
            <a:off x="6660232" y="3137449"/>
            <a:ext cx="1008112" cy="369332"/>
          </a:xfrm>
          <a:prstGeom prst="rect">
            <a:avLst/>
          </a:prstGeom>
          <a:noFill/>
        </p:spPr>
        <p:txBody>
          <a:bodyPr wrap="square" rtlCol="0">
            <a:spAutoFit/>
          </a:bodyPr>
          <a:lstStyle/>
          <a:p>
            <a:pPr algn="ctr"/>
            <a:r>
              <a:rPr lang="fr-FR" sz="1800" b="1" dirty="0" smtClean="0"/>
              <a:t>2022</a:t>
            </a:r>
            <a:endParaRPr lang="fr-FR" sz="1800" b="1" dirty="0"/>
          </a:p>
        </p:txBody>
      </p:sp>
      <p:sp>
        <p:nvSpPr>
          <p:cNvPr id="28" name="ZoneTexte 27"/>
          <p:cNvSpPr txBox="1"/>
          <p:nvPr/>
        </p:nvSpPr>
        <p:spPr>
          <a:xfrm>
            <a:off x="1223628" y="3154628"/>
            <a:ext cx="1008112" cy="369332"/>
          </a:xfrm>
          <a:prstGeom prst="rect">
            <a:avLst/>
          </a:prstGeom>
          <a:noFill/>
        </p:spPr>
        <p:txBody>
          <a:bodyPr wrap="square" rtlCol="0">
            <a:spAutoFit/>
          </a:bodyPr>
          <a:lstStyle/>
          <a:p>
            <a:pPr algn="ctr"/>
            <a:r>
              <a:rPr lang="fr-FR" sz="1800" b="1" dirty="0" smtClean="0"/>
              <a:t>2018</a:t>
            </a:r>
            <a:endParaRPr lang="fr-FR" sz="1800" b="1" dirty="0"/>
          </a:p>
        </p:txBody>
      </p:sp>
      <p:sp>
        <p:nvSpPr>
          <p:cNvPr id="29" name="Rectangle 13"/>
          <p:cNvSpPr/>
          <p:nvPr/>
        </p:nvSpPr>
        <p:spPr>
          <a:xfrm>
            <a:off x="3892004" y="1917357"/>
            <a:ext cx="1692000" cy="1069852"/>
          </a:xfrm>
          <a:prstGeom prst="wedgeRectCallout">
            <a:avLst>
              <a:gd name="adj1" fmla="val -50628"/>
              <a:gd name="adj2" fmla="val 99638"/>
            </a:avLst>
          </a:prstGeom>
        </p:spPr>
        <p:style>
          <a:lnRef idx="2">
            <a:schemeClr val="accent1"/>
          </a:lnRef>
          <a:fillRef idx="1">
            <a:schemeClr val="lt1"/>
          </a:fillRef>
          <a:effectRef idx="0">
            <a:schemeClr val="accent1"/>
          </a:effectRef>
          <a:fontRef idx="minor">
            <a:schemeClr val="dk1"/>
          </a:fontRef>
        </p:style>
        <p:txBody>
          <a:bodyPr rtlCol="0" anchor="ctr"/>
          <a:lstStyle/>
          <a:p>
            <a:r>
              <a:rPr lang="fr-FR" sz="1800" b="1" dirty="0" smtClean="0">
                <a:solidFill>
                  <a:srgbClr val="002060"/>
                </a:solidFill>
              </a:rPr>
              <a:t>Juin-Sept. 2019</a:t>
            </a:r>
          </a:p>
          <a:p>
            <a:r>
              <a:rPr lang="fr-FR" sz="1800" dirty="0" smtClean="0">
                <a:solidFill>
                  <a:srgbClr val="002060"/>
                </a:solidFill>
              </a:rPr>
              <a:t>Exposé sondage Amendements a IFRS 17</a:t>
            </a:r>
            <a:endParaRPr lang="fr-FR" sz="1800" dirty="0">
              <a:solidFill>
                <a:srgbClr val="002060"/>
              </a:solidFill>
            </a:endParaRPr>
          </a:p>
        </p:txBody>
      </p:sp>
      <p:sp>
        <p:nvSpPr>
          <p:cNvPr id="30" name="Rectangle 13"/>
          <p:cNvSpPr/>
          <p:nvPr/>
        </p:nvSpPr>
        <p:spPr>
          <a:xfrm>
            <a:off x="4986136" y="4023779"/>
            <a:ext cx="1620000" cy="936104"/>
          </a:xfrm>
          <a:prstGeom prst="wedgeRectCallout">
            <a:avLst>
              <a:gd name="adj1" fmla="val -37946"/>
              <a:gd name="adj2" fmla="val -91279"/>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r>
              <a:rPr lang="fr-FR" sz="1800" b="1" dirty="0" smtClean="0">
                <a:solidFill>
                  <a:srgbClr val="002060"/>
                </a:solidFill>
              </a:rPr>
              <a:t>Juin 2020 ?</a:t>
            </a:r>
          </a:p>
          <a:p>
            <a:r>
              <a:rPr lang="fr-FR" sz="1800" dirty="0" smtClean="0">
                <a:solidFill>
                  <a:srgbClr val="002060"/>
                </a:solidFill>
              </a:rPr>
              <a:t>Publication des amendements</a:t>
            </a:r>
            <a:endParaRPr lang="fr-FR" sz="1800" dirty="0">
              <a:solidFill>
                <a:srgbClr val="002060"/>
              </a:solidFill>
            </a:endParaRPr>
          </a:p>
        </p:txBody>
      </p:sp>
      <p:sp>
        <p:nvSpPr>
          <p:cNvPr id="31" name="Ellipse 10"/>
          <p:cNvSpPr/>
          <p:nvPr/>
        </p:nvSpPr>
        <p:spPr>
          <a:xfrm>
            <a:off x="8175854" y="3469271"/>
            <a:ext cx="288032" cy="216024"/>
          </a:xfrm>
          <a:prstGeom prst="ellipse">
            <a:avLst/>
          </a:prstGeom>
          <a:solidFill>
            <a:srgbClr val="ACB2C1"/>
          </a:solidFill>
          <a:ln>
            <a:solidFill>
              <a:schemeClr val="accent5">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32" name="ZoneTexte 18"/>
          <p:cNvSpPr txBox="1"/>
          <p:nvPr/>
        </p:nvSpPr>
        <p:spPr>
          <a:xfrm>
            <a:off x="7812360" y="3127886"/>
            <a:ext cx="1008112" cy="369332"/>
          </a:xfrm>
          <a:prstGeom prst="rect">
            <a:avLst/>
          </a:prstGeom>
          <a:noFill/>
        </p:spPr>
        <p:txBody>
          <a:bodyPr wrap="square" rtlCol="0">
            <a:spAutoFit/>
          </a:bodyPr>
          <a:lstStyle/>
          <a:p>
            <a:pPr algn="ctr"/>
            <a:r>
              <a:rPr lang="fr-FR" sz="1800" b="1" dirty="0" smtClean="0"/>
              <a:t>2023</a:t>
            </a:r>
            <a:endParaRPr lang="fr-FR" sz="1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0"/>
            <a:ext cx="10153128" cy="785818"/>
          </a:xfrm>
        </p:spPr>
        <p:txBody>
          <a:bodyPr/>
          <a:lstStyle/>
          <a:p>
            <a:r>
              <a:rPr lang="fr-FR" sz="2000" dirty="0" smtClean="0"/>
              <a:t>État des travaux de l’IASB</a:t>
            </a:r>
            <a:r>
              <a:rPr lang="fr-FR" sz="2800" dirty="0" smtClean="0"/>
              <a:t/>
            </a:r>
            <a:br>
              <a:rPr lang="fr-FR" sz="2800" dirty="0" smtClean="0"/>
            </a:br>
            <a:r>
              <a:rPr lang="fr-FR" sz="2400" dirty="0" smtClean="0">
                <a:solidFill>
                  <a:srgbClr val="0070C0"/>
                </a:solidFill>
              </a:rPr>
              <a:t>Critères </a:t>
            </a:r>
            <a:r>
              <a:rPr lang="fr-FR" sz="2400" dirty="0">
                <a:solidFill>
                  <a:srgbClr val="0070C0"/>
                </a:solidFill>
              </a:rPr>
              <a:t>d’amendements retenus par l’IASB</a:t>
            </a:r>
          </a:p>
        </p:txBody>
      </p:sp>
      <p:sp>
        <p:nvSpPr>
          <p:cNvPr id="3" name="Espace réservé du contenu 2"/>
          <p:cNvSpPr>
            <a:spLocks noGrp="1"/>
          </p:cNvSpPr>
          <p:nvPr>
            <p:ph idx="1"/>
          </p:nvPr>
        </p:nvSpPr>
        <p:spPr>
          <a:xfrm>
            <a:off x="611560" y="1412776"/>
            <a:ext cx="7920880" cy="4637088"/>
          </a:xfrm>
        </p:spPr>
        <p:txBody>
          <a:bodyPr>
            <a:normAutofit/>
          </a:bodyPr>
          <a:lstStyle/>
          <a:p>
            <a:r>
              <a:rPr lang="fr-FR" sz="1800" dirty="0">
                <a:solidFill>
                  <a:schemeClr val="accent2">
                    <a:lumMod val="75000"/>
                  </a:schemeClr>
                </a:solidFill>
              </a:rPr>
              <a:t>Les amendements à IFRS 17 ne doivent pas avoir pour effet:</a:t>
            </a:r>
          </a:p>
          <a:p>
            <a:pPr lvl="1"/>
            <a:r>
              <a:rPr lang="fr-FR" sz="1800" dirty="0">
                <a:latin typeface="+mn-lt"/>
                <a:cs typeface="+mn-cs"/>
              </a:rPr>
              <a:t>De changer les principes fondamentaux de la norme entrainant une perte significative d’information pour les utilisateurs des états </a:t>
            </a:r>
            <a:r>
              <a:rPr lang="fr-FR" sz="1800" dirty="0" smtClean="0">
                <a:latin typeface="+mn-lt"/>
                <a:cs typeface="+mn-cs"/>
              </a:rPr>
              <a:t>financiers.</a:t>
            </a:r>
            <a:endParaRPr lang="fr-FR" sz="1800" dirty="0">
              <a:latin typeface="+mn-lt"/>
              <a:cs typeface="+mn-cs"/>
            </a:endParaRPr>
          </a:p>
          <a:p>
            <a:pPr lvl="1"/>
            <a:r>
              <a:rPr lang="fr-FR" sz="1800" dirty="0">
                <a:latin typeface="+mn-lt"/>
                <a:cs typeface="+mn-cs"/>
              </a:rPr>
              <a:t>De perturber indûment les projets en cours de mise en œuvre d’IFRS </a:t>
            </a:r>
            <a:r>
              <a:rPr lang="fr-FR" sz="1800" dirty="0" smtClean="0">
                <a:latin typeface="+mn-lt"/>
                <a:cs typeface="+mn-cs"/>
              </a:rPr>
              <a:t>17.</a:t>
            </a:r>
            <a:endParaRPr lang="fr-FR" sz="1800" dirty="0">
              <a:latin typeface="+mn-lt"/>
              <a:cs typeface="+mn-cs"/>
            </a:endParaRPr>
          </a:p>
          <a:p>
            <a:pPr lvl="1"/>
            <a:r>
              <a:rPr lang="fr-FR" sz="1800" dirty="0">
                <a:latin typeface="+mn-lt"/>
                <a:cs typeface="+mn-cs"/>
              </a:rPr>
              <a:t>De retarder davantage la date d’application d’IFRS 17.</a:t>
            </a:r>
          </a:p>
          <a:p>
            <a:pPr>
              <a:buFontTx/>
              <a:buChar char="-"/>
            </a:pPr>
            <a:endParaRPr lang="fr-FR" sz="1800" dirty="0">
              <a:solidFill>
                <a:schemeClr val="accent2">
                  <a:lumMod val="75000"/>
                </a:schemeClr>
              </a:solidFill>
            </a:endParaRPr>
          </a:p>
          <a:p>
            <a:endParaRPr lang="fr-FR" sz="1800" dirty="0" smtClean="0"/>
          </a:p>
        </p:txBody>
      </p:sp>
      <p:sp>
        <p:nvSpPr>
          <p:cNvPr id="4" name="Espace réservé du numéro de diapositive 3"/>
          <p:cNvSpPr>
            <a:spLocks noGrp="1"/>
          </p:cNvSpPr>
          <p:nvPr>
            <p:ph type="sldNum" sz="quarter" idx="4"/>
          </p:nvPr>
        </p:nvSpPr>
        <p:spPr/>
        <p:txBody>
          <a:bodyPr/>
          <a:lstStyle/>
          <a:p>
            <a:pPr>
              <a:defRPr/>
            </a:pPr>
            <a:fld id="{AC59C542-C6E0-4E39-86B7-1D85B8646B56}" type="slidenum">
              <a:rPr lang="fr-FR" smtClean="0"/>
              <a:pPr>
                <a:defRPr/>
              </a:pPr>
              <a:t>9</a:t>
            </a:fld>
            <a:endParaRPr lang="fr-FR" dirty="0"/>
          </a:p>
        </p:txBody>
      </p:sp>
      <p:sp>
        <p:nvSpPr>
          <p:cNvPr id="5" name="Espace réservé du contenu 2"/>
          <p:cNvSpPr txBox="1">
            <a:spLocks/>
          </p:cNvSpPr>
          <p:nvPr/>
        </p:nvSpPr>
        <p:spPr>
          <a:xfrm>
            <a:off x="612286" y="3501008"/>
            <a:ext cx="7920880" cy="115685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66700" indent="-266700" algn="l" defTabSz="914400" rtl="0" eaLnBrk="1" latinLnBrk="0" hangingPunct="1">
              <a:spcBef>
                <a:spcPct val="20000"/>
              </a:spcBef>
              <a:buClr>
                <a:srgbClr val="F7C765"/>
              </a:buClr>
              <a:buFont typeface="Wingdings" pitchFamily="2" charset="2"/>
              <a:buChar char="q"/>
              <a:defRPr sz="2400" b="1" kern="1200">
                <a:solidFill>
                  <a:srgbClr val="002060"/>
                </a:solidFill>
                <a:latin typeface="Arial" pitchFamily="34" charset="0"/>
                <a:ea typeface="+mn-ea"/>
                <a:cs typeface="Arial" pitchFamily="34" charset="0"/>
              </a:defRPr>
            </a:lvl1pPr>
            <a:lvl2pPr marL="901700" marR="0"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kern="1200">
                <a:solidFill>
                  <a:srgbClr val="002060"/>
                </a:solidFill>
                <a:latin typeface="Arial" pitchFamily="34" charset="0"/>
                <a:ea typeface="+mn-ea"/>
                <a:cs typeface="Arial" pitchFamily="34" charset="0"/>
              </a:defRPr>
            </a:lvl2pPr>
            <a:lvl3pPr marL="1257300" marR="0" indent="-3540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kern="1200">
                <a:solidFill>
                  <a:srgbClr val="002060"/>
                </a:solidFill>
                <a:latin typeface="+mn-lt"/>
                <a:ea typeface="+mn-ea"/>
                <a:cs typeface="+mn-cs"/>
              </a:defRPr>
            </a:lvl3pPr>
            <a:lvl4pPr marL="1612900" indent="-354013" algn="l" defTabSz="914400" rtl="0" eaLnBrk="1" latinLnBrk="0" hangingPunct="1">
              <a:spcBef>
                <a:spcPct val="20000"/>
              </a:spcBef>
              <a:buClr>
                <a:srgbClr val="F7C765"/>
              </a:buClr>
              <a:buFont typeface="Wingdings" pitchFamily="2" charset="2"/>
              <a:buChar char="§"/>
              <a:defRPr sz="2000" b="0" kern="1200">
                <a:solidFill>
                  <a:srgbClr val="002060"/>
                </a:solidFill>
                <a:latin typeface="+mn-lt"/>
                <a:ea typeface="+mn-ea"/>
                <a:cs typeface="+mn-cs"/>
              </a:defRPr>
            </a:lvl4pPr>
            <a:lvl5pPr marL="1968500" indent="-354013" algn="l" defTabSz="914400" rtl="0" eaLnBrk="1" latinLnBrk="0" hangingPunct="1">
              <a:spcBef>
                <a:spcPct val="20000"/>
              </a:spcBef>
              <a:buClr>
                <a:srgbClr val="F7C765"/>
              </a:buClr>
              <a:buFont typeface="Wingdings" pitchFamily="2" charset="2"/>
              <a:buChar char="§"/>
              <a:defRPr sz="2000" b="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400050" lvl="2" indent="0" algn="just">
              <a:buFont typeface="Wingdings" pitchFamily="2" charset="2"/>
              <a:buNone/>
            </a:pPr>
            <a:r>
              <a:rPr lang="fr-FR" sz="1800" b="1" dirty="0" smtClean="0"/>
              <a:t>Date d’application</a:t>
            </a:r>
          </a:p>
          <a:p>
            <a:pPr marL="400050" lvl="2" indent="0" algn="just">
              <a:buFont typeface="Wingdings" pitchFamily="2" charset="2"/>
              <a:buNone/>
            </a:pPr>
            <a:r>
              <a:rPr lang="fr-FR" sz="1800" dirty="0" smtClean="0"/>
              <a:t>Néanmoins, l’IASB a prévu de reconsidérer la date d’application d’IFRS 17 lors de sa réunion de Mars 2020.</a:t>
            </a:r>
          </a:p>
        </p:txBody>
      </p:sp>
    </p:spTree>
    <p:extLst>
      <p:ext uri="{BB962C8B-B14F-4D97-AF65-F5344CB8AC3E}">
        <p14:creationId xmlns:p14="http://schemas.microsoft.com/office/powerpoint/2010/main" val="3918331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_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74FDB140B85F41818A6D84F400BA4A" ma:contentTypeVersion="36" ma:contentTypeDescription="Crée un document." ma:contentTypeScope="" ma:versionID="06eb4afb43b8a3e0b99c7f9eb09f661b">
  <xsd:schema xmlns:xsd="http://www.w3.org/2001/XMLSchema" xmlns:xs="http://www.w3.org/2001/XMLSchema" xmlns:p="http://schemas.microsoft.com/office/2006/metadata/properties" xmlns:ns1="5c337a1f-c5c8-4a3e-87fe-267c580125a0" xmlns:ns2="http://schemas.microsoft.com/sharepoint/v3" xmlns:ns3="http://schemas.microsoft.com/sharepoint/v3/fields" xmlns:ns4="http://schemas.microsoft.com/sharepoint/v4" targetNamespace="http://schemas.microsoft.com/office/2006/metadata/properties" ma:root="true" ma:fieldsID="400371106abd848c4a4378b20985500f" ns1:_="" ns2:_="" ns3:_="" ns4:_="">
    <xsd:import namespace="5c337a1f-c5c8-4a3e-87fe-267c580125a0"/>
    <xsd:import namespace="http://schemas.microsoft.com/sharepoint/v3"/>
    <xsd:import namespace="http://schemas.microsoft.com/sharepoint/v3/fields"/>
    <xsd:import namespace="http://schemas.microsoft.com/sharepoint/v4"/>
    <xsd:element name="properties">
      <xsd:complexType>
        <xsd:sequence>
          <xsd:element name="documentManagement">
            <xsd:complexType>
              <xsd:all>
                <xsd:element ref="ns1:Clef"/>
                <xsd:element ref="ns3:BDFOrdre"/>
                <xsd:element ref="ns1:Nature_x0020_du_x0020_document"/>
                <xsd:element ref="ns1:M_x00e9_tier_x0028_s_x0029__x0020_2" minOccurs="0"/>
                <xsd:element ref="ns3:_DCDateCreated"/>
                <xsd:element ref="ns1:BDFNouvelleFenetre" minOccurs="0"/>
                <xsd:element ref="ns2:PublishingStartDate" minOccurs="0"/>
                <xsd:element ref="ns2:PublishingExpirationDate" minOccurs="0"/>
                <xsd:element ref="ns4:IconOverlay" minOccurs="0"/>
                <xsd:element ref="ns1:URL"/>
                <xsd:element ref="ns1:Publi_x00e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337a1f-c5c8-4a3e-87fe-267c580125a0" elementFormDefault="qualified">
    <xsd:import namespace="http://schemas.microsoft.com/office/2006/documentManagement/types"/>
    <xsd:import namespace="http://schemas.microsoft.com/office/infopath/2007/PartnerControls"/>
    <xsd:element name="Clef" ma:index="0" ma:displayName="Clef" ma:description="La Clef est un code commun à un document et son/ses annexe(s). Elle correspond :&#10;i) Soit au numéro de série de la NM (du type NM[AAAA]-[ordre de publication]) ;&#10;ii) Soit à un numéro du type [AAAA]-[ordre de publication]." ma:internalName="Clef" ma:readOnly="false">
      <xsd:simpleType>
        <xsd:restriction base="dms:Text">
          <xsd:maxLength value="255"/>
        </xsd:restriction>
      </xsd:simpleType>
    </xsd:element>
    <xsd:element name="Nature_x0020_du_x0020_document" ma:index="4" ma:displayName="Nature du document" ma:format="Dropdown" ma:internalName="Nature_x0020_du_x0020_document">
      <xsd:simpleType>
        <xsd:restriction base="dms:Choice">
          <xsd:enumeration value="Note des Méthodes (NM)"/>
          <xsd:enumeration value="NM Annexe (NMA)"/>
          <xsd:enumeration value="NM Fiche Pratique (NMFP)"/>
          <xsd:enumeration value="Modèle &amp; Courrier Type (MCT)"/>
          <xsd:enumeration value="Note de Procédure (NP)"/>
          <xsd:enumeration value="Fiche de Liaison (FL)"/>
          <xsd:enumeration value="Fiche d'Emargement (FE)"/>
          <xsd:enumeration value="Fiche de Dépouillement (FD)"/>
          <xsd:enumeration value="Information &amp; Guide (IG)"/>
          <xsd:enumeration value="Support de Formation (SF)"/>
          <xsd:enumeration value="Canevas du Rapport de Contrôle Interne transmis à la profession (CRCI)"/>
          <xsd:enumeration value="Outils d'analyse (OA)"/>
        </xsd:restriction>
      </xsd:simpleType>
    </xsd:element>
    <xsd:element name="M_x00e9_tier_x0028_s_x0029__x0020_2" ma:index="5" nillable="true" ma:displayName="Métier(s)" ma:description="Indiquer le(s) métier(s) ciblé(s) par la diffusion du document (plusieurs choix possibles)." ma:internalName="M_x00e9_tier_x0028_s_x0029__x0020_2" ma:readOnly="false" ma:requiredMultiChoice="true">
      <xsd:complexType>
        <xsd:complexContent>
          <xsd:extension base="dms:MultiChoice">
            <xsd:sequence>
              <xsd:element name="Value" maxOccurs="unbounded" minOccurs="0" nillable="true">
                <xsd:simpleType>
                  <xsd:restriction base="dms:Choice">
                    <xsd:enumeration value="DCBs"/>
                    <xsd:enumeration value="DCAs"/>
                    <xsd:enumeration value="DCST"/>
                    <xsd:enumeration value="DAAR"/>
                    <xsd:enumeration value="DAJ"/>
                    <xsd:enumeration value="DAI"/>
                    <xsd:enumeration value="DE"/>
                    <xsd:enumeration value="DCPC"/>
                    <xsd:enumeration value="DQG"/>
                    <xsd:enumeration value="DRHMSI"/>
                    <xsd:enumeration value="DR"/>
                    <xsd:enumeration value="DCP"/>
                    <xsd:enumeration value="Réseau BDF"/>
                  </xsd:restriction>
                </xsd:simpleType>
              </xsd:element>
            </xsd:sequence>
          </xsd:extension>
        </xsd:complexContent>
      </xsd:complexType>
    </xsd:element>
    <xsd:element name="BDFNouvelleFenetre" ma:index="7" nillable="true" ma:displayName="BDFNouvelleFenetre" ma:default="1" ma:internalName="BDFNouvelleFenetre">
      <xsd:simpleType>
        <xsd:restriction base="dms:Boolean"/>
      </xsd:simpleType>
    </xsd:element>
    <xsd:element name="URL" ma:index="17" ma:displayName="URL de publication" ma:description="Page(s) Méthodix où le document est affiché." ma:internalName="URL">
      <xsd:simpleType>
        <xsd:restriction base="dms:Text">
          <xsd:maxLength value="255"/>
        </xsd:restriction>
      </xsd:simpleType>
    </xsd:element>
    <xsd:element name="Publi_x00e9_" ma:index="18" nillable="true" ma:displayName="Publié" ma:default="Oui" ma:internalName="Publi_x00e9_">
      <xsd:complexType>
        <xsd:complexContent>
          <xsd:extension base="dms:MultiChoice">
            <xsd:sequence>
              <xsd:element name="Value" maxOccurs="unbounded" minOccurs="0" nillable="true">
                <xsd:simpleType>
                  <xsd:restriction base="dms:Choice">
                    <xsd:enumeration value="Oui"/>
                    <xsd:enumeration value="Non"/>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Date de début de planification" ma:description="" ma:internalName="PublishingStartDate">
      <xsd:simpleType>
        <xsd:restriction base="dms:Unknown"/>
      </xsd:simpleType>
    </xsd:element>
    <xsd:element name="PublishingExpirationDate" ma:index="14" nillable="true" ma:displayName="Date de fin de planification"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BDFOrdre" ma:index="3" ma:displayName="Ordre d'affichage" ma:description="Il s'agit de l'ordre dans lequel les documents seront visibles par l'utilisateur sous Méthodix pour &quot;Nature de document&quot; (redémarrer la numérotation à 1 à chaque changement de &quot;Nature de document&quot; pour une &quot;Clef&quot; donnée)." ma:internalName="BDFOrdre">
      <xsd:simpleType>
        <xsd:restriction base="dms:Text">
          <xsd:maxLength value="255"/>
        </xsd:restriction>
      </xsd:simpleType>
    </xsd:element>
    <xsd:element name="_DCDateCreated" ma:index="6" ma:displayName="Date de création" ma:default="[today]" ma:description="Pour un nouveau document =&gt; NE RIEN CHANGER.&#10;Pour une mise à jour d'un document existant =&gt; METTRE LA DATE DE MISE A JOUR." ma:format="DateOnly" ma:internalName="_DCDateCrea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Type de contenu"/>
        <xsd:element ref="dc:title" maxOccurs="1" ma:index="2" ma:displayName="Titre affiché"/>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DFOrdre xmlns="http://schemas.microsoft.com/sharepoint/v3/fields">01</BDFOrdre>
    <IconOverlay xmlns="http://schemas.microsoft.com/sharepoint/v4" xsi:nil="true"/>
    <BDFNouvelleFenetre xmlns="5c337a1f-c5c8-4a3e-87fe-267c580125a0">true</BDFNouvelleFenetre>
    <URL xmlns="5c337a1f-c5c8-4a3e-87fe-267c580125a0">http://acpr/Methodix/Pages/ExigencesRedactionelles.aspx</URL>
    <Nature_x0020_du_x0020_document xmlns="5c337a1f-c5c8-4a3e-87fe-267c580125a0">Modèle &amp; Courrier Type (MCT)</Nature_x0020_du_x0020_document>
    <M_x00e9_tier_x0028_s_x0029__x0020_2 xmlns="5c337a1f-c5c8-4a3e-87fe-267c580125a0">
      <Value>DCBs</Value>
      <Value>DCAs</Value>
      <Value>DCST</Value>
      <Value>DAJ</Value>
      <Value>DAI</Value>
      <Value>DE</Value>
      <Value>DCPC</Value>
      <Value>DQG</Value>
      <Value>DRHMSI</Value>
      <Value>DR</Value>
      <Value>DCP</Value>
      <Value>Réseau BDF</Value>
    </M_x00e9_tier_x0028_s_x0029__x0020_2>
    <PublishingExpirationDate xmlns="http://schemas.microsoft.com/sharepoint/v3" xsi:nil="true"/>
    <PublishingStartDate xmlns="http://schemas.microsoft.com/sharepoint/v3" xsi:nil="true"/>
    <Clef xmlns="5c337a1f-c5c8-4a3e-87fe-267c580125a0">2014-03</Clef>
    <_DCDateCreated xmlns="http://schemas.microsoft.com/sharepoint/v3/fields">2014-12-17T23:00:00+00:00</_DCDateCreated>
    <Publi_x00e9_ xmlns="5c337a1f-c5c8-4a3e-87fe-267c580125a0">
      <Value>Oui</Value>
    </Publi_x00e9_>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7F574A-FD68-4EE9-8041-C62B63A874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337a1f-c5c8-4a3e-87fe-267c580125a0"/>
    <ds:schemaRef ds:uri="http://schemas.microsoft.com/sharepoint/v3"/>
    <ds:schemaRef ds:uri="http://schemas.microsoft.com/sharepoint/v3/field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B5A6AE-EC7A-4354-82D3-7BA0005731EF}">
  <ds:schemaRefs>
    <ds:schemaRef ds:uri="5c337a1f-c5c8-4a3e-87fe-267c580125a0"/>
    <ds:schemaRef ds:uri="http://schemas.microsoft.com/office/2006/metadata/properties"/>
    <ds:schemaRef ds:uri="http://schemas.microsoft.com/office/2006/documentManagement/types"/>
    <ds:schemaRef ds:uri="http://schemas.microsoft.com/sharepoint/v3"/>
    <ds:schemaRef ds:uri="http://schemas.microsoft.com/sharepoint/v4"/>
    <ds:schemaRef ds:uri="http://purl.org/dc/elements/1.1/"/>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 ds:uri="http://purl.org/dc/terms/"/>
  </ds:schemaRefs>
</ds:datastoreItem>
</file>

<file path=customXml/itemProps3.xml><?xml version="1.0" encoding="utf-8"?>
<ds:datastoreItem xmlns:ds="http://schemas.openxmlformats.org/officeDocument/2006/customXml" ds:itemID="{C8611AD6-323E-4E6E-B486-EAA1A0E85F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Presentation_PPT</Template>
  <TotalTime>4327</TotalTime>
  <Words>9411</Words>
  <Application>Microsoft Office PowerPoint</Application>
  <PresentationFormat>Affichage à l'écran (4:3)</PresentationFormat>
  <Paragraphs>1434</Paragraphs>
  <Slides>44</Slides>
  <Notes>44</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44</vt:i4>
      </vt:variant>
    </vt:vector>
  </HeadingPairs>
  <TitlesOfParts>
    <vt:vector size="54" baseType="lpstr">
      <vt:lpstr>ＭＳ Ｐゴシック</vt:lpstr>
      <vt:lpstr>Arial</vt:lpstr>
      <vt:lpstr>Arial (W1)</vt:lpstr>
      <vt:lpstr>Calibri</vt:lpstr>
      <vt:lpstr>Courier New</vt:lpstr>
      <vt:lpstr>Times New Roman</vt:lpstr>
      <vt:lpstr>Tunga</vt:lpstr>
      <vt:lpstr>Univers for KPMG</vt:lpstr>
      <vt:lpstr>Wingdings</vt:lpstr>
      <vt:lpstr>Presentation_PPT</vt:lpstr>
      <vt:lpstr>Séminaire régional francophone pour contrôleurs d’assurance   Norme IFRS 17 Contrats d’assurance</vt:lpstr>
      <vt:lpstr>Sommaire</vt:lpstr>
      <vt:lpstr>Contexte  La fondation IFRS</vt:lpstr>
      <vt:lpstr>Contexte Champ d’application des normes IFRS</vt:lpstr>
      <vt:lpstr>Contexte La norme transitoire IFRS 4 « Contrats d’assurance »</vt:lpstr>
      <vt:lpstr>Présentation PowerPoint</vt:lpstr>
      <vt:lpstr>Contexte L’application conjointe d’IFRS 9 et IFRS 17</vt:lpstr>
      <vt:lpstr>État des travaux de l’IASB Calendrier indicatif</vt:lpstr>
      <vt:lpstr>État des travaux de l’IASB Critères d’amendements retenus par l’IASB</vt:lpstr>
      <vt:lpstr>Présentation synthétique de la norme Objectifs assignés par l’IASB à IFRS 17</vt:lpstr>
      <vt:lpstr>Présentation synthétique de la norme Champ d’application</vt:lpstr>
      <vt:lpstr>Présentation synthétique de la norme Champ d’application</vt:lpstr>
      <vt:lpstr>Présentation synthétique de la norme Méthodes comptables d’IFRS 17</vt:lpstr>
      <vt:lpstr>Comptabilisation initiale Le modèle général</vt:lpstr>
      <vt:lpstr>Présentation PowerPoint</vt:lpstr>
      <vt:lpstr>Comptabilisation initiale Exemple d’application</vt:lpstr>
      <vt:lpstr>Comptabilisation initiale Exemple d’application</vt:lpstr>
      <vt:lpstr>Présentation PowerPoint</vt:lpstr>
      <vt:lpstr>Comptabilisation ultérieure Présentation des états financiers</vt:lpstr>
      <vt:lpstr>Présentation PowerPoint</vt:lpstr>
      <vt:lpstr>Présentation PowerPoint</vt:lpstr>
      <vt:lpstr>Comptabilisation ultérieure Le modèle général</vt:lpstr>
      <vt:lpstr>Présentation PowerPoint</vt:lpstr>
      <vt:lpstr>Comptabilisation ultérieure Exemple d’application</vt:lpstr>
      <vt:lpstr>Comptabilisation ultérieure Détermination du revenu d’assurance</vt:lpstr>
      <vt:lpstr>Comptabilisation ultérieure La méthode simplifiée de la répartition des primes</vt:lpstr>
      <vt:lpstr>Présentation PowerPoint</vt:lpstr>
      <vt:lpstr>Implications d’IFRS 17 Les implications opérationnelles</vt:lpstr>
      <vt:lpstr>Implications d’IFRS 17 Les implications prudentielles</vt:lpstr>
      <vt:lpstr>Implications d’IFRS 17 Implications prudentielles</vt:lpstr>
      <vt:lpstr>Présentation PowerPoint</vt:lpstr>
      <vt:lpstr>Annexes</vt:lpstr>
      <vt:lpstr>Annexes</vt:lpstr>
      <vt:lpstr>Annexes - Présentation synthétique d’IFRS 9 IFRS 9 – Classement et évaluation</vt:lpstr>
      <vt:lpstr>Annexes - Présentation synthétique d’IFRS 9 IFRS 9 – Modèle de dépréciation</vt:lpstr>
      <vt:lpstr>Annexes Liste des amendements de l’Exposé Sondage 2019</vt:lpstr>
      <vt:lpstr>Annexes La méthode des honoraires variables</vt:lpstr>
      <vt:lpstr>Annexes La méthode des honoraires variables</vt:lpstr>
      <vt:lpstr>Annexes La méthode des honoraires variables</vt:lpstr>
      <vt:lpstr>Annexes Détermination du taux d’actualisation</vt:lpstr>
      <vt:lpstr>Annexes Méthodes de transition</vt:lpstr>
      <vt:lpstr>Présentation PowerPoint</vt:lpstr>
      <vt:lpstr>Présentation PowerPoint</vt:lpstr>
      <vt:lpstr>Présentation PowerPoint</vt:lpstr>
    </vt:vector>
  </TitlesOfParts>
  <Company>Banque de France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Hervé CAPDEROU</dc:creator>
  <dc:description>Modèle : Presentation.potx (version 11/2011)</dc:description>
  <cp:lastModifiedBy>Mme Awa DIENG</cp:lastModifiedBy>
  <cp:revision>257</cp:revision>
  <cp:lastPrinted>2020-02-27T15:03:04Z</cp:lastPrinted>
  <dcterms:created xsi:type="dcterms:W3CDTF">2016-05-10T09:33:56Z</dcterms:created>
  <dcterms:modified xsi:type="dcterms:W3CDTF">2020-02-27T15:07:48Z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5000</vt:r8>
  </property>
  <property fmtid="{D5CDD505-2E9C-101B-9397-08002B2CF9AE}" pid="3" name="ContentTypeId">
    <vt:lpwstr>0x0101007F74FDB140B85F41818A6D84F400BA4A</vt:lpwstr>
  </property>
</Properties>
</file>