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330" r:id="rId2"/>
    <p:sldId id="284" r:id="rId3"/>
    <p:sldId id="883" r:id="rId4"/>
    <p:sldId id="886" r:id="rId5"/>
    <p:sldId id="887" r:id="rId6"/>
    <p:sldId id="474" r:id="rId7"/>
    <p:sldId id="888" r:id="rId8"/>
    <p:sldId id="894" r:id="rId9"/>
    <p:sldId id="896" r:id="rId10"/>
    <p:sldId id="897" r:id="rId11"/>
    <p:sldId id="898" r:id="rId12"/>
    <p:sldId id="480" r:id="rId13"/>
    <p:sldId id="398" r:id="rId14"/>
    <p:sldId id="895" r:id="rId15"/>
    <p:sldId id="890" r:id="rId16"/>
    <p:sldId id="900" r:id="rId17"/>
    <p:sldId id="497" r:id="rId18"/>
    <p:sldId id="902" r:id="rId19"/>
    <p:sldId id="508" r:id="rId20"/>
    <p:sldId id="529" r:id="rId21"/>
    <p:sldId id="527" r:id="rId22"/>
    <p:sldId id="530" r:id="rId23"/>
    <p:sldId id="535" r:id="rId24"/>
    <p:sldId id="901" r:id="rId25"/>
    <p:sldId id="534" r:id="rId26"/>
    <p:sldId id="538" r:id="rId27"/>
    <p:sldId id="539" r:id="rId28"/>
    <p:sldId id="8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275"/>
    <a:srgbClr val="B6CAC8"/>
    <a:srgbClr val="31859C"/>
    <a:srgbClr val="9D7D96"/>
    <a:srgbClr val="83637C"/>
    <a:srgbClr val="D7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 autoAdjust="0"/>
    <p:restoredTop sz="94073" autoAdjust="0"/>
  </p:normalViewPr>
  <p:slideViewPr>
    <p:cSldViewPr snapToGrid="0">
      <p:cViewPr varScale="1">
        <p:scale>
          <a:sx n="74" d="100"/>
          <a:sy n="74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1E2F4-1F98-FB4B-BFAF-F62C8DC8E662}" type="doc">
      <dgm:prSet loTypeId="urn:microsoft.com/office/officeart/2005/8/layout/cycle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77A78-FD33-9941-B8A9-CDC485908D83}">
      <dgm:prSet phldrT="[Text]" custT="1"/>
      <dgm:spPr>
        <a:xfrm>
          <a:off x="2481226" y="977"/>
          <a:ext cx="953206" cy="476603"/>
        </a:xfrm>
      </dgm:spPr>
      <dgm:t>
        <a:bodyPr/>
        <a:lstStyle/>
        <a:p>
          <a:r>
            <a:rPr lang="en-US" sz="1400" dirty="0">
              <a:latin typeface="Avenir Book" panose="02000503020000020003" pitchFamily="2" charset="0"/>
              <a:ea typeface="+mn-ea"/>
              <a:cs typeface="+mn-cs"/>
            </a:rPr>
            <a:t>1. </a:t>
          </a:r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Souscripteurs de risques</a:t>
          </a:r>
        </a:p>
      </dgm:t>
    </dgm:pt>
    <dgm:pt modelId="{3B0A814F-CE09-A349-BB19-28A6FC52C175}" type="parTrans" cxnId="{F5812151-2EA8-9646-9A22-6C276B0CC2EF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236D71E7-4748-B64B-B95D-FDCEA7BAF8BC}" type="sibTrans" cxnId="{F5812151-2EA8-9646-9A22-6C276B0CC2EF}">
      <dgm:prSet/>
      <dgm:spPr>
        <a:xfrm>
          <a:off x="1242279" y="-31153"/>
          <a:ext cx="3431100" cy="3431100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2B33EB56-5BDE-D746-8595-1BA5D0A70211}">
      <dgm:prSet phldrT="[Text]" custT="1"/>
      <dgm:spPr>
        <a:xfrm>
          <a:off x="3515833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4. Communication des informations</a:t>
          </a:r>
        </a:p>
      </dgm:t>
    </dgm:pt>
    <dgm:pt modelId="{D32150AC-C547-9443-A6CA-22118E3A1438}" type="parTrans" cxnId="{AD18E871-5EBA-6B4F-818B-47C011B9751C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AFABFAB3-F582-2743-A3A8-248EAEB6C549}" type="sibTrans" cxnId="{AD18E871-5EBA-6B4F-818B-47C011B9751C}">
      <dgm:prSet/>
      <dgm:spPr>
        <a:xfrm>
          <a:off x="4376218" y="2875842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7A767DA8-EFC2-AD4C-A9BD-5A074597F6D9}">
      <dgm:prSet phldrT="[Text]" custT="1"/>
      <dgm:spPr>
        <a:xfrm>
          <a:off x="1446619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 6. Paiement des primes</a:t>
          </a:r>
        </a:p>
      </dgm:t>
    </dgm:pt>
    <dgm:pt modelId="{5CFD6D1E-8BAE-9A4F-A2BB-B25CB0F43397}" type="parTrans" cxnId="{9386774F-6B36-AB48-8754-EE6C739F458D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156D4F4-9265-1A4E-8A4C-E46E4A593721}" type="sibTrans" cxnId="{9386774F-6B36-AB48-8754-EE6C739F458D}">
      <dgm:prSet/>
      <dgm:spPr>
        <a:xfrm>
          <a:off x="4722066" y="411851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713B2C1-5ED7-344D-8E36-5ACB2675CF98}">
      <dgm:prSet phldrT="[Text]" custT="1"/>
      <dgm:spPr>
        <a:xfrm>
          <a:off x="3944382" y="1464133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3. C</a:t>
          </a:r>
          <a:r>
            <a:rPr lang="fr-FR" sz="1400" noProof="0" dirty="0">
              <a:solidFill>
                <a:schemeClr val="bg1"/>
              </a:solidFill>
              <a:latin typeface="Avenir Book" panose="02000503020000020003" pitchFamily="2" charset="0"/>
              <a:ea typeface="+mn-ea"/>
              <a:cs typeface="+mn-cs"/>
            </a:rPr>
            <a:t>onception et évaluation de produits</a:t>
          </a:r>
        </a:p>
      </dgm:t>
    </dgm:pt>
    <dgm:pt modelId="{5B2186F0-74B8-B147-A920-4806EE0FBC1C}" type="parTrans" cxnId="{3A8DA73D-893A-9841-855D-E79E714CC974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A55C129-FD73-1F41-B04A-08BE1008D401}" type="sibTrans" cxnId="{3A8DA73D-893A-9841-855D-E79E714CC974}">
      <dgm:prSet/>
      <dgm:spPr>
        <a:xfrm>
          <a:off x="4067032" y="185899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1B3F565-BC2F-7C46-B89C-06FAE0776DAA}">
      <dgm:prSet phldrT="[Text]" custT="1"/>
      <dgm:spPr>
        <a:xfrm>
          <a:off x="1446619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8. Gestion des litiges et réclamations</a:t>
          </a:r>
        </a:p>
      </dgm:t>
    </dgm:pt>
    <dgm:pt modelId="{F56E7719-A95C-AD48-B6EF-14C22708F817}" type="par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77D4A806-F3D9-264C-8E6E-73D88EA4A89A}" type="sib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456B61BF-C315-B549-87FB-C3E3CEAF275F}">
      <dgm:prSet phldrT="[Text]" custT="1"/>
      <dgm:spPr>
        <a:xfrm>
          <a:off x="3515833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2. Canaux de distribution</a:t>
          </a:r>
        </a:p>
      </dgm:t>
    </dgm:pt>
    <dgm:pt modelId="{975B774C-DC5B-6044-A445-C2A11772D80F}" type="par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D2A6C48-C48E-4742-854D-C3102A98F638}" type="sib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39353598-333D-8B44-BD1D-1075955AEC26}">
      <dgm:prSet phldrT="[Text]" custT="1"/>
      <dgm:spPr>
        <a:xfrm>
          <a:off x="1018070" y="1464133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7. Gestion des indemnisations et fin de contrat</a:t>
          </a:r>
        </a:p>
      </dgm:t>
    </dgm:pt>
    <dgm:pt modelId="{0CA20BB7-23C2-6E46-A2FD-4C8B1CBEF44B}" type="par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9BA08505-3AEA-A74A-871F-BB13B4E88A5D}" type="sib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80903332-33E7-6948-A8F1-5AAFA2A692CE}">
      <dgm:prSet phldrT="[Text]" custT="1"/>
      <dgm:spPr>
        <a:xfrm>
          <a:off x="2481226" y="2927289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5. Consentement et octroi des informations des clients</a:t>
          </a:r>
        </a:p>
      </dgm:t>
    </dgm:pt>
    <dgm:pt modelId="{D99F623A-54B1-D648-A5DE-9FA83CDD8860}" type="par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CA70F27A-A22B-B54D-A9E4-CCA040F4FA11}" type="sib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FEB087C4-5654-F145-8A7A-332E07F751E8}" type="pres">
      <dgm:prSet presAssocID="{1341E2F4-1F98-FB4B-BFAF-F62C8DC8E6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A5CA73-A794-024E-83B2-61B57E004852}" type="pres">
      <dgm:prSet presAssocID="{1341E2F4-1F98-FB4B-BFAF-F62C8DC8E662}" presName="cycle" presStyleCnt="0"/>
      <dgm:spPr/>
    </dgm:pt>
    <dgm:pt modelId="{08ADBFD0-7EEE-D64E-AE0F-A31218F12BDA}" type="pres">
      <dgm:prSet presAssocID="{0FC77A78-FD33-9941-B8A9-CDC485908D83}" presName="nodeFirst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015E579-1270-FE4E-8E49-9C7AA6458ED9}" type="pres">
      <dgm:prSet presAssocID="{236D71E7-4748-B64B-B95D-FDCEA7BAF8BC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666486"/>
            <a:gd name="adj4" fmla="val 16864469"/>
            <a:gd name="adj5" fmla="val 5757"/>
          </a:avLst>
        </a:prstGeom>
      </dgm:spPr>
      <dgm:t>
        <a:bodyPr/>
        <a:lstStyle/>
        <a:p>
          <a:endParaRPr lang="fr-FR"/>
        </a:p>
      </dgm:t>
    </dgm:pt>
    <dgm:pt modelId="{DDBAA591-ACB6-8543-8519-E84482A51C73}" type="pres">
      <dgm:prSet presAssocID="{456B61BF-C315-B549-87FB-C3E3CEAF275F}" presName="nodeFollowingNodes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6C9397-0F59-C841-B2B4-0970294ABED0}" type="pres">
      <dgm:prSet presAssocID="{B713B2C1-5ED7-344D-8E36-5ACB2675CF98}" presName="nodeFollowingNodes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917836D-F3A5-D946-8C65-63601CD03F45}" type="pres">
      <dgm:prSet presAssocID="{2B33EB56-5BDE-D746-8595-1BA5D0A70211}" presName="nodeFollowingNodes" presStyleLbl="node1" presStyleIdx="3" presStyleCnt="8" custScaleX="134402" custRadScaleRad="92796" custRadScaleInc="-198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DD72404-BB2C-C54C-90E3-651F8B5EA87C}" type="pres">
      <dgm:prSet presAssocID="{80903332-33E7-6948-A8F1-5AAFA2A692CE}" presName="nodeFollowingNodes" presStyleLbl="node1" presStyleIdx="4" presStyleCnt="8" custScaleX="132626" custScaleY="136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3558751-A1DD-9E4B-ABBD-88BB9B3B61D3}" type="pres">
      <dgm:prSet presAssocID="{7A767DA8-EFC2-AD4C-A9BD-5A074597F6D9}" presName="nodeFollowingNodes" presStyleLbl="node1" presStyleIdx="5" presStyleCnt="8" custRadScaleRad="100580" custRadScaleInc="153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81D1A2-D95C-E64C-B738-C28D7EAD291B}" type="pres">
      <dgm:prSet presAssocID="{39353598-333D-8B44-BD1D-1075955AEC26}" presName="nodeFollowingNodes" presStyleLbl="node1" presStyleIdx="6" presStyleCnt="8" custScaleX="146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388FCB3-B06F-0247-9637-063A02DF6460}" type="pres">
      <dgm:prSet presAssocID="{B1B3F565-BC2F-7C46-B89C-06FAE0776DAA}" presName="nodeFollowingNodes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3A7270BD-1E08-E745-BD76-F4419506EE92}" srcId="{1341E2F4-1F98-FB4B-BFAF-F62C8DC8E662}" destId="{456B61BF-C315-B549-87FB-C3E3CEAF275F}" srcOrd="1" destOrd="0" parTransId="{975B774C-DC5B-6044-A445-C2A11772D80F}" sibTransId="{0D2A6C48-C48E-4742-854D-C3102A98F638}"/>
    <dgm:cxn modelId="{1B9A55CA-49AB-7B44-850E-6CA4BAB7AC45}" srcId="{1341E2F4-1F98-FB4B-BFAF-F62C8DC8E662}" destId="{80903332-33E7-6948-A8F1-5AAFA2A692CE}" srcOrd="4" destOrd="0" parTransId="{D99F623A-54B1-D648-A5DE-9FA83CDD8860}" sibTransId="{CA70F27A-A22B-B54D-A9E4-CCA040F4FA11}"/>
    <dgm:cxn modelId="{72C081C3-8113-404D-9333-5E978575D09B}" type="presOf" srcId="{2B33EB56-5BDE-D746-8595-1BA5D0A70211}" destId="{D917836D-F3A5-D946-8C65-63601CD03F45}" srcOrd="0" destOrd="0" presId="urn:microsoft.com/office/officeart/2005/8/layout/cycle3"/>
    <dgm:cxn modelId="{EFE18352-594D-0541-962A-56C553640F2F}" type="presOf" srcId="{80903332-33E7-6948-A8F1-5AAFA2A692CE}" destId="{8DD72404-BB2C-C54C-90E3-651F8B5EA87C}" srcOrd="0" destOrd="0" presId="urn:microsoft.com/office/officeart/2005/8/layout/cycle3"/>
    <dgm:cxn modelId="{03E22E84-2338-F048-98A7-E0BA7866C1BA}" type="presOf" srcId="{39353598-333D-8B44-BD1D-1075955AEC26}" destId="{0D81D1A2-D95C-E64C-B738-C28D7EAD291B}" srcOrd="0" destOrd="0" presId="urn:microsoft.com/office/officeart/2005/8/layout/cycle3"/>
    <dgm:cxn modelId="{9386774F-6B36-AB48-8754-EE6C739F458D}" srcId="{1341E2F4-1F98-FB4B-BFAF-F62C8DC8E662}" destId="{7A767DA8-EFC2-AD4C-A9BD-5A074597F6D9}" srcOrd="5" destOrd="0" parTransId="{5CFD6D1E-8BAE-9A4F-A2BB-B25CB0F43397}" sibTransId="{0156D4F4-9265-1A4E-8A4C-E46E4A593721}"/>
    <dgm:cxn modelId="{A9A91384-C555-F443-868F-9A7A765CC5A3}" type="presOf" srcId="{236D71E7-4748-B64B-B95D-FDCEA7BAF8BC}" destId="{6015E579-1270-FE4E-8E49-9C7AA6458ED9}" srcOrd="0" destOrd="0" presId="urn:microsoft.com/office/officeart/2005/8/layout/cycle3"/>
    <dgm:cxn modelId="{FBE5E516-6CE4-5748-9A6A-037243CB49F0}" type="presOf" srcId="{0FC77A78-FD33-9941-B8A9-CDC485908D83}" destId="{08ADBFD0-7EEE-D64E-AE0F-A31218F12BDA}" srcOrd="0" destOrd="0" presId="urn:microsoft.com/office/officeart/2005/8/layout/cycle3"/>
    <dgm:cxn modelId="{E047ED72-BD59-3640-A827-3453768074A6}" srcId="{1341E2F4-1F98-FB4B-BFAF-F62C8DC8E662}" destId="{39353598-333D-8B44-BD1D-1075955AEC26}" srcOrd="6" destOrd="0" parTransId="{0CA20BB7-23C2-6E46-A2FD-4C8B1CBEF44B}" sibTransId="{9BA08505-3AEA-A74A-871F-BB13B4E88A5D}"/>
    <dgm:cxn modelId="{035DE0D2-0639-C149-A2C6-34FC11090790}" srcId="{1341E2F4-1F98-FB4B-BFAF-F62C8DC8E662}" destId="{B1B3F565-BC2F-7C46-B89C-06FAE0776DAA}" srcOrd="7" destOrd="0" parTransId="{F56E7719-A95C-AD48-B6EF-14C22708F817}" sibTransId="{77D4A806-F3D9-264C-8E6E-73D88EA4A89A}"/>
    <dgm:cxn modelId="{847B56F5-F0E9-9748-B246-9046B4AD3234}" type="presOf" srcId="{7A767DA8-EFC2-AD4C-A9BD-5A074597F6D9}" destId="{83558751-A1DD-9E4B-ABBD-88BB9B3B61D3}" srcOrd="0" destOrd="0" presId="urn:microsoft.com/office/officeart/2005/8/layout/cycle3"/>
    <dgm:cxn modelId="{73FF8A9F-2864-A743-B2E6-F371E22D72BA}" type="presOf" srcId="{B1B3F565-BC2F-7C46-B89C-06FAE0776DAA}" destId="{6388FCB3-B06F-0247-9637-063A02DF6460}" srcOrd="0" destOrd="0" presId="urn:microsoft.com/office/officeart/2005/8/layout/cycle3"/>
    <dgm:cxn modelId="{09DEFB64-3E26-D243-9013-B105F133E320}" type="presOf" srcId="{456B61BF-C315-B549-87FB-C3E3CEAF275F}" destId="{DDBAA591-ACB6-8543-8519-E84482A51C73}" srcOrd="0" destOrd="0" presId="urn:microsoft.com/office/officeart/2005/8/layout/cycle3"/>
    <dgm:cxn modelId="{7F2A21AB-76F6-264E-8AA7-F0097E651449}" type="presOf" srcId="{1341E2F4-1F98-FB4B-BFAF-F62C8DC8E662}" destId="{FEB087C4-5654-F145-8A7A-332E07F751E8}" srcOrd="0" destOrd="0" presId="urn:microsoft.com/office/officeart/2005/8/layout/cycle3"/>
    <dgm:cxn modelId="{F5812151-2EA8-9646-9A22-6C276B0CC2EF}" srcId="{1341E2F4-1F98-FB4B-BFAF-F62C8DC8E662}" destId="{0FC77A78-FD33-9941-B8A9-CDC485908D83}" srcOrd="0" destOrd="0" parTransId="{3B0A814F-CE09-A349-BB19-28A6FC52C175}" sibTransId="{236D71E7-4748-B64B-B95D-FDCEA7BAF8BC}"/>
    <dgm:cxn modelId="{CC368658-70AA-8542-A75B-83CB9C371745}" type="presOf" srcId="{B713B2C1-5ED7-344D-8E36-5ACB2675CF98}" destId="{7E6C9397-0F59-C841-B2B4-0970294ABED0}" srcOrd="0" destOrd="0" presId="urn:microsoft.com/office/officeart/2005/8/layout/cycle3"/>
    <dgm:cxn modelId="{AD18E871-5EBA-6B4F-818B-47C011B9751C}" srcId="{1341E2F4-1F98-FB4B-BFAF-F62C8DC8E662}" destId="{2B33EB56-5BDE-D746-8595-1BA5D0A70211}" srcOrd="3" destOrd="0" parTransId="{D32150AC-C547-9443-A6CA-22118E3A1438}" sibTransId="{AFABFAB3-F582-2743-A3A8-248EAEB6C549}"/>
    <dgm:cxn modelId="{3A8DA73D-893A-9841-855D-E79E714CC974}" srcId="{1341E2F4-1F98-FB4B-BFAF-F62C8DC8E662}" destId="{B713B2C1-5ED7-344D-8E36-5ACB2675CF98}" srcOrd="2" destOrd="0" parTransId="{5B2186F0-74B8-B147-A920-4806EE0FBC1C}" sibTransId="{0A55C129-FD73-1F41-B04A-08BE1008D401}"/>
    <dgm:cxn modelId="{12DB3126-5159-6740-861C-9CD4B52AA8D8}" type="presParOf" srcId="{FEB087C4-5654-F145-8A7A-332E07F751E8}" destId="{F8A5CA73-A794-024E-83B2-61B57E004852}" srcOrd="0" destOrd="0" presId="urn:microsoft.com/office/officeart/2005/8/layout/cycle3"/>
    <dgm:cxn modelId="{C0D0DF5E-7CFF-C543-A6E1-6740F4B4BCC1}" type="presParOf" srcId="{F8A5CA73-A794-024E-83B2-61B57E004852}" destId="{08ADBFD0-7EEE-D64E-AE0F-A31218F12BDA}" srcOrd="0" destOrd="0" presId="urn:microsoft.com/office/officeart/2005/8/layout/cycle3"/>
    <dgm:cxn modelId="{AEFBE5B8-F8C4-3D4C-873A-ED65874776ED}" type="presParOf" srcId="{F8A5CA73-A794-024E-83B2-61B57E004852}" destId="{6015E579-1270-FE4E-8E49-9C7AA6458ED9}" srcOrd="1" destOrd="0" presId="urn:microsoft.com/office/officeart/2005/8/layout/cycle3"/>
    <dgm:cxn modelId="{37476783-134B-A74C-B456-073B916166C5}" type="presParOf" srcId="{F8A5CA73-A794-024E-83B2-61B57E004852}" destId="{DDBAA591-ACB6-8543-8519-E84482A51C73}" srcOrd="2" destOrd="0" presId="urn:microsoft.com/office/officeart/2005/8/layout/cycle3"/>
    <dgm:cxn modelId="{972EBEFC-EE13-4A4B-B1A5-A80A52206C8E}" type="presParOf" srcId="{F8A5CA73-A794-024E-83B2-61B57E004852}" destId="{7E6C9397-0F59-C841-B2B4-0970294ABED0}" srcOrd="3" destOrd="0" presId="urn:microsoft.com/office/officeart/2005/8/layout/cycle3"/>
    <dgm:cxn modelId="{7864171B-8842-F045-9600-5A038BF3877C}" type="presParOf" srcId="{F8A5CA73-A794-024E-83B2-61B57E004852}" destId="{D917836D-F3A5-D946-8C65-63601CD03F45}" srcOrd="4" destOrd="0" presId="urn:microsoft.com/office/officeart/2005/8/layout/cycle3"/>
    <dgm:cxn modelId="{42BFB914-AF39-A04F-AE79-BEBEC04697A4}" type="presParOf" srcId="{F8A5CA73-A794-024E-83B2-61B57E004852}" destId="{8DD72404-BB2C-C54C-90E3-651F8B5EA87C}" srcOrd="5" destOrd="0" presId="urn:microsoft.com/office/officeart/2005/8/layout/cycle3"/>
    <dgm:cxn modelId="{A059457D-AAC5-D64E-A3C8-B3A5F4432119}" type="presParOf" srcId="{F8A5CA73-A794-024E-83B2-61B57E004852}" destId="{83558751-A1DD-9E4B-ABBD-88BB9B3B61D3}" srcOrd="6" destOrd="0" presId="urn:microsoft.com/office/officeart/2005/8/layout/cycle3"/>
    <dgm:cxn modelId="{55A562AB-28AE-504C-86F6-156F4A60D70D}" type="presParOf" srcId="{F8A5CA73-A794-024E-83B2-61B57E004852}" destId="{0D81D1A2-D95C-E64C-B738-C28D7EAD291B}" srcOrd="7" destOrd="0" presId="urn:microsoft.com/office/officeart/2005/8/layout/cycle3"/>
    <dgm:cxn modelId="{0EE62828-C296-FF45-BDA7-F8B6208CF45D}" type="presParOf" srcId="{F8A5CA73-A794-024E-83B2-61B57E004852}" destId="{6388FCB3-B06F-0247-9637-063A02DF646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18982-57F4-4347-AEFB-05CE4109825F}" type="doc">
      <dgm:prSet loTypeId="urn:microsoft.com/office/officeart/2005/8/layout/vProcess5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32AB8F-1983-9D41-8829-F24F5040563E}">
      <dgm:prSet phldrT="[Text]"/>
      <dgm:spPr/>
      <dgm:t>
        <a:bodyPr/>
        <a:lstStyle/>
        <a:p>
          <a:r>
            <a:rPr lang="fr-FR" i="1" noProof="0" dirty="0">
              <a:latin typeface="Avenir Book" panose="02000503020000020003" pitchFamily="2" charset="0"/>
            </a:rPr>
            <a:t>Un opérateur de téléphonie au Zimbabwe a réussi à assurer 1.6 millions de personnes en seulement 12 mois, avec un produit d’assurance vie simple.</a:t>
          </a:r>
          <a:endParaRPr lang="fr-FR" noProof="0" dirty="0">
            <a:latin typeface="Avenir Book" panose="02000503020000020003" pitchFamily="2" charset="0"/>
          </a:endParaRPr>
        </a:p>
      </dgm:t>
    </dgm:pt>
    <dgm:pt modelId="{97C3B61C-3D56-7744-A2F4-61B184A3C7F8}" type="parTrans" cxnId="{D5833544-6624-E543-BADD-9E1E26F158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187BFE-CC6A-324E-8318-8D5094B432B7}" type="sibTrans" cxnId="{D5833544-6624-E543-BADD-9E1E26F158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B17731-F909-C74A-94DF-A57905982031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</a:rPr>
            <a:t>63% des usagers de l’opérateur ne souhaitent plus jamais utiliser ce type de produit d’assurance dans le futur!</a:t>
          </a:r>
        </a:p>
      </dgm:t>
    </dgm:pt>
    <dgm:pt modelId="{CBE96E8C-F1BD-8246-8878-487C29751AF3}" type="parTrans" cxnId="{6894FE1C-EBBD-BB46-9DDD-2EF08FBBDE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809F67-F1CB-9A43-B4A3-78C72F5B26C7}" type="sibTrans" cxnId="{6894FE1C-EBBD-BB46-9DDD-2EF08FBBDE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76AC88-899F-6248-851A-C42E0F823BD3}">
      <dgm:prSet/>
      <dgm:spPr/>
      <dgm:t>
        <a:bodyPr/>
        <a:lstStyle/>
        <a:p>
          <a:r>
            <a:rPr lang="fr-FR" i="1" noProof="0" dirty="0">
              <a:latin typeface="Avenir Book" panose="02000503020000020003" pitchFamily="2" charset="0"/>
            </a:rPr>
            <a:t>Tous les services et l’assurance ont été suspendus car un prestataire n’a pas reçu sa commission (services technologiques)</a:t>
          </a:r>
        </a:p>
      </dgm:t>
    </dgm:pt>
    <dgm:pt modelId="{5B9286FD-53CD-7F4D-83CA-EA71928E369E}" type="parTrans" cxnId="{E102F7D1-C87B-FD49-A51E-847795FBCE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5BD37B-E362-AA4D-895A-C1FB83C021E0}" type="sibTrans" cxnId="{E102F7D1-C87B-FD49-A51E-847795FBCE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E2B3B-095C-2445-87EF-A917FC3872E4}" type="pres">
      <dgm:prSet presAssocID="{0D518982-57F4-4347-AEFB-05CE410982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BAFA95-3F68-2D42-B743-694BD2D921B2}" type="pres">
      <dgm:prSet presAssocID="{0D518982-57F4-4347-AEFB-05CE4109825F}" presName="dummyMaxCanvas" presStyleCnt="0">
        <dgm:presLayoutVars/>
      </dgm:prSet>
      <dgm:spPr/>
    </dgm:pt>
    <dgm:pt modelId="{5200B0C1-1D05-494E-94E8-EE6FD9642A52}" type="pres">
      <dgm:prSet presAssocID="{0D518982-57F4-4347-AEFB-05CE4109825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61D41-715A-1843-9F51-2B31CE6DDB3A}" type="pres">
      <dgm:prSet presAssocID="{0D518982-57F4-4347-AEFB-05CE4109825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B7D0A1-64E2-2341-BA5A-95F62A682B1C}" type="pres">
      <dgm:prSet presAssocID="{0D518982-57F4-4347-AEFB-05CE4109825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AF056-D507-4749-9F06-9156ED886C58}" type="pres">
      <dgm:prSet presAssocID="{0D518982-57F4-4347-AEFB-05CE4109825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DABA40-5E04-DF4E-96EC-D5D914B575B9}" type="pres">
      <dgm:prSet presAssocID="{0D518982-57F4-4347-AEFB-05CE4109825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B08BB4-71D5-9346-8415-4E739620AAB1}" type="pres">
      <dgm:prSet presAssocID="{0D518982-57F4-4347-AEFB-05CE4109825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E21FE2-1EA0-BA49-AB49-47AE2D49CF2D}" type="pres">
      <dgm:prSet presAssocID="{0D518982-57F4-4347-AEFB-05CE4109825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F121DA-E3F0-044E-9602-F9322D8F3186}" type="pres">
      <dgm:prSet presAssocID="{0D518982-57F4-4347-AEFB-05CE4109825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94FE1C-EBBD-BB46-9DDD-2EF08FBBDE1B}" srcId="{0D518982-57F4-4347-AEFB-05CE4109825F}" destId="{ABB17731-F909-C74A-94DF-A57905982031}" srcOrd="2" destOrd="0" parTransId="{CBE96E8C-F1BD-8246-8878-487C29751AF3}" sibTransId="{BD809F67-F1CB-9A43-B4A3-78C72F5B26C7}"/>
    <dgm:cxn modelId="{A342A0AA-7EF0-6A43-BF5E-9770C217EAEF}" type="presOf" srcId="{ABB17731-F909-C74A-94DF-A57905982031}" destId="{EFB7D0A1-64E2-2341-BA5A-95F62A682B1C}" srcOrd="0" destOrd="0" presId="urn:microsoft.com/office/officeart/2005/8/layout/vProcess5"/>
    <dgm:cxn modelId="{657EE457-7A4A-8F4A-82ED-5B14B2AB75AC}" type="presOf" srcId="{AB76AC88-899F-6248-851A-C42E0F823BD3}" destId="{69E21FE2-1EA0-BA49-AB49-47AE2D49CF2D}" srcOrd="1" destOrd="0" presId="urn:microsoft.com/office/officeart/2005/8/layout/vProcess5"/>
    <dgm:cxn modelId="{A94B3767-E292-6E4B-8EF0-39CD8B442E38}" type="presOf" srcId="{ABB17731-F909-C74A-94DF-A57905982031}" destId="{BFF121DA-E3F0-044E-9602-F9322D8F3186}" srcOrd="1" destOrd="0" presId="urn:microsoft.com/office/officeart/2005/8/layout/vProcess5"/>
    <dgm:cxn modelId="{D5833544-6624-E543-BADD-9E1E26F1584E}" srcId="{0D518982-57F4-4347-AEFB-05CE4109825F}" destId="{D132AB8F-1983-9D41-8829-F24F5040563E}" srcOrd="0" destOrd="0" parTransId="{97C3B61C-3D56-7744-A2F4-61B184A3C7F8}" sibTransId="{2B187BFE-CC6A-324E-8318-8D5094B432B7}"/>
    <dgm:cxn modelId="{E102F7D1-C87B-FD49-A51E-847795FBCE78}" srcId="{0D518982-57F4-4347-AEFB-05CE4109825F}" destId="{AB76AC88-899F-6248-851A-C42E0F823BD3}" srcOrd="1" destOrd="0" parTransId="{5B9286FD-53CD-7F4D-83CA-EA71928E369E}" sibTransId="{525BD37B-E362-AA4D-895A-C1FB83C021E0}"/>
    <dgm:cxn modelId="{1815400A-77A6-7D43-A303-C1CBC5020163}" type="presOf" srcId="{D132AB8F-1983-9D41-8829-F24F5040563E}" destId="{03B08BB4-71D5-9346-8415-4E739620AAB1}" srcOrd="1" destOrd="0" presId="urn:microsoft.com/office/officeart/2005/8/layout/vProcess5"/>
    <dgm:cxn modelId="{DC68F5EA-F3CF-AB43-9A79-74765A9551F3}" type="presOf" srcId="{2B187BFE-CC6A-324E-8318-8D5094B432B7}" destId="{CA9AF056-D507-4749-9F06-9156ED886C58}" srcOrd="0" destOrd="0" presId="urn:microsoft.com/office/officeart/2005/8/layout/vProcess5"/>
    <dgm:cxn modelId="{A0E619EB-D1E4-FA44-B969-D70D22B04393}" type="presOf" srcId="{D132AB8F-1983-9D41-8829-F24F5040563E}" destId="{5200B0C1-1D05-494E-94E8-EE6FD9642A52}" srcOrd="0" destOrd="0" presId="urn:microsoft.com/office/officeart/2005/8/layout/vProcess5"/>
    <dgm:cxn modelId="{B79D084B-2272-204F-82CA-9167DC054BEA}" type="presOf" srcId="{0D518982-57F4-4347-AEFB-05CE4109825F}" destId="{A53E2B3B-095C-2445-87EF-A917FC3872E4}" srcOrd="0" destOrd="0" presId="urn:microsoft.com/office/officeart/2005/8/layout/vProcess5"/>
    <dgm:cxn modelId="{9026ABDE-A21C-104E-A132-3F5F7BBB614E}" type="presOf" srcId="{525BD37B-E362-AA4D-895A-C1FB83C021E0}" destId="{A5DABA40-5E04-DF4E-96EC-D5D914B575B9}" srcOrd="0" destOrd="0" presId="urn:microsoft.com/office/officeart/2005/8/layout/vProcess5"/>
    <dgm:cxn modelId="{142629AE-F08D-9942-8EAD-0D5C66558706}" type="presOf" srcId="{AB76AC88-899F-6248-851A-C42E0F823BD3}" destId="{D2A61D41-715A-1843-9F51-2B31CE6DDB3A}" srcOrd="0" destOrd="0" presId="urn:microsoft.com/office/officeart/2005/8/layout/vProcess5"/>
    <dgm:cxn modelId="{749C470A-7628-F04A-B58E-37540521B447}" type="presParOf" srcId="{A53E2B3B-095C-2445-87EF-A917FC3872E4}" destId="{52BAFA95-3F68-2D42-B743-694BD2D921B2}" srcOrd="0" destOrd="0" presId="urn:microsoft.com/office/officeart/2005/8/layout/vProcess5"/>
    <dgm:cxn modelId="{7A7C5DE2-8FBC-4C4D-BF2E-ACD645B01BB9}" type="presParOf" srcId="{A53E2B3B-095C-2445-87EF-A917FC3872E4}" destId="{5200B0C1-1D05-494E-94E8-EE6FD9642A52}" srcOrd="1" destOrd="0" presId="urn:microsoft.com/office/officeart/2005/8/layout/vProcess5"/>
    <dgm:cxn modelId="{996003E5-A900-CD44-ADB4-1D877BEDDF77}" type="presParOf" srcId="{A53E2B3B-095C-2445-87EF-A917FC3872E4}" destId="{D2A61D41-715A-1843-9F51-2B31CE6DDB3A}" srcOrd="2" destOrd="0" presId="urn:microsoft.com/office/officeart/2005/8/layout/vProcess5"/>
    <dgm:cxn modelId="{82B8BDF0-07D4-3144-B67A-0E425BA20242}" type="presParOf" srcId="{A53E2B3B-095C-2445-87EF-A917FC3872E4}" destId="{EFB7D0A1-64E2-2341-BA5A-95F62A682B1C}" srcOrd="3" destOrd="0" presId="urn:microsoft.com/office/officeart/2005/8/layout/vProcess5"/>
    <dgm:cxn modelId="{4C4C0F79-8B0B-684B-98F3-51FE5B73774E}" type="presParOf" srcId="{A53E2B3B-095C-2445-87EF-A917FC3872E4}" destId="{CA9AF056-D507-4749-9F06-9156ED886C58}" srcOrd="4" destOrd="0" presId="urn:microsoft.com/office/officeart/2005/8/layout/vProcess5"/>
    <dgm:cxn modelId="{CCFAA7FD-0F5A-BD45-849C-4D51BA18C8CF}" type="presParOf" srcId="{A53E2B3B-095C-2445-87EF-A917FC3872E4}" destId="{A5DABA40-5E04-DF4E-96EC-D5D914B575B9}" srcOrd="5" destOrd="0" presId="urn:microsoft.com/office/officeart/2005/8/layout/vProcess5"/>
    <dgm:cxn modelId="{2FF25AE6-4F97-F443-B786-7D9EF76D78F2}" type="presParOf" srcId="{A53E2B3B-095C-2445-87EF-A917FC3872E4}" destId="{03B08BB4-71D5-9346-8415-4E739620AAB1}" srcOrd="6" destOrd="0" presId="urn:microsoft.com/office/officeart/2005/8/layout/vProcess5"/>
    <dgm:cxn modelId="{69175096-1EA3-FD4C-800E-2C93379FD10D}" type="presParOf" srcId="{A53E2B3B-095C-2445-87EF-A917FC3872E4}" destId="{69E21FE2-1EA0-BA49-AB49-47AE2D49CF2D}" srcOrd="7" destOrd="0" presId="urn:microsoft.com/office/officeart/2005/8/layout/vProcess5"/>
    <dgm:cxn modelId="{4D4234D0-21F3-1F40-ABDF-556CD585CE0C}" type="presParOf" srcId="{A53E2B3B-095C-2445-87EF-A917FC3872E4}" destId="{BFF121DA-E3F0-044E-9602-F9322D8F31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1B7B1-7DC2-BB42-B3BA-71EA978C9F0F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16CBC-57B6-7F4B-9ABC-73B33829D27B}">
      <dgm:prSet phldrT="[Text]" custT="1"/>
      <dgm:spPr/>
      <dgm:t>
        <a:bodyPr/>
        <a:lstStyle/>
        <a:p>
          <a:r>
            <a:rPr lang="fr-FR" sz="1800" b="0" noProof="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rPr>
            <a:t>Développement du marché de l’assurance inclusive</a:t>
          </a:r>
        </a:p>
      </dgm:t>
    </dgm:pt>
    <dgm:pt modelId="{4AA40910-7B0B-7248-B7F2-44AF2AF82F0F}" type="parTrans" cxnId="{7F99BB61-EEEE-2049-BEEF-C057CD319B1D}">
      <dgm:prSet/>
      <dgm:spPr/>
      <dgm:t>
        <a:bodyPr/>
        <a:lstStyle/>
        <a:p>
          <a:endParaRPr lang="fr-FR" sz="1800" b="0" noProof="0"/>
        </a:p>
      </dgm:t>
    </dgm:pt>
    <dgm:pt modelId="{2EC4EBEB-BA5D-834A-909D-72BD5B07BFBF}" type="sibTrans" cxnId="{7F99BB61-EEEE-2049-BEEF-C057CD319B1D}">
      <dgm:prSet/>
      <dgm:spPr/>
      <dgm:t>
        <a:bodyPr/>
        <a:lstStyle/>
        <a:p>
          <a:endParaRPr lang="fr-FR" sz="1800" b="0" noProof="0"/>
        </a:p>
      </dgm:t>
    </dgm:pt>
    <dgm:pt modelId="{A8A29D24-73F5-8647-8BB7-25DFD7327CEA}">
      <dgm:prSet phldrT="[Text]" custT="1"/>
      <dgm:spPr/>
      <dgm:t>
        <a:bodyPr/>
        <a:lstStyle/>
        <a:p>
          <a:r>
            <a:rPr lang="fr-FR" sz="1800" b="0" noProof="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rPr>
            <a:t>Protection du consommateur </a:t>
          </a:r>
        </a:p>
      </dgm:t>
    </dgm:pt>
    <dgm:pt modelId="{2837D50F-60D2-F241-AF5C-A7EEACC45E0B}" type="parTrans" cxnId="{AFFC4401-4B92-D846-B361-AB9E25AD03B0}">
      <dgm:prSet/>
      <dgm:spPr/>
      <dgm:t>
        <a:bodyPr/>
        <a:lstStyle/>
        <a:p>
          <a:endParaRPr lang="fr-FR" sz="1800" b="0" noProof="0"/>
        </a:p>
      </dgm:t>
    </dgm:pt>
    <dgm:pt modelId="{BD443855-65B9-0748-B1A5-5C8038367261}" type="sibTrans" cxnId="{AFFC4401-4B92-D846-B361-AB9E25AD03B0}">
      <dgm:prSet/>
      <dgm:spPr/>
      <dgm:t>
        <a:bodyPr/>
        <a:lstStyle/>
        <a:p>
          <a:endParaRPr lang="fr-FR" sz="1800" b="0" noProof="0"/>
        </a:p>
      </dgm:t>
    </dgm:pt>
    <dgm:pt modelId="{BE996DDB-57B5-DB48-A88A-AB0C242A11FE}" type="pres">
      <dgm:prSet presAssocID="{4CA1B7B1-7DC2-BB42-B3BA-71EA978C9F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0BBBD3-85CE-514F-B935-B420EF9D00F4}" type="pres">
      <dgm:prSet presAssocID="{4CA1B7B1-7DC2-BB42-B3BA-71EA978C9F0F}" presName="divider" presStyleLbl="fgShp" presStyleIdx="0" presStyleCnt="1"/>
      <dgm:spPr/>
    </dgm:pt>
    <dgm:pt modelId="{4CC2D0E3-617E-C94E-BADB-3A26FEA88EDF}" type="pres">
      <dgm:prSet presAssocID="{5D916CBC-57B6-7F4B-9ABC-73B33829D27B}" presName="downArrow" presStyleLbl="node1" presStyleIdx="0" presStyleCnt="2"/>
      <dgm:spPr/>
    </dgm:pt>
    <dgm:pt modelId="{0E6CD5C5-C7B1-0945-A942-7FB390A55456}" type="pres">
      <dgm:prSet presAssocID="{5D916CBC-57B6-7F4B-9ABC-73B33829D27B}" presName="downArrowText" presStyleLbl="revTx" presStyleIdx="0" presStyleCnt="2" custScaleX="147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E0A3C-623E-324F-9E4A-BEB2BED2A4DE}" type="pres">
      <dgm:prSet presAssocID="{A8A29D24-73F5-8647-8BB7-25DFD7327CEA}" presName="upArrow" presStyleLbl="node1" presStyleIdx="1" presStyleCnt="2"/>
      <dgm:spPr/>
    </dgm:pt>
    <dgm:pt modelId="{82F5E926-EABB-894E-926A-8EF0C9BB24D6}" type="pres">
      <dgm:prSet presAssocID="{A8A29D24-73F5-8647-8BB7-25DFD7327CEA}" presName="upArrowText" presStyleLbl="revTx" presStyleIdx="1" presStyleCnt="2" custScaleX="149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759806-7A38-E141-A510-1E32B381C017}" type="presOf" srcId="{A8A29D24-73F5-8647-8BB7-25DFD7327CEA}" destId="{82F5E926-EABB-894E-926A-8EF0C9BB24D6}" srcOrd="0" destOrd="0" presId="urn:microsoft.com/office/officeart/2005/8/layout/arrow3"/>
    <dgm:cxn modelId="{AFFC4401-4B92-D846-B361-AB9E25AD03B0}" srcId="{4CA1B7B1-7DC2-BB42-B3BA-71EA978C9F0F}" destId="{A8A29D24-73F5-8647-8BB7-25DFD7327CEA}" srcOrd="1" destOrd="0" parTransId="{2837D50F-60D2-F241-AF5C-A7EEACC45E0B}" sibTransId="{BD443855-65B9-0748-B1A5-5C8038367261}"/>
    <dgm:cxn modelId="{83FD1291-C530-A54D-9750-90BEFD85C0A8}" type="presOf" srcId="{4CA1B7B1-7DC2-BB42-B3BA-71EA978C9F0F}" destId="{BE996DDB-57B5-DB48-A88A-AB0C242A11FE}" srcOrd="0" destOrd="0" presId="urn:microsoft.com/office/officeart/2005/8/layout/arrow3"/>
    <dgm:cxn modelId="{7F99BB61-EEEE-2049-BEEF-C057CD319B1D}" srcId="{4CA1B7B1-7DC2-BB42-B3BA-71EA978C9F0F}" destId="{5D916CBC-57B6-7F4B-9ABC-73B33829D27B}" srcOrd="0" destOrd="0" parTransId="{4AA40910-7B0B-7248-B7F2-44AF2AF82F0F}" sibTransId="{2EC4EBEB-BA5D-834A-909D-72BD5B07BFBF}"/>
    <dgm:cxn modelId="{3638AB71-7D70-9942-93D7-8623B0641B2F}" type="presOf" srcId="{5D916CBC-57B6-7F4B-9ABC-73B33829D27B}" destId="{0E6CD5C5-C7B1-0945-A942-7FB390A55456}" srcOrd="0" destOrd="0" presId="urn:microsoft.com/office/officeart/2005/8/layout/arrow3"/>
    <dgm:cxn modelId="{CABEA4E0-D178-3F40-A798-2BECB60A16A4}" type="presParOf" srcId="{BE996DDB-57B5-DB48-A88A-AB0C242A11FE}" destId="{150BBBD3-85CE-514F-B935-B420EF9D00F4}" srcOrd="0" destOrd="0" presId="urn:microsoft.com/office/officeart/2005/8/layout/arrow3"/>
    <dgm:cxn modelId="{A5149F97-9DD3-CD42-A5EF-809872C110D5}" type="presParOf" srcId="{BE996DDB-57B5-DB48-A88A-AB0C242A11FE}" destId="{4CC2D0E3-617E-C94E-BADB-3A26FEA88EDF}" srcOrd="1" destOrd="0" presId="urn:microsoft.com/office/officeart/2005/8/layout/arrow3"/>
    <dgm:cxn modelId="{E9303A9D-BA92-E54F-AE15-CDBDD54B66F7}" type="presParOf" srcId="{BE996DDB-57B5-DB48-A88A-AB0C242A11FE}" destId="{0E6CD5C5-C7B1-0945-A942-7FB390A55456}" srcOrd="2" destOrd="0" presId="urn:microsoft.com/office/officeart/2005/8/layout/arrow3"/>
    <dgm:cxn modelId="{E8907EB8-4FA3-2643-981E-D6610DF138D0}" type="presParOf" srcId="{BE996DDB-57B5-DB48-A88A-AB0C242A11FE}" destId="{BA9E0A3C-623E-324F-9E4A-BEB2BED2A4DE}" srcOrd="3" destOrd="0" presId="urn:microsoft.com/office/officeart/2005/8/layout/arrow3"/>
    <dgm:cxn modelId="{1D7D579A-8003-F94A-B4BD-76253F634369}" type="presParOf" srcId="{BE996DDB-57B5-DB48-A88A-AB0C242A11FE}" destId="{82F5E926-EABB-894E-926A-8EF0C9BB24D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2E542-294F-5C4E-938D-A93A5D864CB5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72A2CEF5-3DC4-534E-9BF2-F765747E0716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1. Identification de l’activité et du facteur</a:t>
          </a:r>
        </a:p>
      </dgm:t>
    </dgm:pt>
    <dgm:pt modelId="{726FC3A5-8772-924A-83FE-8BF89E42D712}" type="par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78654358-6B24-BC45-AE48-DC88F97B35C3}" type="sib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4187F810-D076-9C4B-B79C-E13593266D5F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2. Identification des risques</a:t>
          </a:r>
        </a:p>
      </dgm:t>
    </dgm:pt>
    <dgm:pt modelId="{9D54D73D-7C4C-F94B-BED5-D574944CEBBD}" type="par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6AAA8913-87C3-5A41-94A0-61F963E2C5BF}" type="sib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F22CD2E4-AB6C-0642-86EA-F0F54A24DBB5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3. Sélection des facteurs de réduction des risques - intervention</a:t>
          </a:r>
        </a:p>
      </dgm:t>
    </dgm:pt>
    <dgm:pt modelId="{DA427F07-D365-D941-9D50-722D107D2032}" type="par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20399010-0138-9345-9838-FDBF5AFF10B5}" type="sib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DC022A66-5127-E74F-934E-55B79D4DC75F}" type="pres">
      <dgm:prSet presAssocID="{72F2E542-294F-5C4E-938D-A93A5D864CB5}" presName="Name0" presStyleCnt="0">
        <dgm:presLayoutVars>
          <dgm:dir/>
          <dgm:animLvl val="lvl"/>
          <dgm:resizeHandles val="exact"/>
        </dgm:presLayoutVars>
      </dgm:prSet>
      <dgm:spPr/>
    </dgm:pt>
    <dgm:pt modelId="{8151384E-39AB-F44E-93DB-F71AE4E3AE96}" type="pres">
      <dgm:prSet presAssocID="{72A2CEF5-3DC4-534E-9BF2-F765747E07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022E37-1866-1F44-B1BE-0EA800564B5F}" type="pres">
      <dgm:prSet presAssocID="{78654358-6B24-BC45-AE48-DC88F97B35C3}" presName="parTxOnlySpace" presStyleCnt="0"/>
      <dgm:spPr/>
    </dgm:pt>
    <dgm:pt modelId="{87DF9639-1220-6D4C-A562-BA1A9815769B}" type="pres">
      <dgm:prSet presAssocID="{4187F810-D076-9C4B-B79C-E13593266D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CE581-F1C7-8546-A546-19C044D82B51}" type="pres">
      <dgm:prSet presAssocID="{6AAA8913-87C3-5A41-94A0-61F963E2C5BF}" presName="parTxOnlySpace" presStyleCnt="0"/>
      <dgm:spPr/>
    </dgm:pt>
    <dgm:pt modelId="{410F6954-3FC8-4644-9F97-D9707BB4AC12}" type="pres">
      <dgm:prSet presAssocID="{F22CD2E4-AB6C-0642-86EA-F0F54A24DB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1D21B2-B7BA-3748-BF2B-9FFD59EE5BBC}" type="presOf" srcId="{72F2E542-294F-5C4E-938D-A93A5D864CB5}" destId="{DC022A66-5127-E74F-934E-55B79D4DC75F}" srcOrd="0" destOrd="0" presId="urn:microsoft.com/office/officeart/2005/8/layout/chevron1"/>
    <dgm:cxn modelId="{D5A837E6-CE06-2547-9FC2-BAB69572F1B2}" type="presOf" srcId="{72A2CEF5-3DC4-534E-9BF2-F765747E0716}" destId="{8151384E-39AB-F44E-93DB-F71AE4E3AE96}" srcOrd="0" destOrd="0" presId="urn:microsoft.com/office/officeart/2005/8/layout/chevron1"/>
    <dgm:cxn modelId="{00A11E11-8C99-2F46-A43E-0DEEF16B5B72}" type="presOf" srcId="{4187F810-D076-9C4B-B79C-E13593266D5F}" destId="{87DF9639-1220-6D4C-A562-BA1A9815769B}" srcOrd="0" destOrd="0" presId="urn:microsoft.com/office/officeart/2005/8/layout/chevron1"/>
    <dgm:cxn modelId="{182EBB5F-80D8-0245-B20B-5803CFDF303B}" srcId="{72F2E542-294F-5C4E-938D-A93A5D864CB5}" destId="{72A2CEF5-3DC4-534E-9BF2-F765747E0716}" srcOrd="0" destOrd="0" parTransId="{726FC3A5-8772-924A-83FE-8BF89E42D712}" sibTransId="{78654358-6B24-BC45-AE48-DC88F97B35C3}"/>
    <dgm:cxn modelId="{9E8501AB-9BB9-E446-B3C6-FF76AAFAFACD}" type="presOf" srcId="{F22CD2E4-AB6C-0642-86EA-F0F54A24DBB5}" destId="{410F6954-3FC8-4644-9F97-D9707BB4AC12}" srcOrd="0" destOrd="0" presId="urn:microsoft.com/office/officeart/2005/8/layout/chevron1"/>
    <dgm:cxn modelId="{CF721AC8-D889-BA46-A78C-25591F5B0578}" srcId="{72F2E542-294F-5C4E-938D-A93A5D864CB5}" destId="{4187F810-D076-9C4B-B79C-E13593266D5F}" srcOrd="1" destOrd="0" parTransId="{9D54D73D-7C4C-F94B-BED5-D574944CEBBD}" sibTransId="{6AAA8913-87C3-5A41-94A0-61F963E2C5BF}"/>
    <dgm:cxn modelId="{2B917068-781E-7F42-B22E-48CF339D7F1E}" srcId="{72F2E542-294F-5C4E-938D-A93A5D864CB5}" destId="{F22CD2E4-AB6C-0642-86EA-F0F54A24DBB5}" srcOrd="2" destOrd="0" parTransId="{DA427F07-D365-D941-9D50-722D107D2032}" sibTransId="{20399010-0138-9345-9838-FDBF5AFF10B5}"/>
    <dgm:cxn modelId="{A485C7D4-5C45-594A-9EFF-A57A6210A9C9}" type="presParOf" srcId="{DC022A66-5127-E74F-934E-55B79D4DC75F}" destId="{8151384E-39AB-F44E-93DB-F71AE4E3AE96}" srcOrd="0" destOrd="0" presId="urn:microsoft.com/office/officeart/2005/8/layout/chevron1"/>
    <dgm:cxn modelId="{D12F12E4-61E1-2B47-9A0F-2BC49A41E744}" type="presParOf" srcId="{DC022A66-5127-E74F-934E-55B79D4DC75F}" destId="{40022E37-1866-1F44-B1BE-0EA800564B5F}" srcOrd="1" destOrd="0" presId="urn:microsoft.com/office/officeart/2005/8/layout/chevron1"/>
    <dgm:cxn modelId="{839E4309-7B0E-A448-9DAC-A0E989A5DA15}" type="presParOf" srcId="{DC022A66-5127-E74F-934E-55B79D4DC75F}" destId="{87DF9639-1220-6D4C-A562-BA1A9815769B}" srcOrd="2" destOrd="0" presId="urn:microsoft.com/office/officeart/2005/8/layout/chevron1"/>
    <dgm:cxn modelId="{417EC1BD-9A00-554E-9FF6-E38340BF8B66}" type="presParOf" srcId="{DC022A66-5127-E74F-934E-55B79D4DC75F}" destId="{F86CE581-F1C7-8546-A546-19C044D82B51}" srcOrd="3" destOrd="0" presId="urn:microsoft.com/office/officeart/2005/8/layout/chevron1"/>
    <dgm:cxn modelId="{03737E14-8466-D445-A1AE-8B34DC7330B8}" type="presParOf" srcId="{DC022A66-5127-E74F-934E-55B79D4DC75F}" destId="{410F6954-3FC8-4644-9F97-D9707BB4AC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1E2F4-1F98-FB4B-BFAF-F62C8DC8E662}" type="doc">
      <dgm:prSet loTypeId="urn:microsoft.com/office/officeart/2005/8/layout/cycle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77A78-FD33-9941-B8A9-CDC485908D83}">
      <dgm:prSet phldrT="[Text]" custT="1"/>
      <dgm:spPr>
        <a:xfrm>
          <a:off x="2481226" y="977"/>
          <a:ext cx="953206" cy="476603"/>
        </a:xfrm>
      </dgm:spPr>
      <dgm:t>
        <a:bodyPr/>
        <a:lstStyle/>
        <a:p>
          <a:r>
            <a:rPr lang="en-US" sz="1400" dirty="0">
              <a:latin typeface="Avenir Book" panose="02000503020000020003" pitchFamily="2" charset="0"/>
              <a:ea typeface="+mn-ea"/>
              <a:cs typeface="+mn-cs"/>
            </a:rPr>
            <a:t>1. </a:t>
          </a:r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Souscripteurs de risque</a:t>
          </a:r>
        </a:p>
      </dgm:t>
    </dgm:pt>
    <dgm:pt modelId="{3B0A814F-CE09-A349-BB19-28A6FC52C175}" type="parTrans" cxnId="{F5812151-2EA8-9646-9A22-6C276B0CC2EF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236D71E7-4748-B64B-B95D-FDCEA7BAF8BC}" type="sibTrans" cxnId="{F5812151-2EA8-9646-9A22-6C276B0CC2EF}">
      <dgm:prSet/>
      <dgm:spPr>
        <a:xfrm>
          <a:off x="1242279" y="-31153"/>
          <a:ext cx="3431100" cy="3431100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2B33EB56-5BDE-D746-8595-1BA5D0A70211}">
      <dgm:prSet phldrT="[Text]" custT="1"/>
      <dgm:spPr>
        <a:xfrm>
          <a:off x="3515833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4. Communication des informations</a:t>
          </a:r>
        </a:p>
      </dgm:t>
    </dgm:pt>
    <dgm:pt modelId="{D32150AC-C547-9443-A6CA-22118E3A1438}" type="parTrans" cxnId="{AD18E871-5EBA-6B4F-818B-47C011B9751C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AFABFAB3-F582-2743-A3A8-248EAEB6C549}" type="sibTrans" cxnId="{AD18E871-5EBA-6B4F-818B-47C011B9751C}">
      <dgm:prSet/>
      <dgm:spPr>
        <a:xfrm>
          <a:off x="4376218" y="2875842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7A767DA8-EFC2-AD4C-A9BD-5A074597F6D9}">
      <dgm:prSet phldrT="[Text]" custT="1"/>
      <dgm:spPr>
        <a:xfrm>
          <a:off x="1446619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 6. Paiement des primes</a:t>
          </a:r>
        </a:p>
      </dgm:t>
    </dgm:pt>
    <dgm:pt modelId="{5CFD6D1E-8BAE-9A4F-A2BB-B25CB0F43397}" type="parTrans" cxnId="{9386774F-6B36-AB48-8754-EE6C739F458D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156D4F4-9265-1A4E-8A4C-E46E4A593721}" type="sibTrans" cxnId="{9386774F-6B36-AB48-8754-EE6C739F458D}">
      <dgm:prSet/>
      <dgm:spPr>
        <a:xfrm>
          <a:off x="4722066" y="411851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713B2C1-5ED7-344D-8E36-5ACB2675CF98}">
      <dgm:prSet phldrT="[Text]" custT="1"/>
      <dgm:spPr>
        <a:xfrm>
          <a:off x="3944382" y="1464133"/>
          <a:ext cx="953206" cy="476603"/>
        </a:xfrm>
      </dgm:spPr>
      <dgm:t>
        <a:bodyPr/>
        <a:lstStyle/>
        <a:p>
          <a:r>
            <a:rPr lang="fr-FR" sz="1400" noProof="0" dirty="0">
              <a:solidFill>
                <a:schemeClr val="bg1"/>
              </a:solidFill>
              <a:latin typeface="Avenir Book" panose="02000503020000020003" pitchFamily="2" charset="0"/>
              <a:ea typeface="+mn-ea"/>
              <a:cs typeface="+mn-cs"/>
            </a:rPr>
            <a:t>3. Conception et évaluation des produits</a:t>
          </a:r>
        </a:p>
      </dgm:t>
    </dgm:pt>
    <dgm:pt modelId="{5B2186F0-74B8-B147-A920-4806EE0FBC1C}" type="parTrans" cxnId="{3A8DA73D-893A-9841-855D-E79E714CC974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A55C129-FD73-1F41-B04A-08BE1008D401}" type="sibTrans" cxnId="{3A8DA73D-893A-9841-855D-E79E714CC974}">
      <dgm:prSet/>
      <dgm:spPr>
        <a:xfrm>
          <a:off x="4067032" y="185899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1B3F565-BC2F-7C46-B89C-06FAE0776DAA}">
      <dgm:prSet phldrT="[Text]" custT="1"/>
      <dgm:spPr>
        <a:xfrm>
          <a:off x="1446619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8. Gestion des litiges et réclamations</a:t>
          </a:r>
        </a:p>
      </dgm:t>
    </dgm:pt>
    <dgm:pt modelId="{F56E7719-A95C-AD48-B6EF-14C22708F817}" type="par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77D4A806-F3D9-264C-8E6E-73D88EA4A89A}" type="sib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456B61BF-C315-B549-87FB-C3E3CEAF275F}">
      <dgm:prSet phldrT="[Text]" custT="1"/>
      <dgm:spPr>
        <a:xfrm>
          <a:off x="3515833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2. Canaux de distribution</a:t>
          </a:r>
        </a:p>
      </dgm:t>
    </dgm:pt>
    <dgm:pt modelId="{975B774C-DC5B-6044-A445-C2A11772D80F}" type="par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D2A6C48-C48E-4742-854D-C3102A98F638}" type="sib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39353598-333D-8B44-BD1D-1075955AEC26}">
      <dgm:prSet phldrT="[Text]" custT="1"/>
      <dgm:spPr>
        <a:xfrm>
          <a:off x="1018070" y="1464133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7. Gestion des indemnisations et fin de contrat</a:t>
          </a:r>
        </a:p>
      </dgm:t>
    </dgm:pt>
    <dgm:pt modelId="{0CA20BB7-23C2-6E46-A2FD-4C8B1CBEF44B}" type="par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9BA08505-3AEA-A74A-871F-BB13B4E88A5D}" type="sib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80903332-33E7-6948-A8F1-5AAFA2A692CE}">
      <dgm:prSet phldrT="[Text]" custT="1"/>
      <dgm:spPr>
        <a:xfrm>
          <a:off x="2481226" y="2927289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5. Consentement et octroi des informations des clients</a:t>
          </a:r>
        </a:p>
      </dgm:t>
    </dgm:pt>
    <dgm:pt modelId="{D99F623A-54B1-D648-A5DE-9FA83CDD8860}" type="par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CA70F27A-A22B-B54D-A9E4-CCA040F4FA11}" type="sib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FEB087C4-5654-F145-8A7A-332E07F751E8}" type="pres">
      <dgm:prSet presAssocID="{1341E2F4-1F98-FB4B-BFAF-F62C8DC8E6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A5CA73-A794-024E-83B2-61B57E004852}" type="pres">
      <dgm:prSet presAssocID="{1341E2F4-1F98-FB4B-BFAF-F62C8DC8E662}" presName="cycle" presStyleCnt="0"/>
      <dgm:spPr/>
    </dgm:pt>
    <dgm:pt modelId="{08ADBFD0-7EEE-D64E-AE0F-A31218F12BDA}" type="pres">
      <dgm:prSet presAssocID="{0FC77A78-FD33-9941-B8A9-CDC485908D83}" presName="nodeFirst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015E579-1270-FE4E-8E49-9C7AA6458ED9}" type="pres">
      <dgm:prSet presAssocID="{236D71E7-4748-B64B-B95D-FDCEA7BAF8BC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666486"/>
            <a:gd name="adj4" fmla="val 16864469"/>
            <a:gd name="adj5" fmla="val 5757"/>
          </a:avLst>
        </a:prstGeom>
      </dgm:spPr>
      <dgm:t>
        <a:bodyPr/>
        <a:lstStyle/>
        <a:p>
          <a:endParaRPr lang="fr-FR"/>
        </a:p>
      </dgm:t>
    </dgm:pt>
    <dgm:pt modelId="{DDBAA591-ACB6-8543-8519-E84482A51C73}" type="pres">
      <dgm:prSet presAssocID="{456B61BF-C315-B549-87FB-C3E3CEAF275F}" presName="nodeFollowingNodes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6C9397-0F59-C841-B2B4-0970294ABED0}" type="pres">
      <dgm:prSet presAssocID="{B713B2C1-5ED7-344D-8E36-5ACB2675CF98}" presName="nodeFollowingNodes" presStyleLbl="node1" presStyleIdx="2" presStyleCnt="8" custScaleX="123992" custRadScaleRad="102351" custRadScaleInc="-10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917836D-F3A5-D946-8C65-63601CD03F45}" type="pres">
      <dgm:prSet presAssocID="{2B33EB56-5BDE-D746-8595-1BA5D0A70211}" presName="nodeFollowingNodes" presStyleLbl="node1" presStyleIdx="3" presStyleCnt="8" custScaleX="135131" custRadScaleRad="103739" custRadScaleInc="-371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DD72404-BB2C-C54C-90E3-651F8B5EA87C}" type="pres">
      <dgm:prSet presAssocID="{80903332-33E7-6948-A8F1-5AAFA2A692CE}" presName="nodeFollowingNodes" presStyleLbl="node1" presStyleIdx="4" presStyleCnt="8" custScaleX="144731" custScaleY="171841" custRadScaleRad="106870" custRadScaleInc="-69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3558751-A1DD-9E4B-ABBD-88BB9B3B61D3}" type="pres">
      <dgm:prSet presAssocID="{7A767DA8-EFC2-AD4C-A9BD-5A074597F6D9}" presName="nodeFollowingNodes" presStyleLbl="node1" presStyleIdx="5" presStyleCnt="8" custRadScaleRad="103546" custRadScaleInc="23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81D1A2-D95C-E64C-B738-C28D7EAD291B}" type="pres">
      <dgm:prSet presAssocID="{39353598-333D-8B44-BD1D-1075955AEC26}" presName="nodeFollowingNodes" presStyleLbl="node1" presStyleIdx="6" presStyleCnt="8" custScaleX="1366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388FCB3-B06F-0247-9637-063A02DF6460}" type="pres">
      <dgm:prSet presAssocID="{B1B3F565-BC2F-7C46-B89C-06FAE0776DAA}" presName="nodeFollowingNodes" presStyleLbl="node1" presStyleIdx="7" presStyleCnt="8" custRadScaleRad="104139" custRadScaleInc="-14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3A7270BD-1E08-E745-BD76-F4419506EE92}" srcId="{1341E2F4-1F98-FB4B-BFAF-F62C8DC8E662}" destId="{456B61BF-C315-B549-87FB-C3E3CEAF275F}" srcOrd="1" destOrd="0" parTransId="{975B774C-DC5B-6044-A445-C2A11772D80F}" sibTransId="{0D2A6C48-C48E-4742-854D-C3102A98F638}"/>
    <dgm:cxn modelId="{1B9A55CA-49AB-7B44-850E-6CA4BAB7AC45}" srcId="{1341E2F4-1F98-FB4B-BFAF-F62C8DC8E662}" destId="{80903332-33E7-6948-A8F1-5AAFA2A692CE}" srcOrd="4" destOrd="0" parTransId="{D99F623A-54B1-D648-A5DE-9FA83CDD8860}" sibTransId="{CA70F27A-A22B-B54D-A9E4-CCA040F4FA11}"/>
    <dgm:cxn modelId="{72C081C3-8113-404D-9333-5E978575D09B}" type="presOf" srcId="{2B33EB56-5BDE-D746-8595-1BA5D0A70211}" destId="{D917836D-F3A5-D946-8C65-63601CD03F45}" srcOrd="0" destOrd="0" presId="urn:microsoft.com/office/officeart/2005/8/layout/cycle3"/>
    <dgm:cxn modelId="{EFE18352-594D-0541-962A-56C553640F2F}" type="presOf" srcId="{80903332-33E7-6948-A8F1-5AAFA2A692CE}" destId="{8DD72404-BB2C-C54C-90E3-651F8B5EA87C}" srcOrd="0" destOrd="0" presId="urn:microsoft.com/office/officeart/2005/8/layout/cycle3"/>
    <dgm:cxn modelId="{03E22E84-2338-F048-98A7-E0BA7866C1BA}" type="presOf" srcId="{39353598-333D-8B44-BD1D-1075955AEC26}" destId="{0D81D1A2-D95C-E64C-B738-C28D7EAD291B}" srcOrd="0" destOrd="0" presId="urn:microsoft.com/office/officeart/2005/8/layout/cycle3"/>
    <dgm:cxn modelId="{9386774F-6B36-AB48-8754-EE6C739F458D}" srcId="{1341E2F4-1F98-FB4B-BFAF-F62C8DC8E662}" destId="{7A767DA8-EFC2-AD4C-A9BD-5A074597F6D9}" srcOrd="5" destOrd="0" parTransId="{5CFD6D1E-8BAE-9A4F-A2BB-B25CB0F43397}" sibTransId="{0156D4F4-9265-1A4E-8A4C-E46E4A593721}"/>
    <dgm:cxn modelId="{A9A91384-C555-F443-868F-9A7A765CC5A3}" type="presOf" srcId="{236D71E7-4748-B64B-B95D-FDCEA7BAF8BC}" destId="{6015E579-1270-FE4E-8E49-9C7AA6458ED9}" srcOrd="0" destOrd="0" presId="urn:microsoft.com/office/officeart/2005/8/layout/cycle3"/>
    <dgm:cxn modelId="{FBE5E516-6CE4-5748-9A6A-037243CB49F0}" type="presOf" srcId="{0FC77A78-FD33-9941-B8A9-CDC485908D83}" destId="{08ADBFD0-7EEE-D64E-AE0F-A31218F12BDA}" srcOrd="0" destOrd="0" presId="urn:microsoft.com/office/officeart/2005/8/layout/cycle3"/>
    <dgm:cxn modelId="{E047ED72-BD59-3640-A827-3453768074A6}" srcId="{1341E2F4-1F98-FB4B-BFAF-F62C8DC8E662}" destId="{39353598-333D-8B44-BD1D-1075955AEC26}" srcOrd="6" destOrd="0" parTransId="{0CA20BB7-23C2-6E46-A2FD-4C8B1CBEF44B}" sibTransId="{9BA08505-3AEA-A74A-871F-BB13B4E88A5D}"/>
    <dgm:cxn modelId="{035DE0D2-0639-C149-A2C6-34FC11090790}" srcId="{1341E2F4-1F98-FB4B-BFAF-F62C8DC8E662}" destId="{B1B3F565-BC2F-7C46-B89C-06FAE0776DAA}" srcOrd="7" destOrd="0" parTransId="{F56E7719-A95C-AD48-B6EF-14C22708F817}" sibTransId="{77D4A806-F3D9-264C-8E6E-73D88EA4A89A}"/>
    <dgm:cxn modelId="{847B56F5-F0E9-9748-B246-9046B4AD3234}" type="presOf" srcId="{7A767DA8-EFC2-AD4C-A9BD-5A074597F6D9}" destId="{83558751-A1DD-9E4B-ABBD-88BB9B3B61D3}" srcOrd="0" destOrd="0" presId="urn:microsoft.com/office/officeart/2005/8/layout/cycle3"/>
    <dgm:cxn modelId="{73FF8A9F-2864-A743-B2E6-F371E22D72BA}" type="presOf" srcId="{B1B3F565-BC2F-7C46-B89C-06FAE0776DAA}" destId="{6388FCB3-B06F-0247-9637-063A02DF6460}" srcOrd="0" destOrd="0" presId="urn:microsoft.com/office/officeart/2005/8/layout/cycle3"/>
    <dgm:cxn modelId="{09DEFB64-3E26-D243-9013-B105F133E320}" type="presOf" srcId="{456B61BF-C315-B549-87FB-C3E3CEAF275F}" destId="{DDBAA591-ACB6-8543-8519-E84482A51C73}" srcOrd="0" destOrd="0" presId="urn:microsoft.com/office/officeart/2005/8/layout/cycle3"/>
    <dgm:cxn modelId="{7F2A21AB-76F6-264E-8AA7-F0097E651449}" type="presOf" srcId="{1341E2F4-1F98-FB4B-BFAF-F62C8DC8E662}" destId="{FEB087C4-5654-F145-8A7A-332E07F751E8}" srcOrd="0" destOrd="0" presId="urn:microsoft.com/office/officeart/2005/8/layout/cycle3"/>
    <dgm:cxn modelId="{F5812151-2EA8-9646-9A22-6C276B0CC2EF}" srcId="{1341E2F4-1F98-FB4B-BFAF-F62C8DC8E662}" destId="{0FC77A78-FD33-9941-B8A9-CDC485908D83}" srcOrd="0" destOrd="0" parTransId="{3B0A814F-CE09-A349-BB19-28A6FC52C175}" sibTransId="{236D71E7-4748-B64B-B95D-FDCEA7BAF8BC}"/>
    <dgm:cxn modelId="{CC368658-70AA-8542-A75B-83CB9C371745}" type="presOf" srcId="{B713B2C1-5ED7-344D-8E36-5ACB2675CF98}" destId="{7E6C9397-0F59-C841-B2B4-0970294ABED0}" srcOrd="0" destOrd="0" presId="urn:microsoft.com/office/officeart/2005/8/layout/cycle3"/>
    <dgm:cxn modelId="{AD18E871-5EBA-6B4F-818B-47C011B9751C}" srcId="{1341E2F4-1F98-FB4B-BFAF-F62C8DC8E662}" destId="{2B33EB56-5BDE-D746-8595-1BA5D0A70211}" srcOrd="3" destOrd="0" parTransId="{D32150AC-C547-9443-A6CA-22118E3A1438}" sibTransId="{AFABFAB3-F582-2743-A3A8-248EAEB6C549}"/>
    <dgm:cxn modelId="{3A8DA73D-893A-9841-855D-E79E714CC974}" srcId="{1341E2F4-1F98-FB4B-BFAF-F62C8DC8E662}" destId="{B713B2C1-5ED7-344D-8E36-5ACB2675CF98}" srcOrd="2" destOrd="0" parTransId="{5B2186F0-74B8-B147-A920-4806EE0FBC1C}" sibTransId="{0A55C129-FD73-1F41-B04A-08BE1008D401}"/>
    <dgm:cxn modelId="{12DB3126-5159-6740-861C-9CD4B52AA8D8}" type="presParOf" srcId="{FEB087C4-5654-F145-8A7A-332E07F751E8}" destId="{F8A5CA73-A794-024E-83B2-61B57E004852}" srcOrd="0" destOrd="0" presId="urn:microsoft.com/office/officeart/2005/8/layout/cycle3"/>
    <dgm:cxn modelId="{C0D0DF5E-7CFF-C543-A6E1-6740F4B4BCC1}" type="presParOf" srcId="{F8A5CA73-A794-024E-83B2-61B57E004852}" destId="{08ADBFD0-7EEE-D64E-AE0F-A31218F12BDA}" srcOrd="0" destOrd="0" presId="urn:microsoft.com/office/officeart/2005/8/layout/cycle3"/>
    <dgm:cxn modelId="{AEFBE5B8-F8C4-3D4C-873A-ED65874776ED}" type="presParOf" srcId="{F8A5CA73-A794-024E-83B2-61B57E004852}" destId="{6015E579-1270-FE4E-8E49-9C7AA6458ED9}" srcOrd="1" destOrd="0" presId="urn:microsoft.com/office/officeart/2005/8/layout/cycle3"/>
    <dgm:cxn modelId="{37476783-134B-A74C-B456-073B916166C5}" type="presParOf" srcId="{F8A5CA73-A794-024E-83B2-61B57E004852}" destId="{DDBAA591-ACB6-8543-8519-E84482A51C73}" srcOrd="2" destOrd="0" presId="urn:microsoft.com/office/officeart/2005/8/layout/cycle3"/>
    <dgm:cxn modelId="{972EBEFC-EE13-4A4B-B1A5-A80A52206C8E}" type="presParOf" srcId="{F8A5CA73-A794-024E-83B2-61B57E004852}" destId="{7E6C9397-0F59-C841-B2B4-0970294ABED0}" srcOrd="3" destOrd="0" presId="urn:microsoft.com/office/officeart/2005/8/layout/cycle3"/>
    <dgm:cxn modelId="{7864171B-8842-F045-9600-5A038BF3877C}" type="presParOf" srcId="{F8A5CA73-A794-024E-83B2-61B57E004852}" destId="{D917836D-F3A5-D946-8C65-63601CD03F45}" srcOrd="4" destOrd="0" presId="urn:microsoft.com/office/officeart/2005/8/layout/cycle3"/>
    <dgm:cxn modelId="{42BFB914-AF39-A04F-AE79-BEBEC04697A4}" type="presParOf" srcId="{F8A5CA73-A794-024E-83B2-61B57E004852}" destId="{8DD72404-BB2C-C54C-90E3-651F8B5EA87C}" srcOrd="5" destOrd="0" presId="urn:microsoft.com/office/officeart/2005/8/layout/cycle3"/>
    <dgm:cxn modelId="{A059457D-AAC5-D64E-A3C8-B3A5F4432119}" type="presParOf" srcId="{F8A5CA73-A794-024E-83B2-61B57E004852}" destId="{83558751-A1DD-9E4B-ABBD-88BB9B3B61D3}" srcOrd="6" destOrd="0" presId="urn:microsoft.com/office/officeart/2005/8/layout/cycle3"/>
    <dgm:cxn modelId="{55A562AB-28AE-504C-86F6-156F4A60D70D}" type="presParOf" srcId="{F8A5CA73-A794-024E-83B2-61B57E004852}" destId="{0D81D1A2-D95C-E64C-B738-C28D7EAD291B}" srcOrd="7" destOrd="0" presId="urn:microsoft.com/office/officeart/2005/8/layout/cycle3"/>
    <dgm:cxn modelId="{0EE62828-C296-FF45-BDA7-F8B6208CF45D}" type="presParOf" srcId="{F8A5CA73-A794-024E-83B2-61B57E004852}" destId="{6388FCB3-B06F-0247-9637-063A02DF646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41E2F4-1F98-FB4B-BFAF-F62C8DC8E662}" type="doc">
      <dgm:prSet loTypeId="urn:microsoft.com/office/officeart/2005/8/layout/cycle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77A78-FD33-9941-B8A9-CDC485908D83}">
      <dgm:prSet phldrT="[Text]" custT="1"/>
      <dgm:spPr>
        <a:xfrm>
          <a:off x="2481226" y="977"/>
          <a:ext cx="953206" cy="476603"/>
        </a:xfrm>
      </dgm:spPr>
      <dgm:t>
        <a:bodyPr/>
        <a:lstStyle/>
        <a:p>
          <a:r>
            <a:rPr lang="en-US" sz="1400" dirty="0">
              <a:latin typeface="Avenir Book" panose="02000503020000020003" pitchFamily="2" charset="0"/>
              <a:ea typeface="+mn-ea"/>
              <a:cs typeface="+mn-cs"/>
            </a:rPr>
            <a:t>1. </a:t>
          </a:r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Souscripteurs de risque</a:t>
          </a:r>
        </a:p>
      </dgm:t>
    </dgm:pt>
    <dgm:pt modelId="{3B0A814F-CE09-A349-BB19-28A6FC52C175}" type="parTrans" cxnId="{F5812151-2EA8-9646-9A22-6C276B0CC2EF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236D71E7-4748-B64B-B95D-FDCEA7BAF8BC}" type="sibTrans" cxnId="{F5812151-2EA8-9646-9A22-6C276B0CC2EF}">
      <dgm:prSet/>
      <dgm:spPr>
        <a:xfrm>
          <a:off x="1242279" y="-31153"/>
          <a:ext cx="3431100" cy="3431100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2B33EB56-5BDE-D746-8595-1BA5D0A70211}">
      <dgm:prSet phldrT="[Text]" custT="1"/>
      <dgm:spPr>
        <a:xfrm>
          <a:off x="3515833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4. Communication des informations</a:t>
          </a:r>
        </a:p>
      </dgm:t>
    </dgm:pt>
    <dgm:pt modelId="{D32150AC-C547-9443-A6CA-22118E3A1438}" type="parTrans" cxnId="{AD18E871-5EBA-6B4F-818B-47C011B9751C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AFABFAB3-F582-2743-A3A8-248EAEB6C549}" type="sibTrans" cxnId="{AD18E871-5EBA-6B4F-818B-47C011B9751C}">
      <dgm:prSet/>
      <dgm:spPr>
        <a:xfrm>
          <a:off x="4376218" y="2875842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7A767DA8-EFC2-AD4C-A9BD-5A074597F6D9}">
      <dgm:prSet phldrT="[Text]" custT="1"/>
      <dgm:spPr>
        <a:xfrm>
          <a:off x="1446619" y="2498740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 6. Paiement des primes</a:t>
          </a:r>
        </a:p>
      </dgm:t>
    </dgm:pt>
    <dgm:pt modelId="{5CFD6D1E-8BAE-9A4F-A2BB-B25CB0F43397}" type="parTrans" cxnId="{9386774F-6B36-AB48-8754-EE6C739F458D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156D4F4-9265-1A4E-8A4C-E46E4A593721}" type="sibTrans" cxnId="{9386774F-6B36-AB48-8754-EE6C739F458D}">
      <dgm:prSet/>
      <dgm:spPr>
        <a:xfrm>
          <a:off x="4722066" y="411851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713B2C1-5ED7-344D-8E36-5ACB2675CF98}">
      <dgm:prSet phldrT="[Text]" custT="1"/>
      <dgm:spPr>
        <a:xfrm>
          <a:off x="3944382" y="1464133"/>
          <a:ext cx="953206" cy="476603"/>
        </a:xfrm>
      </dgm:spPr>
      <dgm:t>
        <a:bodyPr/>
        <a:lstStyle/>
        <a:p>
          <a:r>
            <a:rPr lang="fr-FR" sz="1400" noProof="0" dirty="0">
              <a:solidFill>
                <a:schemeClr val="bg1"/>
              </a:solidFill>
              <a:latin typeface="Avenir Book" panose="02000503020000020003" pitchFamily="2" charset="0"/>
              <a:ea typeface="+mn-ea"/>
              <a:cs typeface="+mn-cs"/>
            </a:rPr>
            <a:t>3. Conception et évaluation des produits</a:t>
          </a:r>
        </a:p>
      </dgm:t>
    </dgm:pt>
    <dgm:pt modelId="{5B2186F0-74B8-B147-A920-4806EE0FBC1C}" type="parTrans" cxnId="{3A8DA73D-893A-9841-855D-E79E714CC974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A55C129-FD73-1F41-B04A-08BE1008D401}" type="sibTrans" cxnId="{3A8DA73D-893A-9841-855D-E79E714CC974}">
      <dgm:prSet/>
      <dgm:spPr>
        <a:xfrm>
          <a:off x="4067032" y="1858994"/>
          <a:ext cx="646366" cy="646366"/>
        </a:xfrm>
      </dgm:spPr>
      <dgm:t>
        <a:bodyPr/>
        <a:lstStyle/>
        <a:p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Book" panose="02000503020000020003" pitchFamily="2" charset="0"/>
            <a:ea typeface="+mn-ea"/>
            <a:cs typeface="+mn-cs"/>
          </a:endParaRPr>
        </a:p>
      </dgm:t>
    </dgm:pt>
    <dgm:pt modelId="{B1B3F565-BC2F-7C46-B89C-06FAE0776DAA}">
      <dgm:prSet phldrT="[Text]" custT="1"/>
      <dgm:spPr>
        <a:xfrm>
          <a:off x="1446619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8. Gestion des litiges et réclamations</a:t>
          </a:r>
        </a:p>
      </dgm:t>
    </dgm:pt>
    <dgm:pt modelId="{F56E7719-A95C-AD48-B6EF-14C22708F817}" type="par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77D4A806-F3D9-264C-8E6E-73D88EA4A89A}" type="sibTrans" cxnId="{035DE0D2-0639-C149-A2C6-34FC11090790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456B61BF-C315-B549-87FB-C3E3CEAF275F}">
      <dgm:prSet phldrT="[Text]" custT="1"/>
      <dgm:spPr>
        <a:xfrm>
          <a:off x="3515833" y="429525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2. Canaux de distribution</a:t>
          </a:r>
        </a:p>
      </dgm:t>
    </dgm:pt>
    <dgm:pt modelId="{975B774C-DC5B-6044-A445-C2A11772D80F}" type="par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0D2A6C48-C48E-4742-854D-C3102A98F638}" type="sibTrans" cxnId="{3A7270BD-1E08-E745-BD76-F4419506EE92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39353598-333D-8B44-BD1D-1075955AEC26}">
      <dgm:prSet phldrT="[Text]" custT="1"/>
      <dgm:spPr>
        <a:xfrm>
          <a:off x="1018070" y="1464133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7. Gestion des indemnisations et fin de contrat</a:t>
          </a:r>
        </a:p>
      </dgm:t>
    </dgm:pt>
    <dgm:pt modelId="{0CA20BB7-23C2-6E46-A2FD-4C8B1CBEF44B}" type="par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9BA08505-3AEA-A74A-871F-BB13B4E88A5D}" type="sibTrans" cxnId="{E047ED72-BD59-3640-A827-3453768074A6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80903332-33E7-6948-A8F1-5AAFA2A692CE}">
      <dgm:prSet phldrT="[Text]" custT="1"/>
      <dgm:spPr>
        <a:xfrm>
          <a:off x="2481226" y="2927289"/>
          <a:ext cx="953206" cy="476603"/>
        </a:xfrm>
      </dgm:spPr>
      <dgm:t>
        <a:bodyPr/>
        <a:lstStyle/>
        <a:p>
          <a:r>
            <a:rPr lang="fr-FR" sz="1400" noProof="0" dirty="0">
              <a:latin typeface="Avenir Book" panose="02000503020000020003" pitchFamily="2" charset="0"/>
              <a:ea typeface="+mn-ea"/>
              <a:cs typeface="+mn-cs"/>
            </a:rPr>
            <a:t>5. Consentement et octroi des informations des clients</a:t>
          </a:r>
        </a:p>
      </dgm:t>
    </dgm:pt>
    <dgm:pt modelId="{D99F623A-54B1-D648-A5DE-9FA83CDD8860}" type="par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CA70F27A-A22B-B54D-A9E4-CCA040F4FA11}" type="sibTrans" cxnId="{1B9A55CA-49AB-7B44-850E-6CA4BAB7AC45}">
      <dgm:prSet/>
      <dgm:spPr/>
      <dgm:t>
        <a:bodyPr/>
        <a:lstStyle/>
        <a:p>
          <a:endParaRPr lang="en-US" sz="1400">
            <a:latin typeface="Avenir Book" panose="02000503020000020003" pitchFamily="2" charset="0"/>
          </a:endParaRPr>
        </a:p>
      </dgm:t>
    </dgm:pt>
    <dgm:pt modelId="{FEB087C4-5654-F145-8A7A-332E07F751E8}" type="pres">
      <dgm:prSet presAssocID="{1341E2F4-1F98-FB4B-BFAF-F62C8DC8E6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A5CA73-A794-024E-83B2-61B57E004852}" type="pres">
      <dgm:prSet presAssocID="{1341E2F4-1F98-FB4B-BFAF-F62C8DC8E662}" presName="cycle" presStyleCnt="0"/>
      <dgm:spPr/>
    </dgm:pt>
    <dgm:pt modelId="{08ADBFD0-7EEE-D64E-AE0F-A31218F12BDA}" type="pres">
      <dgm:prSet presAssocID="{0FC77A78-FD33-9941-B8A9-CDC485908D83}" presName="nodeFirst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015E579-1270-FE4E-8E49-9C7AA6458ED9}" type="pres">
      <dgm:prSet presAssocID="{236D71E7-4748-B64B-B95D-FDCEA7BAF8BC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666486"/>
            <a:gd name="adj4" fmla="val 16864469"/>
            <a:gd name="adj5" fmla="val 5757"/>
          </a:avLst>
        </a:prstGeom>
      </dgm:spPr>
      <dgm:t>
        <a:bodyPr/>
        <a:lstStyle/>
        <a:p>
          <a:endParaRPr lang="fr-FR"/>
        </a:p>
      </dgm:t>
    </dgm:pt>
    <dgm:pt modelId="{DDBAA591-ACB6-8543-8519-E84482A51C73}" type="pres">
      <dgm:prSet presAssocID="{456B61BF-C315-B549-87FB-C3E3CEAF275F}" presName="nodeFollowingNodes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6C9397-0F59-C841-B2B4-0970294ABED0}" type="pres">
      <dgm:prSet presAssocID="{B713B2C1-5ED7-344D-8E36-5ACB2675CF98}" presName="nodeFollowingNodes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917836D-F3A5-D946-8C65-63601CD03F45}" type="pres">
      <dgm:prSet presAssocID="{2B33EB56-5BDE-D746-8595-1BA5D0A70211}" presName="nodeFollowingNodes" presStyleLbl="node1" presStyleIdx="3" presStyleCnt="8" custScaleX="134978" custScaleY="103489" custRadScaleRad="97936" custRadScaleInc="-29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DD72404-BB2C-C54C-90E3-651F8B5EA87C}" type="pres">
      <dgm:prSet presAssocID="{80903332-33E7-6948-A8F1-5AAFA2A692CE}" presName="nodeFollowingNodes" presStyleLbl="node1" presStyleIdx="4" presStyleCnt="8" custScaleX="144299" custScaleY="1718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83558751-A1DD-9E4B-ABBD-88BB9B3B61D3}" type="pres">
      <dgm:prSet presAssocID="{7A767DA8-EFC2-AD4C-A9BD-5A074597F6D9}" presName="nodeFollowingNodes" presStyleLbl="node1" presStyleIdx="5" presStyleCnt="8" custRadScaleRad="102694" custRadScaleInc="325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81D1A2-D95C-E64C-B738-C28D7EAD291B}" type="pres">
      <dgm:prSet presAssocID="{39353598-333D-8B44-BD1D-1075955AEC26}" presName="nodeFollowingNodes" presStyleLbl="node1" presStyleIdx="6" presStyleCnt="8" custScaleX="1427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388FCB3-B06F-0247-9637-063A02DF6460}" type="pres">
      <dgm:prSet presAssocID="{B1B3F565-BC2F-7C46-B89C-06FAE0776DAA}" presName="nodeFollowingNodes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3A7270BD-1E08-E745-BD76-F4419506EE92}" srcId="{1341E2F4-1F98-FB4B-BFAF-F62C8DC8E662}" destId="{456B61BF-C315-B549-87FB-C3E3CEAF275F}" srcOrd="1" destOrd="0" parTransId="{975B774C-DC5B-6044-A445-C2A11772D80F}" sibTransId="{0D2A6C48-C48E-4742-854D-C3102A98F638}"/>
    <dgm:cxn modelId="{1B9A55CA-49AB-7B44-850E-6CA4BAB7AC45}" srcId="{1341E2F4-1F98-FB4B-BFAF-F62C8DC8E662}" destId="{80903332-33E7-6948-A8F1-5AAFA2A692CE}" srcOrd="4" destOrd="0" parTransId="{D99F623A-54B1-D648-A5DE-9FA83CDD8860}" sibTransId="{CA70F27A-A22B-B54D-A9E4-CCA040F4FA11}"/>
    <dgm:cxn modelId="{72C081C3-8113-404D-9333-5E978575D09B}" type="presOf" srcId="{2B33EB56-5BDE-D746-8595-1BA5D0A70211}" destId="{D917836D-F3A5-D946-8C65-63601CD03F45}" srcOrd="0" destOrd="0" presId="urn:microsoft.com/office/officeart/2005/8/layout/cycle3"/>
    <dgm:cxn modelId="{EFE18352-594D-0541-962A-56C553640F2F}" type="presOf" srcId="{80903332-33E7-6948-A8F1-5AAFA2A692CE}" destId="{8DD72404-BB2C-C54C-90E3-651F8B5EA87C}" srcOrd="0" destOrd="0" presId="urn:microsoft.com/office/officeart/2005/8/layout/cycle3"/>
    <dgm:cxn modelId="{03E22E84-2338-F048-98A7-E0BA7866C1BA}" type="presOf" srcId="{39353598-333D-8B44-BD1D-1075955AEC26}" destId="{0D81D1A2-D95C-E64C-B738-C28D7EAD291B}" srcOrd="0" destOrd="0" presId="urn:microsoft.com/office/officeart/2005/8/layout/cycle3"/>
    <dgm:cxn modelId="{9386774F-6B36-AB48-8754-EE6C739F458D}" srcId="{1341E2F4-1F98-FB4B-BFAF-F62C8DC8E662}" destId="{7A767DA8-EFC2-AD4C-A9BD-5A074597F6D9}" srcOrd="5" destOrd="0" parTransId="{5CFD6D1E-8BAE-9A4F-A2BB-B25CB0F43397}" sibTransId="{0156D4F4-9265-1A4E-8A4C-E46E4A593721}"/>
    <dgm:cxn modelId="{A9A91384-C555-F443-868F-9A7A765CC5A3}" type="presOf" srcId="{236D71E7-4748-B64B-B95D-FDCEA7BAF8BC}" destId="{6015E579-1270-FE4E-8E49-9C7AA6458ED9}" srcOrd="0" destOrd="0" presId="urn:microsoft.com/office/officeart/2005/8/layout/cycle3"/>
    <dgm:cxn modelId="{FBE5E516-6CE4-5748-9A6A-037243CB49F0}" type="presOf" srcId="{0FC77A78-FD33-9941-B8A9-CDC485908D83}" destId="{08ADBFD0-7EEE-D64E-AE0F-A31218F12BDA}" srcOrd="0" destOrd="0" presId="urn:microsoft.com/office/officeart/2005/8/layout/cycle3"/>
    <dgm:cxn modelId="{E047ED72-BD59-3640-A827-3453768074A6}" srcId="{1341E2F4-1F98-FB4B-BFAF-F62C8DC8E662}" destId="{39353598-333D-8B44-BD1D-1075955AEC26}" srcOrd="6" destOrd="0" parTransId="{0CA20BB7-23C2-6E46-A2FD-4C8B1CBEF44B}" sibTransId="{9BA08505-3AEA-A74A-871F-BB13B4E88A5D}"/>
    <dgm:cxn modelId="{035DE0D2-0639-C149-A2C6-34FC11090790}" srcId="{1341E2F4-1F98-FB4B-BFAF-F62C8DC8E662}" destId="{B1B3F565-BC2F-7C46-B89C-06FAE0776DAA}" srcOrd="7" destOrd="0" parTransId="{F56E7719-A95C-AD48-B6EF-14C22708F817}" sibTransId="{77D4A806-F3D9-264C-8E6E-73D88EA4A89A}"/>
    <dgm:cxn modelId="{847B56F5-F0E9-9748-B246-9046B4AD3234}" type="presOf" srcId="{7A767DA8-EFC2-AD4C-A9BD-5A074597F6D9}" destId="{83558751-A1DD-9E4B-ABBD-88BB9B3B61D3}" srcOrd="0" destOrd="0" presId="urn:microsoft.com/office/officeart/2005/8/layout/cycle3"/>
    <dgm:cxn modelId="{73FF8A9F-2864-A743-B2E6-F371E22D72BA}" type="presOf" srcId="{B1B3F565-BC2F-7C46-B89C-06FAE0776DAA}" destId="{6388FCB3-B06F-0247-9637-063A02DF6460}" srcOrd="0" destOrd="0" presId="urn:microsoft.com/office/officeart/2005/8/layout/cycle3"/>
    <dgm:cxn modelId="{09DEFB64-3E26-D243-9013-B105F133E320}" type="presOf" srcId="{456B61BF-C315-B549-87FB-C3E3CEAF275F}" destId="{DDBAA591-ACB6-8543-8519-E84482A51C73}" srcOrd="0" destOrd="0" presId="urn:microsoft.com/office/officeart/2005/8/layout/cycle3"/>
    <dgm:cxn modelId="{7F2A21AB-76F6-264E-8AA7-F0097E651449}" type="presOf" srcId="{1341E2F4-1F98-FB4B-BFAF-F62C8DC8E662}" destId="{FEB087C4-5654-F145-8A7A-332E07F751E8}" srcOrd="0" destOrd="0" presId="urn:microsoft.com/office/officeart/2005/8/layout/cycle3"/>
    <dgm:cxn modelId="{F5812151-2EA8-9646-9A22-6C276B0CC2EF}" srcId="{1341E2F4-1F98-FB4B-BFAF-F62C8DC8E662}" destId="{0FC77A78-FD33-9941-B8A9-CDC485908D83}" srcOrd="0" destOrd="0" parTransId="{3B0A814F-CE09-A349-BB19-28A6FC52C175}" sibTransId="{236D71E7-4748-B64B-B95D-FDCEA7BAF8BC}"/>
    <dgm:cxn modelId="{CC368658-70AA-8542-A75B-83CB9C371745}" type="presOf" srcId="{B713B2C1-5ED7-344D-8E36-5ACB2675CF98}" destId="{7E6C9397-0F59-C841-B2B4-0970294ABED0}" srcOrd="0" destOrd="0" presId="urn:microsoft.com/office/officeart/2005/8/layout/cycle3"/>
    <dgm:cxn modelId="{AD18E871-5EBA-6B4F-818B-47C011B9751C}" srcId="{1341E2F4-1F98-FB4B-BFAF-F62C8DC8E662}" destId="{2B33EB56-5BDE-D746-8595-1BA5D0A70211}" srcOrd="3" destOrd="0" parTransId="{D32150AC-C547-9443-A6CA-22118E3A1438}" sibTransId="{AFABFAB3-F582-2743-A3A8-248EAEB6C549}"/>
    <dgm:cxn modelId="{3A8DA73D-893A-9841-855D-E79E714CC974}" srcId="{1341E2F4-1F98-FB4B-BFAF-F62C8DC8E662}" destId="{B713B2C1-5ED7-344D-8E36-5ACB2675CF98}" srcOrd="2" destOrd="0" parTransId="{5B2186F0-74B8-B147-A920-4806EE0FBC1C}" sibTransId="{0A55C129-FD73-1F41-B04A-08BE1008D401}"/>
    <dgm:cxn modelId="{12DB3126-5159-6740-861C-9CD4B52AA8D8}" type="presParOf" srcId="{FEB087C4-5654-F145-8A7A-332E07F751E8}" destId="{F8A5CA73-A794-024E-83B2-61B57E004852}" srcOrd="0" destOrd="0" presId="urn:microsoft.com/office/officeart/2005/8/layout/cycle3"/>
    <dgm:cxn modelId="{C0D0DF5E-7CFF-C543-A6E1-6740F4B4BCC1}" type="presParOf" srcId="{F8A5CA73-A794-024E-83B2-61B57E004852}" destId="{08ADBFD0-7EEE-D64E-AE0F-A31218F12BDA}" srcOrd="0" destOrd="0" presId="urn:microsoft.com/office/officeart/2005/8/layout/cycle3"/>
    <dgm:cxn modelId="{AEFBE5B8-F8C4-3D4C-873A-ED65874776ED}" type="presParOf" srcId="{F8A5CA73-A794-024E-83B2-61B57E004852}" destId="{6015E579-1270-FE4E-8E49-9C7AA6458ED9}" srcOrd="1" destOrd="0" presId="urn:microsoft.com/office/officeart/2005/8/layout/cycle3"/>
    <dgm:cxn modelId="{37476783-134B-A74C-B456-073B916166C5}" type="presParOf" srcId="{F8A5CA73-A794-024E-83B2-61B57E004852}" destId="{DDBAA591-ACB6-8543-8519-E84482A51C73}" srcOrd="2" destOrd="0" presId="urn:microsoft.com/office/officeart/2005/8/layout/cycle3"/>
    <dgm:cxn modelId="{972EBEFC-EE13-4A4B-B1A5-A80A52206C8E}" type="presParOf" srcId="{F8A5CA73-A794-024E-83B2-61B57E004852}" destId="{7E6C9397-0F59-C841-B2B4-0970294ABED0}" srcOrd="3" destOrd="0" presId="urn:microsoft.com/office/officeart/2005/8/layout/cycle3"/>
    <dgm:cxn modelId="{7864171B-8842-F045-9600-5A038BF3877C}" type="presParOf" srcId="{F8A5CA73-A794-024E-83B2-61B57E004852}" destId="{D917836D-F3A5-D946-8C65-63601CD03F45}" srcOrd="4" destOrd="0" presId="urn:microsoft.com/office/officeart/2005/8/layout/cycle3"/>
    <dgm:cxn modelId="{42BFB914-AF39-A04F-AE79-BEBEC04697A4}" type="presParOf" srcId="{F8A5CA73-A794-024E-83B2-61B57E004852}" destId="{8DD72404-BB2C-C54C-90E3-651F8B5EA87C}" srcOrd="5" destOrd="0" presId="urn:microsoft.com/office/officeart/2005/8/layout/cycle3"/>
    <dgm:cxn modelId="{A059457D-AAC5-D64E-A3C8-B3A5F4432119}" type="presParOf" srcId="{F8A5CA73-A794-024E-83B2-61B57E004852}" destId="{83558751-A1DD-9E4B-ABBD-88BB9B3B61D3}" srcOrd="6" destOrd="0" presId="urn:microsoft.com/office/officeart/2005/8/layout/cycle3"/>
    <dgm:cxn modelId="{55A562AB-28AE-504C-86F6-156F4A60D70D}" type="presParOf" srcId="{F8A5CA73-A794-024E-83B2-61B57E004852}" destId="{0D81D1A2-D95C-E64C-B738-C28D7EAD291B}" srcOrd="7" destOrd="0" presId="urn:microsoft.com/office/officeart/2005/8/layout/cycle3"/>
    <dgm:cxn modelId="{0EE62828-C296-FF45-BDA7-F8B6208CF45D}" type="presParOf" srcId="{F8A5CA73-A794-024E-83B2-61B57E004852}" destId="{6388FCB3-B06F-0247-9637-063A02DF646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F2E542-294F-5C4E-938D-A93A5D864CB5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72A2CEF5-3DC4-534E-9BF2-F765747E0716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1. Identification des intermédiaires et des rôles</a:t>
          </a:r>
        </a:p>
      </dgm:t>
    </dgm:pt>
    <dgm:pt modelId="{726FC3A5-8772-924A-83FE-8BF89E42D712}" type="par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78654358-6B24-BC45-AE48-DC88F97B35C3}" type="sib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4187F810-D076-9C4B-B79C-E13593266D5F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2. Identification des risques</a:t>
          </a:r>
        </a:p>
      </dgm:t>
    </dgm:pt>
    <dgm:pt modelId="{9D54D73D-7C4C-F94B-BED5-D574944CEBBD}" type="par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6AAA8913-87C3-5A41-94A0-61F963E2C5BF}" type="sib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F22CD2E4-AB6C-0642-86EA-F0F54A24DBB5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3. Sélection des facteurs de réduction des risques - intervention</a:t>
          </a:r>
        </a:p>
      </dgm:t>
    </dgm:pt>
    <dgm:pt modelId="{DA427F07-D365-D941-9D50-722D107D2032}" type="par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20399010-0138-9345-9838-FDBF5AFF10B5}" type="sib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DC022A66-5127-E74F-934E-55B79D4DC75F}" type="pres">
      <dgm:prSet presAssocID="{72F2E542-294F-5C4E-938D-A93A5D864CB5}" presName="Name0" presStyleCnt="0">
        <dgm:presLayoutVars>
          <dgm:dir/>
          <dgm:animLvl val="lvl"/>
          <dgm:resizeHandles val="exact"/>
        </dgm:presLayoutVars>
      </dgm:prSet>
      <dgm:spPr/>
    </dgm:pt>
    <dgm:pt modelId="{8151384E-39AB-F44E-93DB-F71AE4E3AE96}" type="pres">
      <dgm:prSet presAssocID="{72A2CEF5-3DC4-534E-9BF2-F765747E07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022E37-1866-1F44-B1BE-0EA800564B5F}" type="pres">
      <dgm:prSet presAssocID="{78654358-6B24-BC45-AE48-DC88F97B35C3}" presName="parTxOnlySpace" presStyleCnt="0"/>
      <dgm:spPr/>
    </dgm:pt>
    <dgm:pt modelId="{87DF9639-1220-6D4C-A562-BA1A9815769B}" type="pres">
      <dgm:prSet presAssocID="{4187F810-D076-9C4B-B79C-E13593266D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CE581-F1C7-8546-A546-19C044D82B51}" type="pres">
      <dgm:prSet presAssocID="{6AAA8913-87C3-5A41-94A0-61F963E2C5BF}" presName="parTxOnlySpace" presStyleCnt="0"/>
      <dgm:spPr/>
    </dgm:pt>
    <dgm:pt modelId="{410F6954-3FC8-4644-9F97-D9707BB4AC12}" type="pres">
      <dgm:prSet presAssocID="{F22CD2E4-AB6C-0642-86EA-F0F54A24DB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7393F5-6ABB-AF48-B07A-09B662130D5E}" type="presOf" srcId="{72F2E542-294F-5C4E-938D-A93A5D864CB5}" destId="{DC022A66-5127-E74F-934E-55B79D4DC75F}" srcOrd="0" destOrd="0" presId="urn:microsoft.com/office/officeart/2005/8/layout/chevron1"/>
    <dgm:cxn modelId="{182EBB5F-80D8-0245-B20B-5803CFDF303B}" srcId="{72F2E542-294F-5C4E-938D-A93A5D864CB5}" destId="{72A2CEF5-3DC4-534E-9BF2-F765747E0716}" srcOrd="0" destOrd="0" parTransId="{726FC3A5-8772-924A-83FE-8BF89E42D712}" sibTransId="{78654358-6B24-BC45-AE48-DC88F97B35C3}"/>
    <dgm:cxn modelId="{CF721AC8-D889-BA46-A78C-25591F5B0578}" srcId="{72F2E542-294F-5C4E-938D-A93A5D864CB5}" destId="{4187F810-D076-9C4B-B79C-E13593266D5F}" srcOrd="1" destOrd="0" parTransId="{9D54D73D-7C4C-F94B-BED5-D574944CEBBD}" sibTransId="{6AAA8913-87C3-5A41-94A0-61F963E2C5BF}"/>
    <dgm:cxn modelId="{9F5AC6F5-04F3-BD49-A568-5EAE48BCACEE}" type="presOf" srcId="{4187F810-D076-9C4B-B79C-E13593266D5F}" destId="{87DF9639-1220-6D4C-A562-BA1A9815769B}" srcOrd="0" destOrd="0" presId="urn:microsoft.com/office/officeart/2005/8/layout/chevron1"/>
    <dgm:cxn modelId="{8000C02C-7DFB-6743-898E-FCCBDCE0DCFC}" type="presOf" srcId="{72A2CEF5-3DC4-534E-9BF2-F765747E0716}" destId="{8151384E-39AB-F44E-93DB-F71AE4E3AE96}" srcOrd="0" destOrd="0" presId="urn:microsoft.com/office/officeart/2005/8/layout/chevron1"/>
    <dgm:cxn modelId="{82D6CE24-C5E8-5D45-A5FB-23E4AC19B821}" type="presOf" srcId="{F22CD2E4-AB6C-0642-86EA-F0F54A24DBB5}" destId="{410F6954-3FC8-4644-9F97-D9707BB4AC12}" srcOrd="0" destOrd="0" presId="urn:microsoft.com/office/officeart/2005/8/layout/chevron1"/>
    <dgm:cxn modelId="{2B917068-781E-7F42-B22E-48CF339D7F1E}" srcId="{72F2E542-294F-5C4E-938D-A93A5D864CB5}" destId="{F22CD2E4-AB6C-0642-86EA-F0F54A24DBB5}" srcOrd="2" destOrd="0" parTransId="{DA427F07-D365-D941-9D50-722D107D2032}" sibTransId="{20399010-0138-9345-9838-FDBF5AFF10B5}"/>
    <dgm:cxn modelId="{7A41CD3A-6499-3148-AD41-D84943AF0688}" type="presParOf" srcId="{DC022A66-5127-E74F-934E-55B79D4DC75F}" destId="{8151384E-39AB-F44E-93DB-F71AE4E3AE96}" srcOrd="0" destOrd="0" presId="urn:microsoft.com/office/officeart/2005/8/layout/chevron1"/>
    <dgm:cxn modelId="{CEB5913E-F753-5144-930E-21EF47028C81}" type="presParOf" srcId="{DC022A66-5127-E74F-934E-55B79D4DC75F}" destId="{40022E37-1866-1F44-B1BE-0EA800564B5F}" srcOrd="1" destOrd="0" presId="urn:microsoft.com/office/officeart/2005/8/layout/chevron1"/>
    <dgm:cxn modelId="{9AFBD1D0-8999-424A-B94B-DAB1C4468D45}" type="presParOf" srcId="{DC022A66-5127-E74F-934E-55B79D4DC75F}" destId="{87DF9639-1220-6D4C-A562-BA1A9815769B}" srcOrd="2" destOrd="0" presId="urn:microsoft.com/office/officeart/2005/8/layout/chevron1"/>
    <dgm:cxn modelId="{6DCB1128-3C73-D842-9893-0FF1616EC1A6}" type="presParOf" srcId="{DC022A66-5127-E74F-934E-55B79D4DC75F}" destId="{F86CE581-F1C7-8546-A546-19C044D82B51}" srcOrd="3" destOrd="0" presId="urn:microsoft.com/office/officeart/2005/8/layout/chevron1"/>
    <dgm:cxn modelId="{D1DDDD57-18E9-9D4C-B01E-613E8E00D268}" type="presParOf" srcId="{DC022A66-5127-E74F-934E-55B79D4DC75F}" destId="{410F6954-3FC8-4644-9F97-D9707BB4AC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F2E542-294F-5C4E-938D-A93A5D864CB5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72A2CEF5-3DC4-534E-9BF2-F765747E0716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1. Identification des intermédiaires et des rôles</a:t>
          </a:r>
        </a:p>
      </dgm:t>
    </dgm:pt>
    <dgm:pt modelId="{726FC3A5-8772-924A-83FE-8BF89E42D712}" type="parTrans" cxnId="{182EBB5F-80D8-0245-B20B-5803CFDF303B}">
      <dgm:prSet/>
      <dgm:spPr/>
      <dgm:t>
        <a:bodyPr/>
        <a:lstStyle/>
        <a:p>
          <a:endParaRPr lang="en-US"/>
        </a:p>
      </dgm:t>
    </dgm:pt>
    <dgm:pt modelId="{78654358-6B24-BC45-AE48-DC88F97B35C3}" type="sibTrans" cxnId="{182EBB5F-80D8-0245-B20B-5803CFDF303B}">
      <dgm:prSet/>
      <dgm:spPr/>
      <dgm:t>
        <a:bodyPr/>
        <a:lstStyle/>
        <a:p>
          <a:endParaRPr lang="en-US"/>
        </a:p>
      </dgm:t>
    </dgm:pt>
    <dgm:pt modelId="{4187F810-D076-9C4B-B79C-E13593266D5F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2. Identification des risques</a:t>
          </a:r>
        </a:p>
      </dgm:t>
    </dgm:pt>
    <dgm:pt modelId="{9D54D73D-7C4C-F94B-BED5-D574944CEBBD}" type="parTrans" cxnId="{CF721AC8-D889-BA46-A78C-25591F5B0578}">
      <dgm:prSet/>
      <dgm:spPr/>
      <dgm:t>
        <a:bodyPr/>
        <a:lstStyle/>
        <a:p>
          <a:endParaRPr lang="en-US"/>
        </a:p>
      </dgm:t>
    </dgm:pt>
    <dgm:pt modelId="{6AAA8913-87C3-5A41-94A0-61F963E2C5BF}" type="sibTrans" cxnId="{CF721AC8-D889-BA46-A78C-25591F5B0578}">
      <dgm:prSet/>
      <dgm:spPr/>
      <dgm:t>
        <a:bodyPr/>
        <a:lstStyle/>
        <a:p>
          <a:endParaRPr lang="en-US"/>
        </a:p>
      </dgm:t>
    </dgm:pt>
    <dgm:pt modelId="{F22CD2E4-AB6C-0642-86EA-F0F54A24DBB5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3. Sélection des facteurs de réduction des risques - intervention</a:t>
          </a:r>
        </a:p>
      </dgm:t>
    </dgm:pt>
    <dgm:pt modelId="{DA427F07-D365-D941-9D50-722D107D2032}" type="parTrans" cxnId="{2B917068-781E-7F42-B22E-48CF339D7F1E}">
      <dgm:prSet/>
      <dgm:spPr/>
      <dgm:t>
        <a:bodyPr/>
        <a:lstStyle/>
        <a:p>
          <a:endParaRPr lang="en-US"/>
        </a:p>
      </dgm:t>
    </dgm:pt>
    <dgm:pt modelId="{20399010-0138-9345-9838-FDBF5AFF10B5}" type="sibTrans" cxnId="{2B917068-781E-7F42-B22E-48CF339D7F1E}">
      <dgm:prSet/>
      <dgm:spPr/>
      <dgm:t>
        <a:bodyPr/>
        <a:lstStyle/>
        <a:p>
          <a:endParaRPr lang="en-US"/>
        </a:p>
      </dgm:t>
    </dgm:pt>
    <dgm:pt modelId="{DC022A66-5127-E74F-934E-55B79D4DC75F}" type="pres">
      <dgm:prSet presAssocID="{72F2E542-294F-5C4E-938D-A93A5D864CB5}" presName="Name0" presStyleCnt="0">
        <dgm:presLayoutVars>
          <dgm:dir/>
          <dgm:animLvl val="lvl"/>
          <dgm:resizeHandles val="exact"/>
        </dgm:presLayoutVars>
      </dgm:prSet>
      <dgm:spPr/>
    </dgm:pt>
    <dgm:pt modelId="{8151384E-39AB-F44E-93DB-F71AE4E3AE96}" type="pres">
      <dgm:prSet presAssocID="{72A2CEF5-3DC4-534E-9BF2-F765747E07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022E37-1866-1F44-B1BE-0EA800564B5F}" type="pres">
      <dgm:prSet presAssocID="{78654358-6B24-BC45-AE48-DC88F97B35C3}" presName="parTxOnlySpace" presStyleCnt="0"/>
      <dgm:spPr/>
    </dgm:pt>
    <dgm:pt modelId="{87DF9639-1220-6D4C-A562-BA1A9815769B}" type="pres">
      <dgm:prSet presAssocID="{4187F810-D076-9C4B-B79C-E13593266D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CE581-F1C7-8546-A546-19C044D82B51}" type="pres">
      <dgm:prSet presAssocID="{6AAA8913-87C3-5A41-94A0-61F963E2C5BF}" presName="parTxOnlySpace" presStyleCnt="0"/>
      <dgm:spPr/>
    </dgm:pt>
    <dgm:pt modelId="{410F6954-3FC8-4644-9F97-D9707BB4AC12}" type="pres">
      <dgm:prSet presAssocID="{F22CD2E4-AB6C-0642-86EA-F0F54A24DB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7393F5-6ABB-AF48-B07A-09B662130D5E}" type="presOf" srcId="{72F2E542-294F-5C4E-938D-A93A5D864CB5}" destId="{DC022A66-5127-E74F-934E-55B79D4DC75F}" srcOrd="0" destOrd="0" presId="urn:microsoft.com/office/officeart/2005/8/layout/chevron1"/>
    <dgm:cxn modelId="{182EBB5F-80D8-0245-B20B-5803CFDF303B}" srcId="{72F2E542-294F-5C4E-938D-A93A5D864CB5}" destId="{72A2CEF5-3DC4-534E-9BF2-F765747E0716}" srcOrd="0" destOrd="0" parTransId="{726FC3A5-8772-924A-83FE-8BF89E42D712}" sibTransId="{78654358-6B24-BC45-AE48-DC88F97B35C3}"/>
    <dgm:cxn modelId="{CF721AC8-D889-BA46-A78C-25591F5B0578}" srcId="{72F2E542-294F-5C4E-938D-A93A5D864CB5}" destId="{4187F810-D076-9C4B-B79C-E13593266D5F}" srcOrd="1" destOrd="0" parTransId="{9D54D73D-7C4C-F94B-BED5-D574944CEBBD}" sibTransId="{6AAA8913-87C3-5A41-94A0-61F963E2C5BF}"/>
    <dgm:cxn modelId="{9F5AC6F5-04F3-BD49-A568-5EAE48BCACEE}" type="presOf" srcId="{4187F810-D076-9C4B-B79C-E13593266D5F}" destId="{87DF9639-1220-6D4C-A562-BA1A9815769B}" srcOrd="0" destOrd="0" presId="urn:microsoft.com/office/officeart/2005/8/layout/chevron1"/>
    <dgm:cxn modelId="{8000C02C-7DFB-6743-898E-FCCBDCE0DCFC}" type="presOf" srcId="{72A2CEF5-3DC4-534E-9BF2-F765747E0716}" destId="{8151384E-39AB-F44E-93DB-F71AE4E3AE96}" srcOrd="0" destOrd="0" presId="urn:microsoft.com/office/officeart/2005/8/layout/chevron1"/>
    <dgm:cxn modelId="{82D6CE24-C5E8-5D45-A5FB-23E4AC19B821}" type="presOf" srcId="{F22CD2E4-AB6C-0642-86EA-F0F54A24DBB5}" destId="{410F6954-3FC8-4644-9F97-D9707BB4AC12}" srcOrd="0" destOrd="0" presId="urn:microsoft.com/office/officeart/2005/8/layout/chevron1"/>
    <dgm:cxn modelId="{2B917068-781E-7F42-B22E-48CF339D7F1E}" srcId="{72F2E542-294F-5C4E-938D-A93A5D864CB5}" destId="{F22CD2E4-AB6C-0642-86EA-F0F54A24DBB5}" srcOrd="2" destOrd="0" parTransId="{DA427F07-D365-D941-9D50-722D107D2032}" sibTransId="{20399010-0138-9345-9838-FDBF5AFF10B5}"/>
    <dgm:cxn modelId="{7A41CD3A-6499-3148-AD41-D84943AF0688}" type="presParOf" srcId="{DC022A66-5127-E74F-934E-55B79D4DC75F}" destId="{8151384E-39AB-F44E-93DB-F71AE4E3AE96}" srcOrd="0" destOrd="0" presId="urn:microsoft.com/office/officeart/2005/8/layout/chevron1"/>
    <dgm:cxn modelId="{CEB5913E-F753-5144-930E-21EF47028C81}" type="presParOf" srcId="{DC022A66-5127-E74F-934E-55B79D4DC75F}" destId="{40022E37-1866-1F44-B1BE-0EA800564B5F}" srcOrd="1" destOrd="0" presId="urn:microsoft.com/office/officeart/2005/8/layout/chevron1"/>
    <dgm:cxn modelId="{9AFBD1D0-8999-424A-B94B-DAB1C4468D45}" type="presParOf" srcId="{DC022A66-5127-E74F-934E-55B79D4DC75F}" destId="{87DF9639-1220-6D4C-A562-BA1A9815769B}" srcOrd="2" destOrd="0" presId="urn:microsoft.com/office/officeart/2005/8/layout/chevron1"/>
    <dgm:cxn modelId="{6DCB1128-3C73-D842-9893-0FF1616EC1A6}" type="presParOf" srcId="{DC022A66-5127-E74F-934E-55B79D4DC75F}" destId="{F86CE581-F1C7-8546-A546-19C044D82B51}" srcOrd="3" destOrd="0" presId="urn:microsoft.com/office/officeart/2005/8/layout/chevron1"/>
    <dgm:cxn modelId="{D1DDDD57-18E9-9D4C-B01E-613E8E00D268}" type="presParOf" srcId="{DC022A66-5127-E74F-934E-55B79D4DC75F}" destId="{410F6954-3FC8-4644-9F97-D9707BB4AC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F2E542-294F-5C4E-938D-A93A5D864CB5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72A2CEF5-3DC4-534E-9BF2-F765747E0716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1. Identification des intermédiaires et des rôles</a:t>
          </a:r>
        </a:p>
      </dgm:t>
    </dgm:pt>
    <dgm:pt modelId="{726FC3A5-8772-924A-83FE-8BF89E42D712}" type="par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78654358-6B24-BC45-AE48-DC88F97B35C3}" type="sibTrans" cxnId="{182EBB5F-80D8-0245-B20B-5803CFDF303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4187F810-D076-9C4B-B79C-E13593266D5F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2. Identification des risques</a:t>
          </a:r>
        </a:p>
      </dgm:t>
    </dgm:pt>
    <dgm:pt modelId="{9D54D73D-7C4C-F94B-BED5-D574944CEBBD}" type="par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6AAA8913-87C3-5A41-94A0-61F963E2C5BF}" type="sibTrans" cxnId="{CF721AC8-D889-BA46-A78C-25591F5B0578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F22CD2E4-AB6C-0642-86EA-F0F54A24DBB5}">
      <dgm:prSet phldrT="[Text]"/>
      <dgm:spPr/>
      <dgm:t>
        <a:bodyPr/>
        <a:lstStyle/>
        <a:p>
          <a:r>
            <a:rPr lang="fr-FR" noProof="0" dirty="0">
              <a:latin typeface="Avenir Book" panose="02000503020000020003" pitchFamily="2" charset="0"/>
              <a:cs typeface="Muller"/>
            </a:rPr>
            <a:t>Etape 3. Sélection des facteurs de réduction des risques - intervention</a:t>
          </a:r>
        </a:p>
      </dgm:t>
    </dgm:pt>
    <dgm:pt modelId="{DA427F07-D365-D941-9D50-722D107D2032}" type="par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20399010-0138-9345-9838-FDBF5AFF10B5}" type="sibTrans" cxnId="{2B917068-781E-7F42-B22E-48CF339D7F1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DC022A66-5127-E74F-934E-55B79D4DC75F}" type="pres">
      <dgm:prSet presAssocID="{72F2E542-294F-5C4E-938D-A93A5D864CB5}" presName="Name0" presStyleCnt="0">
        <dgm:presLayoutVars>
          <dgm:dir/>
          <dgm:animLvl val="lvl"/>
          <dgm:resizeHandles val="exact"/>
        </dgm:presLayoutVars>
      </dgm:prSet>
      <dgm:spPr/>
    </dgm:pt>
    <dgm:pt modelId="{8151384E-39AB-F44E-93DB-F71AE4E3AE96}" type="pres">
      <dgm:prSet presAssocID="{72A2CEF5-3DC4-534E-9BF2-F765747E07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022E37-1866-1F44-B1BE-0EA800564B5F}" type="pres">
      <dgm:prSet presAssocID="{78654358-6B24-BC45-AE48-DC88F97B35C3}" presName="parTxOnlySpace" presStyleCnt="0"/>
      <dgm:spPr/>
    </dgm:pt>
    <dgm:pt modelId="{87DF9639-1220-6D4C-A562-BA1A9815769B}" type="pres">
      <dgm:prSet presAssocID="{4187F810-D076-9C4B-B79C-E13593266D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CE581-F1C7-8546-A546-19C044D82B51}" type="pres">
      <dgm:prSet presAssocID="{6AAA8913-87C3-5A41-94A0-61F963E2C5BF}" presName="parTxOnlySpace" presStyleCnt="0"/>
      <dgm:spPr/>
    </dgm:pt>
    <dgm:pt modelId="{410F6954-3FC8-4644-9F97-D9707BB4AC12}" type="pres">
      <dgm:prSet presAssocID="{F22CD2E4-AB6C-0642-86EA-F0F54A24DB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2EBB5F-80D8-0245-B20B-5803CFDF303B}" srcId="{72F2E542-294F-5C4E-938D-A93A5D864CB5}" destId="{72A2CEF5-3DC4-534E-9BF2-F765747E0716}" srcOrd="0" destOrd="0" parTransId="{726FC3A5-8772-924A-83FE-8BF89E42D712}" sibTransId="{78654358-6B24-BC45-AE48-DC88F97B35C3}"/>
    <dgm:cxn modelId="{EA4A2999-EE48-294F-A265-65D170F7CAED}" type="presOf" srcId="{4187F810-D076-9C4B-B79C-E13593266D5F}" destId="{87DF9639-1220-6D4C-A562-BA1A9815769B}" srcOrd="0" destOrd="0" presId="urn:microsoft.com/office/officeart/2005/8/layout/chevron1"/>
    <dgm:cxn modelId="{10667B13-31F7-4F47-B491-52AB12B514D2}" type="presOf" srcId="{F22CD2E4-AB6C-0642-86EA-F0F54A24DBB5}" destId="{410F6954-3FC8-4644-9F97-D9707BB4AC12}" srcOrd="0" destOrd="0" presId="urn:microsoft.com/office/officeart/2005/8/layout/chevron1"/>
    <dgm:cxn modelId="{CF721AC8-D889-BA46-A78C-25591F5B0578}" srcId="{72F2E542-294F-5C4E-938D-A93A5D864CB5}" destId="{4187F810-D076-9C4B-B79C-E13593266D5F}" srcOrd="1" destOrd="0" parTransId="{9D54D73D-7C4C-F94B-BED5-D574944CEBBD}" sibTransId="{6AAA8913-87C3-5A41-94A0-61F963E2C5BF}"/>
    <dgm:cxn modelId="{EB282733-9AB6-3144-9DDB-691EC97F05CB}" type="presOf" srcId="{72F2E542-294F-5C4E-938D-A93A5D864CB5}" destId="{DC022A66-5127-E74F-934E-55B79D4DC75F}" srcOrd="0" destOrd="0" presId="urn:microsoft.com/office/officeart/2005/8/layout/chevron1"/>
    <dgm:cxn modelId="{ABAD1FAC-B7A8-F542-A641-2912C208E274}" type="presOf" srcId="{72A2CEF5-3DC4-534E-9BF2-F765747E0716}" destId="{8151384E-39AB-F44E-93DB-F71AE4E3AE96}" srcOrd="0" destOrd="0" presId="urn:microsoft.com/office/officeart/2005/8/layout/chevron1"/>
    <dgm:cxn modelId="{2B917068-781E-7F42-B22E-48CF339D7F1E}" srcId="{72F2E542-294F-5C4E-938D-A93A5D864CB5}" destId="{F22CD2E4-AB6C-0642-86EA-F0F54A24DBB5}" srcOrd="2" destOrd="0" parTransId="{DA427F07-D365-D941-9D50-722D107D2032}" sibTransId="{20399010-0138-9345-9838-FDBF5AFF10B5}"/>
    <dgm:cxn modelId="{197A69F8-C858-3A48-939B-C4C0570D50AB}" type="presParOf" srcId="{DC022A66-5127-E74F-934E-55B79D4DC75F}" destId="{8151384E-39AB-F44E-93DB-F71AE4E3AE96}" srcOrd="0" destOrd="0" presId="urn:microsoft.com/office/officeart/2005/8/layout/chevron1"/>
    <dgm:cxn modelId="{BC25973E-F4E3-A34A-81FA-0BAF92A2B841}" type="presParOf" srcId="{DC022A66-5127-E74F-934E-55B79D4DC75F}" destId="{40022E37-1866-1F44-B1BE-0EA800564B5F}" srcOrd="1" destOrd="0" presId="urn:microsoft.com/office/officeart/2005/8/layout/chevron1"/>
    <dgm:cxn modelId="{1F8B98B6-4DEF-2546-8B2B-3E4B8CC41C02}" type="presParOf" srcId="{DC022A66-5127-E74F-934E-55B79D4DC75F}" destId="{87DF9639-1220-6D4C-A562-BA1A9815769B}" srcOrd="2" destOrd="0" presId="urn:microsoft.com/office/officeart/2005/8/layout/chevron1"/>
    <dgm:cxn modelId="{44007A0F-5A4A-3748-A26F-789564AE8C83}" type="presParOf" srcId="{DC022A66-5127-E74F-934E-55B79D4DC75F}" destId="{F86CE581-F1C7-8546-A546-19C044D82B51}" srcOrd="3" destOrd="0" presId="urn:microsoft.com/office/officeart/2005/8/layout/chevron1"/>
    <dgm:cxn modelId="{DCB95024-1052-FE45-83F7-746FBB34068B}" type="presParOf" srcId="{DC022A66-5127-E74F-934E-55B79D4DC75F}" destId="{410F6954-3FC8-4644-9F97-D9707BB4AC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46BD-DC4C-4EBA-AEA1-C184C7C40858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CF50-15B1-4C6C-B80C-AE4ADCCBA4A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42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0BF22-AD82-4C30-890E-91E6454E1906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5070F-08BB-4A45-99E0-8377685A6982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A9699-24F9-4822-A09D-18060F352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0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77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34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Airtime </a:t>
            </a:r>
            <a:r>
              <a:rPr lang="mr-IN" dirty="0"/>
              <a:t>–</a:t>
            </a:r>
            <a:r>
              <a:rPr lang="en-US" dirty="0"/>
              <a:t> mobile money: </a:t>
            </a:r>
          </a:p>
          <a:p>
            <a:pPr marL="0" indent="0">
              <a:buNone/>
            </a:pPr>
            <a:r>
              <a:rPr lang="en-US" dirty="0"/>
              <a:t>“Air time deduction was previously permitted when m-insurance initially started in Tanzania. Over time, the Tanzania</a:t>
            </a:r>
          </a:p>
          <a:p>
            <a:pPr marL="0" indent="0">
              <a:buNone/>
            </a:pPr>
            <a:r>
              <a:rPr lang="en-US" dirty="0"/>
              <a:t>Insurance Regulatory Authority (TIRA) started experiencing a huge volume of complaints from clients who were</a:t>
            </a:r>
          </a:p>
          <a:p>
            <a:pPr marL="0" indent="0">
              <a:buNone/>
            </a:pPr>
            <a:r>
              <a:rPr lang="en-US" dirty="0"/>
              <a:t>unaware of their m-insurance product subscription premium deductions TIRA does not permit airtime deduction</a:t>
            </a:r>
          </a:p>
          <a:p>
            <a:pPr marL="0" indent="0">
              <a:buNone/>
            </a:pPr>
            <a:r>
              <a:rPr lang="en-US" dirty="0"/>
              <a:t>as an acceptable mode of payment. Following the banning of airtime deduction as a mode of payment, the overall</a:t>
            </a:r>
          </a:p>
          <a:p>
            <a:pPr marL="0" indent="0">
              <a:buNone/>
            </a:pPr>
            <a:r>
              <a:rPr lang="en-US" dirty="0"/>
              <a:t>premium collected dropped tremendously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01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noProof="0" dirty="0"/>
              <a:t>Enlace con los documentos </a:t>
            </a:r>
            <a:r>
              <a:rPr lang="x-none" u="sng" noProof="0" dirty="0"/>
              <a:t>ICP / </a:t>
            </a:r>
            <a:r>
              <a:rPr lang="x-none" u="none" noProof="0" dirty="0"/>
              <a:t>PBS</a:t>
            </a:r>
            <a:r>
              <a:rPr lang="x-none" noProof="0" dirty="0"/>
              <a:t> y de la IAIS</a:t>
            </a:r>
          </a:p>
          <a:p>
            <a:r>
              <a:rPr lang="x-none" noProof="0" dirty="0"/>
              <a:t>Encontrar un equilibrio apropiado</a:t>
            </a:r>
          </a:p>
          <a:p>
            <a:r>
              <a:rPr lang="x-none" noProof="0" dirty="0"/>
              <a:t>Diversidad de las autoridades involucradas</a:t>
            </a:r>
          </a:p>
          <a:p>
            <a:pPr lvl="1"/>
            <a:r>
              <a:rPr lang="x-none" noProof="0" dirty="0"/>
              <a:t>Objetivos</a:t>
            </a:r>
          </a:p>
          <a:p>
            <a:pPr lvl="1"/>
            <a:r>
              <a:rPr lang="x-none" noProof="0" dirty="0"/>
              <a:t>Responsabilidades</a:t>
            </a:r>
          </a:p>
          <a:p>
            <a:pPr lvl="1"/>
            <a:r>
              <a:rPr lang="x-none" noProof="0" dirty="0"/>
              <a:t>¿Existen brechas, traslapes, posibles conflictos?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noProof="0" dirty="0"/>
              <a:t>Enlace con los documentos </a:t>
            </a:r>
            <a:r>
              <a:rPr lang="x-none" u="sng" noProof="0" dirty="0"/>
              <a:t>ICP / </a:t>
            </a:r>
            <a:r>
              <a:rPr lang="x-none" u="none" noProof="0" dirty="0"/>
              <a:t>PBS</a:t>
            </a:r>
            <a:r>
              <a:rPr lang="x-none" noProof="0" dirty="0"/>
              <a:t> y de la IAIS</a:t>
            </a:r>
          </a:p>
          <a:p>
            <a:r>
              <a:rPr lang="x-none" noProof="0" dirty="0"/>
              <a:t>Encontrar un equilibrio apropiado</a:t>
            </a:r>
          </a:p>
          <a:p>
            <a:r>
              <a:rPr lang="x-none" noProof="0" dirty="0"/>
              <a:t>Diversidad de las autoridades involucradas</a:t>
            </a:r>
          </a:p>
          <a:p>
            <a:pPr lvl="1"/>
            <a:r>
              <a:rPr lang="x-none" noProof="0" dirty="0"/>
              <a:t>Objetivos</a:t>
            </a:r>
          </a:p>
          <a:p>
            <a:pPr lvl="1"/>
            <a:r>
              <a:rPr lang="x-none" noProof="0" dirty="0"/>
              <a:t>Responsabilidades</a:t>
            </a:r>
          </a:p>
          <a:p>
            <a:pPr lvl="1"/>
            <a:r>
              <a:rPr lang="x-none" noProof="0" dirty="0"/>
              <a:t>¿Existen brechas, traslapes, posibles conflictos?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8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2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67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Lien avec la </a:t>
            </a:r>
            <a:r>
              <a:rPr lang="en-US" dirty="0" err="1"/>
              <a:t>pyramide</a:t>
            </a:r>
            <a:r>
              <a:rPr lang="en-US" baseline="0" dirty="0"/>
              <a:t> - </a:t>
            </a:r>
            <a:r>
              <a:rPr lang="en-US" dirty="0"/>
              <a:t> </a:t>
            </a:r>
            <a:r>
              <a:rPr lang="en-US" dirty="0" err="1"/>
              <a:t>activité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baseline="0" dirty="0"/>
              <a:t> </a:t>
            </a:r>
            <a:r>
              <a:rPr lang="en-US" baseline="0" dirty="0" err="1"/>
              <a:t>quelle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la proportion de la population </a:t>
            </a:r>
            <a:r>
              <a:rPr lang="en-US" baseline="0" dirty="0" err="1"/>
              <a:t>à</a:t>
            </a:r>
            <a:r>
              <a:rPr lang="en-US" baseline="0" dirty="0"/>
              <a:t> </a:t>
            </a:r>
            <a:r>
              <a:rPr lang="en-US" baseline="0" dirty="0" err="1"/>
              <a:t>faible</a:t>
            </a:r>
            <a:r>
              <a:rPr lang="en-US" baseline="0" dirty="0"/>
              <a:t> </a:t>
            </a:r>
            <a:r>
              <a:rPr lang="en-US" baseline="0" dirty="0" err="1"/>
              <a:t>revenu</a:t>
            </a:r>
            <a:r>
              <a:rPr lang="en-US" baseline="0" dirty="0"/>
              <a:t> chez </a:t>
            </a:r>
            <a:r>
              <a:rPr lang="en-US" baseline="0" dirty="0" err="1"/>
              <a:t>vous</a:t>
            </a:r>
            <a:r>
              <a:rPr lang="en-US" baseline="0" dirty="0"/>
              <a:t>? </a:t>
            </a:r>
            <a:r>
              <a:rPr lang="en-US" baseline="0" dirty="0" err="1"/>
              <a:t>Avoir</a:t>
            </a:r>
            <a:r>
              <a:rPr lang="en-US" baseline="0" dirty="0"/>
              <a:t> déjà </a:t>
            </a:r>
            <a:r>
              <a:rPr lang="en-US" baseline="0" dirty="0" err="1"/>
              <a:t>une</a:t>
            </a:r>
            <a:r>
              <a:rPr lang="en-US" baseline="0" dirty="0"/>
              <a:t> idée </a:t>
            </a:r>
            <a:r>
              <a:rPr lang="en-US" baseline="0" dirty="0" err="1"/>
              <a:t>selon</a:t>
            </a:r>
            <a:r>
              <a:rPr lang="en-US" baseline="0" dirty="0"/>
              <a:t> la </a:t>
            </a:r>
            <a:r>
              <a:rPr lang="en-US" baseline="0" dirty="0" err="1"/>
              <a:t>liste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Preocuaciones: nuevos tomadores de riesgo, nuevos canales, nuevas tecnólogias, necesidad de productos simplificados y de valor, procesos transparentes y eficientes, costos administrativos bajos que no afecten el valor del producto y la protección al consumidor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kz Reg" charset="0"/>
                <a:ea typeface="ＭＳ Ｐゴシック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9pPr>
          </a:lstStyle>
          <a:p>
            <a:fld id="{1B11ECC0-566E-8044-A201-46FBCD8546BD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3696C-A3B2-424A-8E66-C6C74C7472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obtenir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carte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professionnelle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délivrée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charge du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secteur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assurances,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habilitée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opérations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microassurance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justifier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formation 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assurance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quarante-huit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(48)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heures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expérience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assurances.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L’entreprise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d’assurance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microassurance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fautes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commises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personnes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habilitées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présenter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opérations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microassurance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l’exécution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commission et les conditions 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rémunérations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le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charge des assurances.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8EFA-9CBF-4ADB-BD21-4745DC754AC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0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wedgeRectCallout">
            <a:avLst/>
          </a:prstGeom>
          <a:ln>
            <a:solidFill>
              <a:srgbClr val="666666"/>
            </a:solidFill>
            <a:prstDash val="dash"/>
          </a:ln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0" lang="de-DE" sz="2700" b="0" i="0" u="none" strike="noStrike" kern="1200" cap="none" spc="0" normalizeH="0" baseline="0" dirty="0">
                <a:ln>
                  <a:noFill/>
                </a:ln>
                <a:solidFill>
                  <a:srgbClr val="9D7D96"/>
                </a:solidFill>
                <a:effectLst/>
                <a:uLnTx/>
                <a:uFillTx/>
                <a:latin typeface="Avenir"/>
                <a:ea typeface="+mn-ea"/>
                <a:cs typeface="+mn-cs"/>
              </a:defRPr>
            </a:lvl1pPr>
            <a:lvl2pPr marL="1371600" indent="-457200" algn="l" defTabSz="457200" rtl="0" eaLnBrk="1" latinLnBrk="0" hangingPunct="1">
              <a:spcBef>
                <a:spcPct val="20000"/>
              </a:spcBef>
              <a:buFont typeface="Arial"/>
              <a:buChar char="q"/>
              <a:defRPr lang="de-DE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+mn-ea"/>
                <a:cs typeface="+mn-cs"/>
              </a:defRPr>
            </a:lvl2pPr>
            <a:lvl3pPr marL="971550" indent="-514350" algn="l" defTabSz="457200" rtl="0" eaLnBrk="1" latinLnBrk="0" hangingPunct="1">
              <a:spcBef>
                <a:spcPct val="20000"/>
              </a:spcBef>
              <a:buFont typeface="Arial"/>
              <a:buAutoNum type="arabicPeriod"/>
              <a:defRPr lang="de-DE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Arial"/>
              <a:buAutoNum type="arabicPeriod"/>
              <a:defRPr lang="de-DE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+mn-ea"/>
                <a:cs typeface="+mn-cs"/>
              </a:defRPr>
            </a:lvl4pPr>
            <a:lvl5pPr marL="2286000" indent="-457200" algn="l" defTabSz="457200" rtl="0" eaLnBrk="1" latinLnBrk="0" hangingPunct="1">
              <a:spcBef>
                <a:spcPct val="20000"/>
              </a:spcBef>
              <a:buFont typeface="Arial"/>
              <a:buAutoNum type="arabicPeriod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1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83">
                <a:solidFill>
                  <a:srgbClr val="C00000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3465"/>
            <a:ext cx="6400800" cy="5985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  <a:latin typeface="Avenir"/>
              </a:defRPr>
            </a:lvl1pPr>
            <a:lvl2pPr marL="44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5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0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1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475299" y="5089526"/>
            <a:ext cx="4193403" cy="396875"/>
          </a:xfrm>
        </p:spPr>
        <p:txBody>
          <a:bodyPr>
            <a:noAutofit/>
          </a:bodyPr>
          <a:lstStyle>
            <a:lvl1pPr>
              <a:defRPr sz="1363">
                <a:solidFill>
                  <a:srgbClr val="666666"/>
                </a:solidFill>
                <a:latin typeface="Avenir"/>
              </a:defRPr>
            </a:lvl1pPr>
            <a:lvl2pPr>
              <a:defRPr sz="1363">
                <a:solidFill>
                  <a:srgbClr val="666666"/>
                </a:solidFill>
              </a:defRPr>
            </a:lvl2pPr>
            <a:lvl3pPr>
              <a:defRPr sz="1363">
                <a:solidFill>
                  <a:srgbClr val="666666"/>
                </a:solidFill>
              </a:defRPr>
            </a:lvl3pPr>
            <a:lvl4pPr>
              <a:defRPr sz="1363">
                <a:solidFill>
                  <a:srgbClr val="666666"/>
                </a:solidFill>
              </a:defRPr>
            </a:lvl4pPr>
            <a:lvl5pPr>
              <a:defRPr sz="1363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1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69313"/>
            <a:ext cx="7924800" cy="3276600"/>
          </a:xfrm>
        </p:spPr>
        <p:txBody>
          <a:bodyPr/>
          <a:lstStyle>
            <a:lvl1pPr>
              <a:defRPr sz="2204" b="0">
                <a:solidFill>
                  <a:schemeClr val="tx1"/>
                </a:solidFill>
              </a:defRPr>
            </a:lvl1pPr>
            <a:lvl2pPr marL="575895" indent="-186619">
              <a:buFont typeface="Courier New" panose="02070309020205020404" pitchFamily="49" charset="0"/>
              <a:buChar char="o"/>
              <a:defRPr sz="183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B83A1E3-AD18-4E44-802A-7A622317D4F6}" type="datetime1">
              <a:rPr lang="en-CA" smtClean="0"/>
              <a:pPr/>
              <a:t>2020-03-02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2" y="1602000"/>
            <a:ext cx="8208963" cy="4057650"/>
          </a:xfrm>
        </p:spPr>
        <p:txBody>
          <a:bodyPr/>
          <a:lstStyle>
            <a:lvl2pPr>
              <a:defRPr sz="1745">
                <a:solidFill>
                  <a:schemeClr val="tx1"/>
                </a:solidFill>
              </a:defRPr>
            </a:lvl2pPr>
            <a:lvl3pPr marL="166207" indent="-166207">
              <a:defRPr sz="1745">
                <a:solidFill>
                  <a:schemeClr val="tx1"/>
                </a:solidFill>
              </a:defRPr>
            </a:lvl3pPr>
            <a:lvl4pPr marL="330624" indent="-166207">
              <a:defRPr sz="1745">
                <a:solidFill>
                  <a:schemeClr val="tx1"/>
                </a:solidFill>
              </a:defRPr>
            </a:lvl4pPr>
            <a:lvl5pPr marL="495936">
              <a:defRPr sz="1745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9739" y="6375602"/>
            <a:ext cx="226368" cy="365125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sz="918" b="0">
                <a:solidFill>
                  <a:schemeClr val="tx2"/>
                </a:solidFill>
                <a:latin typeface="Muller Regular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E91B32-A1B8-4F48-9F40-4B12F7C17A7E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27983" y="6561211"/>
            <a:ext cx="10800" cy="126000"/>
          </a:xfrm>
          <a:prstGeom prst="rect">
            <a:avLst/>
          </a:prstGeom>
          <a:solidFill>
            <a:schemeClr val="accent1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/>
            <a:endParaRPr lang="en-GB" sz="1653" b="0" dirty="0">
              <a:solidFill>
                <a:srgbClr val="6C6F75"/>
              </a:solidFill>
              <a:latin typeface="Muller Regular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9271" y="6375602"/>
            <a:ext cx="2895600" cy="365125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>
              <a:defRPr lang="en-GB" sz="827" b="0" kern="1200" dirty="0">
                <a:solidFill>
                  <a:schemeClr val="tx2"/>
                </a:solidFill>
                <a:latin typeface="Muller Regular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Présentation au Comité de Pilotage OHADA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5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3249"/>
          </a:xfrm>
          <a:prstGeom prst="rect">
            <a:avLst/>
          </a:prstGeom>
          <a:ln>
            <a:noFill/>
            <a:prstDash val="dash"/>
          </a:ln>
        </p:spPr>
        <p:txBody>
          <a:bodyPr>
            <a:normAutofit/>
          </a:bodyPr>
          <a:lstStyle>
            <a:lvl1pPr marL="0" indent="0">
              <a:buFont typeface="+mj-lt"/>
              <a:buNone/>
              <a:defRPr kumimoji="0" lang="de-DE" sz="2700" b="0" i="0" u="none" strike="noStrike" kern="1200" cap="none" spc="0" normalizeH="0" baseline="0" dirty="0">
                <a:ln>
                  <a:noFill/>
                </a:ln>
                <a:solidFill>
                  <a:srgbClr val="9D7D96"/>
                </a:solidFill>
                <a:effectLst/>
                <a:uLnTx/>
                <a:uFillTx/>
                <a:latin typeface="Avenir"/>
                <a:ea typeface="+mn-ea"/>
                <a:cs typeface="+mn-cs"/>
              </a:defRPr>
            </a:lvl1pPr>
            <a:lvl2pPr marL="971550" indent="-514350">
              <a:buFont typeface="Wingdings" panose="05000000000000000000" pitchFamily="2" charset="2"/>
              <a:buChar char="q"/>
              <a:defRPr sz="3000">
                <a:solidFill>
                  <a:srgbClr val="C00000"/>
                </a:solidFill>
                <a:latin typeface="Avenir"/>
              </a:defRPr>
            </a:lvl2pPr>
            <a:lvl3pPr marL="14287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3pPr>
            <a:lvl4pPr marL="18859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4pPr>
            <a:lvl5pPr marL="2343150" indent="-514350">
              <a:buFont typeface="+mj-lt"/>
              <a:buAutoNum type="arabicPeriod"/>
              <a:defRPr sz="3000">
                <a:solidFill>
                  <a:srgbClr val="C00000"/>
                </a:solidFill>
                <a:latin typeface="Avenir"/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2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6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sng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C00000"/>
                </a:solidFill>
                <a:latin typeface="Avenir"/>
              </a:defRPr>
            </a:lvl1pPr>
            <a:lvl2pPr>
              <a:defRPr sz="2000">
                <a:solidFill>
                  <a:srgbClr val="C00000"/>
                </a:solidFill>
                <a:latin typeface="Avenir"/>
              </a:defRPr>
            </a:lvl2pPr>
            <a:lvl3pPr>
              <a:defRPr sz="2000">
                <a:solidFill>
                  <a:srgbClr val="C00000"/>
                </a:solidFill>
                <a:latin typeface="Avenir"/>
              </a:defRPr>
            </a:lvl3pPr>
            <a:lvl4pPr>
              <a:defRPr sz="2000">
                <a:solidFill>
                  <a:srgbClr val="C00000"/>
                </a:solidFill>
                <a:latin typeface="Avenir"/>
              </a:defRPr>
            </a:lvl4pPr>
            <a:lvl5pPr>
              <a:defRPr sz="2000">
                <a:solidFill>
                  <a:srgbClr val="C00000"/>
                </a:solidFill>
                <a:latin typeface="Aveni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5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44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3" y="282489"/>
            <a:ext cx="3008313" cy="1162050"/>
          </a:xfrm>
        </p:spPr>
        <p:txBody>
          <a:bodyPr anchor="b">
            <a:noAutofit/>
          </a:bodyPr>
          <a:lstStyle>
            <a:lvl1pPr algn="r">
              <a:defRPr sz="3200" b="0" u="none">
                <a:solidFill>
                  <a:schemeClr val="bg1">
                    <a:lumMod val="50000"/>
                  </a:schemeClr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" y="282489"/>
            <a:ext cx="5111750" cy="5853113"/>
          </a:xfrm>
        </p:spPr>
        <p:txBody>
          <a:bodyPr>
            <a:normAutofit/>
          </a:bodyPr>
          <a:lstStyle>
            <a:lvl1pPr>
              <a:defRPr sz="3000">
                <a:solidFill>
                  <a:srgbClr val="C00000"/>
                </a:solidFill>
                <a:latin typeface="Avenir"/>
              </a:defRPr>
            </a:lvl1pPr>
            <a:lvl2pPr>
              <a:defRPr sz="3000">
                <a:solidFill>
                  <a:srgbClr val="C00000"/>
                </a:solidFill>
                <a:latin typeface="Avenir"/>
              </a:defRPr>
            </a:lvl2pPr>
            <a:lvl3pPr>
              <a:defRPr sz="3000">
                <a:solidFill>
                  <a:srgbClr val="C00000"/>
                </a:solidFill>
                <a:latin typeface="Avenir"/>
              </a:defRPr>
            </a:lvl3pPr>
            <a:lvl4pPr>
              <a:defRPr sz="3000">
                <a:solidFill>
                  <a:srgbClr val="C00000"/>
                </a:solidFill>
                <a:latin typeface="Avenir"/>
              </a:defRPr>
            </a:lvl4pPr>
            <a:lvl5pPr>
              <a:defRPr sz="3000">
                <a:solidFill>
                  <a:srgbClr val="C00000"/>
                </a:solidFill>
                <a:latin typeface="Aveni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02" y="1444539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  <a:latin typeface="Aveni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u="none">
                <a:solidFill>
                  <a:srgbClr val="666666"/>
                </a:solidFill>
                <a:latin typeface="Avenir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B0E9-D745-41ED-8598-783196D39377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nside_template.pd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pages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fld id="{E75AD7CC-5678-4613-BC4E-1E5E23DFFF91}" type="slidenum">
              <a:rPr lang="de-DE" smtClean="0"/>
              <a:t>‹#›</a:t>
            </a:fld>
            <a:fld id="{67D3300A-7F94-49E2-8CB7-281F48994E14}" type="slidenum">
              <a:rPr lang="de-DE" smtClean="0"/>
              <a:t>‹#›</a:t>
            </a:fld>
            <a:fld id="{76A2C27D-E5CF-47D8-BF9A-BC1BEA18A344}" type="slidenum">
              <a:rPr lang="de-DE" smtClean="0"/>
              <a:t>‹#›</a:t>
            </a:fld>
            <a:fld id="{1EB9F8A0-FC4C-418D-83F6-CBF4E98769A7}" type="slidenum">
              <a:rPr lang="de-DE" smtClean="0"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13B0E9-D745-41ED-8598-783196D39377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8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7" r:id="rId9"/>
    <p:sldLayoutId id="2147483702" r:id="rId10"/>
    <p:sldLayoutId id="2147483703" r:id="rId11"/>
    <p:sldLayoutId id="2147483704" r:id="rId12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lang="en-US" sz="3200" u="none" kern="1200" baseline="0" dirty="0">
          <a:solidFill>
            <a:srgbClr val="666666"/>
          </a:solidFill>
          <a:latin typeface="Avenir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kumimoji="0" lang="de-DE" sz="2700" b="0" i="0" u="none" strike="noStrike" kern="1200" cap="none" spc="0" normalizeH="0" baseline="0" dirty="0">
          <a:ln>
            <a:noFill/>
          </a:ln>
          <a:solidFill>
            <a:srgbClr val="9D7D96"/>
          </a:solidFill>
          <a:effectLst/>
          <a:uLnTx/>
          <a:uFillTx/>
          <a:latin typeface="Aveni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veni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veni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veni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veni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_Microsoft_Word1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mise en place du principe de proportionnalité dans le cadre de l’assurance inclusive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67" y="395782"/>
            <a:ext cx="2609373" cy="1117356"/>
          </a:xfrm>
          <a:prstGeom prst="rect">
            <a:avLst/>
          </a:prstGeom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1456304" y="5412894"/>
            <a:ext cx="6231393" cy="386371"/>
          </a:xfrm>
          <a:prstGeom prst="rect">
            <a:avLst/>
          </a:prstGeom>
        </p:spPr>
        <p:txBody>
          <a:bodyPr vert="horz" lIns="89020" tIns="44510" rIns="89020" bIns="4451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666666"/>
                </a:solidFill>
                <a:latin typeface="Avenir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sz="1363" dirty="0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Andrea </a:t>
            </a:r>
            <a:r>
              <a:rPr lang="de-DE" sz="1363" dirty="0" err="1">
                <a:solidFill>
                  <a:prstClr val="black">
                    <a:lumMod val="50000"/>
                    <a:lumOff val="50000"/>
                  </a:prstClr>
                </a:solidFill>
                <a:cs typeface="Times New Roman" panose="02020603050405020304" pitchFamily="18" charset="0"/>
              </a:rPr>
              <a:t>Camargo</a:t>
            </a:r>
            <a:r>
              <a:rPr lang="en-GB" sz="1363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1363" dirty="0">
                <a:solidFill>
                  <a:prstClr val="black">
                    <a:lumMod val="50000"/>
                    <a:lumOff val="50000"/>
                  </a:prstClr>
                </a:solidFill>
                <a:latin typeface="Avenir Book"/>
                <a:cs typeface="Avenir Book"/>
              </a:rPr>
              <a:t>I </a:t>
            </a:r>
            <a:r>
              <a:rPr lang="en-GB" sz="1363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Sénégal</a:t>
            </a:r>
            <a:r>
              <a:rPr lang="en-GB" sz="1363" dirty="0">
                <a:solidFill>
                  <a:prstClr val="black">
                    <a:lumMod val="50000"/>
                    <a:lumOff val="50000"/>
                  </a:prstClr>
                </a:solidFill>
              </a:rPr>
              <a:t>, 4 mars 2020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6304" y="4367007"/>
            <a:ext cx="6231392" cy="76682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 Séminaire régionale francophone pour contrôleurs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393945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55" y="546161"/>
            <a:ext cx="756668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Laisser du champ à l'innovation</a:t>
            </a:r>
            <a:b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 cas de l’assurance mobile</a:t>
            </a:r>
            <a:endParaRPr lang="en-CA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07433" y="1511236"/>
            <a:ext cx="5342762" cy="551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4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Mais</a:t>
            </a:r>
            <a:r>
              <a:rPr lang="mr-IN" sz="2204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…</a:t>
            </a:r>
            <a:r>
              <a:rPr lang="fr-FR" sz="2204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.</a:t>
            </a:r>
          </a:p>
          <a:p>
            <a:endParaRPr lang="fr-FR" sz="1653" dirty="0">
              <a:latin typeface="Avenir Book" panose="02000503020000020003" pitchFamily="2" charset="0"/>
            </a:endParaRPr>
          </a:p>
          <a:p>
            <a:pPr marL="262433" indent="-26243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Elle est mené par de parties qui ne sont pas professionnels de l’assurance </a:t>
            </a:r>
            <a:r>
              <a:rPr lang="fr-FR" sz="1653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– ORM, des fournisseurs d’argent mobile, et PST </a:t>
            </a:r>
          </a:p>
          <a:p>
            <a:pPr marL="262433" indent="-262433">
              <a:buFont typeface="Arial"/>
              <a:buChar char="•"/>
            </a:pPr>
            <a:endParaRPr lang="fr-FR" sz="1653" i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262433" indent="-26243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Ces entités sont contrôlées par d’autres autorités et une réglementation particulière</a:t>
            </a:r>
          </a:p>
          <a:p>
            <a:pPr marL="262433" indent="-262433">
              <a:buFont typeface="Arial"/>
              <a:buChar char="•"/>
            </a:pPr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262433" indent="-26243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Les capacités techniques en matière d’assurance concernant ces sujets chez les autorités de contrôle sont très faibles</a:t>
            </a:r>
          </a:p>
          <a:p>
            <a:pPr marL="262433" indent="-262433">
              <a:buFont typeface="Arial"/>
              <a:buChar char="•"/>
            </a:pPr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262433" indent="-26243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Les risques concernant la conduite de marché peuvent être amplifiés, notamment concernant le consentement informé de l’assuré.</a:t>
            </a:r>
          </a:p>
          <a:p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262433" indent="-26243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Les ORM, PST et fournisseurs d’argent mobile dans le cadre des partenariats avec les assureurs ont beaucoup de pouvoir.</a:t>
            </a:r>
          </a:p>
          <a:p>
            <a:pPr marL="262433" indent="-262433">
              <a:buFont typeface="Arial"/>
              <a:buChar char="•"/>
            </a:pPr>
            <a:endParaRPr lang="fr-FR" sz="1653" dirty="0">
              <a:latin typeface="Avenir Book" panose="0200050302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200" y="1643497"/>
            <a:ext cx="3291237" cy="2585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300" y="4799445"/>
            <a:ext cx="3306490" cy="136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S’ils ne sont pas agréés en tant qu’assureurs ou intermédiaires comment peuvent-ils être l’objet du contrôle?</a:t>
            </a:r>
          </a:p>
          <a:p>
            <a:pPr algn="ctr"/>
            <a:endParaRPr lang="en-US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051" y="4229469"/>
            <a:ext cx="830515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6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Photo: A2ii</a:t>
            </a:r>
          </a:p>
        </p:txBody>
      </p:sp>
    </p:spTree>
    <p:extLst>
      <p:ext uri="{BB962C8B-B14F-4D97-AF65-F5344CB8AC3E}">
        <p14:creationId xmlns:p14="http://schemas.microsoft.com/office/powerpoint/2010/main" val="8963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55" y="446938"/>
            <a:ext cx="7566689" cy="91440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 besoin de contrôle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11</a:t>
            </a:fld>
            <a:endParaRPr lang="en-CA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83596"/>
              </p:ext>
            </p:extLst>
          </p:nvPr>
        </p:nvGraphicFramePr>
        <p:xfrm>
          <a:off x="538081" y="1475709"/>
          <a:ext cx="8067835" cy="429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52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0B0C1-1D05-494E-94E8-EE6FD9642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9AF056-D507-4749-9F06-9156ED886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61D41-715A-1843-9F51-2B31CE6D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DABA40-5E04-DF4E-96EC-D5D914B57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B7D0A1-64E2-2341-BA5A-95F62A682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8B45685-40FF-49E4-87AA-A81A3260E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79926"/>
              </p:ext>
            </p:extLst>
          </p:nvPr>
        </p:nvGraphicFramePr>
        <p:xfrm>
          <a:off x="425729" y="1501685"/>
          <a:ext cx="4305759" cy="465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kz Reg" charset="0"/>
                <a:ea typeface="ＭＳ Ｐゴシック" charset="0"/>
                <a:cs typeface="MS PGothic" charset="0"/>
              </a:defRPr>
            </a:lvl1pPr>
            <a:lvl2pPr marL="682132" indent="-262358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2pPr>
            <a:lvl3pPr marL="1049435" indent="-209887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3pPr>
            <a:lvl4pPr marL="1469209" indent="-209887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4pPr>
            <a:lvl5pPr marL="1888982" indent="-209887"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5pPr>
            <a:lvl6pPr marL="2308756" indent="-20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6pPr>
            <a:lvl7pPr marL="2728530" indent="-20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7pPr>
            <a:lvl8pPr marL="3148303" indent="-20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8pPr>
            <a:lvl9pPr marL="3568077" indent="-209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kz Reg" charset="0"/>
                <a:ea typeface="MS PGothic" charset="0"/>
                <a:cs typeface="MS PGothic" charset="0"/>
              </a:defRPr>
            </a:lvl9pPr>
          </a:lstStyle>
          <a:p>
            <a:fld id="{9FCCA936-4BDD-BA4C-B13A-877617888FE4}" type="slidenum">
              <a:rPr lang="en-US">
                <a:solidFill>
                  <a:srgbClr val="FEFEFE"/>
                </a:solidFill>
                <a:latin typeface="Arial" charset="0"/>
                <a:cs typeface="Arial" charset="0"/>
              </a:rPr>
              <a:pPr/>
              <a:t>12</a:t>
            </a:fld>
            <a:endParaRPr lang="en-US">
              <a:solidFill>
                <a:srgbClr val="FEFEFE"/>
              </a:solidFill>
              <a:latin typeface="Arial" charset="0"/>
              <a:cs typeface="Arial" charset="0"/>
            </a:endParaRPr>
          </a:p>
        </p:txBody>
      </p:sp>
      <p:sp>
        <p:nvSpPr>
          <p:cNvPr id="41989" name="Title 1"/>
          <p:cNvSpPr>
            <a:spLocks noGrp="1" noChangeArrowheads="1"/>
          </p:cNvSpPr>
          <p:nvPr>
            <p:ph type="title"/>
          </p:nvPr>
        </p:nvSpPr>
        <p:spPr>
          <a:xfrm>
            <a:off x="1397053" y="777147"/>
            <a:ext cx="5442941" cy="46215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  <a:cs typeface="Calibri" charset="0"/>
              </a:rPr>
              <a:t>Le défi!</a:t>
            </a:r>
          </a:p>
        </p:txBody>
      </p:sp>
      <p:pic>
        <p:nvPicPr>
          <p:cNvPr id="7" name="Picture 6" descr="PHOTO-2018-06-21-07-56-06 copy.jpg">
            <a:extLst>
              <a:ext uri="{FF2B5EF4-FFF2-40B4-BE49-F238E27FC236}">
                <a16:creationId xmlns:a16="http://schemas.microsoft.com/office/drawing/2014/main" xmlns="" id="{28BDD6E3-6D2D-1141-AAE8-DB12451133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30" y="1841885"/>
            <a:ext cx="3901658" cy="45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55" y="602195"/>
            <a:ext cx="7566689" cy="914400"/>
          </a:xfrm>
          <a:noFill/>
          <a:ln>
            <a:noFill/>
          </a:ln>
        </p:spPr>
        <p:txBody>
          <a:bodyPr vert="horz" wrap="square" lIns="90055" tIns="45028" rIns="90055" bIns="4502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dirty="0">
                <a:latin typeface="Avenir Book" panose="02000503020000020003" pitchFamily="2" charset="0"/>
              </a:rPr>
              <a:t>La proportionnalité: un outil pour affronter le défi</a:t>
            </a:r>
          </a:p>
        </p:txBody>
      </p:sp>
      <p:sp>
        <p:nvSpPr>
          <p:cNvPr id="7" name="Bent Arrow 6"/>
          <p:cNvSpPr/>
          <p:nvPr/>
        </p:nvSpPr>
        <p:spPr>
          <a:xfrm rot="5400000" flipH="1">
            <a:off x="4505220" y="206612"/>
            <a:ext cx="625491" cy="7518617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8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Bent Arrow 7"/>
          <p:cNvSpPr/>
          <p:nvPr/>
        </p:nvSpPr>
        <p:spPr>
          <a:xfrm rot="5400000" flipH="1">
            <a:off x="3077164" y="1125319"/>
            <a:ext cx="625491" cy="5681206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8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Bent Arrow 8"/>
          <p:cNvSpPr/>
          <p:nvPr/>
        </p:nvSpPr>
        <p:spPr>
          <a:xfrm rot="5400000" flipH="1">
            <a:off x="1702987" y="2555901"/>
            <a:ext cx="625491" cy="2898012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8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308" y="3556836"/>
            <a:ext cx="2558697" cy="4517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168" b="1" dirty="0">
                <a:solidFill>
                  <a:schemeClr val="tx2"/>
                </a:solidFill>
                <a:latin typeface="Avenir Book" panose="02000503020000020003" pitchFamily="2" charset="0"/>
                <a:ea typeface="Helvetica" charset="0"/>
                <a:cs typeface="Arial"/>
              </a:rPr>
              <a:t>Identifier l'élément perturbateur ou innovant de l'activité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7938" y="3596085"/>
            <a:ext cx="2558697" cy="2720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168" b="1" dirty="0">
                <a:solidFill>
                  <a:schemeClr val="tx2"/>
                </a:solidFill>
                <a:latin typeface="Avenir Book" panose="02000503020000020003" pitchFamily="2" charset="0"/>
                <a:ea typeface="Helvetica" charset="0"/>
                <a:cs typeface="Arial"/>
              </a:rPr>
              <a:t>Identifier les risques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5758" y="3437484"/>
            <a:ext cx="2189586" cy="6315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1168" b="1" dirty="0">
                <a:solidFill>
                  <a:schemeClr val="tx2"/>
                </a:solidFill>
                <a:latin typeface="Avenir Book" panose="02000503020000020003" pitchFamily="2" charset="0"/>
                <a:ea typeface="Helvetica" charset="0"/>
                <a:cs typeface="Arial"/>
              </a:rPr>
              <a:t>Adopter une réglementation proportionnelle et des mesures de surveillance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1258" y="4772354"/>
            <a:ext cx="6391008" cy="63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52" dirty="0">
                <a:latin typeface="Avenir Book" panose="02000503020000020003" pitchFamily="2" charset="0"/>
              </a:rPr>
              <a:t>Une approche et une observation fondées sur des preuves qui "brisent l'évidence"!</a:t>
            </a:r>
            <a:endParaRPr lang="fr-FR" sz="1752" b="1" dirty="0">
              <a:latin typeface="Avenir Book" panose="0200050302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563" y="1723051"/>
            <a:ext cx="8466399" cy="130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14" i="1" dirty="0">
                <a:latin typeface="Avenir Book" panose="02000503020000020003" pitchFamily="2" charset="0"/>
              </a:rPr>
              <a:t>"Le principe de proportionnalité exige que les autorités de contrôle évaluent le respect du cadre réglementaire proportionnellement à la nature, l'ampleur et la complexité des risques inhérents à l'activité des assureurs</a:t>
            </a:r>
            <a:r>
              <a:rPr lang="fr-FR" sz="1314" dirty="0">
                <a:latin typeface="Avenir Book" panose="02000503020000020003" pitchFamily="2" charset="0"/>
              </a:rPr>
              <a:t>” </a:t>
            </a:r>
          </a:p>
          <a:p>
            <a:pPr algn="ctr"/>
            <a:endParaRPr lang="fr-FR" sz="1314" dirty="0">
              <a:latin typeface="Avenir Book" panose="02000503020000020003" pitchFamily="2" charset="0"/>
            </a:endParaRPr>
          </a:p>
          <a:p>
            <a:pPr algn="r"/>
            <a:r>
              <a:rPr lang="fr-FR" sz="1314" dirty="0">
                <a:latin typeface="Avenir Book" panose="02000503020000020003" pitchFamily="2" charset="0"/>
              </a:rPr>
              <a:t>AICA, Mise en œuvre des mesures de réglementation et de contrôle soutenant les marchés d’assurance inclusifs, 2012 </a:t>
            </a:r>
          </a:p>
          <a:p>
            <a:endParaRPr lang="fr-FR" sz="1314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176146"/>
              </p:ext>
            </p:extLst>
          </p:nvPr>
        </p:nvGraphicFramePr>
        <p:xfrm>
          <a:off x="504287" y="631933"/>
          <a:ext cx="827143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2"/>
          <p:cNvSpPr txBox="1">
            <a:spLocks/>
          </p:cNvSpPr>
          <p:nvPr/>
        </p:nvSpPr>
        <p:spPr>
          <a:xfrm>
            <a:off x="459981" y="752985"/>
            <a:ext cx="8360042" cy="691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3000"/>
              </a:lnSpc>
              <a:spcBef>
                <a:spcPct val="0"/>
              </a:spcBef>
              <a:buFontTx/>
              <a:buNone/>
              <a:defRPr lang="en-US" sz="2800" b="0" i="0" kern="1200" dirty="0">
                <a:solidFill>
                  <a:schemeClr val="tx2"/>
                </a:solidFill>
                <a:latin typeface="Clarendon BT" panose="02040704040505020204" pitchFamily="18" charset="0"/>
                <a:ea typeface="+mj-ea"/>
                <a:cs typeface="Helvetica" panose="020B0604020202020204" pitchFamily="34" charset="0"/>
              </a:defRPr>
            </a:lvl1pPr>
          </a:lstStyle>
          <a:p>
            <a:pPr algn="ctr"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fr-FR" sz="2388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+mj-cs"/>
              </a:rPr>
              <a:t>La mise en œuvre du principe de la proportionnalité</a:t>
            </a:r>
          </a:p>
          <a:p>
            <a:pPr algn="r"/>
            <a:endParaRPr lang="fr-FR" sz="2204" b="1" dirty="0">
              <a:solidFill>
                <a:schemeClr val="bg2"/>
              </a:solidFill>
              <a:latin typeface="Avenir Book" panose="020005030200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altLang="en-US" sz="1837" dirty="0">
                <a:latin typeface="Avenir Book" panose="02000503020000020003" pitchFamily="2" charset="0"/>
                <a:ea typeface="Helvetica" panose="020B0604020202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536" y="3306678"/>
            <a:ext cx="8006181" cy="291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Objectifs – les bénéfices doivent être supérieurs aux coûts</a:t>
            </a:r>
          </a:p>
          <a:p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Points à considérer: 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Nature, échelle et complexité de l'activité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Praticalité</a:t>
            </a: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des exigences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Contraintes et incitations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accent3"/>
                </a:solidFill>
                <a:latin typeface="Avenir Book" panose="02000503020000020003" pitchFamily="2" charset="0"/>
              </a:rPr>
              <a:t>Risques pour les objectifs </a:t>
            </a: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de contrôle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Capacité de contrôle du système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Equité des conditions de concurrence</a:t>
            </a:r>
          </a:p>
          <a:p>
            <a:pPr marL="734812" lvl="1" indent="-314919">
              <a:buFont typeface="Arial"/>
              <a:buChar char="•"/>
            </a:pPr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Ressources de l’autorité de contrôle </a:t>
            </a:r>
          </a:p>
          <a:p>
            <a:endParaRPr lang="fr-FR" sz="1837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15</a:t>
            </a:fld>
            <a:endParaRPr lang="en-CA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47354"/>
              </p:ext>
            </p:extLst>
          </p:nvPr>
        </p:nvGraphicFramePr>
        <p:xfrm>
          <a:off x="1133256" y="1643495"/>
          <a:ext cx="7203691" cy="481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33564" y="396779"/>
            <a:ext cx="870010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La mise en place de la proportionnalité durant tout le cycle de vie du contrat d’assurance</a:t>
            </a:r>
          </a:p>
        </p:txBody>
      </p:sp>
    </p:spTree>
    <p:extLst>
      <p:ext uri="{BB962C8B-B14F-4D97-AF65-F5344CB8AC3E}">
        <p14:creationId xmlns:p14="http://schemas.microsoft.com/office/powerpoint/2010/main" val="388935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16</a:t>
            </a:fld>
            <a:endParaRPr lang="en-CA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21929"/>
              </p:ext>
            </p:extLst>
          </p:nvPr>
        </p:nvGraphicFramePr>
        <p:xfrm>
          <a:off x="233916" y="1643495"/>
          <a:ext cx="8103031" cy="481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49216" y="437220"/>
            <a:ext cx="6245567" cy="914400"/>
          </a:xfrm>
        </p:spPr>
        <p:txBody>
          <a:bodyPr/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Un exemple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AC736290-EBD5-F547-BAC8-5944AD0FB17C}"/>
              </a:ext>
            </a:extLst>
          </p:cNvPr>
          <p:cNvSpPr/>
          <p:nvPr/>
        </p:nvSpPr>
        <p:spPr bwMode="auto">
          <a:xfrm>
            <a:off x="5022982" y="1974144"/>
            <a:ext cx="1851634" cy="991947"/>
          </a:xfrm>
          <a:prstGeom prst="frame">
            <a:avLst>
              <a:gd name="adj1" fmla="val 101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3976" tIns="41988" rIns="83976" bIns="419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397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72"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73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7" y="1511238"/>
            <a:ext cx="8901987" cy="2843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775" y="4484094"/>
            <a:ext cx="6554445" cy="1570249"/>
          </a:xfrm>
          <a:prstGeom prst="rect">
            <a:avLst/>
          </a:prstGeom>
          <a:noFill/>
        </p:spPr>
        <p:txBody>
          <a:bodyPr wrap="square" lIns="83960" tIns="41979" rIns="83960" bIns="41979" rtlCol="0">
            <a:spAutoFit/>
          </a:bodyPr>
          <a:lstStyle/>
          <a:p>
            <a:pPr algn="ctr"/>
            <a:r>
              <a:rPr lang="fr-F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Menti.com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Dans votre juridictions quels sont les canaux de distribution alternatifs utilisés dans le cadre de l’AI? </a:t>
            </a:r>
          </a:p>
          <a:p>
            <a:pPr algn="ctr"/>
            <a:endParaRPr lang="en-US" sz="1653" dirty="0">
              <a:latin typeface="Avenir Book" panose="02000503020000020003" pitchFamily="2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788655" y="596838"/>
            <a:ext cx="7566689" cy="914400"/>
          </a:xfrm>
        </p:spPr>
        <p:txBody>
          <a:bodyPr/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Canaux de distribution</a:t>
            </a:r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6" y="1147518"/>
            <a:ext cx="8901987" cy="2843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74" y="3991099"/>
            <a:ext cx="4084398" cy="2119694"/>
          </a:xfrm>
          <a:prstGeom prst="rect">
            <a:avLst/>
          </a:prstGeom>
          <a:noFill/>
        </p:spPr>
        <p:txBody>
          <a:bodyPr wrap="square" lIns="83960" tIns="41979" rIns="83960" bIns="41979" rtlCol="0">
            <a:spAutoFit/>
          </a:bodyPr>
          <a:lstStyle/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Banques et IMF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ONG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Marketing direct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Publipostage direct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Distribution via la technologie </a:t>
            </a:r>
            <a:r>
              <a:rPr lang="mr-IN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–</a:t>
            </a: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m-assurance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Service publiques de transport </a:t>
            </a:r>
          </a:p>
          <a:p>
            <a:endParaRPr lang="en-US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4464" y="3991099"/>
            <a:ext cx="4449536" cy="2119694"/>
          </a:xfrm>
          <a:prstGeom prst="rect">
            <a:avLst/>
          </a:prstGeom>
        </p:spPr>
        <p:txBody>
          <a:bodyPr lIns="83960" tIns="41979" rIns="83960" bIns="41979">
            <a:spAutoFit/>
          </a:bodyPr>
          <a:lstStyle/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Bureaux de poste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Grandes surfaces 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Associations sociales et religieuses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Syndicats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Agents et courtiers spécialisés en micro-assurance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MCOC</a:t>
            </a:r>
          </a:p>
          <a:p>
            <a:pPr marL="262383" indent="-262383">
              <a:buFont typeface="Arial"/>
              <a:buChar char="•"/>
            </a:pPr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Compagnies de transfert d’argent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02602" y="596838"/>
            <a:ext cx="7566689" cy="9144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Canaux de distribution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93" y="1643498"/>
            <a:ext cx="8464614" cy="4916790"/>
          </a:xfrm>
          <a:prstGeom prst="wedgeRectCallout">
            <a:avLst>
              <a:gd name="adj1" fmla="val -21084"/>
              <a:gd name="adj2" fmla="val 49158"/>
            </a:avLst>
          </a:prstGeom>
        </p:spPr>
        <p:txBody>
          <a:bodyPr>
            <a:normAutofit fontScale="92500" lnSpcReduction="20000"/>
          </a:bodyPr>
          <a:lstStyle/>
          <a:p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PBA 18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Intermédiaires 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–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« </a:t>
            </a:r>
            <a:r>
              <a:rPr 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Le contrôleur définit et fait appliquer des exigences relatives à </a:t>
            </a:r>
            <a:r>
              <a:rPr 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la conduite des intermédiaires </a:t>
            </a:r>
            <a:r>
              <a:rPr 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d'assurance, afin de veiller à ce qu'ils mènent leurs activités de manière transparente et professionnelle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 »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.</a:t>
            </a:r>
          </a:p>
          <a:p>
            <a:endParaRPr lang="en-CA" sz="1837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r>
              <a:rPr lang="fr-FR" sz="183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AICA, 2015</a:t>
            </a:r>
          </a:p>
          <a:p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1">
              <a:buFont typeface="Wingdings" charset="2"/>
              <a:buChar char="ü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Possibilité de faire appel à un éventail élargi d’intermédiaires, y compris non traditionnels</a:t>
            </a:r>
          </a:p>
          <a:p>
            <a:endParaRPr lang="en-GB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Font typeface="Wingdings" charset="2"/>
              <a:buChar char="ü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Possibilité pour les intermédiaires de prendre en charge davantage de fonctions</a:t>
            </a:r>
            <a:endParaRPr lang="en-GB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Font typeface="Wingdings" charset="2"/>
              <a:buChar char="ü"/>
            </a:pPr>
            <a:endParaRPr lang="fr-FR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Font typeface="Wingdings" charset="2"/>
              <a:buChar char="ü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Pour les intermédiaires de </a:t>
            </a:r>
            <a:r>
              <a:rPr lang="fr-FR" sz="146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microassurance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, exigences assouplies en termes d’</a:t>
            </a:r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enregistrement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formation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ou </a:t>
            </a:r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qualification</a:t>
            </a:r>
          </a:p>
          <a:p>
            <a:endParaRPr lang="en-GB" sz="1469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Font typeface="Wingdings" charset="2"/>
              <a:buChar char="ü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Supervision plus étroite des canaux de distribution, y compris validation de l’accord de commercialisation</a:t>
            </a:r>
            <a:b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</a:br>
            <a:endParaRPr lang="fr-FR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2">
              <a:buFont typeface="Wingdings" charset="2"/>
              <a:buChar char="u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Suivi et inspection </a:t>
            </a:r>
          </a:p>
          <a:p>
            <a:pPr lvl="2">
              <a:buFont typeface="Wingdings" charset="2"/>
              <a:buChar char="u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Délégation de contrôle à l’assureur</a:t>
            </a:r>
          </a:p>
          <a:p>
            <a:pPr lvl="2">
              <a:buFont typeface="Wingdings" charset="2"/>
              <a:buChar char="u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Coopération</a:t>
            </a:r>
          </a:p>
          <a:p>
            <a:pPr lvl="2">
              <a:buFont typeface="Wingdings" charset="2"/>
              <a:buChar char="u"/>
            </a:pP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Intervention  </a:t>
            </a:r>
            <a:r>
              <a:rPr lang="en-GB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n-US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endParaRPr lang="en-CA" sz="1653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  <a:p>
            <a:endParaRPr lang="en-CA" sz="1653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3E3EF-0B25-424B-8FA1-E4D3547B7A9C}" type="slidenum">
              <a:rPr lang="de-DE" smtClean="0"/>
              <a:pPr>
                <a:defRPr/>
              </a:pPr>
              <a:t>19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24098" y="537614"/>
            <a:ext cx="75666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21" tIns="45011" rIns="90021" bIns="450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90209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8041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470627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960836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666666"/>
                </a:solidFill>
                <a:latin typeface="Avenir Book" panose="02000503020000020003" pitchFamily="2" charset="0"/>
              </a:rPr>
              <a:t>Canaux de distribution</a:t>
            </a:r>
          </a:p>
          <a:p>
            <a:pPr algn="ctr"/>
            <a:r>
              <a:rPr lang="fr-FR" sz="2388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Orientations de l’AICA</a:t>
            </a:r>
          </a:p>
        </p:txBody>
      </p:sp>
    </p:spTree>
    <p:extLst>
      <p:ext uri="{BB962C8B-B14F-4D97-AF65-F5344CB8AC3E}">
        <p14:creationId xmlns:p14="http://schemas.microsoft.com/office/powerpoint/2010/main" val="25425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55" y="585419"/>
            <a:ext cx="7566689" cy="914400"/>
          </a:xfrm>
        </p:spPr>
        <p:txBody>
          <a:bodyPr/>
          <a:lstStyle/>
          <a:p>
            <a:pPr algn="r"/>
            <a:r>
              <a:rPr lang="fr-FR" b="1" dirty="0">
                <a:latin typeface="Avenir Book" panose="02000503020000020003" pitchFamily="2" charset="0"/>
              </a:rPr>
              <a:t>Comment définir l’assurance inclusive</a:t>
            </a:r>
            <a:r>
              <a:rPr lang="x-none" b="1" dirty="0">
                <a:latin typeface="Avenir Book" panose="02000503020000020003" pitchFamily="2" charset="0"/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91" y="1372228"/>
            <a:ext cx="8729133" cy="3637139"/>
          </a:xfrm>
        </p:spPr>
        <p:txBody>
          <a:bodyPr>
            <a:normAutofit/>
          </a:bodyPr>
          <a:lstStyle/>
          <a:p>
            <a:pPr marL="389276" lvl="1" indent="0" algn="ctr">
              <a:buNone/>
            </a:pPr>
            <a:endParaRPr lang="en-GB" sz="2204" dirty="0"/>
          </a:p>
          <a:p>
            <a:pPr marL="10206" lvl="1" indent="0" algn="ctr">
              <a:buNone/>
            </a:pPr>
            <a:r>
              <a:rPr lang="en-GB" sz="2800" b="1" dirty="0" err="1">
                <a:latin typeface="Avenir Book" panose="02000503020000020003" pitchFamily="2" charset="0"/>
              </a:rPr>
              <a:t>Menti.com</a:t>
            </a:r>
            <a:endParaRPr lang="en-GB" sz="2800" b="1" dirty="0">
              <a:latin typeface="Avenir Book" panose="02000503020000020003" pitchFamily="2" charset="0"/>
            </a:endParaRPr>
          </a:p>
          <a:p>
            <a:pPr marL="389276" lvl="1" indent="0" algn="ctr">
              <a:buNone/>
            </a:pPr>
            <a:r>
              <a:rPr lang="en-GB" sz="2204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5ED770-1BED-0D44-8460-B8DCD880C009}"/>
              </a:ext>
            </a:extLst>
          </p:cNvPr>
          <p:cNvSpPr txBox="1"/>
          <p:nvPr/>
        </p:nvSpPr>
        <p:spPr>
          <a:xfrm>
            <a:off x="291176" y="3056778"/>
            <a:ext cx="838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06" lvl="1" algn="ctr">
              <a:spcBef>
                <a:spcPct val="20000"/>
              </a:spcBef>
            </a:pP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D'après vous, qu’est-ce que l'assurance inclusive? </a:t>
            </a:r>
          </a:p>
        </p:txBody>
      </p:sp>
    </p:spTree>
    <p:extLst>
      <p:ext uri="{BB962C8B-B14F-4D97-AF65-F5344CB8AC3E}">
        <p14:creationId xmlns:p14="http://schemas.microsoft.com/office/powerpoint/2010/main" val="34785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20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071266"/>
              </p:ext>
            </p:extLst>
          </p:nvPr>
        </p:nvGraphicFramePr>
        <p:xfrm>
          <a:off x="670342" y="1573104"/>
          <a:ext cx="8067835" cy="430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5321300" imgH="2717800" progId="Word.Document.12">
                  <p:embed/>
                </p:oleObj>
              </mc:Choice>
              <mc:Fallback>
                <p:oleObj name="Document" r:id="rId4" imgW="5321300" imgH="27178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342" y="1573104"/>
                        <a:ext cx="8067835" cy="430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9407" y="6027794"/>
            <a:ext cx="4624947" cy="310865"/>
          </a:xfrm>
          <a:prstGeom prst="rect">
            <a:avLst/>
          </a:prstGeom>
          <a:noFill/>
        </p:spPr>
        <p:txBody>
          <a:bodyPr wrap="none" lIns="83960" tIns="41979" rIns="83960" bIns="41979" rtlCol="0">
            <a:spAutoFit/>
          </a:bodyPr>
          <a:lstStyle/>
          <a:p>
            <a:r>
              <a:rPr lang="fr-FR" sz="1469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Étude Proportionnalité Colombie, Andrea Camargo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-413585" y="582708"/>
            <a:ext cx="1025623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21" tIns="45011" rIns="90021" bIns="450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90209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8041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470627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960836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 algn="ctr"/>
            <a:r>
              <a:rPr lang="fr-FR" sz="3200" b="1" dirty="0">
                <a:solidFill>
                  <a:srgbClr val="666666"/>
                </a:solidFill>
                <a:latin typeface="Avenir Book" panose="02000503020000020003" pitchFamily="2" charset="0"/>
              </a:rPr>
              <a:t>Canaux de distribution</a:t>
            </a:r>
          </a:p>
          <a:p>
            <a:pPr algn="ctr"/>
            <a:r>
              <a:rPr lang="fr-FR" sz="2400" b="1" dirty="0">
                <a:solidFill>
                  <a:srgbClr val="666666"/>
                </a:solidFill>
                <a:latin typeface="Avenir Book" panose="02000503020000020003" pitchFamily="2" charset="0"/>
              </a:rPr>
              <a:t>Orientations de l’AICA</a:t>
            </a:r>
          </a:p>
        </p:txBody>
      </p:sp>
    </p:spTree>
    <p:extLst>
      <p:ext uri="{BB962C8B-B14F-4D97-AF65-F5344CB8AC3E}">
        <p14:creationId xmlns:p14="http://schemas.microsoft.com/office/powerpoint/2010/main" val="3989615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98" y="1515515"/>
            <a:ext cx="8067835" cy="4827473"/>
          </a:xfrm>
          <a:prstGeom prst="wedgeRectCallout">
            <a:avLst>
              <a:gd name="adj1" fmla="val -21360"/>
              <a:gd name="adj2" fmla="val 49946"/>
            </a:avLst>
          </a:prstGeom>
        </p:spPr>
        <p:txBody>
          <a:bodyPr>
            <a:normAutofit lnSpcReduction="10000"/>
          </a:bodyPr>
          <a:lstStyle/>
          <a:p>
            <a:pPr lvl="0" algn="just"/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Pérou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: SBS a élargi en 2007 les options de distribution du marché de la micro-assurance (agents de vente, IMF, coopératives d’épargne/crédit, syndicats, organisations sociales, services de transfert d’argent, et autres)</a:t>
            </a:r>
            <a:endParaRPr lang="en-GB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0" algn="just"/>
            <a:endParaRPr lang="fr-FR" sz="1469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0" algn="just"/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Philippines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: L’IC permet  le recours à des agents de la MA (moindres exigences de formation) et courtiers spécialisés (exigences en capital moindres)</a:t>
            </a:r>
            <a:endParaRPr lang="en-GB" sz="1469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just"/>
            <a:endParaRPr lang="fr-FR" sz="1469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just"/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Brésil: </a:t>
            </a:r>
          </a:p>
          <a:p>
            <a:pPr lvl="1"/>
            <a:r>
              <a:rPr lang="fr-FR" sz="1469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Courtier en micro-assurance: 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personne locale (aspect culturel) qualification par le biais d’une formation technique différenciée, intégrant les exigences  minimales requises – produits de micro-assurance seulement.</a:t>
            </a:r>
          </a:p>
          <a:p>
            <a:pPr lvl="1"/>
            <a:r>
              <a:rPr lang="fr-FR" sz="1469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Les correspondants bancaires: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Commerçants locaux, bureaux de poste et kiosques de loterie distribuant une gamme de services financiers pour le compte des banques. Ils peuvent réaliser la vente de produits de micro-assurance, recevoir des paiements et verser des prestations.</a:t>
            </a:r>
          </a:p>
          <a:p>
            <a:pPr lvl="1"/>
            <a:r>
              <a:rPr lang="fr-FR" sz="1469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Correspondant en micro-assurance:</a:t>
            </a:r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joue un rôle similaire à celui du correspondant bancaire, mais le contrat est directement passé avec l’assureur.</a:t>
            </a:r>
          </a:p>
          <a:p>
            <a:pPr lvl="1"/>
            <a:r>
              <a:rPr lang="fr-FR" sz="1469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Représentant d’assurance (personne morale): similaire au correspondant de micro-assurance -  autorisé à vendre certains produits d’assurance, dont la micro-assurance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21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2D3B930-BD77-114C-8D73-EF86ED9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5" y="554597"/>
            <a:ext cx="756668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Canaux de distribution </a:t>
            </a:r>
            <a:br>
              <a:rPr lang="fr-FR" b="1" dirty="0">
                <a:latin typeface="Avenir Book" panose="02000503020000020003" pitchFamily="2" charset="0"/>
              </a:rPr>
            </a:br>
            <a:r>
              <a:rPr lang="fr-FR" dirty="0">
                <a:latin typeface="Avenir Book" panose="02000503020000020003" pitchFamily="2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2884854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72" y="1643498"/>
            <a:ext cx="8067835" cy="4253868"/>
          </a:xfrm>
          <a:prstGeom prst="wedgeRectCallout">
            <a:avLst>
              <a:gd name="adj1" fmla="val -20833"/>
              <a:gd name="adj2" fmla="val 49216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fr-FR" sz="14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CIMA:</a:t>
            </a:r>
            <a:r>
              <a:rPr lang="fr-FR" sz="1469" dirty="0">
                <a:latin typeface="Avenir Book" panose="02000503020000020003" pitchFamily="2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courtiers agréés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agents généraux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personnes physiques mandataires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banques, la poste et les établissements financiers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institutions de microfinance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mutuelles de santé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coopératives et groupements agricoles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organisations non gouvernementales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agences de développement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associations et tontines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fonds funéraires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syndicats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sociétés et les distributeurs de téléphonies mobiles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responsables sanitaires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chaînes de distribution alimentaires 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69" dirty="0">
                <a:latin typeface="Avenir Book" panose="02000503020000020003" pitchFamily="2" charset="0"/>
              </a:rPr>
              <a:t>les sociétés à forts potentiels d’affiliation.</a:t>
            </a:r>
            <a:endParaRPr lang="en-US" sz="1469" dirty="0">
              <a:latin typeface="Avenir Book" panose="02000503020000020003" pitchFamily="2" charset="0"/>
            </a:endParaRPr>
          </a:p>
          <a:p>
            <a:endParaRPr lang="en-US" sz="1469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8655" y="554597"/>
            <a:ext cx="756668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Canaux de distribution </a:t>
            </a:r>
            <a:br>
              <a:rPr lang="fr-FR" b="1" dirty="0">
                <a:latin typeface="Avenir Book" panose="02000503020000020003" pitchFamily="2" charset="0"/>
              </a:rPr>
            </a:br>
            <a:r>
              <a:rPr lang="fr-FR" dirty="0">
                <a:latin typeface="Avenir Book" panose="02000503020000020003" pitchFamily="2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95465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4287" y="585419"/>
          <a:ext cx="827143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015" y="3009258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/>
          <a:p>
            <a:pPr marL="314830" indent="-314830">
              <a:buFont typeface="Arial"/>
              <a:buChar char="•"/>
            </a:pPr>
            <a:r>
              <a:rPr lang="fr-CA" sz="1837" dirty="0">
                <a:solidFill>
                  <a:schemeClr val="tx2"/>
                </a:solidFill>
                <a:latin typeface="Avenir Book" panose="02000503020000020003" pitchFamily="2" charset="0"/>
                <a:cs typeface="Muller"/>
              </a:rPr>
              <a:t>Rôles </a:t>
            </a:r>
          </a:p>
          <a:p>
            <a:endParaRPr lang="fr-CA" sz="1837" dirty="0">
              <a:solidFill>
                <a:schemeClr val="tx2"/>
              </a:solidFill>
              <a:latin typeface="Avenir Book" panose="02000503020000020003" pitchFamily="2" charset="0"/>
              <a:cs typeface="Mull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524" y="3004279"/>
            <a:ext cx="2682960" cy="367478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Risques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2757" y="3032223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Mesures </a:t>
            </a:r>
          </a:p>
          <a:p>
            <a:endParaRPr lang="fr-FR" sz="1837" dirty="0">
              <a:latin typeface="Avenir Book" panose="02000503020000020003" pitchFamily="2" charset="0"/>
              <a:cs typeface="Mu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95" y="3627390"/>
            <a:ext cx="2761758" cy="1498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Quelles sont les activités et rôles de l’intermédiaire assigné à votre table, quel rôle jouent-ils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1664" y="3620479"/>
            <a:ext cx="2396516" cy="9328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Quels sont les risques associés aux activités 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11975" y="3100878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43623" y="3139112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2986" y="3544990"/>
            <a:ext cx="2657560" cy="27269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Quels facteurs peuvent aider à réduire les risques ?</a:t>
            </a:r>
          </a:p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Quelles sont les mesures supplémentaires les moins intrusives qui peuvent être prises pour réduire les risques à un niveau acceptable ?</a:t>
            </a:r>
          </a:p>
          <a:p>
            <a:pPr marL="682132" lvl="1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Réglementation</a:t>
            </a:r>
          </a:p>
          <a:p>
            <a:pPr marL="682132" lvl="1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Supervision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96478" y="523451"/>
            <a:ext cx="85510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Une méthodologie pour mettre en place le principe de proportionnalité </a:t>
            </a:r>
          </a:p>
        </p:txBody>
      </p:sp>
    </p:spTree>
    <p:extLst>
      <p:ext uri="{BB962C8B-B14F-4D97-AF65-F5344CB8AC3E}">
        <p14:creationId xmlns:p14="http://schemas.microsoft.com/office/powerpoint/2010/main" val="148288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4287" y="585419"/>
          <a:ext cx="827143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015" y="3009258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/>
          <a:p>
            <a:pPr marL="314830" indent="-314830">
              <a:buFont typeface="Arial"/>
              <a:buChar char="•"/>
            </a:pPr>
            <a:r>
              <a:rPr lang="fr-CA" sz="1837" dirty="0">
                <a:solidFill>
                  <a:schemeClr val="tx2"/>
                </a:solidFill>
                <a:latin typeface="Muller"/>
                <a:cs typeface="Muller"/>
              </a:rPr>
              <a:t>Rôles </a:t>
            </a:r>
          </a:p>
          <a:p>
            <a:endParaRPr lang="fr-CA" sz="1837" dirty="0">
              <a:solidFill>
                <a:schemeClr val="tx2"/>
              </a:solidFill>
              <a:latin typeface="Muller"/>
              <a:cs typeface="Mull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524" y="3004279"/>
            <a:ext cx="2682960" cy="367478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Risques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2757" y="3032223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Mesures </a:t>
            </a:r>
          </a:p>
          <a:p>
            <a:endParaRPr lang="fr-FR" sz="1837" dirty="0">
              <a:latin typeface="Avenir Book" panose="02000503020000020003" pitchFamily="2" charset="0"/>
              <a:cs typeface="Mull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953" y="3627390"/>
            <a:ext cx="2670900" cy="650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Quelles sont les activités et rôles?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1664" y="3620479"/>
            <a:ext cx="2396516" cy="9328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Quels sont les risques associés aux activités ?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11975" y="3100878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43623" y="3139112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2986" y="3544990"/>
            <a:ext cx="2657560" cy="27269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Quels facteurs peuvent aider à réduire les risques ?</a:t>
            </a:r>
          </a:p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Quelles sont les mesures supplémentaires les moins intrusives qui peuvent être prises pour réduire les risques à un niveau acceptable ?</a:t>
            </a:r>
          </a:p>
          <a:p>
            <a:pPr marL="682132" lvl="1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Réglementation</a:t>
            </a:r>
          </a:p>
          <a:p>
            <a:pPr marL="682132" lvl="1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Supervision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0880" y="546365"/>
            <a:ext cx="78818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Activité de groupe </a:t>
            </a:r>
            <a:br>
              <a:rPr lang="fr-FR" b="1" dirty="0">
                <a:latin typeface="Avenir Book" panose="02000503020000020003" pitchFamily="2" charset="0"/>
              </a:rPr>
            </a:br>
            <a:r>
              <a:rPr lang="fr-FR" sz="2700" dirty="0">
                <a:latin typeface="Avenir Book" panose="02000503020000020003" pitchFamily="2" charset="0"/>
              </a:rPr>
              <a:t>Mise en place de la proportionnalité pour l’assurance mobile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A9E0F-74E2-214B-AF6C-B5F45D31CD49}"/>
              </a:ext>
            </a:extLst>
          </p:cNvPr>
          <p:cNvSpPr txBox="1"/>
          <p:nvPr/>
        </p:nvSpPr>
        <p:spPr>
          <a:xfrm>
            <a:off x="1067903" y="4919670"/>
            <a:ext cx="1200971" cy="601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3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Menti.com</a:t>
            </a:r>
            <a:endParaRPr lang="en-US" sz="1653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5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409631-5EEB-ED47-8383-5619884AF6F4}"/>
              </a:ext>
            </a:extLst>
          </p:cNvPr>
          <p:cNvSpPr txBox="1"/>
          <p:nvPr/>
        </p:nvSpPr>
        <p:spPr>
          <a:xfrm>
            <a:off x="3898649" y="4908442"/>
            <a:ext cx="1444849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3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Menti.com</a:t>
            </a:r>
            <a:endParaRPr lang="en-US" sz="1653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0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38" y="579483"/>
            <a:ext cx="7566689" cy="914400"/>
          </a:xfrm>
        </p:spPr>
        <p:txBody>
          <a:bodyPr/>
          <a:lstStyle/>
          <a:p>
            <a:pPr algn="ctr"/>
            <a:r>
              <a:rPr lang="fr-FR" b="1">
                <a:latin typeface="Avenir Book" panose="02000503020000020003" pitchFamily="2" charset="0"/>
              </a:rPr>
              <a:t>Le cas de l’assurance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25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3" y="1614585"/>
            <a:ext cx="8551041" cy="439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212" y="1634962"/>
            <a:ext cx="7935576" cy="3466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53" b="1">
                <a:solidFill>
                  <a:schemeClr val="tx1">
                    <a:lumMod val="50000"/>
                    <a:lumOff val="50000"/>
                  </a:schemeClr>
                </a:solidFill>
              </a:rPr>
              <a:t>Risques identfiés par les autorités de contrôle - la m-assurance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01" y="2172534"/>
            <a:ext cx="2380673" cy="26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86" dirty="0"/>
              <a:t>Risque de sous-traitance</a:t>
            </a:r>
          </a:p>
          <a:p>
            <a:endParaRPr lang="fr-FR" sz="1286" dirty="0"/>
          </a:p>
          <a:p>
            <a:r>
              <a:rPr lang="fr-FR" sz="1286" dirty="0"/>
              <a:t>Risques cadre réglementaire et légal </a:t>
            </a:r>
          </a:p>
          <a:p>
            <a:endParaRPr lang="fr-FR" sz="1286" dirty="0"/>
          </a:p>
          <a:p>
            <a:r>
              <a:rPr lang="fr-FR" sz="1286" dirty="0"/>
              <a:t>Risque opérationnel</a:t>
            </a:r>
          </a:p>
          <a:p>
            <a:endParaRPr lang="fr-FR" sz="1286" dirty="0"/>
          </a:p>
          <a:p>
            <a:r>
              <a:rPr lang="fr-FR" sz="1286" dirty="0"/>
              <a:t>Risque technique </a:t>
            </a:r>
          </a:p>
          <a:p>
            <a:endParaRPr lang="fr-FR" sz="1286" dirty="0"/>
          </a:p>
          <a:p>
            <a:r>
              <a:rPr lang="fr-FR" sz="1286" dirty="0"/>
              <a:t>Risque des données et IT</a:t>
            </a:r>
          </a:p>
          <a:p>
            <a:endParaRPr lang="fr-FR" sz="1286" dirty="0"/>
          </a:p>
          <a:p>
            <a:r>
              <a:rPr lang="fr-FR" sz="1286" dirty="0"/>
              <a:t>Risques liés à la méconnaissance du consommateur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7145" y="4883855"/>
            <a:ext cx="5356513" cy="558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10" dirty="0"/>
          </a:p>
          <a:p>
            <a:r>
              <a:rPr lang="en-US" sz="1010" dirty="0" err="1"/>
              <a:t>Nombre</a:t>
            </a:r>
            <a:r>
              <a:rPr lang="en-US" sz="1010" dirty="0"/>
              <a:t> des </a:t>
            </a:r>
            <a:r>
              <a:rPr lang="en-US" sz="1010" dirty="0" err="1"/>
              <a:t>autorités</a:t>
            </a:r>
            <a:r>
              <a:rPr lang="en-US" sz="1010" dirty="0"/>
              <a:t> de </a:t>
            </a:r>
            <a:r>
              <a:rPr lang="en-US" sz="1010" dirty="0" err="1"/>
              <a:t>contrôle</a:t>
            </a:r>
            <a:r>
              <a:rPr lang="en-US" sz="1010" dirty="0"/>
              <a:t> qui </a:t>
            </a:r>
            <a:r>
              <a:rPr lang="en-US" sz="1010" dirty="0" err="1"/>
              <a:t>ont</a:t>
            </a:r>
            <a:r>
              <a:rPr lang="en-US" sz="1010" dirty="0"/>
              <a:t> </a:t>
            </a:r>
            <a:r>
              <a:rPr lang="en-US" sz="1010" dirty="0" err="1"/>
              <a:t>identifié</a:t>
            </a:r>
            <a:r>
              <a:rPr lang="en-US" sz="1010" dirty="0"/>
              <a:t> </a:t>
            </a:r>
            <a:r>
              <a:rPr lang="en-US" sz="1010" dirty="0" err="1"/>
              <a:t>ce</a:t>
            </a:r>
            <a:r>
              <a:rPr lang="en-US" sz="1010" dirty="0"/>
              <a:t> </a:t>
            </a:r>
            <a:r>
              <a:rPr lang="en-US" sz="1010" dirty="0" err="1"/>
              <a:t>risque</a:t>
            </a:r>
            <a:r>
              <a:rPr lang="en-US" sz="1010" dirty="0"/>
              <a:t> </a:t>
            </a:r>
            <a:r>
              <a:rPr lang="en-US" sz="1010" dirty="0" err="1"/>
              <a:t>comme</a:t>
            </a:r>
            <a:r>
              <a:rPr lang="en-US" sz="1010" dirty="0"/>
              <a:t> le plus important</a:t>
            </a:r>
          </a:p>
          <a:p>
            <a:endParaRPr lang="en-US" sz="1010" dirty="0"/>
          </a:p>
        </p:txBody>
      </p:sp>
      <p:sp>
        <p:nvSpPr>
          <p:cNvPr id="9" name="TextBox 8"/>
          <p:cNvSpPr txBox="1"/>
          <p:nvPr/>
        </p:nvSpPr>
        <p:spPr>
          <a:xfrm>
            <a:off x="4193367" y="6019361"/>
            <a:ext cx="2682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A2ii, Regulating mobile insurance, 2018</a:t>
            </a:r>
          </a:p>
        </p:txBody>
      </p:sp>
    </p:spTree>
    <p:extLst>
      <p:ext uri="{BB962C8B-B14F-4D97-AF65-F5344CB8AC3E}">
        <p14:creationId xmlns:p14="http://schemas.microsoft.com/office/powerpoint/2010/main" val="306025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4287" y="585419"/>
          <a:ext cx="8271430" cy="35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015" y="3009258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/>
          <a:p>
            <a:pPr marL="314830" indent="-314830">
              <a:buFont typeface="Arial"/>
              <a:buChar char="•"/>
            </a:pPr>
            <a:r>
              <a:rPr lang="fr-CA" sz="1837" dirty="0">
                <a:solidFill>
                  <a:schemeClr val="tx2"/>
                </a:solidFill>
                <a:latin typeface="Avenir Book" panose="02000503020000020003" pitchFamily="2" charset="0"/>
                <a:cs typeface="Muller"/>
              </a:rPr>
              <a:t>Rôles </a:t>
            </a:r>
          </a:p>
          <a:p>
            <a:endParaRPr lang="fr-CA" sz="1837" dirty="0">
              <a:solidFill>
                <a:schemeClr val="tx2"/>
              </a:solidFill>
              <a:latin typeface="Avenir Book" panose="02000503020000020003" pitchFamily="2" charset="0"/>
              <a:cs typeface="Mull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524" y="3004279"/>
            <a:ext cx="2682960" cy="367478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Risques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2757" y="3032223"/>
            <a:ext cx="2682960" cy="650183"/>
          </a:xfrm>
          <a:prstGeom prst="rect">
            <a:avLst/>
          </a:prstGeom>
          <a:noFill/>
        </p:spPr>
        <p:txBody>
          <a:bodyPr wrap="square" lIns="83953" tIns="41976" rIns="83953" bIns="41976" rtlCol="0">
            <a:spAutoFit/>
          </a:bodyPr>
          <a:lstStyle>
            <a:defPPr>
              <a:defRPr lang="en-US"/>
            </a:defPPr>
            <a:lvl1pPr marL="342900" indent="-342900">
              <a:buFont typeface="Arial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sz="1837" dirty="0">
                <a:latin typeface="Avenir Book" panose="02000503020000020003" pitchFamily="2" charset="0"/>
                <a:cs typeface="Muller"/>
              </a:rPr>
              <a:t>Mesures </a:t>
            </a:r>
          </a:p>
          <a:p>
            <a:endParaRPr lang="fr-FR" sz="1837" dirty="0">
              <a:latin typeface="Avenir Book" panose="02000503020000020003" pitchFamily="2" charset="0"/>
              <a:cs typeface="Mulle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664" y="3620480"/>
            <a:ext cx="2396516" cy="23464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de vente </a:t>
            </a:r>
          </a:p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d’agrégateur</a:t>
            </a:r>
          </a:p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de méconnaissance</a:t>
            </a:r>
          </a:p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de paiement</a:t>
            </a:r>
          </a:p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de post-vente</a:t>
            </a:r>
          </a:p>
          <a:p>
            <a:r>
              <a:rPr lang="fr-FR" sz="1837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Risque de données et technologie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11975" y="3100878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943623" y="3139112"/>
            <a:ext cx="1443" cy="356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2986" y="3544990"/>
            <a:ext cx="2657560" cy="24867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83953" tIns="41976" rIns="83953" bIns="41976" rtlCol="0">
            <a:spAutoFit/>
          </a:bodyPr>
          <a:lstStyle/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Afrique du Sud et Tanzanie: PST et ORM comme assureurs, courtiers ou agents </a:t>
            </a:r>
          </a:p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Philippines et Afrique du Sud: centres d’appels registrés en tant qu’agents ou courtiers </a:t>
            </a:r>
          </a:p>
          <a:p>
            <a:pPr marL="262358" indent="-262358">
              <a:buFont typeface="Arial"/>
              <a:buChar char="•"/>
            </a:pPr>
            <a:r>
              <a:rPr lang="fr-FR" sz="1561" dirty="0">
                <a:solidFill>
                  <a:schemeClr val="bg1"/>
                </a:solidFill>
                <a:latin typeface="Avenir Book" panose="02000503020000020003" pitchFamily="2" charset="0"/>
                <a:cs typeface="Muller"/>
              </a:rPr>
              <a:t>Ghana: M-assurance réglementation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93127" y="437221"/>
            <a:ext cx="5773590" cy="914400"/>
          </a:xfrm>
        </p:spPr>
        <p:txBody>
          <a:bodyPr/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Le cas de l’assurance mobile </a:t>
            </a:r>
          </a:p>
        </p:txBody>
      </p:sp>
    </p:spTree>
    <p:extLst>
      <p:ext uri="{BB962C8B-B14F-4D97-AF65-F5344CB8AC3E}">
        <p14:creationId xmlns:p14="http://schemas.microsoft.com/office/powerpoint/2010/main" val="110576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02" y="1577366"/>
            <a:ext cx="7715055" cy="1124207"/>
          </a:xfrm>
          <a:prstGeom prst="wedgeRectCallout">
            <a:avLst>
              <a:gd name="adj1" fmla="val -20833"/>
              <a:gd name="adj2" fmla="val 47367"/>
            </a:avLst>
          </a:prstGeom>
        </p:spPr>
        <p:txBody>
          <a:bodyPr>
            <a:normAutofit fontScale="62500" lnSpcReduction="20000"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“</a:t>
            </a: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micro-assurance qui utilise des téléphones portables ou technologie digitale afin d’avoir accès aux consommateurs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”. </a:t>
            </a:r>
          </a:p>
          <a:p>
            <a:pPr algn="r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algn="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Brouillon Réglementation de m-assurance, CIMA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27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3" y="2892417"/>
            <a:ext cx="8901987" cy="332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0445" y="5939113"/>
            <a:ext cx="3962944" cy="346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3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A2ii, Regulating mobile insurance, 2018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85205" y="521887"/>
            <a:ext cx="5773590" cy="914400"/>
          </a:xfrm>
        </p:spPr>
        <p:txBody>
          <a:bodyPr/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L’assurance mobile </a:t>
            </a:r>
          </a:p>
        </p:txBody>
      </p:sp>
    </p:spTree>
    <p:extLst>
      <p:ext uri="{BB962C8B-B14F-4D97-AF65-F5344CB8AC3E}">
        <p14:creationId xmlns:p14="http://schemas.microsoft.com/office/powerpoint/2010/main" val="138317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6872B6-2771-3F4E-B0C5-2B08C8813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en-US" dirty="0">
              <a:latin typeface="Avenir Book" panose="02000503020000020003" pitchFamily="2" charset="0"/>
            </a:endParaRPr>
          </a:p>
          <a:p>
            <a:pPr algn="ctr"/>
            <a:endParaRPr lang="en-US" dirty="0">
              <a:latin typeface="Avenir Book" panose="02000503020000020003" pitchFamily="2" charset="0"/>
            </a:endParaRPr>
          </a:p>
          <a:p>
            <a:pPr algn="ctr"/>
            <a:r>
              <a:rPr lang="en-US" sz="8817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Merci!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90A700-511E-AF44-9C2A-61F7979D5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91B32-A1B8-4F48-9F40-4B12F7C17A7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24" y="585419"/>
            <a:ext cx="8324351" cy="914400"/>
          </a:xfrm>
        </p:spPr>
        <p:txBody>
          <a:bodyPr>
            <a:normAutofit fontScale="90000"/>
          </a:bodyPr>
          <a:lstStyle/>
          <a:p>
            <a:pPr algn="r"/>
            <a:r>
              <a:rPr lang="x-none" b="1" dirty="0">
                <a:latin typeface="Avenir Book" panose="02000503020000020003" pitchFamily="2" charset="0"/>
              </a:rPr>
              <a:t>Quelles sont les particularités du consommateur?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32" y="1499819"/>
            <a:ext cx="8729133" cy="3637139"/>
          </a:xfrm>
        </p:spPr>
        <p:txBody>
          <a:bodyPr>
            <a:normAutofit/>
          </a:bodyPr>
          <a:lstStyle/>
          <a:p>
            <a:pPr marL="389276" lvl="1" indent="0" algn="ctr">
              <a:buNone/>
            </a:pPr>
            <a:endParaRPr lang="en-GB" sz="2204" dirty="0"/>
          </a:p>
          <a:p>
            <a:pPr marL="10206" lvl="1" indent="0" algn="ctr">
              <a:buNone/>
            </a:pP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www.menti.com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389276" lvl="1" indent="0" algn="ctr">
              <a:buNone/>
            </a:pPr>
            <a:r>
              <a:rPr lang="en-GB" sz="2204" dirty="0"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5ED770-1BED-0D44-8460-B8DCD880C009}"/>
              </a:ext>
            </a:extLst>
          </p:cNvPr>
          <p:cNvSpPr txBox="1"/>
          <p:nvPr/>
        </p:nvSpPr>
        <p:spPr>
          <a:xfrm>
            <a:off x="941148" y="3106966"/>
            <a:ext cx="726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10206" lvl="1" algn="ctr">
              <a:spcBef>
                <a:spcPct val="20000"/>
              </a:spcBef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defRPr>
            </a:lvl2pPr>
          </a:lstStyle>
          <a:p>
            <a:pPr lvl="1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Quels sont les 5 mots que vous utiliseriez pour décrire le consommateur de l’assurance inclusive? </a:t>
            </a:r>
          </a:p>
        </p:txBody>
      </p:sp>
    </p:spTree>
    <p:extLst>
      <p:ext uri="{BB962C8B-B14F-4D97-AF65-F5344CB8AC3E}">
        <p14:creationId xmlns:p14="http://schemas.microsoft.com/office/powerpoint/2010/main" val="40845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24367E-58E9-0143-A618-30C505B3F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CD16D9-1F2B-1348-8C5A-4B6A9C16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14" y="224328"/>
            <a:ext cx="7566689" cy="914400"/>
          </a:xfrm>
        </p:spPr>
        <p:txBody>
          <a:bodyPr/>
          <a:lstStyle/>
          <a:p>
            <a:pPr algn="ctr"/>
            <a:r>
              <a:rPr lang="en-US" b="1" dirty="0">
                <a:latin typeface="Avenir Book" panose="02000503020000020003" pitchFamily="2" charset="0"/>
              </a:rPr>
              <a:t>La vie </a:t>
            </a:r>
            <a:r>
              <a:rPr lang="en-US" b="1" dirty="0" err="1">
                <a:latin typeface="Avenir Book" panose="02000503020000020003" pitchFamily="2" charset="0"/>
              </a:rPr>
              <a:t>d’Aminata</a:t>
            </a:r>
            <a:endParaRPr lang="en-US" b="1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077ADF-1561-CB45-8055-AC0B7004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0" y="1127577"/>
            <a:ext cx="8605576" cy="52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B6DBA1-E285-4240-A96F-AB42C7601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B926E-292A-4C04-9B53-DEFEE8B24BA0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26F893E-68BA-2A44-8C66-163A857D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4" y="366615"/>
            <a:ext cx="7566689" cy="914400"/>
          </a:xfrm>
        </p:spPr>
        <p:txBody>
          <a:bodyPr/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La vie d’Aminata est bouleversée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F66950-E30F-D241-9E83-F9ACA76A3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0" y="1281015"/>
            <a:ext cx="7924098" cy="50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8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6CCE97-557E-954D-B05B-9CE731F53952}"/>
              </a:ext>
            </a:extLst>
          </p:cNvPr>
          <p:cNvSpPr/>
          <p:nvPr/>
        </p:nvSpPr>
        <p:spPr>
          <a:xfrm>
            <a:off x="604712" y="2113123"/>
            <a:ext cx="3833473" cy="314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Aminata pourrait se servir d’un produit d’assurance santé, mais comment pourrions nous l’offrir? </a:t>
            </a:r>
          </a:p>
          <a:p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Mettez vous à la place d’un fournisseur de services mobiles qui souhaite offrir un produit d’assurance multirisques. </a:t>
            </a:r>
          </a:p>
          <a:p>
            <a:endParaRPr lang="fr-FR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sz="1653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Quelles innovations utiliseriez-vous pour rendre possible l’offre d’assurance à Aminata?</a:t>
            </a:r>
            <a:endParaRPr lang="en-US" sz="1653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01826E2-0765-F74D-B94A-FF94EB03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54" y="366615"/>
            <a:ext cx="7566689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Est-il possible d’offrir de l’assurance à Aminata?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5F002C-2BD4-314D-9918-36F8D85B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1551732"/>
            <a:ext cx="3314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3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50744"/>
              </p:ext>
            </p:extLst>
          </p:nvPr>
        </p:nvGraphicFramePr>
        <p:xfrm>
          <a:off x="2345789" y="1552353"/>
          <a:ext cx="7662594" cy="469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9C5E9D47-6216-9D4A-B72C-15F43A54112F}"/>
              </a:ext>
            </a:extLst>
          </p:cNvPr>
          <p:cNvSpPr txBox="1">
            <a:spLocks/>
          </p:cNvSpPr>
          <p:nvPr/>
        </p:nvSpPr>
        <p:spPr>
          <a:xfrm>
            <a:off x="788655" y="319088"/>
            <a:ext cx="756668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200" u="none" kern="1200" baseline="0" dirty="0">
                <a:solidFill>
                  <a:srgbClr val="666666"/>
                </a:solidFill>
                <a:latin typeface="Avenir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Avenir Book" panose="02000503020000020003" pitchFamily="2" charset="0"/>
              </a:rPr>
              <a:t>Vos innovations… sont-elles permises par le cadre réglementaire?</a:t>
            </a:r>
          </a:p>
        </p:txBody>
      </p:sp>
      <p:pic>
        <p:nvPicPr>
          <p:cNvPr id="8" name="Picture 7" descr="A picture containing umbrella, clock&#10;&#10;Description automatically generated">
            <a:extLst>
              <a:ext uri="{FF2B5EF4-FFF2-40B4-BE49-F238E27FC236}">
                <a16:creationId xmlns:a16="http://schemas.microsoft.com/office/drawing/2014/main" xmlns="" id="{959BABBF-5C76-0040-BDB6-496249CC23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23" y="1901505"/>
            <a:ext cx="3136605" cy="3404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CB9490-A197-5644-8125-243FBC6BF831}"/>
              </a:ext>
            </a:extLst>
          </p:cNvPr>
          <p:cNvSpPr/>
          <p:nvPr/>
        </p:nvSpPr>
        <p:spPr>
          <a:xfrm>
            <a:off x="138223" y="4446481"/>
            <a:ext cx="3152133" cy="1081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53" y="1653245"/>
            <a:ext cx="4873056" cy="4843414"/>
          </a:xfrm>
          <a:prstGeom prst="wedgeRectCallout">
            <a:avLst>
              <a:gd name="adj1" fmla="val -21721"/>
              <a:gd name="adj2" fmla="val 48457"/>
            </a:avLst>
          </a:prstGeom>
        </p:spPr>
        <p:txBody>
          <a:bodyPr>
            <a:normAutofit fontScale="62500" lnSpcReduction="20000"/>
          </a:bodyPr>
          <a:lstStyle/>
          <a:p>
            <a:pPr marL="1011238" lvl="1" indent="-514350">
              <a:buFont typeface="+mj-lt"/>
              <a:buAutoNum type="arabicPeriod"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Pour garantir une protection du consommateur efficace, prendre en compte:</a:t>
            </a:r>
          </a:p>
          <a:p>
            <a:pPr marL="914400" lvl="1" indent="0">
              <a:buNone/>
            </a:pP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La vulnérabilité particulière du consommateur de l’assurance inclusive </a:t>
            </a:r>
          </a:p>
          <a:p>
            <a:pPr marL="457200" lvl="2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La mise en question des mécanismes de protection traditionnels</a:t>
            </a:r>
          </a:p>
          <a:p>
            <a:pPr marL="914400" lvl="1" indent="0">
              <a:buNone/>
            </a:pP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1011238" lvl="1" indent="-514350">
              <a:buFont typeface="+mj-lt"/>
              <a:buAutoNum type="arabicPeriod" startAt="2"/>
            </a:pPr>
            <a:r>
              <a:rPr lang="fr-FR" sz="2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Pour promouvoir le développement du marché d’assurance inclusive, prendre en compte: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914400" lvl="1" indent="0">
              <a:buNone/>
            </a:pP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Les innovations qui amplifient les asymétries d’information et pouvoir</a:t>
            </a:r>
          </a:p>
          <a:p>
            <a:pPr marL="457200" lvl="2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Nouvelles parties prenantes qui ne sont pas des professionnels de l’assurance 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5" name="Picture 4" descr="IMG_50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235" y="1587115"/>
            <a:ext cx="3762086" cy="4619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0414" y="6206451"/>
            <a:ext cx="1780487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6" dirty="0"/>
              <a:t>Photo: Andrea Camargo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0D92969-DF48-A947-9B21-4698BC8306C9}"/>
              </a:ext>
            </a:extLst>
          </p:cNvPr>
          <p:cNvSpPr txBox="1">
            <a:spLocks/>
          </p:cNvSpPr>
          <p:nvPr/>
        </p:nvSpPr>
        <p:spPr bwMode="auto">
          <a:xfrm>
            <a:off x="551935" y="361341"/>
            <a:ext cx="804896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55" tIns="45028" rIns="90055" bIns="4502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90301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8060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47090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96120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 algn="ctr"/>
            <a:r>
              <a:rPr lang="fr-FR" sz="2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 besoin d’une approche spécifique pour l’AI </a:t>
            </a:r>
            <a:r>
              <a:rPr lang="fr-F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/>
            </a:r>
            <a:br>
              <a:rPr lang="fr-FR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</a:br>
            <a:r>
              <a:rPr lang="fr-FR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la perspective du consommateur et de l’assureur  </a:t>
            </a:r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06" y="1709625"/>
            <a:ext cx="4185368" cy="4453849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 produit de m-assurance de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Telenor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en Inde a réussi à atteindre 20 million de personnes en seulement 150 jours.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Au Zimbabwe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Ecolife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a atteint 20% de la population adulte en 7 mois.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Au Ghana, Tigo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Bima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a touché 1 million d’adultes en un an.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En Zambie au moment du lancement du produit Airtel il a atteint 2 million adultes.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2294-6A3F-4AF2-9084-F93D2B5E8A8B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8655" y="554597"/>
            <a:ext cx="7566689" cy="914400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fr-FR" sz="2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Laisser du champ à l'innovation</a:t>
            </a:r>
            <a:br>
              <a:rPr lang="fr-FR" sz="2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</a:br>
            <a:r>
              <a:rPr lang="fr-FR" sz="29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Le cas de l’assurance mobile</a:t>
            </a:r>
            <a:endParaRPr lang="en-CA" sz="29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A group of people riding on the back of a car&#10;&#10;Description automatically generated">
            <a:extLst>
              <a:ext uri="{FF2B5EF4-FFF2-40B4-BE49-F238E27FC236}">
                <a16:creationId xmlns:a16="http://schemas.microsoft.com/office/drawing/2014/main" xmlns="" id="{4390E81E-D86C-C24B-B85F-4202CD9DC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74" y="1661872"/>
            <a:ext cx="4817325" cy="45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nside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1913</Words>
  <Application>Microsoft Office PowerPoint</Application>
  <PresentationFormat>Affichage à l'écran (4:3)</PresentationFormat>
  <Paragraphs>311</Paragraphs>
  <Slides>28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4" baseType="lpstr">
      <vt:lpstr>MS PGothic</vt:lpstr>
      <vt:lpstr>MS PGothic</vt:lpstr>
      <vt:lpstr>Arial</vt:lpstr>
      <vt:lpstr>Avenir</vt:lpstr>
      <vt:lpstr>Avenir Book</vt:lpstr>
      <vt:lpstr>Calibri</vt:lpstr>
      <vt:lpstr>Courier New</vt:lpstr>
      <vt:lpstr>Helvetica</vt:lpstr>
      <vt:lpstr>Mangal</vt:lpstr>
      <vt:lpstr>Muller</vt:lpstr>
      <vt:lpstr>Muller Regular</vt:lpstr>
      <vt:lpstr>Times New Roman</vt:lpstr>
      <vt:lpstr>Verdana</vt:lpstr>
      <vt:lpstr>Wingdings</vt:lpstr>
      <vt:lpstr>1_Inside pages</vt:lpstr>
      <vt:lpstr>Document</vt:lpstr>
      <vt:lpstr>La mise en place du principe de proportionnalité dans le cadre de l’assurance inclusive </vt:lpstr>
      <vt:lpstr>Comment définir l’assurance inclusive?</vt:lpstr>
      <vt:lpstr>Quelles sont les particularités du consommateur? </vt:lpstr>
      <vt:lpstr>La vie d’Aminata</vt:lpstr>
      <vt:lpstr>La vie d’Aminata est bouleversée</vt:lpstr>
      <vt:lpstr>Est-il possible d’offrir de l’assurance à Aminata? </vt:lpstr>
      <vt:lpstr>Présentation PowerPoint</vt:lpstr>
      <vt:lpstr>Présentation PowerPoint</vt:lpstr>
      <vt:lpstr>Laisser du champ à l'innovation Le cas de l’assurance mobile</vt:lpstr>
      <vt:lpstr>Laisser du champ à l'innovation Le cas de l’assurance mobile</vt:lpstr>
      <vt:lpstr>Le besoin de contrôle</vt:lpstr>
      <vt:lpstr>Le défi!</vt:lpstr>
      <vt:lpstr>La proportionnalité: un outil pour affronter le défi</vt:lpstr>
      <vt:lpstr>Présentation PowerPoint</vt:lpstr>
      <vt:lpstr>La mise en place de la proportionnalité durant tout le cycle de vie du contrat d’assurance</vt:lpstr>
      <vt:lpstr>Un exemple </vt:lpstr>
      <vt:lpstr>Canaux de distribution</vt:lpstr>
      <vt:lpstr>Canaux de distribution</vt:lpstr>
      <vt:lpstr>Présentation PowerPoint</vt:lpstr>
      <vt:lpstr>Présentation PowerPoint</vt:lpstr>
      <vt:lpstr>Canaux de distribution  Exemples</vt:lpstr>
      <vt:lpstr>Canaux de distribution  Exemples</vt:lpstr>
      <vt:lpstr>Une méthodologie pour mettre en place le principe de proportionnalité </vt:lpstr>
      <vt:lpstr>Activité de groupe  Mise en place de la proportionnalité pour l’assurance mobile</vt:lpstr>
      <vt:lpstr>Le cas de l’assurance mobile</vt:lpstr>
      <vt:lpstr>Le cas de l’assurance mobile </vt:lpstr>
      <vt:lpstr>L’assurance mobile </vt:lpstr>
      <vt:lpstr>Présentation PowerPoint</vt:lpstr>
    </vt:vector>
  </TitlesOfParts>
  <Company>GIZ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Chiew, Hui Lin GIZ</dc:creator>
  <cp:lastModifiedBy>DMC</cp:lastModifiedBy>
  <cp:revision>235</cp:revision>
  <dcterms:created xsi:type="dcterms:W3CDTF">2019-08-26T13:57:07Z</dcterms:created>
  <dcterms:modified xsi:type="dcterms:W3CDTF">2020-03-02T11:56:46Z</dcterms:modified>
</cp:coreProperties>
</file>