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2"/>
  </p:notesMasterIdLst>
  <p:sldIdLst>
    <p:sldId id="300" r:id="rId2"/>
    <p:sldId id="302" r:id="rId3"/>
    <p:sldId id="315" r:id="rId4"/>
    <p:sldId id="303" r:id="rId5"/>
    <p:sldId id="312" r:id="rId6"/>
    <p:sldId id="314" r:id="rId7"/>
    <p:sldId id="304" r:id="rId8"/>
    <p:sldId id="318" r:id="rId9"/>
    <p:sldId id="319" r:id="rId10"/>
    <p:sldId id="310" r:id="rId11"/>
  </p:sldIdLst>
  <p:sldSz cx="9144000" cy="5143500" type="screen16x9"/>
  <p:notesSz cx="6799263" cy="9929813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61">
          <p15:clr>
            <a:srgbClr val="A4A3A4"/>
          </p15:clr>
        </p15:guide>
        <p15:guide id="2" pos="258">
          <p15:clr>
            <a:srgbClr val="A4A3A4"/>
          </p15:clr>
        </p15:guide>
        <p15:guide id="3" orient="horz" pos="2958" userDrawn="1">
          <p15:clr>
            <a:srgbClr val="9AA0A6"/>
          </p15:clr>
        </p15:guide>
        <p15:guide id="4" orient="horz" pos="509" userDrawn="1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0E6"/>
    <a:srgbClr val="FF5942"/>
    <a:srgbClr val="1E96FC"/>
    <a:srgbClr val="383838"/>
    <a:srgbClr val="22E39E"/>
    <a:srgbClr val="CEDFFE"/>
    <a:srgbClr val="425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0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528" y="108"/>
      </p:cViewPr>
      <p:guideLst>
        <p:guide orient="horz" pos="261"/>
        <p:guide pos="258"/>
        <p:guide orient="horz" pos="2958"/>
        <p:guide orient="horz" pos="50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990" y="9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ra\partages\UA2700_Data\3-FINTECH_Innovation\3.1_Dossiers_individuels\CAMEMBE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Répartition des porteurs de projet par type d'activité envisagée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083-49FD-A67F-BB1C10F441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083-49FD-A67F-BB1C10F441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083-49FD-A67F-BB1C10F441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083-49FD-A67F-BB1C10F4415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083-49FD-A67F-BB1C10F4415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083-49FD-A67F-BB1C10F4415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7083-49FD-A67F-BB1C10F441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Feuil1!$B$4:$B$10</c:f>
              <c:strCache>
                <c:ptCount val="7"/>
                <c:pt idx="0">
                  <c:v>Assurance</c:v>
                </c:pt>
                <c:pt idx="1">
                  <c:v>Crédit</c:v>
                </c:pt>
                <c:pt idx="2">
                  <c:v>Crypto</c:v>
                </c:pt>
                <c:pt idx="3">
                  <c:v>IFP</c:v>
                </c:pt>
                <c:pt idx="4">
                  <c:v>Investissement</c:v>
                </c:pt>
                <c:pt idx="5">
                  <c:v>Paiement</c:v>
                </c:pt>
                <c:pt idx="6">
                  <c:v>Autre</c:v>
                </c:pt>
              </c:strCache>
            </c:strRef>
          </c:cat>
          <c:val>
            <c:numRef>
              <c:f>Feuil1!$C$4:$C$10</c:f>
              <c:numCache>
                <c:formatCode>General</c:formatCode>
                <c:ptCount val="7"/>
                <c:pt idx="0">
                  <c:v>5</c:v>
                </c:pt>
                <c:pt idx="1">
                  <c:v>7</c:v>
                </c:pt>
                <c:pt idx="2">
                  <c:v>6</c:v>
                </c:pt>
                <c:pt idx="3">
                  <c:v>2</c:v>
                </c:pt>
                <c:pt idx="4">
                  <c:v>9</c:v>
                </c:pt>
                <c:pt idx="5">
                  <c:v>33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083-49FD-A67F-BB1C10F4415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2CA52C-5037-4F23-9FC4-4218DAC8374C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A69F68E-B33A-4C11-B5F7-473783AE5768}">
      <dgm:prSet phldrT="[Texte]"/>
      <dgm:spPr>
        <a:solidFill>
          <a:srgbClr val="425E6B"/>
        </a:solidFill>
        <a:ln>
          <a:solidFill>
            <a:schemeClr val="accent1"/>
          </a:solidFill>
        </a:ln>
      </dgm:spPr>
      <dgm:t>
        <a:bodyPr/>
        <a:lstStyle/>
        <a:p>
          <a:r>
            <a:rPr lang="fr-FR" dirty="0" smtClean="0"/>
            <a:t>Accueillir &amp; Orienter</a:t>
          </a:r>
          <a:endParaRPr lang="fr-FR" dirty="0"/>
        </a:p>
      </dgm:t>
    </dgm:pt>
    <dgm:pt modelId="{B61626EC-9035-4770-BBA8-1048692DB8E0}" type="parTrans" cxnId="{D27123BB-21BA-4968-A75F-9EC480D0D7DD}">
      <dgm:prSet/>
      <dgm:spPr/>
      <dgm:t>
        <a:bodyPr/>
        <a:lstStyle/>
        <a:p>
          <a:endParaRPr lang="fr-FR"/>
        </a:p>
      </dgm:t>
    </dgm:pt>
    <dgm:pt modelId="{74E13179-5831-4930-8D43-F4782D37B035}" type="sibTrans" cxnId="{D27123BB-21BA-4968-A75F-9EC480D0D7DD}">
      <dgm:prSet/>
      <dgm:spPr/>
      <dgm:t>
        <a:bodyPr/>
        <a:lstStyle/>
        <a:p>
          <a:endParaRPr lang="fr-FR"/>
        </a:p>
      </dgm:t>
    </dgm:pt>
    <dgm:pt modelId="{0F83946E-1559-41D5-B863-ACCA0D4A4430}">
      <dgm:prSet phldrT="[Texte]"/>
      <dgm:spPr>
        <a:solidFill>
          <a:srgbClr val="425E6B"/>
        </a:solidFill>
        <a:ln>
          <a:solidFill>
            <a:schemeClr val="accent1"/>
          </a:solidFill>
        </a:ln>
      </dgm:spPr>
      <dgm:t>
        <a:bodyPr/>
        <a:lstStyle/>
        <a:p>
          <a:r>
            <a:rPr lang="fr-FR" dirty="0" smtClean="0"/>
            <a:t>Analyser &amp; Proposer</a:t>
          </a:r>
          <a:endParaRPr lang="fr-FR" dirty="0"/>
        </a:p>
      </dgm:t>
    </dgm:pt>
    <dgm:pt modelId="{A30B4D1E-E984-4667-8C56-3DE1F46D6F09}" type="parTrans" cxnId="{60764619-4E26-43A0-87AC-D08E97032070}">
      <dgm:prSet/>
      <dgm:spPr/>
      <dgm:t>
        <a:bodyPr/>
        <a:lstStyle/>
        <a:p>
          <a:endParaRPr lang="fr-FR"/>
        </a:p>
      </dgm:t>
    </dgm:pt>
    <dgm:pt modelId="{CA9B2329-19F3-4ED3-AC2C-9A745787B78E}" type="sibTrans" cxnId="{60764619-4E26-43A0-87AC-D08E97032070}">
      <dgm:prSet/>
      <dgm:spPr/>
      <dgm:t>
        <a:bodyPr/>
        <a:lstStyle/>
        <a:p>
          <a:endParaRPr lang="fr-FR"/>
        </a:p>
      </dgm:t>
    </dgm:pt>
    <dgm:pt modelId="{6E578937-2FB7-48F6-BCE1-FFF67EDDC04D}">
      <dgm:prSet phldrT="[Texte]"/>
      <dgm:spPr>
        <a:solidFill>
          <a:srgbClr val="425E6B"/>
        </a:solidFill>
        <a:ln>
          <a:solidFill>
            <a:schemeClr val="accent1"/>
          </a:solidFill>
        </a:ln>
      </dgm:spPr>
      <dgm:t>
        <a:bodyPr/>
        <a:lstStyle/>
        <a:p>
          <a:r>
            <a:rPr lang="fr-FR" dirty="0" smtClean="0"/>
            <a:t>Observer &amp;  Animer</a:t>
          </a:r>
          <a:endParaRPr lang="fr-FR" dirty="0"/>
        </a:p>
      </dgm:t>
    </dgm:pt>
    <dgm:pt modelId="{4B159FBD-8702-4ADF-BA8D-B67FE54175C0}" type="parTrans" cxnId="{E654B9D3-EA0F-455D-B1D7-465E1D116EC5}">
      <dgm:prSet/>
      <dgm:spPr/>
      <dgm:t>
        <a:bodyPr/>
        <a:lstStyle/>
        <a:p>
          <a:endParaRPr lang="fr-FR"/>
        </a:p>
      </dgm:t>
    </dgm:pt>
    <dgm:pt modelId="{E6F11887-4142-4735-85DF-0E84E559D870}" type="sibTrans" cxnId="{E654B9D3-EA0F-455D-B1D7-465E1D116EC5}">
      <dgm:prSet/>
      <dgm:spPr/>
      <dgm:t>
        <a:bodyPr/>
        <a:lstStyle/>
        <a:p>
          <a:endParaRPr lang="fr-FR"/>
        </a:p>
      </dgm:t>
    </dgm:pt>
    <dgm:pt modelId="{5D3BE540-CD1E-402B-94F8-0ED952B04DF9}">
      <dgm:prSet phldrT="[Texte]" phldr="1"/>
      <dgm:spPr/>
      <dgm:t>
        <a:bodyPr/>
        <a:lstStyle/>
        <a:p>
          <a:endParaRPr lang="fr-FR"/>
        </a:p>
      </dgm:t>
    </dgm:pt>
    <dgm:pt modelId="{6BD5AC6B-8218-4A29-8BB9-B0E522670B89}" type="sibTrans" cxnId="{B9BE710F-EA5A-4DEE-A8B9-93AF71D69EEB}">
      <dgm:prSet/>
      <dgm:spPr/>
      <dgm:t>
        <a:bodyPr/>
        <a:lstStyle/>
        <a:p>
          <a:endParaRPr lang="fr-FR"/>
        </a:p>
      </dgm:t>
    </dgm:pt>
    <dgm:pt modelId="{619327D4-2100-4E47-A1EA-4DF38FAAC20C}" type="parTrans" cxnId="{B9BE710F-EA5A-4DEE-A8B9-93AF71D69EEB}">
      <dgm:prSet/>
      <dgm:spPr/>
      <dgm:t>
        <a:bodyPr/>
        <a:lstStyle/>
        <a:p>
          <a:endParaRPr lang="fr-FR"/>
        </a:p>
      </dgm:t>
    </dgm:pt>
    <dgm:pt modelId="{D0D0EFEC-CA4B-4673-9DD9-6697934671FB}" type="pres">
      <dgm:prSet presAssocID="{142CA52C-5037-4F23-9FC4-4218DAC8374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A47943C-43F9-4BCB-BA92-4235B9B18288}" type="pres">
      <dgm:prSet presAssocID="{5D3BE540-CD1E-402B-94F8-0ED952B04DF9}" presName="centerShape" presStyleLbl="node0" presStyleIdx="0" presStyleCnt="1" custScaleX="129532" custScaleY="130613"/>
      <dgm:spPr/>
      <dgm:t>
        <a:bodyPr/>
        <a:lstStyle/>
        <a:p>
          <a:endParaRPr lang="fr-FR"/>
        </a:p>
      </dgm:t>
    </dgm:pt>
    <dgm:pt modelId="{9346C47F-69FE-49E3-ACA6-52B1CE52BAA4}" type="pres">
      <dgm:prSet presAssocID="{B61626EC-9035-4770-BBA8-1048692DB8E0}" presName="parTrans" presStyleLbl="sibTrans2D1" presStyleIdx="0" presStyleCnt="3"/>
      <dgm:spPr/>
      <dgm:t>
        <a:bodyPr/>
        <a:lstStyle/>
        <a:p>
          <a:endParaRPr lang="fr-FR"/>
        </a:p>
      </dgm:t>
    </dgm:pt>
    <dgm:pt modelId="{67C562A0-8FC0-41C1-8615-32BBEB0876C8}" type="pres">
      <dgm:prSet presAssocID="{B61626EC-9035-4770-BBA8-1048692DB8E0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FA8481A1-2E75-409A-A67E-60D7DA2F365E}" type="pres">
      <dgm:prSet presAssocID="{1A69F68E-B33A-4C11-B5F7-473783AE576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E00CE5D-C28D-4DA8-B035-70583A5D1AED}" type="pres">
      <dgm:prSet presAssocID="{A30B4D1E-E984-4667-8C56-3DE1F46D6F09}" presName="parTrans" presStyleLbl="sibTrans2D1" presStyleIdx="1" presStyleCnt="3"/>
      <dgm:spPr/>
      <dgm:t>
        <a:bodyPr/>
        <a:lstStyle/>
        <a:p>
          <a:endParaRPr lang="fr-FR"/>
        </a:p>
      </dgm:t>
    </dgm:pt>
    <dgm:pt modelId="{8BF383F8-B669-4882-8CE2-615F073232F6}" type="pres">
      <dgm:prSet presAssocID="{A30B4D1E-E984-4667-8C56-3DE1F46D6F09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0041C4A7-030D-4D5B-82F0-0C23A7974125}" type="pres">
      <dgm:prSet presAssocID="{0F83946E-1559-41D5-B863-ACCA0D4A443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22B50E-0FE4-4C65-9BA4-0F81C6DF36E8}" type="pres">
      <dgm:prSet presAssocID="{4B159FBD-8702-4ADF-BA8D-B67FE54175C0}" presName="parTrans" presStyleLbl="sibTrans2D1" presStyleIdx="2" presStyleCnt="3"/>
      <dgm:spPr/>
      <dgm:t>
        <a:bodyPr/>
        <a:lstStyle/>
        <a:p>
          <a:endParaRPr lang="fr-FR"/>
        </a:p>
      </dgm:t>
    </dgm:pt>
    <dgm:pt modelId="{61DAFBE8-C246-454A-8206-C97E1F1A94C2}" type="pres">
      <dgm:prSet presAssocID="{4B159FBD-8702-4ADF-BA8D-B67FE54175C0}" presName="connectorText" presStyleLbl="sibTrans2D1" presStyleIdx="2" presStyleCnt="3"/>
      <dgm:spPr/>
      <dgm:t>
        <a:bodyPr/>
        <a:lstStyle/>
        <a:p>
          <a:endParaRPr lang="fr-FR"/>
        </a:p>
      </dgm:t>
    </dgm:pt>
    <dgm:pt modelId="{DD4A7238-BE85-46FF-9DD1-D2F212FD1064}" type="pres">
      <dgm:prSet presAssocID="{6E578937-2FB7-48F6-BCE1-FFF67EDDC04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4CA1A29-DAB2-4568-866C-FA09EB111019}" type="presOf" srcId="{A30B4D1E-E984-4667-8C56-3DE1F46D6F09}" destId="{8BF383F8-B669-4882-8CE2-615F073232F6}" srcOrd="1" destOrd="0" presId="urn:microsoft.com/office/officeart/2005/8/layout/radial5"/>
    <dgm:cxn modelId="{37EA4345-BD3B-47FB-A282-313FAD4C8218}" type="presOf" srcId="{A30B4D1E-E984-4667-8C56-3DE1F46D6F09}" destId="{AE00CE5D-C28D-4DA8-B035-70583A5D1AED}" srcOrd="0" destOrd="0" presId="urn:microsoft.com/office/officeart/2005/8/layout/radial5"/>
    <dgm:cxn modelId="{AAC653B3-3E89-4AA0-AC31-1B57A49C42B5}" type="presOf" srcId="{6E578937-2FB7-48F6-BCE1-FFF67EDDC04D}" destId="{DD4A7238-BE85-46FF-9DD1-D2F212FD1064}" srcOrd="0" destOrd="0" presId="urn:microsoft.com/office/officeart/2005/8/layout/radial5"/>
    <dgm:cxn modelId="{A879779D-BE4C-4D27-A8DF-BC39318C3FE2}" type="presOf" srcId="{4B159FBD-8702-4ADF-BA8D-B67FE54175C0}" destId="{6322B50E-0FE4-4C65-9BA4-0F81C6DF36E8}" srcOrd="0" destOrd="0" presId="urn:microsoft.com/office/officeart/2005/8/layout/radial5"/>
    <dgm:cxn modelId="{D27123BB-21BA-4968-A75F-9EC480D0D7DD}" srcId="{5D3BE540-CD1E-402B-94F8-0ED952B04DF9}" destId="{1A69F68E-B33A-4C11-B5F7-473783AE5768}" srcOrd="0" destOrd="0" parTransId="{B61626EC-9035-4770-BBA8-1048692DB8E0}" sibTransId="{74E13179-5831-4930-8D43-F4782D37B035}"/>
    <dgm:cxn modelId="{4FC64446-0F2B-4CB4-80E6-3E466B7D2E65}" type="presOf" srcId="{0F83946E-1559-41D5-B863-ACCA0D4A4430}" destId="{0041C4A7-030D-4D5B-82F0-0C23A7974125}" srcOrd="0" destOrd="0" presId="urn:microsoft.com/office/officeart/2005/8/layout/radial5"/>
    <dgm:cxn modelId="{9504FEBE-5FBD-4B72-8A92-B0D915F866B9}" type="presOf" srcId="{5D3BE540-CD1E-402B-94F8-0ED952B04DF9}" destId="{8A47943C-43F9-4BCB-BA92-4235B9B18288}" srcOrd="0" destOrd="0" presId="urn:microsoft.com/office/officeart/2005/8/layout/radial5"/>
    <dgm:cxn modelId="{E654B9D3-EA0F-455D-B1D7-465E1D116EC5}" srcId="{5D3BE540-CD1E-402B-94F8-0ED952B04DF9}" destId="{6E578937-2FB7-48F6-BCE1-FFF67EDDC04D}" srcOrd="2" destOrd="0" parTransId="{4B159FBD-8702-4ADF-BA8D-B67FE54175C0}" sibTransId="{E6F11887-4142-4735-85DF-0E84E559D870}"/>
    <dgm:cxn modelId="{B9BE710F-EA5A-4DEE-A8B9-93AF71D69EEB}" srcId="{142CA52C-5037-4F23-9FC4-4218DAC8374C}" destId="{5D3BE540-CD1E-402B-94F8-0ED952B04DF9}" srcOrd="0" destOrd="0" parTransId="{619327D4-2100-4E47-A1EA-4DF38FAAC20C}" sibTransId="{6BD5AC6B-8218-4A29-8BB9-B0E522670B89}"/>
    <dgm:cxn modelId="{3713B3DF-6A1B-4B04-8171-D821108A2C38}" type="presOf" srcId="{4B159FBD-8702-4ADF-BA8D-B67FE54175C0}" destId="{61DAFBE8-C246-454A-8206-C97E1F1A94C2}" srcOrd="1" destOrd="0" presId="urn:microsoft.com/office/officeart/2005/8/layout/radial5"/>
    <dgm:cxn modelId="{903D727B-8679-42ED-882F-119A8BE2C170}" type="presOf" srcId="{B61626EC-9035-4770-BBA8-1048692DB8E0}" destId="{9346C47F-69FE-49E3-ACA6-52B1CE52BAA4}" srcOrd="0" destOrd="0" presId="urn:microsoft.com/office/officeart/2005/8/layout/radial5"/>
    <dgm:cxn modelId="{60764619-4E26-43A0-87AC-D08E97032070}" srcId="{5D3BE540-CD1E-402B-94F8-0ED952B04DF9}" destId="{0F83946E-1559-41D5-B863-ACCA0D4A4430}" srcOrd="1" destOrd="0" parTransId="{A30B4D1E-E984-4667-8C56-3DE1F46D6F09}" sibTransId="{CA9B2329-19F3-4ED3-AC2C-9A745787B78E}"/>
    <dgm:cxn modelId="{8147A41D-2529-4E7A-B04A-0AD8A3171A88}" type="presOf" srcId="{1A69F68E-B33A-4C11-B5F7-473783AE5768}" destId="{FA8481A1-2E75-409A-A67E-60D7DA2F365E}" srcOrd="0" destOrd="0" presId="urn:microsoft.com/office/officeart/2005/8/layout/radial5"/>
    <dgm:cxn modelId="{CBEC98F8-3449-40A9-8C82-672C2331A1DA}" type="presOf" srcId="{B61626EC-9035-4770-BBA8-1048692DB8E0}" destId="{67C562A0-8FC0-41C1-8615-32BBEB0876C8}" srcOrd="1" destOrd="0" presId="urn:microsoft.com/office/officeart/2005/8/layout/radial5"/>
    <dgm:cxn modelId="{51EB2B08-44E8-4A0B-801E-D8CCE300ACC3}" type="presOf" srcId="{142CA52C-5037-4F23-9FC4-4218DAC8374C}" destId="{D0D0EFEC-CA4B-4673-9DD9-6697934671FB}" srcOrd="0" destOrd="0" presId="urn:microsoft.com/office/officeart/2005/8/layout/radial5"/>
    <dgm:cxn modelId="{7E6BB393-5796-4D92-9297-E830242BF656}" type="presParOf" srcId="{D0D0EFEC-CA4B-4673-9DD9-6697934671FB}" destId="{8A47943C-43F9-4BCB-BA92-4235B9B18288}" srcOrd="0" destOrd="0" presId="urn:microsoft.com/office/officeart/2005/8/layout/radial5"/>
    <dgm:cxn modelId="{9BB24E8D-DDFC-4067-B32C-C1F243753C62}" type="presParOf" srcId="{D0D0EFEC-CA4B-4673-9DD9-6697934671FB}" destId="{9346C47F-69FE-49E3-ACA6-52B1CE52BAA4}" srcOrd="1" destOrd="0" presId="urn:microsoft.com/office/officeart/2005/8/layout/radial5"/>
    <dgm:cxn modelId="{8B597A8A-DE3F-4F1F-BA3A-3A8A2C945AAD}" type="presParOf" srcId="{9346C47F-69FE-49E3-ACA6-52B1CE52BAA4}" destId="{67C562A0-8FC0-41C1-8615-32BBEB0876C8}" srcOrd="0" destOrd="0" presId="urn:microsoft.com/office/officeart/2005/8/layout/radial5"/>
    <dgm:cxn modelId="{F3133208-A674-44FA-96BC-127207586873}" type="presParOf" srcId="{D0D0EFEC-CA4B-4673-9DD9-6697934671FB}" destId="{FA8481A1-2E75-409A-A67E-60D7DA2F365E}" srcOrd="2" destOrd="0" presId="urn:microsoft.com/office/officeart/2005/8/layout/radial5"/>
    <dgm:cxn modelId="{A151BA97-2290-42E3-B25B-B76046A8F0D8}" type="presParOf" srcId="{D0D0EFEC-CA4B-4673-9DD9-6697934671FB}" destId="{AE00CE5D-C28D-4DA8-B035-70583A5D1AED}" srcOrd="3" destOrd="0" presId="urn:microsoft.com/office/officeart/2005/8/layout/radial5"/>
    <dgm:cxn modelId="{E74027E5-50AD-4599-807A-B680BA78BF89}" type="presParOf" srcId="{AE00CE5D-C28D-4DA8-B035-70583A5D1AED}" destId="{8BF383F8-B669-4882-8CE2-615F073232F6}" srcOrd="0" destOrd="0" presId="urn:microsoft.com/office/officeart/2005/8/layout/radial5"/>
    <dgm:cxn modelId="{4792B268-49DB-4918-93CE-713303C1A044}" type="presParOf" srcId="{D0D0EFEC-CA4B-4673-9DD9-6697934671FB}" destId="{0041C4A7-030D-4D5B-82F0-0C23A7974125}" srcOrd="4" destOrd="0" presId="urn:microsoft.com/office/officeart/2005/8/layout/radial5"/>
    <dgm:cxn modelId="{E7A695A7-63D2-4FC0-9534-BA7F3D06EB04}" type="presParOf" srcId="{D0D0EFEC-CA4B-4673-9DD9-6697934671FB}" destId="{6322B50E-0FE4-4C65-9BA4-0F81C6DF36E8}" srcOrd="5" destOrd="0" presId="urn:microsoft.com/office/officeart/2005/8/layout/radial5"/>
    <dgm:cxn modelId="{B31029C0-8493-495A-8DBD-C73BDEC70B60}" type="presParOf" srcId="{6322B50E-0FE4-4C65-9BA4-0F81C6DF36E8}" destId="{61DAFBE8-C246-454A-8206-C97E1F1A94C2}" srcOrd="0" destOrd="0" presId="urn:microsoft.com/office/officeart/2005/8/layout/radial5"/>
    <dgm:cxn modelId="{1D4F1802-293F-49E9-9CDE-9F66A4F6B77F}" type="presParOf" srcId="{D0D0EFEC-CA4B-4673-9DD9-6697934671FB}" destId="{DD4A7238-BE85-46FF-9DD1-D2F212FD1064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7943C-43F9-4BCB-BA92-4235B9B18288}">
      <dsp:nvSpPr>
        <dsp:cNvPr id="0" name=""/>
        <dsp:cNvSpPr/>
      </dsp:nvSpPr>
      <dsp:spPr>
        <a:xfrm>
          <a:off x="1651485" y="1619483"/>
          <a:ext cx="1400222" cy="14119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300" kern="1200"/>
        </a:p>
      </dsp:txBody>
      <dsp:txXfrm>
        <a:off x="1856543" y="1826252"/>
        <a:ext cx="990106" cy="998370"/>
      </dsp:txXfrm>
    </dsp:sp>
    <dsp:sp modelId="{9346C47F-69FE-49E3-ACA6-52B1CE52BAA4}">
      <dsp:nvSpPr>
        <dsp:cNvPr id="0" name=""/>
        <dsp:cNvSpPr/>
      </dsp:nvSpPr>
      <dsp:spPr>
        <a:xfrm rot="16200000">
          <a:off x="2279781" y="1304280"/>
          <a:ext cx="143630" cy="367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2301326" y="1399332"/>
        <a:ext cx="100541" cy="220521"/>
      </dsp:txXfrm>
    </dsp:sp>
    <dsp:sp modelId="{FA8481A1-2E75-409A-A67E-60D7DA2F365E}">
      <dsp:nvSpPr>
        <dsp:cNvPr id="0" name=""/>
        <dsp:cNvSpPr/>
      </dsp:nvSpPr>
      <dsp:spPr>
        <a:xfrm>
          <a:off x="1680202" y="5696"/>
          <a:ext cx="1342787" cy="1342787"/>
        </a:xfrm>
        <a:prstGeom prst="ellipse">
          <a:avLst/>
        </a:prstGeom>
        <a:solidFill>
          <a:srgbClr val="425E6B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Accueillir &amp; Orienter</a:t>
          </a:r>
          <a:endParaRPr lang="fr-FR" sz="1700" kern="1200" dirty="0"/>
        </a:p>
      </dsp:txBody>
      <dsp:txXfrm>
        <a:off x="1876849" y="202343"/>
        <a:ext cx="949493" cy="949493"/>
      </dsp:txXfrm>
    </dsp:sp>
    <dsp:sp modelId="{AE00CE5D-C28D-4DA8-B035-70583A5D1AED}">
      <dsp:nvSpPr>
        <dsp:cNvPr id="0" name=""/>
        <dsp:cNvSpPr/>
      </dsp:nvSpPr>
      <dsp:spPr>
        <a:xfrm rot="1800000">
          <a:off x="3001856" y="2559232"/>
          <a:ext cx="145959" cy="367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3004789" y="2621792"/>
        <a:ext cx="102171" cy="220521"/>
      </dsp:txXfrm>
    </dsp:sp>
    <dsp:sp modelId="{0041C4A7-030D-4D5B-82F0-0C23A7974125}">
      <dsp:nvSpPr>
        <dsp:cNvPr id="0" name=""/>
        <dsp:cNvSpPr/>
      </dsp:nvSpPr>
      <dsp:spPr>
        <a:xfrm>
          <a:off x="3107713" y="2478217"/>
          <a:ext cx="1342787" cy="1342787"/>
        </a:xfrm>
        <a:prstGeom prst="ellipse">
          <a:avLst/>
        </a:prstGeom>
        <a:solidFill>
          <a:srgbClr val="425E6B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Analyser &amp; Proposer</a:t>
          </a:r>
          <a:endParaRPr lang="fr-FR" sz="1700" kern="1200" dirty="0"/>
        </a:p>
      </dsp:txBody>
      <dsp:txXfrm>
        <a:off x="3304360" y="2674864"/>
        <a:ext cx="949493" cy="949493"/>
      </dsp:txXfrm>
    </dsp:sp>
    <dsp:sp modelId="{6322B50E-0FE4-4C65-9BA4-0F81C6DF36E8}">
      <dsp:nvSpPr>
        <dsp:cNvPr id="0" name=""/>
        <dsp:cNvSpPr/>
      </dsp:nvSpPr>
      <dsp:spPr>
        <a:xfrm rot="9000000">
          <a:off x="1555376" y="2559232"/>
          <a:ext cx="145959" cy="367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 rot="10800000">
        <a:off x="1596231" y="2621792"/>
        <a:ext cx="102171" cy="220521"/>
      </dsp:txXfrm>
    </dsp:sp>
    <dsp:sp modelId="{DD4A7238-BE85-46FF-9DD1-D2F212FD1064}">
      <dsp:nvSpPr>
        <dsp:cNvPr id="0" name=""/>
        <dsp:cNvSpPr/>
      </dsp:nvSpPr>
      <dsp:spPr>
        <a:xfrm>
          <a:off x="252691" y="2478217"/>
          <a:ext cx="1342787" cy="1342787"/>
        </a:xfrm>
        <a:prstGeom prst="ellipse">
          <a:avLst/>
        </a:prstGeom>
        <a:solidFill>
          <a:srgbClr val="425E6B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Observer &amp;  Animer</a:t>
          </a:r>
          <a:endParaRPr lang="fr-FR" sz="1700" kern="1200" dirty="0"/>
        </a:p>
      </dsp:txBody>
      <dsp:txXfrm>
        <a:off x="449338" y="2674864"/>
        <a:ext cx="949493" cy="949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56912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1117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506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317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416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527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634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423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461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589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>
                <a:solidFill>
                  <a:srgbClr val="205AA7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5" name="Espace réservé du texte 2"/>
          <p:cNvSpPr>
            <a:spLocks noGrp="1"/>
          </p:cNvSpPr>
          <p:nvPr>
            <p:ph idx="1"/>
          </p:nvPr>
        </p:nvSpPr>
        <p:spPr>
          <a:xfrm>
            <a:off x="468000" y="108000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205AA7"/>
                </a:solidFill>
              </a:defRPr>
            </a:lvl1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8141918" y="4236679"/>
            <a:ext cx="1002082" cy="82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24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13"/>
          <p:cNvCxnSpPr/>
          <p:nvPr/>
        </p:nvCxnSpPr>
        <p:spPr>
          <a:xfrm>
            <a:off x="31047" y="-10349"/>
            <a:ext cx="0" cy="5168100"/>
          </a:xfrm>
          <a:prstGeom prst="straightConnector1">
            <a:avLst/>
          </a:prstGeom>
          <a:noFill/>
          <a:ln w="76200" cap="flat" cmpd="sng">
            <a:solidFill>
              <a:srgbClr val="425E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13"/>
          <p:cNvCxnSpPr/>
          <p:nvPr/>
        </p:nvCxnSpPr>
        <p:spPr>
          <a:xfrm rot="10800000" flipH="1">
            <a:off x="-5175" y="5115897"/>
            <a:ext cx="9153900" cy="1500"/>
          </a:xfrm>
          <a:prstGeom prst="straightConnector1">
            <a:avLst/>
          </a:prstGeom>
          <a:noFill/>
          <a:ln w="76200" cap="flat" cmpd="sng">
            <a:solidFill>
              <a:srgbClr val="33D5A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7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3.emf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microsoft.com/office/2007/relationships/hdphoto" Target="../media/hdphoto1.wdp"/><Relationship Id="rId9" Type="http://schemas.openxmlformats.org/officeDocument/2006/relationships/diagramColors" Target="../diagrams/colors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-parcours-fintech.fr/" TargetMode="External"/><Relationship Id="rId2" Type="http://schemas.openxmlformats.org/officeDocument/2006/relationships/hyperlink" Target="mailto:Fintech-innovation@acpr.banque-france.f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796"/>
          <a:stretch/>
        </p:blipFill>
        <p:spPr>
          <a:xfrm>
            <a:off x="83142" y="2750819"/>
            <a:ext cx="2551136" cy="2301241"/>
          </a:xfrm>
          <a:prstGeom prst="rect">
            <a:avLst/>
          </a:prstGeom>
          <a:noFill/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6869097" y="0"/>
            <a:ext cx="2274903" cy="18745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9574" y="475087"/>
            <a:ext cx="652358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i="1" dirty="0" smtClean="0">
                <a:solidFill>
                  <a:srgbClr val="1F497D"/>
                </a:solidFill>
                <a:latin typeface="Calibri"/>
                <a:ea typeface="Calibri"/>
              </a:rPr>
              <a:t>« Une </a:t>
            </a:r>
            <a:r>
              <a:rPr lang="fr-FR" sz="2000" i="1" dirty="0">
                <a:solidFill>
                  <a:srgbClr val="1F497D"/>
                </a:solidFill>
                <a:latin typeface="Calibri"/>
                <a:ea typeface="Calibri"/>
              </a:rPr>
              <a:t>régulation </a:t>
            </a:r>
            <a:r>
              <a:rPr lang="fr-FR" sz="2000" i="1" dirty="0" smtClean="0">
                <a:solidFill>
                  <a:srgbClr val="1F497D"/>
                </a:solidFill>
                <a:latin typeface="Calibri"/>
                <a:ea typeface="Calibri"/>
              </a:rPr>
              <a:t>proportionnée dans </a:t>
            </a:r>
            <a:r>
              <a:rPr lang="fr-FR" sz="2000" i="1" dirty="0">
                <a:solidFill>
                  <a:srgbClr val="1F497D"/>
                </a:solidFill>
                <a:latin typeface="Calibri"/>
                <a:ea typeface="Calibri"/>
              </a:rPr>
              <a:t>un secteur </a:t>
            </a:r>
            <a:r>
              <a:rPr lang="fr-FR" sz="2000" i="1" dirty="0" smtClean="0">
                <a:solidFill>
                  <a:srgbClr val="1F497D"/>
                </a:solidFill>
                <a:latin typeface="Calibri"/>
                <a:ea typeface="Calibri"/>
              </a:rPr>
              <a:t>innovant »</a:t>
            </a:r>
          </a:p>
          <a:p>
            <a:r>
              <a:rPr lang="fr-FR" sz="2000" b="1" dirty="0">
                <a:solidFill>
                  <a:srgbClr val="1F497D"/>
                </a:solidFill>
                <a:latin typeface="Calibri"/>
                <a:ea typeface="Calibri"/>
              </a:rPr>
              <a:t/>
            </a:r>
            <a:br>
              <a:rPr lang="fr-FR" sz="2000" b="1" dirty="0">
                <a:solidFill>
                  <a:srgbClr val="1F497D"/>
                </a:solidFill>
                <a:latin typeface="Calibri"/>
                <a:ea typeface="Calibri"/>
              </a:rPr>
            </a:br>
            <a:endParaRPr lang="fr-FR" sz="2000" b="1" dirty="0" smtClean="0">
              <a:solidFill>
                <a:srgbClr val="1F497D"/>
              </a:solidFill>
              <a:latin typeface="Calibri"/>
              <a:ea typeface="Calibri"/>
            </a:endParaRPr>
          </a:p>
          <a:p>
            <a:r>
              <a:rPr lang="fr-FR" sz="2000" b="1" dirty="0">
                <a:solidFill>
                  <a:srgbClr val="1F497D"/>
                </a:solidFill>
                <a:latin typeface="Calibri"/>
                <a:ea typeface="Calibri"/>
              </a:rPr>
              <a:t>Le pôle </a:t>
            </a:r>
            <a:r>
              <a:rPr lang="fr-FR" sz="2000" b="1" dirty="0" smtClean="0">
                <a:solidFill>
                  <a:srgbClr val="1F497D"/>
                </a:solidFill>
                <a:latin typeface="Calibri"/>
                <a:ea typeface="Calibri"/>
              </a:rPr>
              <a:t>Fintech-Innovation</a:t>
            </a:r>
          </a:p>
          <a:p>
            <a:r>
              <a:rPr lang="fr-FR" sz="1200" b="1" i="1" dirty="0" smtClean="0">
                <a:solidFill>
                  <a:srgbClr val="1F497D"/>
                </a:solidFill>
                <a:latin typeface="Calibri"/>
                <a:ea typeface="Calibri"/>
              </a:rPr>
              <a:t>Autorité </a:t>
            </a:r>
            <a:r>
              <a:rPr lang="fr-FR" sz="1200" b="1" i="1" dirty="0">
                <a:solidFill>
                  <a:srgbClr val="1F497D"/>
                </a:solidFill>
                <a:latin typeface="Calibri"/>
                <a:ea typeface="Calibri"/>
              </a:rPr>
              <a:t>de Contrôle </a:t>
            </a:r>
            <a:r>
              <a:rPr lang="fr-FR" sz="1200" b="1" i="1" dirty="0" smtClean="0">
                <a:solidFill>
                  <a:srgbClr val="1F497D"/>
                </a:solidFill>
                <a:latin typeface="Calibri"/>
                <a:ea typeface="Calibri"/>
              </a:rPr>
              <a:t>Prudentiel et </a:t>
            </a:r>
            <a:r>
              <a:rPr lang="fr-FR" sz="1200" b="1" i="1" dirty="0">
                <a:solidFill>
                  <a:srgbClr val="1F497D"/>
                </a:solidFill>
                <a:latin typeface="Calibri"/>
                <a:ea typeface="Calibri"/>
              </a:rPr>
              <a:t>de Résolution </a:t>
            </a:r>
          </a:p>
          <a:p>
            <a:endParaRPr lang="fr-FR" sz="2000" b="1" dirty="0">
              <a:solidFill>
                <a:srgbClr val="1F497D"/>
              </a:solidFill>
              <a:latin typeface="Calibri"/>
              <a:ea typeface="Calibri"/>
            </a:endParaRPr>
          </a:p>
          <a:p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  <a:p>
            <a:r>
              <a:rPr lang="fr-FR" sz="2000" dirty="0">
                <a:solidFill>
                  <a:srgbClr val="1F497D"/>
                </a:solidFill>
                <a:latin typeface="Calibri"/>
                <a:ea typeface="Calibri"/>
              </a:rPr>
              <a:t/>
            </a:r>
            <a:br>
              <a:rPr lang="fr-FR" sz="2000" dirty="0">
                <a:solidFill>
                  <a:srgbClr val="1F497D"/>
                </a:solidFill>
                <a:latin typeface="Calibri"/>
                <a:ea typeface="Calibri"/>
              </a:rPr>
            </a:br>
            <a:r>
              <a:rPr lang="fr-FR" sz="2000" dirty="0"/>
              <a:t/>
            </a:r>
            <a:br>
              <a:rPr lang="fr-FR" sz="2000" dirty="0"/>
            </a:br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r>
              <a:rPr lang="fr-FR" sz="2000" dirty="0"/>
              <a:t/>
            </a:r>
            <a:br>
              <a:rPr lang="fr-FR" sz="2000" dirty="0"/>
            </a:br>
            <a:endParaRPr lang="fr-FR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503939518"/>
              </p:ext>
            </p:extLst>
          </p:nvPr>
        </p:nvGraphicFramePr>
        <p:xfrm>
          <a:off x="3620352" y="878649"/>
          <a:ext cx="4703193" cy="3826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4668" y="2927903"/>
            <a:ext cx="1301999" cy="577004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104163" y="4705350"/>
            <a:ext cx="3038430" cy="346710"/>
          </a:xfrm>
          <a:prstGeom prst="roundRect">
            <a:avLst/>
          </a:prstGeom>
          <a:solidFill>
            <a:schemeClr val="bg1"/>
          </a:solidFill>
          <a:ln>
            <a:solidFill>
              <a:srgbClr val="CED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i="1" dirty="0" smtClean="0">
                <a:solidFill>
                  <a:srgbClr val="425E6B"/>
                </a:solidFill>
              </a:rPr>
              <a:t>Intervention </a:t>
            </a:r>
            <a:r>
              <a:rPr lang="fr-FR" sz="1200" b="1" i="1" dirty="0" smtClean="0">
                <a:solidFill>
                  <a:srgbClr val="425E6B"/>
                </a:solidFill>
              </a:rPr>
              <a:t>à l’occasion de la réunion de GCAF du 28 juin </a:t>
            </a:r>
            <a:r>
              <a:rPr lang="fr-FR" sz="1200" b="1" i="1" dirty="0" smtClean="0">
                <a:solidFill>
                  <a:srgbClr val="425E6B"/>
                </a:solidFill>
              </a:rPr>
              <a:t>2022</a:t>
            </a:r>
            <a:endParaRPr lang="fr-FR" sz="1200" b="1" i="1" dirty="0">
              <a:solidFill>
                <a:srgbClr val="425E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40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b="1" dirty="0"/>
          </a:p>
          <a:p>
            <a:pPr algn="ctr"/>
            <a:r>
              <a:rPr lang="fr-FR" b="1" dirty="0" smtClean="0"/>
              <a:t>Des </a:t>
            </a:r>
            <a:r>
              <a:rPr lang="fr-FR" b="1" dirty="0"/>
              <a:t>questions </a:t>
            </a:r>
            <a:r>
              <a:rPr lang="fr-FR" b="1" dirty="0" smtClean="0"/>
              <a:t>?</a:t>
            </a:r>
          </a:p>
          <a:p>
            <a:pPr algn="ctr"/>
            <a:endParaRPr lang="fr-FR" b="1" dirty="0"/>
          </a:p>
          <a:p>
            <a:pPr algn="ctr"/>
            <a:endParaRPr lang="fr-FR" b="1" dirty="0" smtClean="0">
              <a:hlinkClick r:id="rId2"/>
            </a:endParaRPr>
          </a:p>
          <a:p>
            <a:pPr algn="ctr"/>
            <a:r>
              <a:rPr lang="fr-FR" b="1" dirty="0">
                <a:hlinkClick r:id="rId2"/>
              </a:rPr>
              <a:t>f</a:t>
            </a:r>
            <a:r>
              <a:rPr lang="fr-FR" b="1" dirty="0" smtClean="0">
                <a:hlinkClick r:id="rId2"/>
              </a:rPr>
              <a:t>intech-innovation@acpr.banque-france.fr</a:t>
            </a:r>
            <a:endParaRPr lang="fr-FR" b="1" dirty="0" smtClean="0"/>
          </a:p>
          <a:p>
            <a:pPr algn="ctr"/>
            <a:endParaRPr lang="fr-FR" b="1" dirty="0" smtClean="0">
              <a:hlinkClick r:id="rId3"/>
            </a:endParaRPr>
          </a:p>
          <a:p>
            <a:pPr algn="ctr"/>
            <a:r>
              <a:rPr lang="fr-FR" b="1" dirty="0" smtClean="0">
                <a:hlinkClick r:id="rId3"/>
              </a:rPr>
              <a:t>www.mon-parcours-fintech.fr</a:t>
            </a:r>
            <a:r>
              <a:rPr lang="fr-FR" b="1" dirty="0" smtClean="0"/>
              <a:t> </a:t>
            </a:r>
          </a:p>
          <a:p>
            <a:pPr algn="ctr"/>
            <a:endParaRPr lang="fr-FR" b="1" dirty="0" smtClean="0"/>
          </a:p>
          <a:p>
            <a:pPr algn="ctr"/>
            <a:endParaRPr lang="fr-FR" b="1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3951373" y="3462805"/>
            <a:ext cx="1079897" cy="478631"/>
            <a:chOff x="2381" y="1979"/>
            <a:chExt cx="907" cy="402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81" y="1979"/>
              <a:ext cx="907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05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1979"/>
              <a:ext cx="90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885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796"/>
          <a:stretch/>
        </p:blipFill>
        <p:spPr>
          <a:xfrm>
            <a:off x="83142" y="2750819"/>
            <a:ext cx="2551136" cy="2301241"/>
          </a:xfrm>
          <a:prstGeom prst="rect">
            <a:avLst/>
          </a:prstGeom>
          <a:noFill/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6869097" y="0"/>
            <a:ext cx="2274903" cy="18745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9575" y="109538"/>
            <a:ext cx="2991241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b="1" dirty="0" smtClean="0">
              <a:solidFill>
                <a:srgbClr val="1F497D"/>
              </a:solidFill>
              <a:latin typeface="Calibri"/>
              <a:ea typeface="Calibri"/>
            </a:endParaRPr>
          </a:p>
          <a:p>
            <a:r>
              <a:rPr lang="fr-FR" sz="2400" b="1" dirty="0">
                <a:solidFill>
                  <a:srgbClr val="1F497D"/>
                </a:solidFill>
                <a:latin typeface="Calibri"/>
                <a:ea typeface="Calibri"/>
              </a:rPr>
              <a:t>Accueillir &amp; Orienter</a:t>
            </a:r>
          </a:p>
          <a:p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  <a:p>
            <a:r>
              <a:rPr lang="fr-FR" sz="2000" dirty="0">
                <a:solidFill>
                  <a:srgbClr val="1F497D"/>
                </a:solidFill>
                <a:latin typeface="Calibri"/>
                <a:ea typeface="Calibri"/>
              </a:rPr>
              <a:t/>
            </a:r>
            <a:br>
              <a:rPr lang="fr-FR" sz="2000" dirty="0">
                <a:solidFill>
                  <a:srgbClr val="1F497D"/>
                </a:solidFill>
                <a:latin typeface="Calibri"/>
                <a:ea typeface="Calibri"/>
              </a:rPr>
            </a:br>
            <a:r>
              <a:rPr lang="fr-FR" sz="2000" dirty="0"/>
              <a:t/>
            </a:r>
            <a:br>
              <a:rPr lang="fr-FR" sz="2000" dirty="0"/>
            </a:br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r>
              <a:rPr lang="fr-FR" sz="2000" dirty="0"/>
              <a:t/>
            </a:r>
            <a:br>
              <a:rPr lang="fr-FR" sz="2000" dirty="0"/>
            </a:b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4411144" y="1769429"/>
            <a:ext cx="4626295" cy="2948660"/>
          </a:xfrm>
          <a:prstGeom prst="roundRect">
            <a:avLst/>
          </a:prstGeom>
          <a:solidFill>
            <a:schemeClr val="bg1"/>
          </a:solidFill>
          <a:ln>
            <a:solidFill>
              <a:srgbClr val="CED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2" indent="-285750">
              <a:buFontTx/>
              <a:buChar char="-"/>
            </a:pPr>
            <a:r>
              <a:rPr lang="fr-FR" b="1" dirty="0" smtClean="0">
                <a:solidFill>
                  <a:srgbClr val="425E6B"/>
                </a:solidFill>
              </a:rPr>
              <a:t>Des échanges directs et sans formalisme</a:t>
            </a:r>
          </a:p>
          <a:p>
            <a:r>
              <a:rPr lang="fr-FR" b="1" dirty="0" smtClean="0">
                <a:solidFill>
                  <a:srgbClr val="425E6B"/>
                </a:solidFill>
              </a:rPr>
              <a:t> </a:t>
            </a:r>
          </a:p>
          <a:p>
            <a:pPr marL="285750" lvl="1" indent="-285750">
              <a:buFontTx/>
              <a:buChar char="-"/>
            </a:pPr>
            <a:r>
              <a:rPr lang="fr-FR" b="1" dirty="0" smtClean="0">
                <a:solidFill>
                  <a:srgbClr val="425E6B"/>
                </a:solidFill>
              </a:rPr>
              <a:t>Une large ouverture (pas de sélection, pas de frais, </a:t>
            </a:r>
            <a:r>
              <a:rPr lang="fr-FR" b="1" i="1" dirty="0" err="1" smtClean="0">
                <a:solidFill>
                  <a:srgbClr val="425E6B"/>
                </a:solidFill>
              </a:rPr>
              <a:t>tech</a:t>
            </a:r>
            <a:r>
              <a:rPr lang="fr-FR" b="1" i="1" dirty="0" smtClean="0">
                <a:solidFill>
                  <a:srgbClr val="425E6B"/>
                </a:solidFill>
              </a:rPr>
              <a:t> </a:t>
            </a:r>
            <a:r>
              <a:rPr lang="fr-FR" b="1" i="1" dirty="0" err="1" smtClean="0">
                <a:solidFill>
                  <a:srgbClr val="425E6B"/>
                </a:solidFill>
              </a:rPr>
              <a:t>friendly</a:t>
            </a:r>
            <a:r>
              <a:rPr lang="fr-FR" b="1" i="1" dirty="0" smtClean="0">
                <a:solidFill>
                  <a:srgbClr val="425E6B"/>
                </a:solidFill>
              </a:rPr>
              <a:t> </a:t>
            </a:r>
            <a:r>
              <a:rPr lang="fr-FR" b="1" dirty="0" smtClean="0">
                <a:solidFill>
                  <a:srgbClr val="425E6B"/>
                </a:solidFill>
              </a:rPr>
              <a:t>&amp; </a:t>
            </a:r>
            <a:r>
              <a:rPr lang="fr-FR" b="1" i="1" dirty="0" err="1" smtClean="0">
                <a:solidFill>
                  <a:srgbClr val="425E6B"/>
                </a:solidFill>
              </a:rPr>
              <a:t>tech</a:t>
            </a:r>
            <a:r>
              <a:rPr lang="fr-FR" b="1" i="1" dirty="0" smtClean="0">
                <a:solidFill>
                  <a:srgbClr val="425E6B"/>
                </a:solidFill>
              </a:rPr>
              <a:t> </a:t>
            </a:r>
            <a:r>
              <a:rPr lang="fr-FR" b="1" i="1" dirty="0" err="1" smtClean="0">
                <a:solidFill>
                  <a:srgbClr val="425E6B"/>
                </a:solidFill>
              </a:rPr>
              <a:t>neutral</a:t>
            </a:r>
            <a:r>
              <a:rPr lang="fr-FR" b="1" dirty="0" smtClean="0">
                <a:solidFill>
                  <a:srgbClr val="425E6B"/>
                </a:solidFill>
              </a:rPr>
              <a:t>)</a:t>
            </a:r>
          </a:p>
          <a:p>
            <a:endParaRPr lang="fr-FR" b="1" dirty="0" smtClean="0">
              <a:solidFill>
                <a:srgbClr val="425E6B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rgbClr val="425E6B"/>
                </a:solidFill>
              </a:rPr>
              <a:t>Une analyse rapide et claire du cadre règlementaire </a:t>
            </a:r>
          </a:p>
          <a:p>
            <a:pPr marL="285750" indent="-285750" algn="ctr">
              <a:buFontTx/>
              <a:buChar char="-"/>
            </a:pPr>
            <a:endParaRPr lang="fr-FR" dirty="0">
              <a:solidFill>
                <a:sysClr val="windowText" lastClr="00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9748" y="1371733"/>
            <a:ext cx="2269059" cy="100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2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796"/>
          <a:stretch/>
        </p:blipFill>
        <p:spPr>
          <a:xfrm>
            <a:off x="83142" y="2750819"/>
            <a:ext cx="2551136" cy="2301241"/>
          </a:xfrm>
          <a:prstGeom prst="rect">
            <a:avLst/>
          </a:prstGeom>
          <a:noFill/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6869097" y="0"/>
            <a:ext cx="2274903" cy="18745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9575" y="109538"/>
            <a:ext cx="29912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b="1" dirty="0" smtClean="0">
              <a:solidFill>
                <a:srgbClr val="1F497D"/>
              </a:solidFill>
              <a:latin typeface="Calibri"/>
              <a:ea typeface="Calibri"/>
            </a:endParaRPr>
          </a:p>
          <a:p>
            <a:r>
              <a:rPr lang="fr-FR" sz="2400" b="1" dirty="0">
                <a:solidFill>
                  <a:srgbClr val="1F497D"/>
                </a:solidFill>
                <a:latin typeface="Calibri"/>
                <a:ea typeface="Calibri"/>
              </a:rPr>
              <a:t>Accueillir &amp; </a:t>
            </a:r>
            <a:r>
              <a:rPr lang="fr-FR" sz="2400" b="1" dirty="0" smtClean="0">
                <a:solidFill>
                  <a:srgbClr val="1F497D"/>
                </a:solidFill>
                <a:latin typeface="Calibri"/>
                <a:ea typeface="Calibri"/>
              </a:rPr>
              <a:t>Orienter</a:t>
            </a:r>
            <a:endParaRPr lang="fr-FR" sz="2400" b="1" dirty="0">
              <a:solidFill>
                <a:srgbClr val="1F497D"/>
              </a:solidFill>
              <a:latin typeface="Calibri"/>
              <a:ea typeface="Calibri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617786" y="1019528"/>
            <a:ext cx="3241986" cy="3819402"/>
          </a:xfrm>
          <a:prstGeom prst="roundRect">
            <a:avLst/>
          </a:prstGeom>
          <a:solidFill>
            <a:schemeClr val="bg1"/>
          </a:solidFill>
          <a:ln>
            <a:solidFill>
              <a:srgbClr val="CED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425E6B"/>
                </a:solidFill>
              </a:rPr>
              <a:t>Plus de 200 contacts en moyenne, chaque </a:t>
            </a:r>
            <a:r>
              <a:rPr lang="fr-FR" b="1" dirty="0" smtClean="0">
                <a:solidFill>
                  <a:srgbClr val="425E6B"/>
                </a:solidFill>
              </a:rPr>
              <a:t>année.</a:t>
            </a:r>
          </a:p>
          <a:p>
            <a:pPr marL="285750" indent="-285750">
              <a:buFontTx/>
              <a:buChar char="-"/>
            </a:pPr>
            <a:endParaRPr lang="fr-FR" b="1" dirty="0">
              <a:solidFill>
                <a:srgbClr val="425E6B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rgbClr val="425E6B"/>
                </a:solidFill>
              </a:rPr>
              <a:t>Des projets de maturité très diverses : de l’étudiant en sortie d’école à l’établissement financier désireux de lancer une activité nouvelle</a:t>
            </a:r>
            <a:r>
              <a:rPr lang="fr-FR" b="1" dirty="0" smtClean="0">
                <a:solidFill>
                  <a:srgbClr val="425E6B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endParaRPr lang="fr-FR" b="1" dirty="0" smtClean="0">
              <a:solidFill>
                <a:srgbClr val="425E6B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rgbClr val="425E6B"/>
                </a:solidFill>
              </a:rPr>
              <a:t>Divers canaux de contact : messagerie électronique, présence à des salons, interventions auprès d'incubateurs, coopération avec les correspondants Start-ups de la Banque de France…  </a:t>
            </a:r>
            <a:endParaRPr lang="fr-FR" b="1" dirty="0" smtClean="0">
              <a:solidFill>
                <a:srgbClr val="425E6B"/>
              </a:solidFill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8443373"/>
              </p:ext>
            </p:extLst>
          </p:nvPr>
        </p:nvGraphicFramePr>
        <p:xfrm>
          <a:off x="4272929" y="162949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5697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796"/>
          <a:stretch/>
        </p:blipFill>
        <p:spPr>
          <a:xfrm>
            <a:off x="83142" y="2750819"/>
            <a:ext cx="2551136" cy="2301241"/>
          </a:xfrm>
          <a:prstGeom prst="rect">
            <a:avLst/>
          </a:prstGeom>
          <a:noFill/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6869097" y="0"/>
            <a:ext cx="2274903" cy="18745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9575" y="109538"/>
            <a:ext cx="2991241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b="1" dirty="0" smtClean="0">
              <a:solidFill>
                <a:srgbClr val="1F497D"/>
              </a:solidFill>
              <a:latin typeface="Calibri"/>
              <a:ea typeface="Calibri"/>
            </a:endParaRPr>
          </a:p>
          <a:p>
            <a:r>
              <a:rPr lang="fr-FR" sz="2400" b="1" dirty="0" smtClean="0">
                <a:solidFill>
                  <a:srgbClr val="1F497D"/>
                </a:solidFill>
                <a:latin typeface="Calibri"/>
                <a:ea typeface="Calibri"/>
              </a:rPr>
              <a:t>Observer </a:t>
            </a:r>
            <a:r>
              <a:rPr lang="fr-FR" sz="2400" b="1" dirty="0">
                <a:solidFill>
                  <a:srgbClr val="1F497D"/>
                </a:solidFill>
                <a:latin typeface="Calibri"/>
                <a:ea typeface="Calibri"/>
              </a:rPr>
              <a:t>&amp; A</a:t>
            </a:r>
            <a:r>
              <a:rPr lang="fr-FR" sz="2400" b="1" dirty="0" smtClean="0">
                <a:solidFill>
                  <a:srgbClr val="1F497D"/>
                </a:solidFill>
                <a:latin typeface="Calibri"/>
                <a:ea typeface="Calibri"/>
              </a:rPr>
              <a:t>nimer</a:t>
            </a:r>
            <a:endParaRPr lang="fr-FR" sz="2400" b="1" dirty="0">
              <a:solidFill>
                <a:srgbClr val="1F497D"/>
              </a:solidFill>
              <a:latin typeface="Calibri"/>
              <a:ea typeface="Calibri"/>
            </a:endParaRPr>
          </a:p>
          <a:p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  <a:p>
            <a:r>
              <a:rPr lang="fr-FR" sz="2000" dirty="0">
                <a:solidFill>
                  <a:srgbClr val="1F497D"/>
                </a:solidFill>
                <a:latin typeface="Calibri"/>
                <a:ea typeface="Calibri"/>
              </a:rPr>
              <a:t/>
            </a:r>
            <a:br>
              <a:rPr lang="fr-FR" sz="2000" dirty="0">
                <a:solidFill>
                  <a:srgbClr val="1F497D"/>
                </a:solidFill>
                <a:latin typeface="Calibri"/>
                <a:ea typeface="Calibri"/>
              </a:rPr>
            </a:br>
            <a:r>
              <a:rPr lang="fr-FR" sz="2000" dirty="0"/>
              <a:t/>
            </a:r>
            <a:br>
              <a:rPr lang="fr-FR" sz="2000" dirty="0"/>
            </a:br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r>
              <a:rPr lang="fr-FR" sz="2000" dirty="0"/>
              <a:t/>
            </a:r>
            <a:br>
              <a:rPr lang="fr-FR" sz="2000" dirty="0"/>
            </a:b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212943" y="1007126"/>
            <a:ext cx="6607480" cy="2436312"/>
          </a:xfrm>
          <a:prstGeom prst="roundRect">
            <a:avLst/>
          </a:prstGeom>
          <a:solidFill>
            <a:schemeClr val="bg1"/>
          </a:solidFill>
          <a:ln>
            <a:solidFill>
              <a:srgbClr val="CED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2" indent="-285750">
              <a:buFontTx/>
              <a:buChar char="-"/>
            </a:pPr>
            <a:r>
              <a:rPr lang="fr-FR" b="1" dirty="0" smtClean="0">
                <a:solidFill>
                  <a:srgbClr val="425E6B"/>
                </a:solidFill>
              </a:rPr>
              <a:t>Une présence au cœur de l’</a:t>
            </a:r>
            <a:r>
              <a:rPr lang="fr-FR" b="1" dirty="0">
                <a:solidFill>
                  <a:srgbClr val="425E6B"/>
                </a:solidFill>
              </a:rPr>
              <a:t>é</a:t>
            </a:r>
            <a:r>
              <a:rPr lang="fr-FR" b="1" dirty="0" smtClean="0">
                <a:solidFill>
                  <a:srgbClr val="425E6B"/>
                </a:solidFill>
              </a:rPr>
              <a:t>cosystème Fintech (conférences, colloques, intervention)</a:t>
            </a:r>
          </a:p>
          <a:p>
            <a:pPr lvl="2"/>
            <a:endParaRPr lang="fr-FR" b="1" dirty="0" smtClean="0">
              <a:solidFill>
                <a:srgbClr val="425E6B"/>
              </a:solidFill>
            </a:endParaRPr>
          </a:p>
          <a:p>
            <a:pPr marL="285750" lvl="2" indent="-285750">
              <a:buFontTx/>
              <a:buChar char="-"/>
            </a:pPr>
            <a:r>
              <a:rPr lang="fr-FR" b="1" dirty="0" smtClean="0">
                <a:solidFill>
                  <a:srgbClr val="425E6B"/>
                </a:solidFill>
              </a:rPr>
              <a:t>Une expertise partagée (interviews, articles, publications) </a:t>
            </a:r>
          </a:p>
          <a:p>
            <a:r>
              <a:rPr lang="fr-FR" b="1" dirty="0" smtClean="0">
                <a:solidFill>
                  <a:srgbClr val="425E6B"/>
                </a:solidFill>
              </a:rPr>
              <a:t> </a:t>
            </a:r>
          </a:p>
          <a:p>
            <a:pPr marL="285750" lvl="1" indent="-285750">
              <a:buFontTx/>
              <a:buChar char="-"/>
            </a:pPr>
            <a:r>
              <a:rPr lang="fr-FR" b="1" dirty="0" smtClean="0">
                <a:solidFill>
                  <a:srgbClr val="425E6B"/>
                </a:solidFill>
              </a:rPr>
              <a:t>L’animation du Forum Fintech ACPR – AMF</a:t>
            </a:r>
          </a:p>
          <a:p>
            <a:pPr lvl="6"/>
            <a:r>
              <a:rPr lang="fr-FR" dirty="0" smtClean="0">
                <a:solidFill>
                  <a:srgbClr val="425E6B"/>
                </a:solidFill>
              </a:rPr>
              <a:t>	- 35 membres (fintechs + acteurs public) </a:t>
            </a:r>
          </a:p>
          <a:p>
            <a:pPr lvl="7"/>
            <a:r>
              <a:rPr lang="fr-FR" b="1" dirty="0" smtClean="0">
                <a:solidFill>
                  <a:srgbClr val="425E6B"/>
                </a:solidFill>
              </a:rPr>
              <a:t>	</a:t>
            </a:r>
            <a:r>
              <a:rPr lang="fr-FR" dirty="0" smtClean="0">
                <a:solidFill>
                  <a:srgbClr val="425E6B"/>
                </a:solidFill>
              </a:rPr>
              <a:t>- le suivi de l’actualité règlementaire</a:t>
            </a:r>
            <a:endParaRPr lang="fr-FR" b="1" dirty="0" smtClean="0">
              <a:solidFill>
                <a:srgbClr val="425E6B"/>
              </a:solidFill>
            </a:endParaRPr>
          </a:p>
          <a:p>
            <a:pPr lvl="6"/>
            <a:r>
              <a:rPr lang="fr-FR" b="1" dirty="0" smtClean="0">
                <a:solidFill>
                  <a:srgbClr val="425E6B"/>
                </a:solidFill>
              </a:rPr>
              <a:t>	</a:t>
            </a:r>
            <a:r>
              <a:rPr lang="fr-FR" dirty="0" smtClean="0">
                <a:solidFill>
                  <a:srgbClr val="425E6B"/>
                </a:solidFill>
              </a:rPr>
              <a:t>- des ateliers thématiques (KYC à distance, LCB-FT des cryptos…</a:t>
            </a:r>
          </a:p>
          <a:p>
            <a:endParaRPr lang="fr-FR" b="1" dirty="0" smtClean="0">
              <a:solidFill>
                <a:srgbClr val="425E6B"/>
              </a:solidFill>
            </a:endParaRPr>
          </a:p>
          <a:p>
            <a:pPr marL="285750" indent="-285750" algn="ctr">
              <a:buFontTx/>
              <a:buChar char="-"/>
            </a:pPr>
            <a:endParaRPr lang="fr-FR" dirty="0">
              <a:solidFill>
                <a:sysClr val="windowText" lastClr="000000"/>
              </a:solidFill>
            </a:endParaRPr>
          </a:p>
        </p:txBody>
      </p:sp>
      <p:pic>
        <p:nvPicPr>
          <p:cNvPr id="7" name="Image 6" descr="C:\Users\C837271\AppData\Local\Microsoft\Windows\INetCache\Content.Word\visuel Forum Fintech 202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349" y="3221193"/>
            <a:ext cx="6202045" cy="1788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106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796"/>
          <a:stretch/>
        </p:blipFill>
        <p:spPr>
          <a:xfrm>
            <a:off x="83142" y="2750819"/>
            <a:ext cx="2551136" cy="2301241"/>
          </a:xfrm>
          <a:prstGeom prst="rect">
            <a:avLst/>
          </a:prstGeom>
          <a:noFill/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6869097" y="0"/>
            <a:ext cx="2274903" cy="18745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9575" y="109538"/>
            <a:ext cx="7490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b="1" dirty="0" smtClean="0">
              <a:solidFill>
                <a:srgbClr val="1F497D"/>
              </a:solidFill>
              <a:latin typeface="Calibri"/>
              <a:ea typeface="Calibri"/>
            </a:endParaRPr>
          </a:p>
          <a:p>
            <a:r>
              <a:rPr lang="fr-FR" sz="2000" b="1" dirty="0" smtClean="0">
                <a:solidFill>
                  <a:srgbClr val="1F497D"/>
                </a:solidFill>
                <a:latin typeface="Calibri"/>
                <a:ea typeface="Calibri"/>
              </a:rPr>
              <a:t>Notre action récente : l’exemple de la </a:t>
            </a:r>
            <a:r>
              <a:rPr lang="fr-FR" sz="2000" b="1" dirty="0" smtClean="0">
                <a:solidFill>
                  <a:srgbClr val="1F497D"/>
                </a:solidFill>
                <a:latin typeface="Calibri"/>
                <a:ea typeface="Calibri"/>
              </a:rPr>
              <a:t>Charte </a:t>
            </a:r>
            <a:r>
              <a:rPr lang="fr-FR" sz="2000" b="1" dirty="0" smtClean="0">
                <a:solidFill>
                  <a:srgbClr val="1F497D"/>
                </a:solidFill>
                <a:latin typeface="Calibri"/>
                <a:ea typeface="Calibri"/>
              </a:rPr>
              <a:t>Fintech</a:t>
            </a:r>
            <a:endParaRPr lang="fr-FR" sz="2000" b="1" dirty="0">
              <a:solidFill>
                <a:srgbClr val="1F497D"/>
              </a:solidFill>
              <a:latin typeface="Calibri"/>
              <a:ea typeface="Calibri"/>
            </a:endParaRPr>
          </a:p>
        </p:txBody>
      </p:sp>
      <p:grpSp>
        <p:nvGrpSpPr>
          <p:cNvPr id="58" name="Group 4">
            <a:extLst>
              <a:ext uri="{FF2B5EF4-FFF2-40B4-BE49-F238E27FC236}">
                <a16:creationId xmlns:a16="http://schemas.microsoft.com/office/drawing/2014/main" id="{3C5AA9BA-FFCA-3A44-9978-E8CAEA2F8CBE}"/>
              </a:ext>
            </a:extLst>
          </p:cNvPr>
          <p:cNvGrpSpPr/>
          <p:nvPr/>
        </p:nvGrpSpPr>
        <p:grpSpPr>
          <a:xfrm>
            <a:off x="1155324" y="1474298"/>
            <a:ext cx="6022525" cy="3273651"/>
            <a:chOff x="895908" y="1324200"/>
            <a:chExt cx="8030033" cy="4364868"/>
          </a:xfrm>
        </p:grpSpPr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5E2E2F82-C6EE-6041-9D48-0E18DD2F9F65}"/>
                </a:ext>
              </a:extLst>
            </p:cNvPr>
            <p:cNvSpPr/>
            <p:nvPr/>
          </p:nvSpPr>
          <p:spPr>
            <a:xfrm>
              <a:off x="2566089" y="2261924"/>
              <a:ext cx="1369803" cy="513676"/>
            </a:xfrm>
            <a:custGeom>
              <a:avLst/>
              <a:gdLst>
                <a:gd name="connsiteX0" fmla="*/ 0 w 1147826"/>
                <a:gd name="connsiteY0" fmla="*/ 28696 h 286956"/>
                <a:gd name="connsiteX1" fmla="*/ 28696 w 1147826"/>
                <a:gd name="connsiteY1" fmla="*/ 0 h 286956"/>
                <a:gd name="connsiteX2" fmla="*/ 1119130 w 1147826"/>
                <a:gd name="connsiteY2" fmla="*/ 0 h 286956"/>
                <a:gd name="connsiteX3" fmla="*/ 1147826 w 1147826"/>
                <a:gd name="connsiteY3" fmla="*/ 28696 h 286956"/>
                <a:gd name="connsiteX4" fmla="*/ 1147826 w 1147826"/>
                <a:gd name="connsiteY4" fmla="*/ 258260 h 286956"/>
                <a:gd name="connsiteX5" fmla="*/ 1119130 w 1147826"/>
                <a:gd name="connsiteY5" fmla="*/ 286956 h 286956"/>
                <a:gd name="connsiteX6" fmla="*/ 28696 w 1147826"/>
                <a:gd name="connsiteY6" fmla="*/ 286956 h 286956"/>
                <a:gd name="connsiteX7" fmla="*/ 0 w 1147826"/>
                <a:gd name="connsiteY7" fmla="*/ 258260 h 286956"/>
                <a:gd name="connsiteX8" fmla="*/ 0 w 1147826"/>
                <a:gd name="connsiteY8" fmla="*/ 28696 h 28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7826" h="286956">
                  <a:moveTo>
                    <a:pt x="0" y="28696"/>
                  </a:moveTo>
                  <a:cubicBezTo>
                    <a:pt x="0" y="12848"/>
                    <a:pt x="12848" y="0"/>
                    <a:pt x="28696" y="0"/>
                  </a:cubicBezTo>
                  <a:lnTo>
                    <a:pt x="1119130" y="0"/>
                  </a:lnTo>
                  <a:cubicBezTo>
                    <a:pt x="1134978" y="0"/>
                    <a:pt x="1147826" y="12848"/>
                    <a:pt x="1147826" y="28696"/>
                  </a:cubicBezTo>
                  <a:lnTo>
                    <a:pt x="1147826" y="258260"/>
                  </a:lnTo>
                  <a:cubicBezTo>
                    <a:pt x="1147826" y="274108"/>
                    <a:pt x="1134978" y="286956"/>
                    <a:pt x="1119130" y="286956"/>
                  </a:cubicBezTo>
                  <a:lnTo>
                    <a:pt x="28696" y="286956"/>
                  </a:lnTo>
                  <a:cubicBezTo>
                    <a:pt x="12848" y="286956"/>
                    <a:pt x="0" y="274108"/>
                    <a:pt x="0" y="258260"/>
                  </a:cubicBezTo>
                  <a:lnTo>
                    <a:pt x="0" y="28696"/>
                  </a:lnTo>
                  <a:close/>
                </a:path>
              </a:pathLst>
            </a:custGeom>
            <a:solidFill>
              <a:srgbClr val="FFCF52"/>
            </a:solidFill>
            <a:ln>
              <a:solidFill>
                <a:srgbClr val="FFCF52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000" tIns="12019" rIns="54000" bIns="12019" numCol="1" spcCol="1270" anchor="ctr" anchorCtr="0">
              <a:noAutofit/>
            </a:bodyPr>
            <a:lstStyle/>
            <a:p>
              <a:pPr algn="ctr" defTabSz="200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525" kern="1200" dirty="0">
                  <a:latin typeface="Lato" panose="020F0502020204030203" pitchFamily="34" charset="77"/>
                </a:rPr>
                <a:t>Demande de contact</a:t>
              </a:r>
            </a:p>
          </p:txBody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FDF4FA59-D698-F745-A98A-E51D872D95E9}"/>
                </a:ext>
              </a:extLst>
            </p:cNvPr>
            <p:cNvSpPr/>
            <p:nvPr/>
          </p:nvSpPr>
          <p:spPr>
            <a:xfrm>
              <a:off x="2608001" y="3007387"/>
              <a:ext cx="1364840" cy="513676"/>
            </a:xfrm>
            <a:custGeom>
              <a:avLst/>
              <a:gdLst>
                <a:gd name="connsiteX0" fmla="*/ 0 w 1147826"/>
                <a:gd name="connsiteY0" fmla="*/ 28696 h 286956"/>
                <a:gd name="connsiteX1" fmla="*/ 28696 w 1147826"/>
                <a:gd name="connsiteY1" fmla="*/ 0 h 286956"/>
                <a:gd name="connsiteX2" fmla="*/ 1119130 w 1147826"/>
                <a:gd name="connsiteY2" fmla="*/ 0 h 286956"/>
                <a:gd name="connsiteX3" fmla="*/ 1147826 w 1147826"/>
                <a:gd name="connsiteY3" fmla="*/ 28696 h 286956"/>
                <a:gd name="connsiteX4" fmla="*/ 1147826 w 1147826"/>
                <a:gd name="connsiteY4" fmla="*/ 258260 h 286956"/>
                <a:gd name="connsiteX5" fmla="*/ 1119130 w 1147826"/>
                <a:gd name="connsiteY5" fmla="*/ 286956 h 286956"/>
                <a:gd name="connsiteX6" fmla="*/ 28696 w 1147826"/>
                <a:gd name="connsiteY6" fmla="*/ 286956 h 286956"/>
                <a:gd name="connsiteX7" fmla="*/ 0 w 1147826"/>
                <a:gd name="connsiteY7" fmla="*/ 258260 h 286956"/>
                <a:gd name="connsiteX8" fmla="*/ 0 w 1147826"/>
                <a:gd name="connsiteY8" fmla="*/ 28696 h 28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7826" h="286956">
                  <a:moveTo>
                    <a:pt x="0" y="28696"/>
                  </a:moveTo>
                  <a:cubicBezTo>
                    <a:pt x="0" y="12848"/>
                    <a:pt x="12848" y="0"/>
                    <a:pt x="28696" y="0"/>
                  </a:cubicBezTo>
                  <a:lnTo>
                    <a:pt x="1119130" y="0"/>
                  </a:lnTo>
                  <a:cubicBezTo>
                    <a:pt x="1134978" y="0"/>
                    <a:pt x="1147826" y="12848"/>
                    <a:pt x="1147826" y="28696"/>
                  </a:cubicBezTo>
                  <a:lnTo>
                    <a:pt x="1147826" y="258260"/>
                  </a:lnTo>
                  <a:cubicBezTo>
                    <a:pt x="1147826" y="274108"/>
                    <a:pt x="1134978" y="286956"/>
                    <a:pt x="1119130" y="286956"/>
                  </a:cubicBezTo>
                  <a:lnTo>
                    <a:pt x="28696" y="286956"/>
                  </a:lnTo>
                  <a:cubicBezTo>
                    <a:pt x="12848" y="286956"/>
                    <a:pt x="0" y="274108"/>
                    <a:pt x="0" y="258260"/>
                  </a:cubicBezTo>
                  <a:lnTo>
                    <a:pt x="0" y="28696"/>
                  </a:lnTo>
                  <a:close/>
                </a:path>
              </a:pathLst>
            </a:custGeom>
            <a:solidFill>
              <a:srgbClr val="FFCF52">
                <a:alpha val="80000"/>
              </a:srgbClr>
            </a:solidFill>
            <a:ln>
              <a:solidFill>
                <a:srgbClr val="FFCF5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000" tIns="12019" rIns="54000" bIns="12019" numCol="1" spcCol="1270" anchor="ctr" anchorCtr="0">
              <a:noAutofit/>
            </a:bodyPr>
            <a:lstStyle/>
            <a:p>
              <a:pPr algn="ctr" defTabSz="200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525" kern="1200" dirty="0">
                  <a:latin typeface="Lato" panose="020F0502020204030203" pitchFamily="34" charset="77"/>
                </a:rPr>
                <a:t>Communication de la présentation</a:t>
              </a:r>
            </a:p>
          </p:txBody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D8B292A1-6BE8-DA40-B0CD-42ABA858ABE3}"/>
                </a:ext>
              </a:extLst>
            </p:cNvPr>
            <p:cNvSpPr/>
            <p:nvPr/>
          </p:nvSpPr>
          <p:spPr>
            <a:xfrm>
              <a:off x="2608001" y="3780332"/>
              <a:ext cx="1364840" cy="513676"/>
            </a:xfrm>
            <a:custGeom>
              <a:avLst/>
              <a:gdLst>
                <a:gd name="connsiteX0" fmla="*/ 0 w 1147826"/>
                <a:gd name="connsiteY0" fmla="*/ 28696 h 286956"/>
                <a:gd name="connsiteX1" fmla="*/ 28696 w 1147826"/>
                <a:gd name="connsiteY1" fmla="*/ 0 h 286956"/>
                <a:gd name="connsiteX2" fmla="*/ 1119130 w 1147826"/>
                <a:gd name="connsiteY2" fmla="*/ 0 h 286956"/>
                <a:gd name="connsiteX3" fmla="*/ 1147826 w 1147826"/>
                <a:gd name="connsiteY3" fmla="*/ 28696 h 286956"/>
                <a:gd name="connsiteX4" fmla="*/ 1147826 w 1147826"/>
                <a:gd name="connsiteY4" fmla="*/ 258260 h 286956"/>
                <a:gd name="connsiteX5" fmla="*/ 1119130 w 1147826"/>
                <a:gd name="connsiteY5" fmla="*/ 286956 h 286956"/>
                <a:gd name="connsiteX6" fmla="*/ 28696 w 1147826"/>
                <a:gd name="connsiteY6" fmla="*/ 286956 h 286956"/>
                <a:gd name="connsiteX7" fmla="*/ 0 w 1147826"/>
                <a:gd name="connsiteY7" fmla="*/ 258260 h 286956"/>
                <a:gd name="connsiteX8" fmla="*/ 0 w 1147826"/>
                <a:gd name="connsiteY8" fmla="*/ 28696 h 28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7826" h="286956">
                  <a:moveTo>
                    <a:pt x="0" y="28696"/>
                  </a:moveTo>
                  <a:cubicBezTo>
                    <a:pt x="0" y="12848"/>
                    <a:pt x="12848" y="0"/>
                    <a:pt x="28696" y="0"/>
                  </a:cubicBezTo>
                  <a:lnTo>
                    <a:pt x="1119130" y="0"/>
                  </a:lnTo>
                  <a:cubicBezTo>
                    <a:pt x="1134978" y="0"/>
                    <a:pt x="1147826" y="12848"/>
                    <a:pt x="1147826" y="28696"/>
                  </a:cubicBezTo>
                  <a:lnTo>
                    <a:pt x="1147826" y="258260"/>
                  </a:lnTo>
                  <a:cubicBezTo>
                    <a:pt x="1147826" y="274108"/>
                    <a:pt x="1134978" y="286956"/>
                    <a:pt x="1119130" y="286956"/>
                  </a:cubicBezTo>
                  <a:lnTo>
                    <a:pt x="28696" y="286956"/>
                  </a:lnTo>
                  <a:cubicBezTo>
                    <a:pt x="12848" y="286956"/>
                    <a:pt x="0" y="274108"/>
                    <a:pt x="0" y="258260"/>
                  </a:cubicBezTo>
                  <a:lnTo>
                    <a:pt x="0" y="28696"/>
                  </a:lnTo>
                  <a:close/>
                </a:path>
              </a:pathLst>
            </a:custGeom>
            <a:solidFill>
              <a:srgbClr val="0096FF">
                <a:alpha val="80000"/>
              </a:srgbClr>
            </a:solidFill>
            <a:ln>
              <a:solidFill>
                <a:srgbClr val="FFCF5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000" tIns="12019" rIns="54000" bIns="12019" numCol="1" spcCol="1270" anchor="ctr" anchorCtr="0">
              <a:noAutofit/>
            </a:bodyPr>
            <a:lstStyle/>
            <a:p>
              <a:pPr algn="ctr" defTabSz="200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525" kern="1200" dirty="0">
                  <a:latin typeface="Lato" panose="020F0502020204030203" pitchFamily="34" charset="77"/>
                </a:rPr>
                <a:t>Réunion de lancement</a:t>
              </a:r>
            </a:p>
          </p:txBody>
        </p:sp>
        <p:sp>
          <p:nvSpPr>
            <p:cNvPr id="62" name="Freeform 27">
              <a:extLst>
                <a:ext uri="{FF2B5EF4-FFF2-40B4-BE49-F238E27FC236}">
                  <a16:creationId xmlns:a16="http://schemas.microsoft.com/office/drawing/2014/main" id="{A850C530-F569-E841-820C-EB1E06170FC8}"/>
                </a:ext>
              </a:extLst>
            </p:cNvPr>
            <p:cNvSpPr/>
            <p:nvPr/>
          </p:nvSpPr>
          <p:spPr>
            <a:xfrm>
              <a:off x="2608001" y="4497238"/>
              <a:ext cx="1364840" cy="513676"/>
            </a:xfrm>
            <a:custGeom>
              <a:avLst/>
              <a:gdLst>
                <a:gd name="connsiteX0" fmla="*/ 0 w 1147826"/>
                <a:gd name="connsiteY0" fmla="*/ 28696 h 286956"/>
                <a:gd name="connsiteX1" fmla="*/ 28696 w 1147826"/>
                <a:gd name="connsiteY1" fmla="*/ 0 h 286956"/>
                <a:gd name="connsiteX2" fmla="*/ 1119130 w 1147826"/>
                <a:gd name="connsiteY2" fmla="*/ 0 h 286956"/>
                <a:gd name="connsiteX3" fmla="*/ 1147826 w 1147826"/>
                <a:gd name="connsiteY3" fmla="*/ 28696 h 286956"/>
                <a:gd name="connsiteX4" fmla="*/ 1147826 w 1147826"/>
                <a:gd name="connsiteY4" fmla="*/ 258260 h 286956"/>
                <a:gd name="connsiteX5" fmla="*/ 1119130 w 1147826"/>
                <a:gd name="connsiteY5" fmla="*/ 286956 h 286956"/>
                <a:gd name="connsiteX6" fmla="*/ 28696 w 1147826"/>
                <a:gd name="connsiteY6" fmla="*/ 286956 h 286956"/>
                <a:gd name="connsiteX7" fmla="*/ 0 w 1147826"/>
                <a:gd name="connsiteY7" fmla="*/ 258260 h 286956"/>
                <a:gd name="connsiteX8" fmla="*/ 0 w 1147826"/>
                <a:gd name="connsiteY8" fmla="*/ 28696 h 28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7826" h="286956">
                  <a:moveTo>
                    <a:pt x="0" y="28696"/>
                  </a:moveTo>
                  <a:cubicBezTo>
                    <a:pt x="0" y="12848"/>
                    <a:pt x="12848" y="0"/>
                    <a:pt x="28696" y="0"/>
                  </a:cubicBezTo>
                  <a:lnTo>
                    <a:pt x="1119130" y="0"/>
                  </a:lnTo>
                  <a:cubicBezTo>
                    <a:pt x="1134978" y="0"/>
                    <a:pt x="1147826" y="12848"/>
                    <a:pt x="1147826" y="28696"/>
                  </a:cubicBezTo>
                  <a:lnTo>
                    <a:pt x="1147826" y="258260"/>
                  </a:lnTo>
                  <a:cubicBezTo>
                    <a:pt x="1147826" y="274108"/>
                    <a:pt x="1134978" y="286956"/>
                    <a:pt x="1119130" y="286956"/>
                  </a:cubicBezTo>
                  <a:lnTo>
                    <a:pt x="28696" y="286956"/>
                  </a:lnTo>
                  <a:cubicBezTo>
                    <a:pt x="12848" y="286956"/>
                    <a:pt x="0" y="274108"/>
                    <a:pt x="0" y="258260"/>
                  </a:cubicBezTo>
                  <a:lnTo>
                    <a:pt x="0" y="28696"/>
                  </a:lnTo>
                  <a:close/>
                </a:path>
              </a:pathLst>
            </a:custGeom>
            <a:solidFill>
              <a:srgbClr val="0096FF">
                <a:alpha val="80000"/>
              </a:srgbClr>
            </a:solidFill>
            <a:ln>
              <a:solidFill>
                <a:srgbClr val="FFCF5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000" tIns="12019" rIns="54000" bIns="12019" numCol="1" spcCol="1270" anchor="ctr" anchorCtr="0">
              <a:noAutofit/>
            </a:bodyPr>
            <a:lstStyle/>
            <a:p>
              <a:pPr algn="ctr" defTabSz="200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525" kern="1200" dirty="0">
                  <a:latin typeface="Lato" panose="020F0502020204030203" pitchFamily="34" charset="77"/>
                </a:rPr>
                <a:t>Retour de l’ACPR sur les éléments structurants du projet</a:t>
              </a:r>
            </a:p>
          </p:txBody>
        </p:sp>
        <p:sp>
          <p:nvSpPr>
            <p:cNvPr id="63" name="Right Arrow 29">
              <a:extLst>
                <a:ext uri="{FF2B5EF4-FFF2-40B4-BE49-F238E27FC236}">
                  <a16:creationId xmlns:a16="http://schemas.microsoft.com/office/drawing/2014/main" id="{0CC65C07-311A-5140-8E60-14CB804643F7}"/>
                </a:ext>
              </a:extLst>
            </p:cNvPr>
            <p:cNvSpPr/>
            <p:nvPr/>
          </p:nvSpPr>
          <p:spPr>
            <a:xfrm rot="5400000">
              <a:off x="1489788" y="2877780"/>
              <a:ext cx="182045" cy="54363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0096FF"/>
            </a:solidFill>
            <a:ln>
              <a:solidFill>
                <a:srgbClr val="FFCF5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64" name="Freeform 34">
              <a:extLst>
                <a:ext uri="{FF2B5EF4-FFF2-40B4-BE49-F238E27FC236}">
                  <a16:creationId xmlns:a16="http://schemas.microsoft.com/office/drawing/2014/main" id="{BCB8F9A0-D707-B841-BEEA-4339CFCC583B}"/>
                </a:ext>
              </a:extLst>
            </p:cNvPr>
            <p:cNvSpPr/>
            <p:nvPr/>
          </p:nvSpPr>
          <p:spPr>
            <a:xfrm>
              <a:off x="4234810" y="2291610"/>
              <a:ext cx="1364840" cy="513676"/>
            </a:xfrm>
            <a:custGeom>
              <a:avLst/>
              <a:gdLst>
                <a:gd name="connsiteX0" fmla="*/ 0 w 1147826"/>
                <a:gd name="connsiteY0" fmla="*/ 28696 h 286956"/>
                <a:gd name="connsiteX1" fmla="*/ 28696 w 1147826"/>
                <a:gd name="connsiteY1" fmla="*/ 0 h 286956"/>
                <a:gd name="connsiteX2" fmla="*/ 1119130 w 1147826"/>
                <a:gd name="connsiteY2" fmla="*/ 0 h 286956"/>
                <a:gd name="connsiteX3" fmla="*/ 1147826 w 1147826"/>
                <a:gd name="connsiteY3" fmla="*/ 28696 h 286956"/>
                <a:gd name="connsiteX4" fmla="*/ 1147826 w 1147826"/>
                <a:gd name="connsiteY4" fmla="*/ 258260 h 286956"/>
                <a:gd name="connsiteX5" fmla="*/ 1119130 w 1147826"/>
                <a:gd name="connsiteY5" fmla="*/ 286956 h 286956"/>
                <a:gd name="connsiteX6" fmla="*/ 28696 w 1147826"/>
                <a:gd name="connsiteY6" fmla="*/ 286956 h 286956"/>
                <a:gd name="connsiteX7" fmla="*/ 0 w 1147826"/>
                <a:gd name="connsiteY7" fmla="*/ 258260 h 286956"/>
                <a:gd name="connsiteX8" fmla="*/ 0 w 1147826"/>
                <a:gd name="connsiteY8" fmla="*/ 28696 h 28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7826" h="286956">
                  <a:moveTo>
                    <a:pt x="0" y="28696"/>
                  </a:moveTo>
                  <a:cubicBezTo>
                    <a:pt x="0" y="12848"/>
                    <a:pt x="12848" y="0"/>
                    <a:pt x="28696" y="0"/>
                  </a:cubicBezTo>
                  <a:lnTo>
                    <a:pt x="1119130" y="0"/>
                  </a:lnTo>
                  <a:cubicBezTo>
                    <a:pt x="1134978" y="0"/>
                    <a:pt x="1147826" y="12848"/>
                    <a:pt x="1147826" y="28696"/>
                  </a:cubicBezTo>
                  <a:lnTo>
                    <a:pt x="1147826" y="258260"/>
                  </a:lnTo>
                  <a:cubicBezTo>
                    <a:pt x="1147826" y="274108"/>
                    <a:pt x="1134978" y="286956"/>
                    <a:pt x="1119130" y="286956"/>
                  </a:cubicBezTo>
                  <a:lnTo>
                    <a:pt x="28696" y="286956"/>
                  </a:lnTo>
                  <a:cubicBezTo>
                    <a:pt x="12848" y="286956"/>
                    <a:pt x="0" y="274108"/>
                    <a:pt x="0" y="258260"/>
                  </a:cubicBezTo>
                  <a:lnTo>
                    <a:pt x="0" y="28696"/>
                  </a:lnTo>
                  <a:close/>
                </a:path>
              </a:pathLst>
            </a:custGeom>
            <a:solidFill>
              <a:srgbClr val="FFCF52"/>
            </a:solidFill>
            <a:ln>
              <a:solidFill>
                <a:srgbClr val="FFCF52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000" tIns="12019" rIns="54000" bIns="12019" numCol="1" spcCol="1270" anchor="ctr" anchorCtr="0">
              <a:noAutofit/>
            </a:bodyPr>
            <a:lstStyle/>
            <a:p>
              <a:pPr algn="ctr" defTabSz="200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525" kern="1200" dirty="0">
                  <a:latin typeface="Lato" panose="020F0502020204030203" pitchFamily="34" charset="77"/>
                </a:rPr>
                <a:t>Dépôt du dossier sur le Portail Autorisations</a:t>
              </a:r>
            </a:p>
          </p:txBody>
        </p:sp>
        <p:sp>
          <p:nvSpPr>
            <p:cNvPr id="65" name="Freeform 38">
              <a:extLst>
                <a:ext uri="{FF2B5EF4-FFF2-40B4-BE49-F238E27FC236}">
                  <a16:creationId xmlns:a16="http://schemas.microsoft.com/office/drawing/2014/main" id="{0440A475-D6F6-1E47-AA89-44E215F15259}"/>
                </a:ext>
              </a:extLst>
            </p:cNvPr>
            <p:cNvSpPr/>
            <p:nvPr/>
          </p:nvSpPr>
          <p:spPr>
            <a:xfrm>
              <a:off x="4234810" y="3053206"/>
              <a:ext cx="1369803" cy="513676"/>
            </a:xfrm>
            <a:custGeom>
              <a:avLst/>
              <a:gdLst>
                <a:gd name="connsiteX0" fmla="*/ 0 w 1147826"/>
                <a:gd name="connsiteY0" fmla="*/ 28696 h 286956"/>
                <a:gd name="connsiteX1" fmla="*/ 28696 w 1147826"/>
                <a:gd name="connsiteY1" fmla="*/ 0 h 286956"/>
                <a:gd name="connsiteX2" fmla="*/ 1119130 w 1147826"/>
                <a:gd name="connsiteY2" fmla="*/ 0 h 286956"/>
                <a:gd name="connsiteX3" fmla="*/ 1147826 w 1147826"/>
                <a:gd name="connsiteY3" fmla="*/ 28696 h 286956"/>
                <a:gd name="connsiteX4" fmla="*/ 1147826 w 1147826"/>
                <a:gd name="connsiteY4" fmla="*/ 258260 h 286956"/>
                <a:gd name="connsiteX5" fmla="*/ 1119130 w 1147826"/>
                <a:gd name="connsiteY5" fmla="*/ 286956 h 286956"/>
                <a:gd name="connsiteX6" fmla="*/ 28696 w 1147826"/>
                <a:gd name="connsiteY6" fmla="*/ 286956 h 286956"/>
                <a:gd name="connsiteX7" fmla="*/ 0 w 1147826"/>
                <a:gd name="connsiteY7" fmla="*/ 258260 h 286956"/>
                <a:gd name="connsiteX8" fmla="*/ 0 w 1147826"/>
                <a:gd name="connsiteY8" fmla="*/ 28696 h 28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7826" h="286956">
                  <a:moveTo>
                    <a:pt x="0" y="28696"/>
                  </a:moveTo>
                  <a:cubicBezTo>
                    <a:pt x="0" y="12848"/>
                    <a:pt x="12848" y="0"/>
                    <a:pt x="28696" y="0"/>
                  </a:cubicBezTo>
                  <a:lnTo>
                    <a:pt x="1119130" y="0"/>
                  </a:lnTo>
                  <a:cubicBezTo>
                    <a:pt x="1134978" y="0"/>
                    <a:pt x="1147826" y="12848"/>
                    <a:pt x="1147826" y="28696"/>
                  </a:cubicBezTo>
                  <a:lnTo>
                    <a:pt x="1147826" y="258260"/>
                  </a:lnTo>
                  <a:cubicBezTo>
                    <a:pt x="1147826" y="274108"/>
                    <a:pt x="1134978" y="286956"/>
                    <a:pt x="1119130" y="286956"/>
                  </a:cubicBezTo>
                  <a:lnTo>
                    <a:pt x="28696" y="286956"/>
                  </a:lnTo>
                  <a:cubicBezTo>
                    <a:pt x="12848" y="286956"/>
                    <a:pt x="0" y="274108"/>
                    <a:pt x="0" y="258260"/>
                  </a:cubicBezTo>
                  <a:lnTo>
                    <a:pt x="0" y="28696"/>
                  </a:lnTo>
                  <a:close/>
                </a:path>
              </a:pathLst>
            </a:custGeom>
            <a:solidFill>
              <a:srgbClr val="0096FF">
                <a:alpha val="80000"/>
              </a:srgbClr>
            </a:solidFill>
            <a:ln>
              <a:solidFill>
                <a:srgbClr val="FFCF5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000" tIns="12019" rIns="54000" bIns="12019" numCol="1" spcCol="1270" anchor="ctr" anchorCtr="0">
              <a:noAutofit/>
            </a:bodyPr>
            <a:lstStyle/>
            <a:p>
              <a:pPr algn="ctr" defTabSz="200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525" kern="1200" dirty="0">
                  <a:latin typeface="Lato" panose="020F0502020204030203" pitchFamily="34" charset="77"/>
                </a:rPr>
                <a:t>Accusé de réception du dépôt du dossier</a:t>
              </a:r>
            </a:p>
          </p:txBody>
        </p:sp>
        <p:sp>
          <p:nvSpPr>
            <p:cNvPr id="66" name="Freeform 45">
              <a:extLst>
                <a:ext uri="{FF2B5EF4-FFF2-40B4-BE49-F238E27FC236}">
                  <a16:creationId xmlns:a16="http://schemas.microsoft.com/office/drawing/2014/main" id="{51B71CEC-03A7-194A-B4DF-E916790E8661}"/>
                </a:ext>
              </a:extLst>
            </p:cNvPr>
            <p:cNvSpPr/>
            <p:nvPr/>
          </p:nvSpPr>
          <p:spPr>
            <a:xfrm>
              <a:off x="5882933" y="2301784"/>
              <a:ext cx="1369803" cy="513676"/>
            </a:xfrm>
            <a:custGeom>
              <a:avLst/>
              <a:gdLst>
                <a:gd name="connsiteX0" fmla="*/ 0 w 1147826"/>
                <a:gd name="connsiteY0" fmla="*/ 28696 h 286956"/>
                <a:gd name="connsiteX1" fmla="*/ 28696 w 1147826"/>
                <a:gd name="connsiteY1" fmla="*/ 0 h 286956"/>
                <a:gd name="connsiteX2" fmla="*/ 1119130 w 1147826"/>
                <a:gd name="connsiteY2" fmla="*/ 0 h 286956"/>
                <a:gd name="connsiteX3" fmla="*/ 1147826 w 1147826"/>
                <a:gd name="connsiteY3" fmla="*/ 28696 h 286956"/>
                <a:gd name="connsiteX4" fmla="*/ 1147826 w 1147826"/>
                <a:gd name="connsiteY4" fmla="*/ 258260 h 286956"/>
                <a:gd name="connsiteX5" fmla="*/ 1119130 w 1147826"/>
                <a:gd name="connsiteY5" fmla="*/ 286956 h 286956"/>
                <a:gd name="connsiteX6" fmla="*/ 28696 w 1147826"/>
                <a:gd name="connsiteY6" fmla="*/ 286956 h 286956"/>
                <a:gd name="connsiteX7" fmla="*/ 0 w 1147826"/>
                <a:gd name="connsiteY7" fmla="*/ 258260 h 286956"/>
                <a:gd name="connsiteX8" fmla="*/ 0 w 1147826"/>
                <a:gd name="connsiteY8" fmla="*/ 28696 h 28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7826" h="286956">
                  <a:moveTo>
                    <a:pt x="0" y="28696"/>
                  </a:moveTo>
                  <a:cubicBezTo>
                    <a:pt x="0" y="12848"/>
                    <a:pt x="12848" y="0"/>
                    <a:pt x="28696" y="0"/>
                  </a:cubicBezTo>
                  <a:lnTo>
                    <a:pt x="1119130" y="0"/>
                  </a:lnTo>
                  <a:cubicBezTo>
                    <a:pt x="1134978" y="0"/>
                    <a:pt x="1147826" y="12848"/>
                    <a:pt x="1147826" y="28696"/>
                  </a:cubicBezTo>
                  <a:lnTo>
                    <a:pt x="1147826" y="258260"/>
                  </a:lnTo>
                  <a:cubicBezTo>
                    <a:pt x="1147826" y="274108"/>
                    <a:pt x="1134978" y="286956"/>
                    <a:pt x="1119130" y="286956"/>
                  </a:cubicBezTo>
                  <a:lnTo>
                    <a:pt x="28696" y="286956"/>
                  </a:lnTo>
                  <a:cubicBezTo>
                    <a:pt x="12848" y="286956"/>
                    <a:pt x="0" y="274108"/>
                    <a:pt x="0" y="258260"/>
                  </a:cubicBezTo>
                  <a:lnTo>
                    <a:pt x="0" y="28696"/>
                  </a:lnTo>
                  <a:close/>
                </a:path>
              </a:pathLst>
            </a:custGeom>
            <a:solidFill>
              <a:srgbClr val="0096FF">
                <a:alpha val="80000"/>
              </a:srgbClr>
            </a:solidFill>
            <a:ln>
              <a:solidFill>
                <a:srgbClr val="FFCF5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000" tIns="12019" rIns="54000" bIns="12019" numCol="1" spcCol="1270" anchor="ctr" anchorCtr="0">
              <a:noAutofit/>
            </a:bodyPr>
            <a:lstStyle/>
            <a:p>
              <a:pPr algn="ctr" defTabSz="200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525" kern="1200" dirty="0">
                  <a:latin typeface="Lato" panose="020F0502020204030203" pitchFamily="34" charset="77"/>
                </a:rPr>
                <a:t>Demande d’informations complémentaires</a:t>
              </a:r>
            </a:p>
          </p:txBody>
        </p:sp>
        <p:sp>
          <p:nvSpPr>
            <p:cNvPr id="67" name="Freeform 49">
              <a:extLst>
                <a:ext uri="{FF2B5EF4-FFF2-40B4-BE49-F238E27FC236}">
                  <a16:creationId xmlns:a16="http://schemas.microsoft.com/office/drawing/2014/main" id="{87FD40A3-6C7E-8C45-91FD-E14DA3406468}"/>
                </a:ext>
              </a:extLst>
            </p:cNvPr>
            <p:cNvSpPr/>
            <p:nvPr/>
          </p:nvSpPr>
          <p:spPr>
            <a:xfrm>
              <a:off x="5885414" y="3049321"/>
              <a:ext cx="1364840" cy="513676"/>
            </a:xfrm>
            <a:custGeom>
              <a:avLst/>
              <a:gdLst>
                <a:gd name="connsiteX0" fmla="*/ 0 w 1147826"/>
                <a:gd name="connsiteY0" fmla="*/ 28696 h 286956"/>
                <a:gd name="connsiteX1" fmla="*/ 28696 w 1147826"/>
                <a:gd name="connsiteY1" fmla="*/ 0 h 286956"/>
                <a:gd name="connsiteX2" fmla="*/ 1119130 w 1147826"/>
                <a:gd name="connsiteY2" fmla="*/ 0 h 286956"/>
                <a:gd name="connsiteX3" fmla="*/ 1147826 w 1147826"/>
                <a:gd name="connsiteY3" fmla="*/ 28696 h 286956"/>
                <a:gd name="connsiteX4" fmla="*/ 1147826 w 1147826"/>
                <a:gd name="connsiteY4" fmla="*/ 258260 h 286956"/>
                <a:gd name="connsiteX5" fmla="*/ 1119130 w 1147826"/>
                <a:gd name="connsiteY5" fmla="*/ 286956 h 286956"/>
                <a:gd name="connsiteX6" fmla="*/ 28696 w 1147826"/>
                <a:gd name="connsiteY6" fmla="*/ 286956 h 286956"/>
                <a:gd name="connsiteX7" fmla="*/ 0 w 1147826"/>
                <a:gd name="connsiteY7" fmla="*/ 258260 h 286956"/>
                <a:gd name="connsiteX8" fmla="*/ 0 w 1147826"/>
                <a:gd name="connsiteY8" fmla="*/ 28696 h 28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7826" h="286956">
                  <a:moveTo>
                    <a:pt x="0" y="28696"/>
                  </a:moveTo>
                  <a:cubicBezTo>
                    <a:pt x="0" y="12848"/>
                    <a:pt x="12848" y="0"/>
                    <a:pt x="28696" y="0"/>
                  </a:cubicBezTo>
                  <a:lnTo>
                    <a:pt x="1119130" y="0"/>
                  </a:lnTo>
                  <a:cubicBezTo>
                    <a:pt x="1134978" y="0"/>
                    <a:pt x="1147826" y="12848"/>
                    <a:pt x="1147826" y="28696"/>
                  </a:cubicBezTo>
                  <a:lnTo>
                    <a:pt x="1147826" y="258260"/>
                  </a:lnTo>
                  <a:cubicBezTo>
                    <a:pt x="1147826" y="274108"/>
                    <a:pt x="1134978" y="286956"/>
                    <a:pt x="1119130" y="286956"/>
                  </a:cubicBezTo>
                  <a:lnTo>
                    <a:pt x="28696" y="286956"/>
                  </a:lnTo>
                  <a:cubicBezTo>
                    <a:pt x="12848" y="286956"/>
                    <a:pt x="0" y="274108"/>
                    <a:pt x="0" y="258260"/>
                  </a:cubicBezTo>
                  <a:lnTo>
                    <a:pt x="0" y="28696"/>
                  </a:lnTo>
                  <a:close/>
                </a:path>
              </a:pathLst>
            </a:custGeom>
            <a:solidFill>
              <a:srgbClr val="FFCF52"/>
            </a:solidFill>
            <a:ln>
              <a:solidFill>
                <a:srgbClr val="FFCF52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000" tIns="12019" rIns="54000" bIns="12019" numCol="1" spcCol="1270" anchor="ctr" anchorCtr="0">
              <a:noAutofit/>
            </a:bodyPr>
            <a:lstStyle/>
            <a:p>
              <a:pPr algn="ctr" defTabSz="200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525" kern="1200" dirty="0">
                  <a:latin typeface="Lato" panose="020F0502020204030203" pitchFamily="34" charset="77"/>
                </a:rPr>
                <a:t>Communication des informations complémentaires</a:t>
              </a:r>
            </a:p>
          </p:txBody>
        </p:sp>
        <p:sp>
          <p:nvSpPr>
            <p:cNvPr id="68" name="Freeform 53">
              <a:extLst>
                <a:ext uri="{FF2B5EF4-FFF2-40B4-BE49-F238E27FC236}">
                  <a16:creationId xmlns:a16="http://schemas.microsoft.com/office/drawing/2014/main" id="{E6281089-3D93-5147-BDD0-812C5A3B1F72}"/>
                </a:ext>
              </a:extLst>
            </p:cNvPr>
            <p:cNvSpPr/>
            <p:nvPr/>
          </p:nvSpPr>
          <p:spPr>
            <a:xfrm>
              <a:off x="5885414" y="3796859"/>
              <a:ext cx="1364840" cy="513676"/>
            </a:xfrm>
            <a:custGeom>
              <a:avLst/>
              <a:gdLst>
                <a:gd name="connsiteX0" fmla="*/ 0 w 1147826"/>
                <a:gd name="connsiteY0" fmla="*/ 28696 h 286956"/>
                <a:gd name="connsiteX1" fmla="*/ 28696 w 1147826"/>
                <a:gd name="connsiteY1" fmla="*/ 0 h 286956"/>
                <a:gd name="connsiteX2" fmla="*/ 1119130 w 1147826"/>
                <a:gd name="connsiteY2" fmla="*/ 0 h 286956"/>
                <a:gd name="connsiteX3" fmla="*/ 1147826 w 1147826"/>
                <a:gd name="connsiteY3" fmla="*/ 28696 h 286956"/>
                <a:gd name="connsiteX4" fmla="*/ 1147826 w 1147826"/>
                <a:gd name="connsiteY4" fmla="*/ 258260 h 286956"/>
                <a:gd name="connsiteX5" fmla="*/ 1119130 w 1147826"/>
                <a:gd name="connsiteY5" fmla="*/ 286956 h 286956"/>
                <a:gd name="connsiteX6" fmla="*/ 28696 w 1147826"/>
                <a:gd name="connsiteY6" fmla="*/ 286956 h 286956"/>
                <a:gd name="connsiteX7" fmla="*/ 0 w 1147826"/>
                <a:gd name="connsiteY7" fmla="*/ 258260 h 286956"/>
                <a:gd name="connsiteX8" fmla="*/ 0 w 1147826"/>
                <a:gd name="connsiteY8" fmla="*/ 28696 h 28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7826" h="286956">
                  <a:moveTo>
                    <a:pt x="0" y="28696"/>
                  </a:moveTo>
                  <a:cubicBezTo>
                    <a:pt x="0" y="12848"/>
                    <a:pt x="12848" y="0"/>
                    <a:pt x="28696" y="0"/>
                  </a:cubicBezTo>
                  <a:lnTo>
                    <a:pt x="1119130" y="0"/>
                  </a:lnTo>
                  <a:cubicBezTo>
                    <a:pt x="1134978" y="0"/>
                    <a:pt x="1147826" y="12848"/>
                    <a:pt x="1147826" y="28696"/>
                  </a:cubicBezTo>
                  <a:lnTo>
                    <a:pt x="1147826" y="258260"/>
                  </a:lnTo>
                  <a:cubicBezTo>
                    <a:pt x="1147826" y="274108"/>
                    <a:pt x="1134978" y="286956"/>
                    <a:pt x="1119130" y="286956"/>
                  </a:cubicBezTo>
                  <a:lnTo>
                    <a:pt x="28696" y="286956"/>
                  </a:lnTo>
                  <a:cubicBezTo>
                    <a:pt x="12848" y="286956"/>
                    <a:pt x="0" y="274108"/>
                    <a:pt x="0" y="258260"/>
                  </a:cubicBezTo>
                  <a:lnTo>
                    <a:pt x="0" y="28696"/>
                  </a:lnTo>
                  <a:close/>
                </a:path>
              </a:pathLst>
            </a:custGeom>
            <a:solidFill>
              <a:srgbClr val="0096FF">
                <a:alpha val="80000"/>
              </a:srgbClr>
            </a:solidFill>
            <a:ln>
              <a:solidFill>
                <a:srgbClr val="FFCF5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000" tIns="12019" rIns="54000" bIns="12019" numCol="1" spcCol="1270" anchor="ctr" anchorCtr="0">
              <a:noAutofit/>
            </a:bodyPr>
            <a:lstStyle/>
            <a:p>
              <a:pPr algn="ctr" defTabSz="200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525" kern="1200" dirty="0">
                  <a:latin typeface="Lato" panose="020F0502020204030203" pitchFamily="34" charset="77"/>
                </a:rPr>
                <a:t>Dossier complet </a:t>
              </a:r>
            </a:p>
            <a:p>
              <a:pPr algn="ctr" defTabSz="200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525" kern="1200" dirty="0">
                  <a:latin typeface="Lato" panose="020F0502020204030203" pitchFamily="34" charset="77"/>
                </a:rPr>
                <a:t>(ou nouvelle phase d’échange si dossier incomplet)</a:t>
              </a:r>
            </a:p>
          </p:txBody>
        </p:sp>
        <p:sp>
          <p:nvSpPr>
            <p:cNvPr id="69" name="Freeform 57">
              <a:extLst>
                <a:ext uri="{FF2B5EF4-FFF2-40B4-BE49-F238E27FC236}">
                  <a16:creationId xmlns:a16="http://schemas.microsoft.com/office/drawing/2014/main" id="{83C18246-61EC-8C41-8A3D-E5FEFE99B46F}"/>
                </a:ext>
              </a:extLst>
            </p:cNvPr>
            <p:cNvSpPr/>
            <p:nvPr/>
          </p:nvSpPr>
          <p:spPr>
            <a:xfrm>
              <a:off x="5885414" y="4544397"/>
              <a:ext cx="1364840" cy="513676"/>
            </a:xfrm>
            <a:custGeom>
              <a:avLst/>
              <a:gdLst>
                <a:gd name="connsiteX0" fmla="*/ 0 w 1147826"/>
                <a:gd name="connsiteY0" fmla="*/ 28696 h 286956"/>
                <a:gd name="connsiteX1" fmla="*/ 28696 w 1147826"/>
                <a:gd name="connsiteY1" fmla="*/ 0 h 286956"/>
                <a:gd name="connsiteX2" fmla="*/ 1119130 w 1147826"/>
                <a:gd name="connsiteY2" fmla="*/ 0 h 286956"/>
                <a:gd name="connsiteX3" fmla="*/ 1147826 w 1147826"/>
                <a:gd name="connsiteY3" fmla="*/ 28696 h 286956"/>
                <a:gd name="connsiteX4" fmla="*/ 1147826 w 1147826"/>
                <a:gd name="connsiteY4" fmla="*/ 258260 h 286956"/>
                <a:gd name="connsiteX5" fmla="*/ 1119130 w 1147826"/>
                <a:gd name="connsiteY5" fmla="*/ 286956 h 286956"/>
                <a:gd name="connsiteX6" fmla="*/ 28696 w 1147826"/>
                <a:gd name="connsiteY6" fmla="*/ 286956 h 286956"/>
                <a:gd name="connsiteX7" fmla="*/ 0 w 1147826"/>
                <a:gd name="connsiteY7" fmla="*/ 258260 h 286956"/>
                <a:gd name="connsiteX8" fmla="*/ 0 w 1147826"/>
                <a:gd name="connsiteY8" fmla="*/ 28696 h 28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7826" h="286956">
                  <a:moveTo>
                    <a:pt x="0" y="28696"/>
                  </a:moveTo>
                  <a:cubicBezTo>
                    <a:pt x="0" y="12848"/>
                    <a:pt x="12848" y="0"/>
                    <a:pt x="28696" y="0"/>
                  </a:cubicBezTo>
                  <a:lnTo>
                    <a:pt x="1119130" y="0"/>
                  </a:lnTo>
                  <a:cubicBezTo>
                    <a:pt x="1134978" y="0"/>
                    <a:pt x="1147826" y="12848"/>
                    <a:pt x="1147826" y="28696"/>
                  </a:cubicBezTo>
                  <a:lnTo>
                    <a:pt x="1147826" y="258260"/>
                  </a:lnTo>
                  <a:cubicBezTo>
                    <a:pt x="1147826" y="274108"/>
                    <a:pt x="1134978" y="286956"/>
                    <a:pt x="1119130" y="286956"/>
                  </a:cubicBezTo>
                  <a:lnTo>
                    <a:pt x="28696" y="286956"/>
                  </a:lnTo>
                  <a:cubicBezTo>
                    <a:pt x="12848" y="286956"/>
                    <a:pt x="0" y="274108"/>
                    <a:pt x="0" y="258260"/>
                  </a:cubicBezTo>
                  <a:lnTo>
                    <a:pt x="0" y="28696"/>
                  </a:lnTo>
                  <a:close/>
                </a:path>
              </a:pathLst>
            </a:custGeom>
            <a:solidFill>
              <a:srgbClr val="0096FF">
                <a:alpha val="80000"/>
              </a:srgbClr>
            </a:solidFill>
            <a:ln>
              <a:solidFill>
                <a:srgbClr val="FFCF5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000" tIns="12019" rIns="54000" bIns="12019" numCol="1" spcCol="1270" anchor="ctr" anchorCtr="0">
              <a:noAutofit/>
            </a:bodyPr>
            <a:lstStyle/>
            <a:p>
              <a:pPr algn="ctr" defTabSz="200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525" kern="1200" dirty="0">
                  <a:latin typeface="Lato" panose="020F0502020204030203" pitchFamily="34" charset="77"/>
                </a:rPr>
                <a:t>Confirmation que le dossier est complet</a:t>
              </a:r>
            </a:p>
          </p:txBody>
        </p:sp>
        <p:sp>
          <p:nvSpPr>
            <p:cNvPr id="70" name="Freeform 64">
              <a:extLst>
                <a:ext uri="{FF2B5EF4-FFF2-40B4-BE49-F238E27FC236}">
                  <a16:creationId xmlns:a16="http://schemas.microsoft.com/office/drawing/2014/main" id="{A9A681D8-E600-5041-9A84-827AC10A0E7B}"/>
                </a:ext>
              </a:extLst>
            </p:cNvPr>
            <p:cNvSpPr/>
            <p:nvPr/>
          </p:nvSpPr>
          <p:spPr>
            <a:xfrm>
              <a:off x="7556138" y="2306341"/>
              <a:ext cx="1369803" cy="513676"/>
            </a:xfrm>
            <a:custGeom>
              <a:avLst/>
              <a:gdLst>
                <a:gd name="connsiteX0" fmla="*/ 0 w 1147826"/>
                <a:gd name="connsiteY0" fmla="*/ 28696 h 286956"/>
                <a:gd name="connsiteX1" fmla="*/ 28696 w 1147826"/>
                <a:gd name="connsiteY1" fmla="*/ 0 h 286956"/>
                <a:gd name="connsiteX2" fmla="*/ 1119130 w 1147826"/>
                <a:gd name="connsiteY2" fmla="*/ 0 h 286956"/>
                <a:gd name="connsiteX3" fmla="*/ 1147826 w 1147826"/>
                <a:gd name="connsiteY3" fmla="*/ 28696 h 286956"/>
                <a:gd name="connsiteX4" fmla="*/ 1147826 w 1147826"/>
                <a:gd name="connsiteY4" fmla="*/ 258260 h 286956"/>
                <a:gd name="connsiteX5" fmla="*/ 1119130 w 1147826"/>
                <a:gd name="connsiteY5" fmla="*/ 286956 h 286956"/>
                <a:gd name="connsiteX6" fmla="*/ 28696 w 1147826"/>
                <a:gd name="connsiteY6" fmla="*/ 286956 h 286956"/>
                <a:gd name="connsiteX7" fmla="*/ 0 w 1147826"/>
                <a:gd name="connsiteY7" fmla="*/ 258260 h 286956"/>
                <a:gd name="connsiteX8" fmla="*/ 0 w 1147826"/>
                <a:gd name="connsiteY8" fmla="*/ 28696 h 28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7826" h="286956">
                  <a:moveTo>
                    <a:pt x="0" y="28696"/>
                  </a:moveTo>
                  <a:cubicBezTo>
                    <a:pt x="0" y="12848"/>
                    <a:pt x="12848" y="0"/>
                    <a:pt x="28696" y="0"/>
                  </a:cubicBezTo>
                  <a:lnTo>
                    <a:pt x="1119130" y="0"/>
                  </a:lnTo>
                  <a:cubicBezTo>
                    <a:pt x="1134978" y="0"/>
                    <a:pt x="1147826" y="12848"/>
                    <a:pt x="1147826" y="28696"/>
                  </a:cubicBezTo>
                  <a:lnTo>
                    <a:pt x="1147826" y="258260"/>
                  </a:lnTo>
                  <a:cubicBezTo>
                    <a:pt x="1147826" y="274108"/>
                    <a:pt x="1134978" y="286956"/>
                    <a:pt x="1119130" y="286956"/>
                  </a:cubicBezTo>
                  <a:lnTo>
                    <a:pt x="28696" y="286956"/>
                  </a:lnTo>
                  <a:cubicBezTo>
                    <a:pt x="12848" y="286956"/>
                    <a:pt x="0" y="274108"/>
                    <a:pt x="0" y="258260"/>
                  </a:cubicBezTo>
                  <a:lnTo>
                    <a:pt x="0" y="28696"/>
                  </a:lnTo>
                  <a:close/>
                </a:path>
              </a:pathLst>
            </a:custGeom>
            <a:solidFill>
              <a:srgbClr val="0096FF">
                <a:alpha val="80000"/>
              </a:srgbClr>
            </a:solidFill>
            <a:ln>
              <a:solidFill>
                <a:srgbClr val="FFCF5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000" tIns="12019" rIns="54000" bIns="12019" numCol="1" spcCol="1270" anchor="ctr" anchorCtr="0">
              <a:noAutofit/>
            </a:bodyPr>
            <a:lstStyle/>
            <a:p>
              <a:pPr algn="ctr" defTabSz="200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525" kern="1200" dirty="0">
                  <a:latin typeface="Lato" panose="020F0502020204030203" pitchFamily="34" charset="77"/>
                </a:rPr>
                <a:t>Notification dans le Portail Autorisations</a:t>
              </a:r>
            </a:p>
          </p:txBody>
        </p:sp>
        <p:sp>
          <p:nvSpPr>
            <p:cNvPr id="71" name="Freeform 66">
              <a:extLst>
                <a:ext uri="{FF2B5EF4-FFF2-40B4-BE49-F238E27FC236}">
                  <a16:creationId xmlns:a16="http://schemas.microsoft.com/office/drawing/2014/main" id="{C551D999-E921-584C-A375-DE940879DA0E}"/>
                </a:ext>
              </a:extLst>
            </p:cNvPr>
            <p:cNvSpPr/>
            <p:nvPr/>
          </p:nvSpPr>
          <p:spPr>
            <a:xfrm>
              <a:off x="7558620" y="2919104"/>
              <a:ext cx="1364840" cy="513676"/>
            </a:xfrm>
            <a:custGeom>
              <a:avLst/>
              <a:gdLst>
                <a:gd name="connsiteX0" fmla="*/ 0 w 1147826"/>
                <a:gd name="connsiteY0" fmla="*/ 28696 h 286956"/>
                <a:gd name="connsiteX1" fmla="*/ 28696 w 1147826"/>
                <a:gd name="connsiteY1" fmla="*/ 0 h 286956"/>
                <a:gd name="connsiteX2" fmla="*/ 1119130 w 1147826"/>
                <a:gd name="connsiteY2" fmla="*/ 0 h 286956"/>
                <a:gd name="connsiteX3" fmla="*/ 1147826 w 1147826"/>
                <a:gd name="connsiteY3" fmla="*/ 28696 h 286956"/>
                <a:gd name="connsiteX4" fmla="*/ 1147826 w 1147826"/>
                <a:gd name="connsiteY4" fmla="*/ 258260 h 286956"/>
                <a:gd name="connsiteX5" fmla="*/ 1119130 w 1147826"/>
                <a:gd name="connsiteY5" fmla="*/ 286956 h 286956"/>
                <a:gd name="connsiteX6" fmla="*/ 28696 w 1147826"/>
                <a:gd name="connsiteY6" fmla="*/ 286956 h 286956"/>
                <a:gd name="connsiteX7" fmla="*/ 0 w 1147826"/>
                <a:gd name="connsiteY7" fmla="*/ 258260 h 286956"/>
                <a:gd name="connsiteX8" fmla="*/ 0 w 1147826"/>
                <a:gd name="connsiteY8" fmla="*/ 28696 h 28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7826" h="286956">
                  <a:moveTo>
                    <a:pt x="0" y="28696"/>
                  </a:moveTo>
                  <a:cubicBezTo>
                    <a:pt x="0" y="12848"/>
                    <a:pt x="12848" y="0"/>
                    <a:pt x="28696" y="0"/>
                  </a:cubicBezTo>
                  <a:lnTo>
                    <a:pt x="1119130" y="0"/>
                  </a:lnTo>
                  <a:cubicBezTo>
                    <a:pt x="1134978" y="0"/>
                    <a:pt x="1147826" y="12848"/>
                    <a:pt x="1147826" y="28696"/>
                  </a:cubicBezTo>
                  <a:lnTo>
                    <a:pt x="1147826" y="258260"/>
                  </a:lnTo>
                  <a:cubicBezTo>
                    <a:pt x="1147826" y="274108"/>
                    <a:pt x="1134978" y="286956"/>
                    <a:pt x="1119130" y="286956"/>
                  </a:cubicBezTo>
                  <a:lnTo>
                    <a:pt x="28696" y="286956"/>
                  </a:lnTo>
                  <a:cubicBezTo>
                    <a:pt x="12848" y="286956"/>
                    <a:pt x="0" y="274108"/>
                    <a:pt x="0" y="258260"/>
                  </a:cubicBezTo>
                  <a:lnTo>
                    <a:pt x="0" y="28696"/>
                  </a:lnTo>
                  <a:close/>
                </a:path>
              </a:pathLst>
            </a:custGeom>
            <a:solidFill>
              <a:srgbClr val="0096FF">
                <a:alpha val="80000"/>
              </a:srgbClr>
            </a:solidFill>
            <a:ln>
              <a:solidFill>
                <a:srgbClr val="FFCF5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000" tIns="12019" rIns="54000" bIns="12019" numCol="1" spcCol="1270" anchor="ctr" anchorCtr="0">
              <a:noAutofit/>
            </a:bodyPr>
            <a:lstStyle/>
            <a:p>
              <a:pPr algn="ctr" defTabSz="200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525" kern="1200" dirty="0">
                  <a:latin typeface="Lato" panose="020F0502020204030203" pitchFamily="34" charset="77"/>
                </a:rPr>
                <a:t>Si conditions suspensives</a:t>
              </a:r>
            </a:p>
          </p:txBody>
        </p:sp>
        <p:sp>
          <p:nvSpPr>
            <p:cNvPr id="72" name="Freeform 70">
              <a:extLst>
                <a:ext uri="{FF2B5EF4-FFF2-40B4-BE49-F238E27FC236}">
                  <a16:creationId xmlns:a16="http://schemas.microsoft.com/office/drawing/2014/main" id="{EB276526-D268-614E-993A-52FC4B88705C}"/>
                </a:ext>
              </a:extLst>
            </p:cNvPr>
            <p:cNvSpPr/>
            <p:nvPr/>
          </p:nvSpPr>
          <p:spPr>
            <a:xfrm>
              <a:off x="7558620" y="3642129"/>
              <a:ext cx="1364840" cy="513676"/>
            </a:xfrm>
            <a:custGeom>
              <a:avLst/>
              <a:gdLst>
                <a:gd name="connsiteX0" fmla="*/ 0 w 1147826"/>
                <a:gd name="connsiteY0" fmla="*/ 28696 h 286956"/>
                <a:gd name="connsiteX1" fmla="*/ 28696 w 1147826"/>
                <a:gd name="connsiteY1" fmla="*/ 0 h 286956"/>
                <a:gd name="connsiteX2" fmla="*/ 1119130 w 1147826"/>
                <a:gd name="connsiteY2" fmla="*/ 0 h 286956"/>
                <a:gd name="connsiteX3" fmla="*/ 1147826 w 1147826"/>
                <a:gd name="connsiteY3" fmla="*/ 28696 h 286956"/>
                <a:gd name="connsiteX4" fmla="*/ 1147826 w 1147826"/>
                <a:gd name="connsiteY4" fmla="*/ 258260 h 286956"/>
                <a:gd name="connsiteX5" fmla="*/ 1119130 w 1147826"/>
                <a:gd name="connsiteY5" fmla="*/ 286956 h 286956"/>
                <a:gd name="connsiteX6" fmla="*/ 28696 w 1147826"/>
                <a:gd name="connsiteY6" fmla="*/ 286956 h 286956"/>
                <a:gd name="connsiteX7" fmla="*/ 0 w 1147826"/>
                <a:gd name="connsiteY7" fmla="*/ 258260 h 286956"/>
                <a:gd name="connsiteX8" fmla="*/ 0 w 1147826"/>
                <a:gd name="connsiteY8" fmla="*/ 28696 h 28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7826" h="286956">
                  <a:moveTo>
                    <a:pt x="0" y="28696"/>
                  </a:moveTo>
                  <a:cubicBezTo>
                    <a:pt x="0" y="12848"/>
                    <a:pt x="12848" y="0"/>
                    <a:pt x="28696" y="0"/>
                  </a:cubicBezTo>
                  <a:lnTo>
                    <a:pt x="1119130" y="0"/>
                  </a:lnTo>
                  <a:cubicBezTo>
                    <a:pt x="1134978" y="0"/>
                    <a:pt x="1147826" y="12848"/>
                    <a:pt x="1147826" y="28696"/>
                  </a:cubicBezTo>
                  <a:lnTo>
                    <a:pt x="1147826" y="258260"/>
                  </a:lnTo>
                  <a:cubicBezTo>
                    <a:pt x="1147826" y="274108"/>
                    <a:pt x="1134978" y="286956"/>
                    <a:pt x="1119130" y="286956"/>
                  </a:cubicBezTo>
                  <a:lnTo>
                    <a:pt x="28696" y="286956"/>
                  </a:lnTo>
                  <a:cubicBezTo>
                    <a:pt x="12848" y="286956"/>
                    <a:pt x="0" y="274108"/>
                    <a:pt x="0" y="258260"/>
                  </a:cubicBezTo>
                  <a:lnTo>
                    <a:pt x="0" y="28696"/>
                  </a:lnTo>
                  <a:close/>
                </a:path>
              </a:pathLst>
            </a:custGeom>
            <a:solidFill>
              <a:srgbClr val="FFCF52"/>
            </a:solidFill>
            <a:ln>
              <a:solidFill>
                <a:srgbClr val="FFCF52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000" tIns="12019" rIns="54000" bIns="12019" numCol="1" spcCol="1270" anchor="ctr" anchorCtr="0">
              <a:noAutofit/>
            </a:bodyPr>
            <a:lstStyle/>
            <a:p>
              <a:pPr algn="ctr" defTabSz="200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525" kern="1200">
                  <a:latin typeface="Lato" panose="020F0502020204030203" pitchFamily="34" charset="77"/>
                </a:rPr>
                <a:t>Communication des pièces</a:t>
              </a:r>
            </a:p>
          </p:txBody>
        </p:sp>
        <p:sp>
          <p:nvSpPr>
            <p:cNvPr id="73" name="Freeform 74">
              <a:extLst>
                <a:ext uri="{FF2B5EF4-FFF2-40B4-BE49-F238E27FC236}">
                  <a16:creationId xmlns:a16="http://schemas.microsoft.com/office/drawing/2014/main" id="{4934B180-82CB-9E4A-9351-F1271D7B80A5}"/>
                </a:ext>
              </a:extLst>
            </p:cNvPr>
            <p:cNvSpPr/>
            <p:nvPr/>
          </p:nvSpPr>
          <p:spPr>
            <a:xfrm>
              <a:off x="7558620" y="4410695"/>
              <a:ext cx="1364840" cy="513676"/>
            </a:xfrm>
            <a:custGeom>
              <a:avLst/>
              <a:gdLst>
                <a:gd name="connsiteX0" fmla="*/ 0 w 1147826"/>
                <a:gd name="connsiteY0" fmla="*/ 28696 h 286956"/>
                <a:gd name="connsiteX1" fmla="*/ 28696 w 1147826"/>
                <a:gd name="connsiteY1" fmla="*/ 0 h 286956"/>
                <a:gd name="connsiteX2" fmla="*/ 1119130 w 1147826"/>
                <a:gd name="connsiteY2" fmla="*/ 0 h 286956"/>
                <a:gd name="connsiteX3" fmla="*/ 1147826 w 1147826"/>
                <a:gd name="connsiteY3" fmla="*/ 28696 h 286956"/>
                <a:gd name="connsiteX4" fmla="*/ 1147826 w 1147826"/>
                <a:gd name="connsiteY4" fmla="*/ 258260 h 286956"/>
                <a:gd name="connsiteX5" fmla="*/ 1119130 w 1147826"/>
                <a:gd name="connsiteY5" fmla="*/ 286956 h 286956"/>
                <a:gd name="connsiteX6" fmla="*/ 28696 w 1147826"/>
                <a:gd name="connsiteY6" fmla="*/ 286956 h 286956"/>
                <a:gd name="connsiteX7" fmla="*/ 0 w 1147826"/>
                <a:gd name="connsiteY7" fmla="*/ 258260 h 286956"/>
                <a:gd name="connsiteX8" fmla="*/ 0 w 1147826"/>
                <a:gd name="connsiteY8" fmla="*/ 28696 h 28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7826" h="286956">
                  <a:moveTo>
                    <a:pt x="0" y="28696"/>
                  </a:moveTo>
                  <a:cubicBezTo>
                    <a:pt x="0" y="12848"/>
                    <a:pt x="12848" y="0"/>
                    <a:pt x="28696" y="0"/>
                  </a:cubicBezTo>
                  <a:lnTo>
                    <a:pt x="1119130" y="0"/>
                  </a:lnTo>
                  <a:cubicBezTo>
                    <a:pt x="1134978" y="0"/>
                    <a:pt x="1147826" y="12848"/>
                    <a:pt x="1147826" y="28696"/>
                  </a:cubicBezTo>
                  <a:lnTo>
                    <a:pt x="1147826" y="258260"/>
                  </a:lnTo>
                  <a:cubicBezTo>
                    <a:pt x="1147826" y="274108"/>
                    <a:pt x="1134978" y="286956"/>
                    <a:pt x="1119130" y="286956"/>
                  </a:cubicBezTo>
                  <a:lnTo>
                    <a:pt x="28696" y="286956"/>
                  </a:lnTo>
                  <a:cubicBezTo>
                    <a:pt x="12848" y="286956"/>
                    <a:pt x="0" y="274108"/>
                    <a:pt x="0" y="258260"/>
                  </a:cubicBezTo>
                  <a:lnTo>
                    <a:pt x="0" y="28696"/>
                  </a:lnTo>
                  <a:close/>
                </a:path>
              </a:pathLst>
            </a:custGeom>
            <a:solidFill>
              <a:srgbClr val="0096FF">
                <a:alpha val="80000"/>
              </a:srgbClr>
            </a:solidFill>
            <a:ln>
              <a:solidFill>
                <a:srgbClr val="FFCF5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000" tIns="12019" rIns="54000" bIns="12019" numCol="1" spcCol="1270" anchor="ctr" anchorCtr="0">
              <a:noAutofit/>
            </a:bodyPr>
            <a:lstStyle/>
            <a:p>
              <a:pPr algn="ctr" defTabSz="200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525" kern="1200" dirty="0">
                  <a:latin typeface="Lato" panose="020F0502020204030203" pitchFamily="34" charset="77"/>
                </a:rPr>
                <a:t>Levée des conditions suspensives</a:t>
              </a:r>
            </a:p>
          </p:txBody>
        </p:sp>
        <p:sp>
          <p:nvSpPr>
            <p:cNvPr id="74" name="Freeform 78">
              <a:extLst>
                <a:ext uri="{FF2B5EF4-FFF2-40B4-BE49-F238E27FC236}">
                  <a16:creationId xmlns:a16="http://schemas.microsoft.com/office/drawing/2014/main" id="{A3385293-3C03-F54D-8E08-B74B26FEB041}"/>
                </a:ext>
              </a:extLst>
            </p:cNvPr>
            <p:cNvSpPr/>
            <p:nvPr/>
          </p:nvSpPr>
          <p:spPr>
            <a:xfrm>
              <a:off x="7558620" y="5175392"/>
              <a:ext cx="1364840" cy="513676"/>
            </a:xfrm>
            <a:custGeom>
              <a:avLst/>
              <a:gdLst>
                <a:gd name="connsiteX0" fmla="*/ 0 w 1147826"/>
                <a:gd name="connsiteY0" fmla="*/ 28696 h 286956"/>
                <a:gd name="connsiteX1" fmla="*/ 28696 w 1147826"/>
                <a:gd name="connsiteY1" fmla="*/ 0 h 286956"/>
                <a:gd name="connsiteX2" fmla="*/ 1119130 w 1147826"/>
                <a:gd name="connsiteY2" fmla="*/ 0 h 286956"/>
                <a:gd name="connsiteX3" fmla="*/ 1147826 w 1147826"/>
                <a:gd name="connsiteY3" fmla="*/ 28696 h 286956"/>
                <a:gd name="connsiteX4" fmla="*/ 1147826 w 1147826"/>
                <a:gd name="connsiteY4" fmla="*/ 258260 h 286956"/>
                <a:gd name="connsiteX5" fmla="*/ 1119130 w 1147826"/>
                <a:gd name="connsiteY5" fmla="*/ 286956 h 286956"/>
                <a:gd name="connsiteX6" fmla="*/ 28696 w 1147826"/>
                <a:gd name="connsiteY6" fmla="*/ 286956 h 286956"/>
                <a:gd name="connsiteX7" fmla="*/ 0 w 1147826"/>
                <a:gd name="connsiteY7" fmla="*/ 258260 h 286956"/>
                <a:gd name="connsiteX8" fmla="*/ 0 w 1147826"/>
                <a:gd name="connsiteY8" fmla="*/ 28696 h 28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7826" h="286956">
                  <a:moveTo>
                    <a:pt x="0" y="28696"/>
                  </a:moveTo>
                  <a:cubicBezTo>
                    <a:pt x="0" y="12848"/>
                    <a:pt x="12848" y="0"/>
                    <a:pt x="28696" y="0"/>
                  </a:cubicBezTo>
                  <a:lnTo>
                    <a:pt x="1119130" y="0"/>
                  </a:lnTo>
                  <a:cubicBezTo>
                    <a:pt x="1134978" y="0"/>
                    <a:pt x="1147826" y="12848"/>
                    <a:pt x="1147826" y="28696"/>
                  </a:cubicBezTo>
                  <a:lnTo>
                    <a:pt x="1147826" y="258260"/>
                  </a:lnTo>
                  <a:cubicBezTo>
                    <a:pt x="1147826" y="274108"/>
                    <a:pt x="1134978" y="286956"/>
                    <a:pt x="1119130" y="286956"/>
                  </a:cubicBezTo>
                  <a:lnTo>
                    <a:pt x="28696" y="286956"/>
                  </a:lnTo>
                  <a:cubicBezTo>
                    <a:pt x="12848" y="286956"/>
                    <a:pt x="0" y="274108"/>
                    <a:pt x="0" y="258260"/>
                  </a:cubicBezTo>
                  <a:lnTo>
                    <a:pt x="0" y="28696"/>
                  </a:lnTo>
                  <a:close/>
                </a:path>
              </a:pathLst>
            </a:custGeom>
            <a:solidFill>
              <a:srgbClr val="0096FF">
                <a:alpha val="80000"/>
              </a:srgbClr>
            </a:solidFill>
            <a:ln>
              <a:solidFill>
                <a:srgbClr val="FFCF5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000" tIns="12019" rIns="54000" bIns="12019" numCol="1" spcCol="1270" anchor="ctr" anchorCtr="0">
              <a:noAutofit/>
            </a:bodyPr>
            <a:lstStyle/>
            <a:p>
              <a:pPr algn="ctr" defTabSz="200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525" kern="1200" dirty="0">
                  <a:latin typeface="Lato" panose="020F0502020204030203" pitchFamily="34" charset="77"/>
                </a:rPr>
                <a:t>Notification dans le Portail Autorisations et enregistrement dans REGAFI</a:t>
              </a:r>
            </a:p>
          </p:txBody>
        </p:sp>
        <p:sp>
          <p:nvSpPr>
            <p:cNvPr id="75" name="Freeform 81">
              <a:extLst>
                <a:ext uri="{FF2B5EF4-FFF2-40B4-BE49-F238E27FC236}">
                  <a16:creationId xmlns:a16="http://schemas.microsoft.com/office/drawing/2014/main" id="{EDC45B39-2EB9-E448-8167-5E43E5568F23}"/>
                </a:ext>
              </a:extLst>
            </p:cNvPr>
            <p:cNvSpPr/>
            <p:nvPr/>
          </p:nvSpPr>
          <p:spPr>
            <a:xfrm>
              <a:off x="895908" y="2268599"/>
              <a:ext cx="1369803" cy="513676"/>
            </a:xfrm>
            <a:custGeom>
              <a:avLst/>
              <a:gdLst>
                <a:gd name="connsiteX0" fmla="*/ 0 w 1147826"/>
                <a:gd name="connsiteY0" fmla="*/ 28696 h 286956"/>
                <a:gd name="connsiteX1" fmla="*/ 28696 w 1147826"/>
                <a:gd name="connsiteY1" fmla="*/ 0 h 286956"/>
                <a:gd name="connsiteX2" fmla="*/ 1119130 w 1147826"/>
                <a:gd name="connsiteY2" fmla="*/ 0 h 286956"/>
                <a:gd name="connsiteX3" fmla="*/ 1147826 w 1147826"/>
                <a:gd name="connsiteY3" fmla="*/ 28696 h 286956"/>
                <a:gd name="connsiteX4" fmla="*/ 1147826 w 1147826"/>
                <a:gd name="connsiteY4" fmla="*/ 258260 h 286956"/>
                <a:gd name="connsiteX5" fmla="*/ 1119130 w 1147826"/>
                <a:gd name="connsiteY5" fmla="*/ 286956 h 286956"/>
                <a:gd name="connsiteX6" fmla="*/ 28696 w 1147826"/>
                <a:gd name="connsiteY6" fmla="*/ 286956 h 286956"/>
                <a:gd name="connsiteX7" fmla="*/ 0 w 1147826"/>
                <a:gd name="connsiteY7" fmla="*/ 258260 h 286956"/>
                <a:gd name="connsiteX8" fmla="*/ 0 w 1147826"/>
                <a:gd name="connsiteY8" fmla="*/ 28696 h 28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7826" h="286956">
                  <a:moveTo>
                    <a:pt x="0" y="28696"/>
                  </a:moveTo>
                  <a:cubicBezTo>
                    <a:pt x="0" y="12848"/>
                    <a:pt x="12848" y="0"/>
                    <a:pt x="28696" y="0"/>
                  </a:cubicBezTo>
                  <a:lnTo>
                    <a:pt x="1119130" y="0"/>
                  </a:lnTo>
                  <a:cubicBezTo>
                    <a:pt x="1134978" y="0"/>
                    <a:pt x="1147826" y="12848"/>
                    <a:pt x="1147826" y="28696"/>
                  </a:cubicBezTo>
                  <a:lnTo>
                    <a:pt x="1147826" y="258260"/>
                  </a:lnTo>
                  <a:cubicBezTo>
                    <a:pt x="1147826" y="274108"/>
                    <a:pt x="1134978" y="286956"/>
                    <a:pt x="1119130" y="286956"/>
                  </a:cubicBezTo>
                  <a:lnTo>
                    <a:pt x="28696" y="286956"/>
                  </a:lnTo>
                  <a:cubicBezTo>
                    <a:pt x="12848" y="286956"/>
                    <a:pt x="0" y="274108"/>
                    <a:pt x="0" y="258260"/>
                  </a:cubicBezTo>
                  <a:lnTo>
                    <a:pt x="0" y="28696"/>
                  </a:lnTo>
                  <a:close/>
                </a:path>
              </a:pathLst>
            </a:custGeom>
            <a:solidFill>
              <a:srgbClr val="FFCF52"/>
            </a:solidFill>
            <a:ln>
              <a:solidFill>
                <a:srgbClr val="FFCF52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000" tIns="12019" rIns="54000" bIns="12019" numCol="1" spcCol="1270" anchor="ctr" anchorCtr="0">
              <a:noAutofit/>
            </a:bodyPr>
            <a:lstStyle/>
            <a:p>
              <a:pPr algn="ctr" defTabSz="200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525" dirty="0">
                  <a:latin typeface="Lato" panose="020F0502020204030203" pitchFamily="34" charset="77"/>
                </a:rPr>
                <a:t>Demande de contact</a:t>
              </a:r>
            </a:p>
          </p:txBody>
        </p:sp>
        <p:sp>
          <p:nvSpPr>
            <p:cNvPr id="76" name="Freeform 85">
              <a:extLst>
                <a:ext uri="{FF2B5EF4-FFF2-40B4-BE49-F238E27FC236}">
                  <a16:creationId xmlns:a16="http://schemas.microsoft.com/office/drawing/2014/main" id="{AC1F0013-52EF-684B-A2AB-A7A3F40D1199}"/>
                </a:ext>
              </a:extLst>
            </p:cNvPr>
            <p:cNvSpPr/>
            <p:nvPr/>
          </p:nvSpPr>
          <p:spPr>
            <a:xfrm>
              <a:off x="913315" y="3007387"/>
              <a:ext cx="1334990" cy="513676"/>
            </a:xfrm>
            <a:custGeom>
              <a:avLst/>
              <a:gdLst>
                <a:gd name="connsiteX0" fmla="*/ 0 w 1147826"/>
                <a:gd name="connsiteY0" fmla="*/ 28696 h 286956"/>
                <a:gd name="connsiteX1" fmla="*/ 28696 w 1147826"/>
                <a:gd name="connsiteY1" fmla="*/ 0 h 286956"/>
                <a:gd name="connsiteX2" fmla="*/ 1119130 w 1147826"/>
                <a:gd name="connsiteY2" fmla="*/ 0 h 286956"/>
                <a:gd name="connsiteX3" fmla="*/ 1147826 w 1147826"/>
                <a:gd name="connsiteY3" fmla="*/ 28696 h 286956"/>
                <a:gd name="connsiteX4" fmla="*/ 1147826 w 1147826"/>
                <a:gd name="connsiteY4" fmla="*/ 258260 h 286956"/>
                <a:gd name="connsiteX5" fmla="*/ 1119130 w 1147826"/>
                <a:gd name="connsiteY5" fmla="*/ 286956 h 286956"/>
                <a:gd name="connsiteX6" fmla="*/ 28696 w 1147826"/>
                <a:gd name="connsiteY6" fmla="*/ 286956 h 286956"/>
                <a:gd name="connsiteX7" fmla="*/ 0 w 1147826"/>
                <a:gd name="connsiteY7" fmla="*/ 258260 h 286956"/>
                <a:gd name="connsiteX8" fmla="*/ 0 w 1147826"/>
                <a:gd name="connsiteY8" fmla="*/ 28696 h 28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7826" h="286956">
                  <a:moveTo>
                    <a:pt x="0" y="28696"/>
                  </a:moveTo>
                  <a:cubicBezTo>
                    <a:pt x="0" y="12848"/>
                    <a:pt x="12848" y="0"/>
                    <a:pt x="28696" y="0"/>
                  </a:cubicBezTo>
                  <a:lnTo>
                    <a:pt x="1119130" y="0"/>
                  </a:lnTo>
                  <a:cubicBezTo>
                    <a:pt x="1134978" y="0"/>
                    <a:pt x="1147826" y="12848"/>
                    <a:pt x="1147826" y="28696"/>
                  </a:cubicBezTo>
                  <a:lnTo>
                    <a:pt x="1147826" y="258260"/>
                  </a:lnTo>
                  <a:cubicBezTo>
                    <a:pt x="1147826" y="274108"/>
                    <a:pt x="1134978" y="286956"/>
                    <a:pt x="1119130" y="286956"/>
                  </a:cubicBezTo>
                  <a:lnTo>
                    <a:pt x="28696" y="286956"/>
                  </a:lnTo>
                  <a:cubicBezTo>
                    <a:pt x="12848" y="286956"/>
                    <a:pt x="0" y="274108"/>
                    <a:pt x="0" y="258260"/>
                  </a:cubicBezTo>
                  <a:lnTo>
                    <a:pt x="0" y="28696"/>
                  </a:lnTo>
                  <a:close/>
                </a:path>
              </a:pathLst>
            </a:custGeom>
            <a:solidFill>
              <a:srgbClr val="0096FF">
                <a:alpha val="80000"/>
              </a:srgbClr>
            </a:solidFill>
            <a:ln>
              <a:solidFill>
                <a:srgbClr val="FFCF5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000" tIns="12019" rIns="54000" bIns="12019" numCol="1" spcCol="1270" anchor="ctr" anchorCtr="0">
              <a:noAutofit/>
            </a:bodyPr>
            <a:lstStyle/>
            <a:p>
              <a:pPr algn="ctr" defTabSz="200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525" kern="1200" dirty="0">
                  <a:latin typeface="Lato" panose="020F0502020204030203" pitchFamily="34" charset="77"/>
                </a:rPr>
                <a:t>Accuse réception</a:t>
              </a:r>
            </a:p>
          </p:txBody>
        </p:sp>
        <p:sp>
          <p:nvSpPr>
            <p:cNvPr id="77" name="Freeform 89">
              <a:extLst>
                <a:ext uri="{FF2B5EF4-FFF2-40B4-BE49-F238E27FC236}">
                  <a16:creationId xmlns:a16="http://schemas.microsoft.com/office/drawing/2014/main" id="{44A72A05-4AC7-044D-90DE-1014674A03E6}"/>
                </a:ext>
              </a:extLst>
            </p:cNvPr>
            <p:cNvSpPr/>
            <p:nvPr/>
          </p:nvSpPr>
          <p:spPr>
            <a:xfrm>
              <a:off x="913315" y="3768982"/>
              <a:ext cx="1334990" cy="513676"/>
            </a:xfrm>
            <a:custGeom>
              <a:avLst/>
              <a:gdLst>
                <a:gd name="connsiteX0" fmla="*/ 0 w 1147826"/>
                <a:gd name="connsiteY0" fmla="*/ 28696 h 286956"/>
                <a:gd name="connsiteX1" fmla="*/ 28696 w 1147826"/>
                <a:gd name="connsiteY1" fmla="*/ 0 h 286956"/>
                <a:gd name="connsiteX2" fmla="*/ 1119130 w 1147826"/>
                <a:gd name="connsiteY2" fmla="*/ 0 h 286956"/>
                <a:gd name="connsiteX3" fmla="*/ 1147826 w 1147826"/>
                <a:gd name="connsiteY3" fmla="*/ 28696 h 286956"/>
                <a:gd name="connsiteX4" fmla="*/ 1147826 w 1147826"/>
                <a:gd name="connsiteY4" fmla="*/ 258260 h 286956"/>
                <a:gd name="connsiteX5" fmla="*/ 1119130 w 1147826"/>
                <a:gd name="connsiteY5" fmla="*/ 286956 h 286956"/>
                <a:gd name="connsiteX6" fmla="*/ 28696 w 1147826"/>
                <a:gd name="connsiteY6" fmla="*/ 286956 h 286956"/>
                <a:gd name="connsiteX7" fmla="*/ 0 w 1147826"/>
                <a:gd name="connsiteY7" fmla="*/ 258260 h 286956"/>
                <a:gd name="connsiteX8" fmla="*/ 0 w 1147826"/>
                <a:gd name="connsiteY8" fmla="*/ 28696 h 28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7826" h="286956">
                  <a:moveTo>
                    <a:pt x="0" y="28696"/>
                  </a:moveTo>
                  <a:cubicBezTo>
                    <a:pt x="0" y="12848"/>
                    <a:pt x="12848" y="0"/>
                    <a:pt x="28696" y="0"/>
                  </a:cubicBezTo>
                  <a:lnTo>
                    <a:pt x="1119130" y="0"/>
                  </a:lnTo>
                  <a:cubicBezTo>
                    <a:pt x="1134978" y="0"/>
                    <a:pt x="1147826" y="12848"/>
                    <a:pt x="1147826" y="28696"/>
                  </a:cubicBezTo>
                  <a:lnTo>
                    <a:pt x="1147826" y="258260"/>
                  </a:lnTo>
                  <a:cubicBezTo>
                    <a:pt x="1147826" y="274108"/>
                    <a:pt x="1134978" y="286956"/>
                    <a:pt x="1119130" y="286956"/>
                  </a:cubicBezTo>
                  <a:lnTo>
                    <a:pt x="28696" y="286956"/>
                  </a:lnTo>
                  <a:cubicBezTo>
                    <a:pt x="12848" y="286956"/>
                    <a:pt x="0" y="274108"/>
                    <a:pt x="0" y="258260"/>
                  </a:cubicBezTo>
                  <a:lnTo>
                    <a:pt x="0" y="28696"/>
                  </a:lnTo>
                  <a:close/>
                </a:path>
              </a:pathLst>
            </a:custGeom>
            <a:solidFill>
              <a:srgbClr val="0096FF">
                <a:alpha val="80000"/>
              </a:srgbClr>
            </a:solidFill>
            <a:ln>
              <a:solidFill>
                <a:srgbClr val="FFCF5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000" tIns="12019" rIns="54000" bIns="12019" numCol="1" spcCol="1270" anchor="ctr" anchorCtr="0">
              <a:noAutofit/>
            </a:bodyPr>
            <a:lstStyle/>
            <a:p>
              <a:pPr algn="ctr" defTabSz="200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525" kern="1200" dirty="0">
                  <a:latin typeface="Lato" panose="020F0502020204030203" pitchFamily="34" charset="77"/>
                </a:rPr>
                <a:t>Réponse ou organisation d’une réunion</a:t>
              </a:r>
            </a:p>
          </p:txBody>
        </p:sp>
        <p:sp>
          <p:nvSpPr>
            <p:cNvPr id="78" name="Right Arrow 111">
              <a:extLst>
                <a:ext uri="{FF2B5EF4-FFF2-40B4-BE49-F238E27FC236}">
                  <a16:creationId xmlns:a16="http://schemas.microsoft.com/office/drawing/2014/main" id="{D76D5F5D-D83B-C243-BD10-32329300A1BA}"/>
                </a:ext>
              </a:extLst>
            </p:cNvPr>
            <p:cNvSpPr/>
            <p:nvPr/>
          </p:nvSpPr>
          <p:spPr>
            <a:xfrm rot="5400000">
              <a:off x="1489788" y="3612094"/>
              <a:ext cx="182045" cy="54363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0096FF"/>
            </a:solidFill>
            <a:ln>
              <a:solidFill>
                <a:srgbClr val="FFCF5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79" name="Right Arrow 137">
              <a:extLst>
                <a:ext uri="{FF2B5EF4-FFF2-40B4-BE49-F238E27FC236}">
                  <a16:creationId xmlns:a16="http://schemas.microsoft.com/office/drawing/2014/main" id="{90C7BAC0-599D-2D4A-9C44-745F69807AA7}"/>
                </a:ext>
              </a:extLst>
            </p:cNvPr>
            <p:cNvSpPr/>
            <p:nvPr/>
          </p:nvSpPr>
          <p:spPr>
            <a:xfrm rot="5400000">
              <a:off x="1489788" y="2106559"/>
              <a:ext cx="182045" cy="54363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FFCF52"/>
            </a:solidFill>
            <a:ln>
              <a:solidFill>
                <a:srgbClr val="FFCF5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80" name="Freeform 30">
              <a:extLst>
                <a:ext uri="{FF2B5EF4-FFF2-40B4-BE49-F238E27FC236}">
                  <a16:creationId xmlns:a16="http://schemas.microsoft.com/office/drawing/2014/main" id="{DE065779-C26C-2849-9AE0-40E899B5A804}"/>
                </a:ext>
              </a:extLst>
            </p:cNvPr>
            <p:cNvSpPr/>
            <p:nvPr/>
          </p:nvSpPr>
          <p:spPr>
            <a:xfrm>
              <a:off x="4234810" y="1554246"/>
              <a:ext cx="1369803" cy="513676"/>
            </a:xfrm>
            <a:custGeom>
              <a:avLst/>
              <a:gdLst>
                <a:gd name="connsiteX0" fmla="*/ 0 w 1147826"/>
                <a:gd name="connsiteY0" fmla="*/ 28696 h 286956"/>
                <a:gd name="connsiteX1" fmla="*/ 28696 w 1147826"/>
                <a:gd name="connsiteY1" fmla="*/ 0 h 286956"/>
                <a:gd name="connsiteX2" fmla="*/ 1119130 w 1147826"/>
                <a:gd name="connsiteY2" fmla="*/ 0 h 286956"/>
                <a:gd name="connsiteX3" fmla="*/ 1147826 w 1147826"/>
                <a:gd name="connsiteY3" fmla="*/ 28696 h 286956"/>
                <a:gd name="connsiteX4" fmla="*/ 1147826 w 1147826"/>
                <a:gd name="connsiteY4" fmla="*/ 258260 h 286956"/>
                <a:gd name="connsiteX5" fmla="*/ 1119130 w 1147826"/>
                <a:gd name="connsiteY5" fmla="*/ 286956 h 286956"/>
                <a:gd name="connsiteX6" fmla="*/ 28696 w 1147826"/>
                <a:gd name="connsiteY6" fmla="*/ 286956 h 286956"/>
                <a:gd name="connsiteX7" fmla="*/ 0 w 1147826"/>
                <a:gd name="connsiteY7" fmla="*/ 258260 h 286956"/>
                <a:gd name="connsiteX8" fmla="*/ 0 w 1147826"/>
                <a:gd name="connsiteY8" fmla="*/ 28696 h 28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7826" h="286956">
                  <a:moveTo>
                    <a:pt x="0" y="28696"/>
                  </a:moveTo>
                  <a:cubicBezTo>
                    <a:pt x="0" y="12848"/>
                    <a:pt x="12848" y="0"/>
                    <a:pt x="28696" y="0"/>
                  </a:cubicBezTo>
                  <a:lnTo>
                    <a:pt x="1119130" y="0"/>
                  </a:lnTo>
                  <a:cubicBezTo>
                    <a:pt x="1134978" y="0"/>
                    <a:pt x="1147826" y="12848"/>
                    <a:pt x="1147826" y="28696"/>
                  </a:cubicBezTo>
                  <a:lnTo>
                    <a:pt x="1147826" y="258260"/>
                  </a:lnTo>
                  <a:cubicBezTo>
                    <a:pt x="1147826" y="274108"/>
                    <a:pt x="1134978" y="286956"/>
                    <a:pt x="1119130" y="286956"/>
                  </a:cubicBezTo>
                  <a:lnTo>
                    <a:pt x="28696" y="286956"/>
                  </a:lnTo>
                  <a:cubicBezTo>
                    <a:pt x="12848" y="286956"/>
                    <a:pt x="0" y="274108"/>
                    <a:pt x="0" y="258260"/>
                  </a:cubicBezTo>
                  <a:lnTo>
                    <a:pt x="0" y="28696"/>
                  </a:lnTo>
                  <a:close/>
                </a:path>
              </a:pathLst>
            </a:custGeom>
            <a:solidFill>
              <a:srgbClr val="FFCF52"/>
            </a:solidFill>
            <a:ln>
              <a:solidFill>
                <a:srgbClr val="FFCF52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000" tIns="12019" rIns="54000" bIns="12019" numCol="1" spcCol="1270" anchor="ctr" anchorCtr="0">
              <a:noAutofit/>
            </a:bodyPr>
            <a:lstStyle/>
            <a:p>
              <a:pPr algn="ctr" defTabSz="200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525" kern="1200" dirty="0">
                  <a:latin typeface="Lato" panose="020F0502020204030203" pitchFamily="34" charset="77"/>
                </a:rPr>
                <a:t>Compléter le dossier </a:t>
              </a:r>
            </a:p>
          </p:txBody>
        </p:sp>
        <p:sp>
          <p:nvSpPr>
            <p:cNvPr id="81" name="Freeform 41">
              <a:extLst>
                <a:ext uri="{FF2B5EF4-FFF2-40B4-BE49-F238E27FC236}">
                  <a16:creationId xmlns:a16="http://schemas.microsoft.com/office/drawing/2014/main" id="{DA893A1E-CB97-3646-B6B1-5A706C003971}"/>
                </a:ext>
              </a:extLst>
            </p:cNvPr>
            <p:cNvSpPr/>
            <p:nvPr/>
          </p:nvSpPr>
          <p:spPr>
            <a:xfrm>
              <a:off x="5882933" y="1554246"/>
              <a:ext cx="1369803" cy="513676"/>
            </a:xfrm>
            <a:custGeom>
              <a:avLst/>
              <a:gdLst>
                <a:gd name="connsiteX0" fmla="*/ 0 w 1147826"/>
                <a:gd name="connsiteY0" fmla="*/ 28696 h 286956"/>
                <a:gd name="connsiteX1" fmla="*/ 28696 w 1147826"/>
                <a:gd name="connsiteY1" fmla="*/ 0 h 286956"/>
                <a:gd name="connsiteX2" fmla="*/ 1119130 w 1147826"/>
                <a:gd name="connsiteY2" fmla="*/ 0 h 286956"/>
                <a:gd name="connsiteX3" fmla="*/ 1147826 w 1147826"/>
                <a:gd name="connsiteY3" fmla="*/ 28696 h 286956"/>
                <a:gd name="connsiteX4" fmla="*/ 1147826 w 1147826"/>
                <a:gd name="connsiteY4" fmla="*/ 258260 h 286956"/>
                <a:gd name="connsiteX5" fmla="*/ 1119130 w 1147826"/>
                <a:gd name="connsiteY5" fmla="*/ 286956 h 286956"/>
                <a:gd name="connsiteX6" fmla="*/ 28696 w 1147826"/>
                <a:gd name="connsiteY6" fmla="*/ 286956 h 286956"/>
                <a:gd name="connsiteX7" fmla="*/ 0 w 1147826"/>
                <a:gd name="connsiteY7" fmla="*/ 258260 h 286956"/>
                <a:gd name="connsiteX8" fmla="*/ 0 w 1147826"/>
                <a:gd name="connsiteY8" fmla="*/ 28696 h 28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7826" h="286956">
                  <a:moveTo>
                    <a:pt x="0" y="28696"/>
                  </a:moveTo>
                  <a:cubicBezTo>
                    <a:pt x="0" y="12848"/>
                    <a:pt x="12848" y="0"/>
                    <a:pt x="28696" y="0"/>
                  </a:cubicBezTo>
                  <a:lnTo>
                    <a:pt x="1119130" y="0"/>
                  </a:lnTo>
                  <a:cubicBezTo>
                    <a:pt x="1134978" y="0"/>
                    <a:pt x="1147826" y="12848"/>
                    <a:pt x="1147826" y="28696"/>
                  </a:cubicBezTo>
                  <a:lnTo>
                    <a:pt x="1147826" y="258260"/>
                  </a:lnTo>
                  <a:cubicBezTo>
                    <a:pt x="1147826" y="274108"/>
                    <a:pt x="1134978" y="286956"/>
                    <a:pt x="1119130" y="286956"/>
                  </a:cubicBezTo>
                  <a:lnTo>
                    <a:pt x="28696" y="286956"/>
                  </a:lnTo>
                  <a:cubicBezTo>
                    <a:pt x="12848" y="286956"/>
                    <a:pt x="0" y="274108"/>
                    <a:pt x="0" y="258260"/>
                  </a:cubicBezTo>
                  <a:lnTo>
                    <a:pt x="0" y="28696"/>
                  </a:lnTo>
                  <a:close/>
                </a:path>
              </a:pathLst>
            </a:custGeom>
            <a:solidFill>
              <a:srgbClr val="0096FF">
                <a:alpha val="80000"/>
              </a:srgbClr>
            </a:solidFill>
            <a:ln>
              <a:solidFill>
                <a:srgbClr val="FFCF5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000" tIns="12019" rIns="54000" bIns="12019" numCol="1" spcCol="1270" anchor="ctr" anchorCtr="0">
              <a:noAutofit/>
            </a:bodyPr>
            <a:lstStyle/>
            <a:p>
              <a:pPr algn="ctr" defTabSz="200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525" kern="1200" dirty="0">
                  <a:latin typeface="Lato" panose="020F0502020204030203" pitchFamily="34" charset="77"/>
                </a:rPr>
                <a:t>Instruction du dossier</a:t>
              </a:r>
            </a:p>
          </p:txBody>
        </p:sp>
        <p:sp>
          <p:nvSpPr>
            <p:cNvPr id="82" name="Freeform 60">
              <a:extLst>
                <a:ext uri="{FF2B5EF4-FFF2-40B4-BE49-F238E27FC236}">
                  <a16:creationId xmlns:a16="http://schemas.microsoft.com/office/drawing/2014/main" id="{60F3AE37-755E-DE4C-B745-3BFAB951DA38}"/>
                </a:ext>
              </a:extLst>
            </p:cNvPr>
            <p:cNvSpPr/>
            <p:nvPr/>
          </p:nvSpPr>
          <p:spPr>
            <a:xfrm>
              <a:off x="7556138" y="1554246"/>
              <a:ext cx="1369803" cy="513676"/>
            </a:xfrm>
            <a:custGeom>
              <a:avLst/>
              <a:gdLst>
                <a:gd name="connsiteX0" fmla="*/ 0 w 1147826"/>
                <a:gd name="connsiteY0" fmla="*/ 28696 h 286956"/>
                <a:gd name="connsiteX1" fmla="*/ 28696 w 1147826"/>
                <a:gd name="connsiteY1" fmla="*/ 0 h 286956"/>
                <a:gd name="connsiteX2" fmla="*/ 1119130 w 1147826"/>
                <a:gd name="connsiteY2" fmla="*/ 0 h 286956"/>
                <a:gd name="connsiteX3" fmla="*/ 1147826 w 1147826"/>
                <a:gd name="connsiteY3" fmla="*/ 28696 h 286956"/>
                <a:gd name="connsiteX4" fmla="*/ 1147826 w 1147826"/>
                <a:gd name="connsiteY4" fmla="*/ 258260 h 286956"/>
                <a:gd name="connsiteX5" fmla="*/ 1119130 w 1147826"/>
                <a:gd name="connsiteY5" fmla="*/ 286956 h 286956"/>
                <a:gd name="connsiteX6" fmla="*/ 28696 w 1147826"/>
                <a:gd name="connsiteY6" fmla="*/ 286956 h 286956"/>
                <a:gd name="connsiteX7" fmla="*/ 0 w 1147826"/>
                <a:gd name="connsiteY7" fmla="*/ 258260 h 286956"/>
                <a:gd name="connsiteX8" fmla="*/ 0 w 1147826"/>
                <a:gd name="connsiteY8" fmla="*/ 28696 h 28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7826" h="286956">
                  <a:moveTo>
                    <a:pt x="0" y="28696"/>
                  </a:moveTo>
                  <a:cubicBezTo>
                    <a:pt x="0" y="12848"/>
                    <a:pt x="12848" y="0"/>
                    <a:pt x="28696" y="0"/>
                  </a:cubicBezTo>
                  <a:lnTo>
                    <a:pt x="1119130" y="0"/>
                  </a:lnTo>
                  <a:cubicBezTo>
                    <a:pt x="1134978" y="0"/>
                    <a:pt x="1147826" y="12848"/>
                    <a:pt x="1147826" y="28696"/>
                  </a:cubicBezTo>
                  <a:lnTo>
                    <a:pt x="1147826" y="258260"/>
                  </a:lnTo>
                  <a:cubicBezTo>
                    <a:pt x="1147826" y="274108"/>
                    <a:pt x="1134978" y="286956"/>
                    <a:pt x="1119130" y="286956"/>
                  </a:cubicBezTo>
                  <a:lnTo>
                    <a:pt x="28696" y="286956"/>
                  </a:lnTo>
                  <a:cubicBezTo>
                    <a:pt x="12848" y="286956"/>
                    <a:pt x="0" y="274108"/>
                    <a:pt x="0" y="258260"/>
                  </a:cubicBezTo>
                  <a:lnTo>
                    <a:pt x="0" y="28696"/>
                  </a:lnTo>
                  <a:close/>
                </a:path>
              </a:pathLst>
            </a:custGeom>
            <a:solidFill>
              <a:srgbClr val="0096FF">
                <a:alpha val="80000"/>
              </a:srgbClr>
            </a:solidFill>
            <a:ln>
              <a:solidFill>
                <a:srgbClr val="FFCF5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000" tIns="12019" rIns="54000" bIns="12019" numCol="1" spcCol="1270" anchor="ctr" anchorCtr="0">
              <a:noAutofit/>
            </a:bodyPr>
            <a:lstStyle/>
            <a:p>
              <a:pPr algn="ctr" defTabSz="200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525" kern="1200" dirty="0">
                  <a:latin typeface="Lato" panose="020F0502020204030203" pitchFamily="34" charset="77"/>
                </a:rPr>
                <a:t>Décision du collège</a:t>
              </a:r>
            </a:p>
          </p:txBody>
        </p:sp>
        <p:sp>
          <p:nvSpPr>
            <p:cNvPr id="83" name="Right Arrow 141">
              <a:extLst>
                <a:ext uri="{FF2B5EF4-FFF2-40B4-BE49-F238E27FC236}">
                  <a16:creationId xmlns:a16="http://schemas.microsoft.com/office/drawing/2014/main" id="{EB3DB855-3A59-2047-BB59-811D9D6D2868}"/>
                </a:ext>
              </a:extLst>
            </p:cNvPr>
            <p:cNvSpPr/>
            <p:nvPr/>
          </p:nvSpPr>
          <p:spPr>
            <a:xfrm rot="5400000">
              <a:off x="4822704" y="1390783"/>
              <a:ext cx="182045" cy="54363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FFCF52"/>
            </a:solidFill>
            <a:ln>
              <a:solidFill>
                <a:srgbClr val="FFCF5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84" name="Right Arrow 142">
              <a:extLst>
                <a:ext uri="{FF2B5EF4-FFF2-40B4-BE49-F238E27FC236}">
                  <a16:creationId xmlns:a16="http://schemas.microsoft.com/office/drawing/2014/main" id="{CFDB4D26-BD6D-924C-BC94-684AE5EEC48D}"/>
                </a:ext>
              </a:extLst>
            </p:cNvPr>
            <p:cNvSpPr/>
            <p:nvPr/>
          </p:nvSpPr>
          <p:spPr>
            <a:xfrm rot="5400000">
              <a:off x="6487922" y="1390783"/>
              <a:ext cx="182045" cy="54363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0096FF"/>
            </a:solidFill>
            <a:ln>
              <a:solidFill>
                <a:srgbClr val="FFCF5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85" name="Right Arrow 143">
              <a:extLst>
                <a:ext uri="{FF2B5EF4-FFF2-40B4-BE49-F238E27FC236}">
                  <a16:creationId xmlns:a16="http://schemas.microsoft.com/office/drawing/2014/main" id="{223EAE0B-0EF8-114E-9F99-6772F3B0139D}"/>
                </a:ext>
              </a:extLst>
            </p:cNvPr>
            <p:cNvSpPr/>
            <p:nvPr/>
          </p:nvSpPr>
          <p:spPr>
            <a:xfrm rot="5400000">
              <a:off x="8153139" y="1390783"/>
              <a:ext cx="182045" cy="54363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0096FF"/>
            </a:solidFill>
            <a:ln>
              <a:solidFill>
                <a:srgbClr val="FFCF5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86" name="Right Arrow 144">
              <a:extLst>
                <a:ext uri="{FF2B5EF4-FFF2-40B4-BE49-F238E27FC236}">
                  <a16:creationId xmlns:a16="http://schemas.microsoft.com/office/drawing/2014/main" id="{0F7D9114-B83C-5946-B6A8-C432CB00F58D}"/>
                </a:ext>
              </a:extLst>
            </p:cNvPr>
            <p:cNvSpPr/>
            <p:nvPr/>
          </p:nvSpPr>
          <p:spPr>
            <a:xfrm rot="5400000">
              <a:off x="3185678" y="2877780"/>
              <a:ext cx="182045" cy="54363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FFDB6F"/>
            </a:solidFill>
            <a:ln>
              <a:solidFill>
                <a:srgbClr val="FFCF5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87" name="Right Arrow 145">
              <a:extLst>
                <a:ext uri="{FF2B5EF4-FFF2-40B4-BE49-F238E27FC236}">
                  <a16:creationId xmlns:a16="http://schemas.microsoft.com/office/drawing/2014/main" id="{33D3060A-49E1-5E4B-96BE-E5D2EA27686C}"/>
                </a:ext>
              </a:extLst>
            </p:cNvPr>
            <p:cNvSpPr/>
            <p:nvPr/>
          </p:nvSpPr>
          <p:spPr>
            <a:xfrm rot="5400000">
              <a:off x="3185678" y="3612094"/>
              <a:ext cx="182045" cy="54363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0096FF"/>
            </a:solidFill>
            <a:ln>
              <a:solidFill>
                <a:srgbClr val="FFCF5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88" name="Right Arrow 146">
              <a:extLst>
                <a:ext uri="{FF2B5EF4-FFF2-40B4-BE49-F238E27FC236}">
                  <a16:creationId xmlns:a16="http://schemas.microsoft.com/office/drawing/2014/main" id="{AFF45671-E3AF-C84F-BEA9-886119C3E7D4}"/>
                </a:ext>
              </a:extLst>
            </p:cNvPr>
            <p:cNvSpPr/>
            <p:nvPr/>
          </p:nvSpPr>
          <p:spPr>
            <a:xfrm rot="5400000">
              <a:off x="3185678" y="2106559"/>
              <a:ext cx="182045" cy="54363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FFCF52"/>
            </a:solidFill>
            <a:ln>
              <a:solidFill>
                <a:srgbClr val="FFCF5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89" name="Right Arrow 147">
              <a:extLst>
                <a:ext uri="{FF2B5EF4-FFF2-40B4-BE49-F238E27FC236}">
                  <a16:creationId xmlns:a16="http://schemas.microsoft.com/office/drawing/2014/main" id="{68174812-FEB1-394F-92B9-91A251E36D28}"/>
                </a:ext>
              </a:extLst>
            </p:cNvPr>
            <p:cNvSpPr/>
            <p:nvPr/>
          </p:nvSpPr>
          <p:spPr>
            <a:xfrm rot="5400000">
              <a:off x="3185678" y="4371969"/>
              <a:ext cx="182045" cy="54363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0096FF"/>
            </a:solidFill>
            <a:ln>
              <a:solidFill>
                <a:srgbClr val="FFCF5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90" name="Right Arrow 148">
              <a:extLst>
                <a:ext uri="{FF2B5EF4-FFF2-40B4-BE49-F238E27FC236}">
                  <a16:creationId xmlns:a16="http://schemas.microsoft.com/office/drawing/2014/main" id="{EFCC8379-C4E3-CA4D-AA17-78B60C4E2411}"/>
                </a:ext>
              </a:extLst>
            </p:cNvPr>
            <p:cNvSpPr/>
            <p:nvPr/>
          </p:nvSpPr>
          <p:spPr>
            <a:xfrm rot="5400000">
              <a:off x="4822704" y="2143720"/>
              <a:ext cx="182045" cy="54363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FFCF52"/>
            </a:solidFill>
            <a:ln>
              <a:solidFill>
                <a:srgbClr val="FFCF5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91" name="Right Arrow 149">
              <a:extLst>
                <a:ext uri="{FF2B5EF4-FFF2-40B4-BE49-F238E27FC236}">
                  <a16:creationId xmlns:a16="http://schemas.microsoft.com/office/drawing/2014/main" id="{BAFAC9F0-8990-9F40-B3C8-E6AD4AB72A07}"/>
                </a:ext>
              </a:extLst>
            </p:cNvPr>
            <p:cNvSpPr/>
            <p:nvPr/>
          </p:nvSpPr>
          <p:spPr>
            <a:xfrm rot="5400000">
              <a:off x="4795522" y="2896317"/>
              <a:ext cx="182045" cy="54363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0096FF"/>
            </a:solidFill>
            <a:ln>
              <a:solidFill>
                <a:srgbClr val="FFCF5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92" name="Right Arrow 153">
              <a:extLst>
                <a:ext uri="{FF2B5EF4-FFF2-40B4-BE49-F238E27FC236}">
                  <a16:creationId xmlns:a16="http://schemas.microsoft.com/office/drawing/2014/main" id="{0FA3E4DA-3FDE-7A4E-9C47-35CA1674C4F1}"/>
                </a:ext>
              </a:extLst>
            </p:cNvPr>
            <p:cNvSpPr/>
            <p:nvPr/>
          </p:nvSpPr>
          <p:spPr>
            <a:xfrm rot="5400000">
              <a:off x="6485630" y="2162003"/>
              <a:ext cx="182045" cy="54363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0096FF"/>
            </a:solidFill>
            <a:ln>
              <a:solidFill>
                <a:srgbClr val="FFCF5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93" name="Right Arrow 154">
              <a:extLst>
                <a:ext uri="{FF2B5EF4-FFF2-40B4-BE49-F238E27FC236}">
                  <a16:creationId xmlns:a16="http://schemas.microsoft.com/office/drawing/2014/main" id="{EC7538CC-67D3-9848-ACA3-1E5DC8141634}"/>
                </a:ext>
              </a:extLst>
            </p:cNvPr>
            <p:cNvSpPr/>
            <p:nvPr/>
          </p:nvSpPr>
          <p:spPr>
            <a:xfrm rot="5400000">
              <a:off x="6485630" y="2896317"/>
              <a:ext cx="182045" cy="54363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FFCF52"/>
            </a:solidFill>
            <a:ln>
              <a:solidFill>
                <a:srgbClr val="FFCF5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94" name="Right Arrow 155">
              <a:extLst>
                <a:ext uri="{FF2B5EF4-FFF2-40B4-BE49-F238E27FC236}">
                  <a16:creationId xmlns:a16="http://schemas.microsoft.com/office/drawing/2014/main" id="{88AA72E8-C7E2-BA44-A40D-44680288FF9D}"/>
                </a:ext>
              </a:extLst>
            </p:cNvPr>
            <p:cNvSpPr/>
            <p:nvPr/>
          </p:nvSpPr>
          <p:spPr>
            <a:xfrm rot="5400000">
              <a:off x="6485630" y="3656193"/>
              <a:ext cx="182045" cy="54363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0096FF"/>
            </a:solidFill>
            <a:ln>
              <a:solidFill>
                <a:srgbClr val="FFCF5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95" name="Right Arrow 156">
              <a:extLst>
                <a:ext uri="{FF2B5EF4-FFF2-40B4-BE49-F238E27FC236}">
                  <a16:creationId xmlns:a16="http://schemas.microsoft.com/office/drawing/2014/main" id="{DEDEE49B-7295-4F46-A2AD-B5FD8ED9E73E}"/>
                </a:ext>
              </a:extLst>
            </p:cNvPr>
            <p:cNvSpPr/>
            <p:nvPr/>
          </p:nvSpPr>
          <p:spPr>
            <a:xfrm rot="5400000">
              <a:off x="6485630" y="4400284"/>
              <a:ext cx="182045" cy="54363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0096FF"/>
            </a:solidFill>
            <a:ln>
              <a:solidFill>
                <a:srgbClr val="FFCF5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96" name="Right Arrow 157">
              <a:extLst>
                <a:ext uri="{FF2B5EF4-FFF2-40B4-BE49-F238E27FC236}">
                  <a16:creationId xmlns:a16="http://schemas.microsoft.com/office/drawing/2014/main" id="{C19C8A96-CFE1-154F-997D-C2C8504209ED}"/>
                </a:ext>
              </a:extLst>
            </p:cNvPr>
            <p:cNvSpPr/>
            <p:nvPr/>
          </p:nvSpPr>
          <p:spPr>
            <a:xfrm rot="5400000">
              <a:off x="8152467" y="2162003"/>
              <a:ext cx="182045" cy="54363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0096FF"/>
            </a:solidFill>
            <a:ln>
              <a:solidFill>
                <a:srgbClr val="FFCF5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97" name="Right Arrow 158">
              <a:extLst>
                <a:ext uri="{FF2B5EF4-FFF2-40B4-BE49-F238E27FC236}">
                  <a16:creationId xmlns:a16="http://schemas.microsoft.com/office/drawing/2014/main" id="{A7F6CE79-FE9B-C84B-BE6B-FBB988634D47}"/>
                </a:ext>
              </a:extLst>
            </p:cNvPr>
            <p:cNvSpPr/>
            <p:nvPr/>
          </p:nvSpPr>
          <p:spPr>
            <a:xfrm rot="5400000">
              <a:off x="8207381" y="2841405"/>
              <a:ext cx="72217" cy="54362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0096FF"/>
            </a:solidFill>
            <a:ln>
              <a:solidFill>
                <a:srgbClr val="FFCF5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98" name="Right Arrow 159">
              <a:extLst>
                <a:ext uri="{FF2B5EF4-FFF2-40B4-BE49-F238E27FC236}">
                  <a16:creationId xmlns:a16="http://schemas.microsoft.com/office/drawing/2014/main" id="{FF5F127C-B5C3-054E-8CDA-D08CCE2D0A33}"/>
                </a:ext>
              </a:extLst>
            </p:cNvPr>
            <p:cNvSpPr/>
            <p:nvPr/>
          </p:nvSpPr>
          <p:spPr>
            <a:xfrm rot="5400000">
              <a:off x="8152467" y="3516860"/>
              <a:ext cx="182045" cy="54363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FFCF52"/>
            </a:solidFill>
            <a:ln>
              <a:solidFill>
                <a:srgbClr val="FFCF5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99" name="Right Arrow 160">
              <a:extLst>
                <a:ext uri="{FF2B5EF4-FFF2-40B4-BE49-F238E27FC236}">
                  <a16:creationId xmlns:a16="http://schemas.microsoft.com/office/drawing/2014/main" id="{5E0ADEB6-8D2B-2146-8B3D-E679CCA37D0E}"/>
                </a:ext>
              </a:extLst>
            </p:cNvPr>
            <p:cNvSpPr/>
            <p:nvPr/>
          </p:nvSpPr>
          <p:spPr>
            <a:xfrm rot="5400000">
              <a:off x="8152467" y="4260951"/>
              <a:ext cx="182045" cy="54363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0096FF"/>
            </a:solidFill>
            <a:ln>
              <a:solidFill>
                <a:srgbClr val="FFCF5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100" name="Right Arrow 161">
              <a:extLst>
                <a:ext uri="{FF2B5EF4-FFF2-40B4-BE49-F238E27FC236}">
                  <a16:creationId xmlns:a16="http://schemas.microsoft.com/office/drawing/2014/main" id="{0DCE6434-E91A-6B4C-AAAC-4BE25017459B}"/>
                </a:ext>
              </a:extLst>
            </p:cNvPr>
            <p:cNvSpPr/>
            <p:nvPr/>
          </p:nvSpPr>
          <p:spPr>
            <a:xfrm rot="5400000">
              <a:off x="8152467" y="5025408"/>
              <a:ext cx="182045" cy="54363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0096FF"/>
            </a:solidFill>
            <a:ln>
              <a:solidFill>
                <a:srgbClr val="FFCF5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101" name="Freeform 72">
              <a:extLst>
                <a:ext uri="{FF2B5EF4-FFF2-40B4-BE49-F238E27FC236}">
                  <a16:creationId xmlns:a16="http://schemas.microsoft.com/office/drawing/2014/main" id="{14643BFD-601E-A94E-8026-486ED73D26D8}"/>
                </a:ext>
              </a:extLst>
            </p:cNvPr>
            <p:cNvSpPr/>
            <p:nvPr/>
          </p:nvSpPr>
          <p:spPr>
            <a:xfrm>
              <a:off x="2566089" y="1545195"/>
              <a:ext cx="1369803" cy="513676"/>
            </a:xfrm>
            <a:custGeom>
              <a:avLst/>
              <a:gdLst>
                <a:gd name="connsiteX0" fmla="*/ 0 w 1147826"/>
                <a:gd name="connsiteY0" fmla="*/ 28696 h 286956"/>
                <a:gd name="connsiteX1" fmla="*/ 28696 w 1147826"/>
                <a:gd name="connsiteY1" fmla="*/ 0 h 286956"/>
                <a:gd name="connsiteX2" fmla="*/ 1119130 w 1147826"/>
                <a:gd name="connsiteY2" fmla="*/ 0 h 286956"/>
                <a:gd name="connsiteX3" fmla="*/ 1147826 w 1147826"/>
                <a:gd name="connsiteY3" fmla="*/ 28696 h 286956"/>
                <a:gd name="connsiteX4" fmla="*/ 1147826 w 1147826"/>
                <a:gd name="connsiteY4" fmla="*/ 258260 h 286956"/>
                <a:gd name="connsiteX5" fmla="*/ 1119130 w 1147826"/>
                <a:gd name="connsiteY5" fmla="*/ 286956 h 286956"/>
                <a:gd name="connsiteX6" fmla="*/ 28696 w 1147826"/>
                <a:gd name="connsiteY6" fmla="*/ 286956 h 286956"/>
                <a:gd name="connsiteX7" fmla="*/ 0 w 1147826"/>
                <a:gd name="connsiteY7" fmla="*/ 258260 h 286956"/>
                <a:gd name="connsiteX8" fmla="*/ 0 w 1147826"/>
                <a:gd name="connsiteY8" fmla="*/ 28696 h 28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7826" h="286956">
                  <a:moveTo>
                    <a:pt x="0" y="28696"/>
                  </a:moveTo>
                  <a:cubicBezTo>
                    <a:pt x="0" y="12848"/>
                    <a:pt x="12848" y="0"/>
                    <a:pt x="28696" y="0"/>
                  </a:cubicBezTo>
                  <a:lnTo>
                    <a:pt x="1119130" y="0"/>
                  </a:lnTo>
                  <a:cubicBezTo>
                    <a:pt x="1134978" y="0"/>
                    <a:pt x="1147826" y="12848"/>
                    <a:pt x="1147826" y="28696"/>
                  </a:cubicBezTo>
                  <a:lnTo>
                    <a:pt x="1147826" y="258260"/>
                  </a:lnTo>
                  <a:cubicBezTo>
                    <a:pt x="1147826" y="274108"/>
                    <a:pt x="1134978" y="286956"/>
                    <a:pt x="1119130" y="286956"/>
                  </a:cubicBezTo>
                  <a:lnTo>
                    <a:pt x="28696" y="286956"/>
                  </a:lnTo>
                  <a:cubicBezTo>
                    <a:pt x="12848" y="286956"/>
                    <a:pt x="0" y="274108"/>
                    <a:pt x="0" y="258260"/>
                  </a:cubicBezTo>
                  <a:lnTo>
                    <a:pt x="0" y="28696"/>
                  </a:lnTo>
                  <a:close/>
                </a:path>
              </a:pathLst>
            </a:custGeom>
            <a:solidFill>
              <a:srgbClr val="0038AA"/>
            </a:solidFill>
            <a:ln>
              <a:solidFill>
                <a:srgbClr val="FFCF52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000" tIns="12019" rIns="54000" bIns="12019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525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Avec la Direction des Autorisations</a:t>
              </a:r>
            </a:p>
          </p:txBody>
        </p:sp>
        <p:sp>
          <p:nvSpPr>
            <p:cNvPr id="102" name="Freeform 73">
              <a:extLst>
                <a:ext uri="{FF2B5EF4-FFF2-40B4-BE49-F238E27FC236}">
                  <a16:creationId xmlns:a16="http://schemas.microsoft.com/office/drawing/2014/main" id="{1854D284-4B4D-E14D-92E2-EA002D3D3F6F}"/>
                </a:ext>
              </a:extLst>
            </p:cNvPr>
            <p:cNvSpPr/>
            <p:nvPr/>
          </p:nvSpPr>
          <p:spPr>
            <a:xfrm>
              <a:off x="895908" y="1551870"/>
              <a:ext cx="1369803" cy="513676"/>
            </a:xfrm>
            <a:custGeom>
              <a:avLst/>
              <a:gdLst>
                <a:gd name="connsiteX0" fmla="*/ 0 w 1147826"/>
                <a:gd name="connsiteY0" fmla="*/ 28696 h 286956"/>
                <a:gd name="connsiteX1" fmla="*/ 28696 w 1147826"/>
                <a:gd name="connsiteY1" fmla="*/ 0 h 286956"/>
                <a:gd name="connsiteX2" fmla="*/ 1119130 w 1147826"/>
                <a:gd name="connsiteY2" fmla="*/ 0 h 286956"/>
                <a:gd name="connsiteX3" fmla="*/ 1147826 w 1147826"/>
                <a:gd name="connsiteY3" fmla="*/ 28696 h 286956"/>
                <a:gd name="connsiteX4" fmla="*/ 1147826 w 1147826"/>
                <a:gd name="connsiteY4" fmla="*/ 258260 h 286956"/>
                <a:gd name="connsiteX5" fmla="*/ 1119130 w 1147826"/>
                <a:gd name="connsiteY5" fmla="*/ 286956 h 286956"/>
                <a:gd name="connsiteX6" fmla="*/ 28696 w 1147826"/>
                <a:gd name="connsiteY6" fmla="*/ 286956 h 286956"/>
                <a:gd name="connsiteX7" fmla="*/ 0 w 1147826"/>
                <a:gd name="connsiteY7" fmla="*/ 258260 h 286956"/>
                <a:gd name="connsiteX8" fmla="*/ 0 w 1147826"/>
                <a:gd name="connsiteY8" fmla="*/ 28696 h 28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7826" h="286956">
                  <a:moveTo>
                    <a:pt x="0" y="28696"/>
                  </a:moveTo>
                  <a:cubicBezTo>
                    <a:pt x="0" y="12848"/>
                    <a:pt x="12848" y="0"/>
                    <a:pt x="28696" y="0"/>
                  </a:cubicBezTo>
                  <a:lnTo>
                    <a:pt x="1119130" y="0"/>
                  </a:lnTo>
                  <a:cubicBezTo>
                    <a:pt x="1134978" y="0"/>
                    <a:pt x="1147826" y="12848"/>
                    <a:pt x="1147826" y="28696"/>
                  </a:cubicBezTo>
                  <a:lnTo>
                    <a:pt x="1147826" y="258260"/>
                  </a:lnTo>
                  <a:cubicBezTo>
                    <a:pt x="1147826" y="274108"/>
                    <a:pt x="1134978" y="286956"/>
                    <a:pt x="1119130" y="286956"/>
                  </a:cubicBezTo>
                  <a:lnTo>
                    <a:pt x="28696" y="286956"/>
                  </a:lnTo>
                  <a:cubicBezTo>
                    <a:pt x="12848" y="286956"/>
                    <a:pt x="0" y="274108"/>
                    <a:pt x="0" y="258260"/>
                  </a:cubicBezTo>
                  <a:lnTo>
                    <a:pt x="0" y="28696"/>
                  </a:lnTo>
                  <a:close/>
                </a:path>
              </a:pathLst>
            </a:custGeom>
            <a:solidFill>
              <a:srgbClr val="0038AA"/>
            </a:solidFill>
            <a:ln>
              <a:solidFill>
                <a:srgbClr val="FFCF52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000" tIns="12019" rIns="54000" bIns="12019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525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Avec le Pôle </a:t>
              </a:r>
              <a:r>
                <a:rPr lang="fr-FR" sz="525" dirty="0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Fintech-Innovation</a:t>
              </a:r>
              <a:endParaRPr lang="fr-FR" sz="525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103" name="Right Arrow 75">
              <a:extLst>
                <a:ext uri="{FF2B5EF4-FFF2-40B4-BE49-F238E27FC236}">
                  <a16:creationId xmlns:a16="http://schemas.microsoft.com/office/drawing/2014/main" id="{C5E1BF03-0552-9843-8B2F-04217F59C467}"/>
                </a:ext>
              </a:extLst>
            </p:cNvPr>
            <p:cNvSpPr/>
            <p:nvPr/>
          </p:nvSpPr>
          <p:spPr>
            <a:xfrm rot="5400000">
              <a:off x="1489788" y="1388041"/>
              <a:ext cx="182045" cy="54363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0038AA"/>
            </a:solidFill>
            <a:ln>
              <a:solidFill>
                <a:srgbClr val="FFCF5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104" name="Right Arrow 76">
              <a:extLst>
                <a:ext uri="{FF2B5EF4-FFF2-40B4-BE49-F238E27FC236}">
                  <a16:creationId xmlns:a16="http://schemas.microsoft.com/office/drawing/2014/main" id="{6C62D735-6E4F-074D-86CC-2B66BE92DAFC}"/>
                </a:ext>
              </a:extLst>
            </p:cNvPr>
            <p:cNvSpPr/>
            <p:nvPr/>
          </p:nvSpPr>
          <p:spPr>
            <a:xfrm rot="5400000">
              <a:off x="3185678" y="1388041"/>
              <a:ext cx="182045" cy="54363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0038AA"/>
            </a:solidFill>
            <a:ln>
              <a:solidFill>
                <a:srgbClr val="FFCF5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</p:grpSp>
      <p:grpSp>
        <p:nvGrpSpPr>
          <p:cNvPr id="105" name="Group 5">
            <a:extLst>
              <a:ext uri="{FF2B5EF4-FFF2-40B4-BE49-F238E27FC236}">
                <a16:creationId xmlns:a16="http://schemas.microsoft.com/office/drawing/2014/main" id="{8F6D602F-CB13-4541-956A-C329E7FF14CD}"/>
              </a:ext>
            </a:extLst>
          </p:cNvPr>
          <p:cNvGrpSpPr/>
          <p:nvPr/>
        </p:nvGrpSpPr>
        <p:grpSpPr>
          <a:xfrm>
            <a:off x="1019892" y="1984387"/>
            <a:ext cx="5540014" cy="2417196"/>
            <a:chOff x="715333" y="2004318"/>
            <a:chExt cx="7386685" cy="3222928"/>
          </a:xfrm>
        </p:grpSpPr>
        <p:sp>
          <p:nvSpPr>
            <p:cNvPr id="106" name="Freeform 83">
              <a:extLst>
                <a:ext uri="{FF2B5EF4-FFF2-40B4-BE49-F238E27FC236}">
                  <a16:creationId xmlns:a16="http://schemas.microsoft.com/office/drawing/2014/main" id="{543DE7FE-945F-664F-9E87-B7D901F6B802}"/>
                </a:ext>
              </a:extLst>
            </p:cNvPr>
            <p:cNvSpPr/>
            <p:nvPr/>
          </p:nvSpPr>
          <p:spPr>
            <a:xfrm>
              <a:off x="715333" y="2751658"/>
              <a:ext cx="750693" cy="349314"/>
            </a:xfrm>
            <a:custGeom>
              <a:avLst/>
              <a:gdLst>
                <a:gd name="connsiteX0" fmla="*/ 0 w 817160"/>
                <a:gd name="connsiteY0" fmla="*/ 209800 h 419599"/>
                <a:gd name="connsiteX1" fmla="*/ 408580 w 817160"/>
                <a:gd name="connsiteY1" fmla="*/ 0 h 419599"/>
                <a:gd name="connsiteX2" fmla="*/ 817160 w 817160"/>
                <a:gd name="connsiteY2" fmla="*/ 209800 h 419599"/>
                <a:gd name="connsiteX3" fmla="*/ 408580 w 817160"/>
                <a:gd name="connsiteY3" fmla="*/ 419600 h 419599"/>
                <a:gd name="connsiteX4" fmla="*/ 0 w 817160"/>
                <a:gd name="connsiteY4" fmla="*/ 209800 h 41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160" h="419599">
                  <a:moveTo>
                    <a:pt x="0" y="209800"/>
                  </a:moveTo>
                  <a:cubicBezTo>
                    <a:pt x="0" y="93931"/>
                    <a:pt x="182927" y="0"/>
                    <a:pt x="408580" y="0"/>
                  </a:cubicBezTo>
                  <a:cubicBezTo>
                    <a:pt x="634233" y="0"/>
                    <a:pt x="817160" y="93931"/>
                    <a:pt x="817160" y="209800"/>
                  </a:cubicBezTo>
                  <a:cubicBezTo>
                    <a:pt x="817160" y="325669"/>
                    <a:pt x="634233" y="419600"/>
                    <a:pt x="408580" y="419600"/>
                  </a:cubicBezTo>
                  <a:cubicBezTo>
                    <a:pt x="182927" y="419600"/>
                    <a:pt x="0" y="325669"/>
                    <a:pt x="0" y="2098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38AA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468" tIns="51802" rIns="95468" bIns="51802" numCol="1" spcCol="1270" anchor="ctr" anchorCtr="0">
              <a:noAutofit/>
            </a:bodyPr>
            <a:lstStyle/>
            <a:p>
              <a:pPr algn="ctr" defTabSz="200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525" kern="1200" dirty="0">
                  <a:solidFill>
                    <a:schemeClr val="tx1"/>
                  </a:solidFill>
                  <a:latin typeface="Lato" panose="020F0502020204030203" pitchFamily="34" charset="77"/>
                </a:rPr>
                <a:t>2 jours ouvrés</a:t>
              </a:r>
            </a:p>
          </p:txBody>
        </p:sp>
        <p:sp>
          <p:nvSpPr>
            <p:cNvPr id="107" name="Freeform 100">
              <a:extLst>
                <a:ext uri="{FF2B5EF4-FFF2-40B4-BE49-F238E27FC236}">
                  <a16:creationId xmlns:a16="http://schemas.microsoft.com/office/drawing/2014/main" id="{E475ADFE-F3FA-514D-8A0F-5FC1C94E5D6E}"/>
                </a:ext>
              </a:extLst>
            </p:cNvPr>
            <p:cNvSpPr/>
            <p:nvPr/>
          </p:nvSpPr>
          <p:spPr>
            <a:xfrm>
              <a:off x="715333" y="3486895"/>
              <a:ext cx="750693" cy="349314"/>
            </a:xfrm>
            <a:custGeom>
              <a:avLst/>
              <a:gdLst>
                <a:gd name="connsiteX0" fmla="*/ 0 w 817160"/>
                <a:gd name="connsiteY0" fmla="*/ 209800 h 419599"/>
                <a:gd name="connsiteX1" fmla="*/ 408580 w 817160"/>
                <a:gd name="connsiteY1" fmla="*/ 0 h 419599"/>
                <a:gd name="connsiteX2" fmla="*/ 817160 w 817160"/>
                <a:gd name="connsiteY2" fmla="*/ 209800 h 419599"/>
                <a:gd name="connsiteX3" fmla="*/ 408580 w 817160"/>
                <a:gd name="connsiteY3" fmla="*/ 419600 h 419599"/>
                <a:gd name="connsiteX4" fmla="*/ 0 w 817160"/>
                <a:gd name="connsiteY4" fmla="*/ 209800 h 41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160" h="419599">
                  <a:moveTo>
                    <a:pt x="0" y="209800"/>
                  </a:moveTo>
                  <a:cubicBezTo>
                    <a:pt x="0" y="93931"/>
                    <a:pt x="182927" y="0"/>
                    <a:pt x="408580" y="0"/>
                  </a:cubicBezTo>
                  <a:cubicBezTo>
                    <a:pt x="634233" y="0"/>
                    <a:pt x="817160" y="93931"/>
                    <a:pt x="817160" y="209800"/>
                  </a:cubicBezTo>
                  <a:cubicBezTo>
                    <a:pt x="817160" y="325669"/>
                    <a:pt x="634233" y="419600"/>
                    <a:pt x="408580" y="419600"/>
                  </a:cubicBezTo>
                  <a:cubicBezTo>
                    <a:pt x="182927" y="419600"/>
                    <a:pt x="0" y="325669"/>
                    <a:pt x="0" y="2098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38AA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468" tIns="51802" rIns="95468" bIns="51802" numCol="1" spcCol="1270" anchor="ctr" anchorCtr="0">
              <a:noAutofit/>
            </a:bodyPr>
            <a:lstStyle/>
            <a:p>
              <a:pPr algn="ctr" defTabSz="200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525" kern="1200" dirty="0">
                  <a:solidFill>
                    <a:schemeClr val="tx1"/>
                  </a:solidFill>
                  <a:latin typeface="Lato" panose="020F0502020204030203" pitchFamily="34" charset="77"/>
                </a:rPr>
                <a:t>2 semaines</a:t>
              </a:r>
            </a:p>
          </p:txBody>
        </p:sp>
        <p:sp>
          <p:nvSpPr>
            <p:cNvPr id="108" name="Freeform 102">
              <a:extLst>
                <a:ext uri="{FF2B5EF4-FFF2-40B4-BE49-F238E27FC236}">
                  <a16:creationId xmlns:a16="http://schemas.microsoft.com/office/drawing/2014/main" id="{3531CD9A-E77E-9448-9868-FA8E9DC625E7}"/>
                </a:ext>
              </a:extLst>
            </p:cNvPr>
            <p:cNvSpPr/>
            <p:nvPr/>
          </p:nvSpPr>
          <p:spPr>
            <a:xfrm>
              <a:off x="2357234" y="2751658"/>
              <a:ext cx="750693" cy="349314"/>
            </a:xfrm>
            <a:custGeom>
              <a:avLst/>
              <a:gdLst>
                <a:gd name="connsiteX0" fmla="*/ 0 w 817160"/>
                <a:gd name="connsiteY0" fmla="*/ 209800 h 419599"/>
                <a:gd name="connsiteX1" fmla="*/ 408580 w 817160"/>
                <a:gd name="connsiteY1" fmla="*/ 0 h 419599"/>
                <a:gd name="connsiteX2" fmla="*/ 817160 w 817160"/>
                <a:gd name="connsiteY2" fmla="*/ 209800 h 419599"/>
                <a:gd name="connsiteX3" fmla="*/ 408580 w 817160"/>
                <a:gd name="connsiteY3" fmla="*/ 419600 h 419599"/>
                <a:gd name="connsiteX4" fmla="*/ 0 w 817160"/>
                <a:gd name="connsiteY4" fmla="*/ 209800 h 41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160" h="419599">
                  <a:moveTo>
                    <a:pt x="0" y="209800"/>
                  </a:moveTo>
                  <a:cubicBezTo>
                    <a:pt x="0" y="93931"/>
                    <a:pt x="182927" y="0"/>
                    <a:pt x="408580" y="0"/>
                  </a:cubicBezTo>
                  <a:cubicBezTo>
                    <a:pt x="634233" y="0"/>
                    <a:pt x="817160" y="93931"/>
                    <a:pt x="817160" y="209800"/>
                  </a:cubicBezTo>
                  <a:cubicBezTo>
                    <a:pt x="817160" y="325669"/>
                    <a:pt x="634233" y="419600"/>
                    <a:pt x="408580" y="419600"/>
                  </a:cubicBezTo>
                  <a:cubicBezTo>
                    <a:pt x="182927" y="419600"/>
                    <a:pt x="0" y="325669"/>
                    <a:pt x="0" y="2098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38AA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468" tIns="51802" rIns="95468" bIns="51802" numCol="1" spcCol="1270" anchor="ctr" anchorCtr="0">
              <a:noAutofit/>
            </a:bodyPr>
            <a:lstStyle/>
            <a:p>
              <a:pPr algn="ctr" defTabSz="200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525" kern="1200" dirty="0">
                  <a:solidFill>
                    <a:schemeClr val="tx1"/>
                  </a:solidFill>
                  <a:latin typeface="Lato" panose="020F0502020204030203" pitchFamily="34" charset="77"/>
                </a:rPr>
                <a:t>Dans les meilleurs délais</a:t>
              </a:r>
            </a:p>
          </p:txBody>
        </p:sp>
        <p:sp>
          <p:nvSpPr>
            <p:cNvPr id="109" name="Freeform 104">
              <a:extLst>
                <a:ext uri="{FF2B5EF4-FFF2-40B4-BE49-F238E27FC236}">
                  <a16:creationId xmlns:a16="http://schemas.microsoft.com/office/drawing/2014/main" id="{1FDF4786-3F2B-524A-A1E4-00D2609BB25D}"/>
                </a:ext>
              </a:extLst>
            </p:cNvPr>
            <p:cNvSpPr/>
            <p:nvPr/>
          </p:nvSpPr>
          <p:spPr>
            <a:xfrm>
              <a:off x="2367074" y="3475062"/>
              <a:ext cx="750693" cy="349314"/>
            </a:xfrm>
            <a:custGeom>
              <a:avLst/>
              <a:gdLst>
                <a:gd name="connsiteX0" fmla="*/ 0 w 817160"/>
                <a:gd name="connsiteY0" fmla="*/ 209800 h 419599"/>
                <a:gd name="connsiteX1" fmla="*/ 408580 w 817160"/>
                <a:gd name="connsiteY1" fmla="*/ 0 h 419599"/>
                <a:gd name="connsiteX2" fmla="*/ 817160 w 817160"/>
                <a:gd name="connsiteY2" fmla="*/ 209800 h 419599"/>
                <a:gd name="connsiteX3" fmla="*/ 408580 w 817160"/>
                <a:gd name="connsiteY3" fmla="*/ 419600 h 419599"/>
                <a:gd name="connsiteX4" fmla="*/ 0 w 817160"/>
                <a:gd name="connsiteY4" fmla="*/ 209800 h 41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160" h="419599">
                  <a:moveTo>
                    <a:pt x="0" y="209800"/>
                  </a:moveTo>
                  <a:cubicBezTo>
                    <a:pt x="0" y="93931"/>
                    <a:pt x="182927" y="0"/>
                    <a:pt x="408580" y="0"/>
                  </a:cubicBezTo>
                  <a:cubicBezTo>
                    <a:pt x="634233" y="0"/>
                    <a:pt x="817160" y="93931"/>
                    <a:pt x="817160" y="209800"/>
                  </a:cubicBezTo>
                  <a:cubicBezTo>
                    <a:pt x="817160" y="325669"/>
                    <a:pt x="634233" y="419600"/>
                    <a:pt x="408580" y="419600"/>
                  </a:cubicBezTo>
                  <a:cubicBezTo>
                    <a:pt x="182927" y="419600"/>
                    <a:pt x="0" y="325669"/>
                    <a:pt x="0" y="2098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38AA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468" tIns="51802" rIns="95468" bIns="51802" numCol="1" spcCol="1270" anchor="ctr" anchorCtr="0">
              <a:noAutofit/>
            </a:bodyPr>
            <a:lstStyle/>
            <a:p>
              <a:pPr algn="ctr" defTabSz="200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525" kern="1200" dirty="0">
                  <a:solidFill>
                    <a:schemeClr val="tx1"/>
                  </a:solidFill>
                  <a:latin typeface="Lato" panose="020F0502020204030203" pitchFamily="34" charset="77"/>
                </a:rPr>
                <a:t>2 semaines</a:t>
              </a:r>
            </a:p>
          </p:txBody>
        </p:sp>
        <p:sp>
          <p:nvSpPr>
            <p:cNvPr id="110" name="Freeform 150">
              <a:extLst>
                <a:ext uri="{FF2B5EF4-FFF2-40B4-BE49-F238E27FC236}">
                  <a16:creationId xmlns:a16="http://schemas.microsoft.com/office/drawing/2014/main" id="{373E657E-F079-814E-9E22-7872512D4B81}"/>
                </a:ext>
              </a:extLst>
            </p:cNvPr>
            <p:cNvSpPr/>
            <p:nvPr/>
          </p:nvSpPr>
          <p:spPr>
            <a:xfrm>
              <a:off x="4046273" y="2011261"/>
              <a:ext cx="750693" cy="349314"/>
            </a:xfrm>
            <a:custGeom>
              <a:avLst/>
              <a:gdLst>
                <a:gd name="connsiteX0" fmla="*/ 0 w 817160"/>
                <a:gd name="connsiteY0" fmla="*/ 209800 h 419599"/>
                <a:gd name="connsiteX1" fmla="*/ 408580 w 817160"/>
                <a:gd name="connsiteY1" fmla="*/ 0 h 419599"/>
                <a:gd name="connsiteX2" fmla="*/ 817160 w 817160"/>
                <a:gd name="connsiteY2" fmla="*/ 209800 h 419599"/>
                <a:gd name="connsiteX3" fmla="*/ 408580 w 817160"/>
                <a:gd name="connsiteY3" fmla="*/ 419600 h 419599"/>
                <a:gd name="connsiteX4" fmla="*/ 0 w 817160"/>
                <a:gd name="connsiteY4" fmla="*/ 209800 h 41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160" h="419599">
                  <a:moveTo>
                    <a:pt x="0" y="209800"/>
                  </a:moveTo>
                  <a:cubicBezTo>
                    <a:pt x="0" y="93931"/>
                    <a:pt x="182927" y="0"/>
                    <a:pt x="408580" y="0"/>
                  </a:cubicBezTo>
                  <a:cubicBezTo>
                    <a:pt x="634233" y="0"/>
                    <a:pt x="817160" y="93931"/>
                    <a:pt x="817160" y="209800"/>
                  </a:cubicBezTo>
                  <a:cubicBezTo>
                    <a:pt x="817160" y="325669"/>
                    <a:pt x="634233" y="419600"/>
                    <a:pt x="408580" y="419600"/>
                  </a:cubicBezTo>
                  <a:cubicBezTo>
                    <a:pt x="182927" y="419600"/>
                    <a:pt x="0" y="325669"/>
                    <a:pt x="0" y="2098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38AA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468" tIns="51802" rIns="95468" bIns="51802" numCol="1" spcCol="1270" anchor="ctr" anchorCtr="0">
              <a:noAutofit/>
            </a:bodyPr>
            <a:lstStyle/>
            <a:p>
              <a:pPr algn="ctr" defTabSz="200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525" kern="1200" dirty="0">
                  <a:solidFill>
                    <a:schemeClr val="tx1"/>
                  </a:solidFill>
                  <a:latin typeface="Lato" panose="020F0502020204030203" pitchFamily="34" charset="77"/>
                </a:rPr>
                <a:t>Dans les meilleurs délais</a:t>
              </a:r>
            </a:p>
          </p:txBody>
        </p:sp>
        <p:sp>
          <p:nvSpPr>
            <p:cNvPr id="111" name="Freeform 152">
              <a:extLst>
                <a:ext uri="{FF2B5EF4-FFF2-40B4-BE49-F238E27FC236}">
                  <a16:creationId xmlns:a16="http://schemas.microsoft.com/office/drawing/2014/main" id="{2A1C2D56-7626-714F-960A-7A078BC1D0CA}"/>
                </a:ext>
              </a:extLst>
            </p:cNvPr>
            <p:cNvSpPr/>
            <p:nvPr/>
          </p:nvSpPr>
          <p:spPr>
            <a:xfrm>
              <a:off x="2367074" y="4205833"/>
              <a:ext cx="750693" cy="349314"/>
            </a:xfrm>
            <a:custGeom>
              <a:avLst/>
              <a:gdLst>
                <a:gd name="connsiteX0" fmla="*/ 0 w 817160"/>
                <a:gd name="connsiteY0" fmla="*/ 209800 h 419599"/>
                <a:gd name="connsiteX1" fmla="*/ 408580 w 817160"/>
                <a:gd name="connsiteY1" fmla="*/ 0 h 419599"/>
                <a:gd name="connsiteX2" fmla="*/ 817160 w 817160"/>
                <a:gd name="connsiteY2" fmla="*/ 209800 h 419599"/>
                <a:gd name="connsiteX3" fmla="*/ 408580 w 817160"/>
                <a:gd name="connsiteY3" fmla="*/ 419600 h 419599"/>
                <a:gd name="connsiteX4" fmla="*/ 0 w 817160"/>
                <a:gd name="connsiteY4" fmla="*/ 209800 h 41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160" h="419599">
                  <a:moveTo>
                    <a:pt x="0" y="209800"/>
                  </a:moveTo>
                  <a:cubicBezTo>
                    <a:pt x="0" y="93931"/>
                    <a:pt x="182927" y="0"/>
                    <a:pt x="408580" y="0"/>
                  </a:cubicBezTo>
                  <a:cubicBezTo>
                    <a:pt x="634233" y="0"/>
                    <a:pt x="817160" y="93931"/>
                    <a:pt x="817160" y="209800"/>
                  </a:cubicBezTo>
                  <a:cubicBezTo>
                    <a:pt x="817160" y="325669"/>
                    <a:pt x="634233" y="419600"/>
                    <a:pt x="408580" y="419600"/>
                  </a:cubicBezTo>
                  <a:cubicBezTo>
                    <a:pt x="182927" y="419600"/>
                    <a:pt x="0" y="325669"/>
                    <a:pt x="0" y="2098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38AA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468" tIns="51802" rIns="95468" bIns="51802" numCol="1" spcCol="1270" anchor="ctr" anchorCtr="0">
              <a:noAutofit/>
            </a:bodyPr>
            <a:lstStyle/>
            <a:p>
              <a:pPr algn="ctr" defTabSz="200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525" kern="1200" dirty="0">
                  <a:solidFill>
                    <a:schemeClr val="tx1"/>
                  </a:solidFill>
                  <a:latin typeface="Lato" panose="020F0502020204030203" pitchFamily="34" charset="77"/>
                </a:rPr>
                <a:t>2 semaines</a:t>
              </a:r>
            </a:p>
          </p:txBody>
        </p:sp>
        <p:sp>
          <p:nvSpPr>
            <p:cNvPr id="112" name="Freeform 77">
              <a:extLst>
                <a:ext uri="{FF2B5EF4-FFF2-40B4-BE49-F238E27FC236}">
                  <a16:creationId xmlns:a16="http://schemas.microsoft.com/office/drawing/2014/main" id="{16C44369-1C4F-9F44-AF4F-4831B85085FF}"/>
                </a:ext>
              </a:extLst>
            </p:cNvPr>
            <p:cNvSpPr/>
            <p:nvPr/>
          </p:nvSpPr>
          <p:spPr>
            <a:xfrm>
              <a:off x="5679620" y="2752100"/>
              <a:ext cx="750693" cy="349314"/>
            </a:xfrm>
            <a:custGeom>
              <a:avLst/>
              <a:gdLst>
                <a:gd name="connsiteX0" fmla="*/ 0 w 817160"/>
                <a:gd name="connsiteY0" fmla="*/ 209800 h 419599"/>
                <a:gd name="connsiteX1" fmla="*/ 408580 w 817160"/>
                <a:gd name="connsiteY1" fmla="*/ 0 h 419599"/>
                <a:gd name="connsiteX2" fmla="*/ 817160 w 817160"/>
                <a:gd name="connsiteY2" fmla="*/ 209800 h 419599"/>
                <a:gd name="connsiteX3" fmla="*/ 408580 w 817160"/>
                <a:gd name="connsiteY3" fmla="*/ 419600 h 419599"/>
                <a:gd name="connsiteX4" fmla="*/ 0 w 817160"/>
                <a:gd name="connsiteY4" fmla="*/ 209800 h 41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160" h="419599">
                  <a:moveTo>
                    <a:pt x="0" y="209800"/>
                  </a:moveTo>
                  <a:cubicBezTo>
                    <a:pt x="0" y="93931"/>
                    <a:pt x="182927" y="0"/>
                    <a:pt x="408580" y="0"/>
                  </a:cubicBezTo>
                  <a:cubicBezTo>
                    <a:pt x="634233" y="0"/>
                    <a:pt x="817160" y="93931"/>
                    <a:pt x="817160" y="209800"/>
                  </a:cubicBezTo>
                  <a:cubicBezTo>
                    <a:pt x="817160" y="325669"/>
                    <a:pt x="634233" y="419600"/>
                    <a:pt x="408580" y="419600"/>
                  </a:cubicBezTo>
                  <a:cubicBezTo>
                    <a:pt x="182927" y="419600"/>
                    <a:pt x="0" y="325669"/>
                    <a:pt x="0" y="2098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38AA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468" tIns="51802" rIns="95468" bIns="51802" numCol="1" spcCol="1270" anchor="ctr" anchorCtr="0">
              <a:noAutofit/>
            </a:bodyPr>
            <a:lstStyle/>
            <a:p>
              <a:pPr algn="ctr" defTabSz="200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525" kern="1200" dirty="0">
                  <a:solidFill>
                    <a:schemeClr val="tx1"/>
                  </a:solidFill>
                  <a:latin typeface="Lato" panose="020F0502020204030203" pitchFamily="34" charset="77"/>
                </a:rPr>
                <a:t>Sous 1 mois</a:t>
              </a:r>
            </a:p>
          </p:txBody>
        </p:sp>
        <p:sp>
          <p:nvSpPr>
            <p:cNvPr id="113" name="Freeform 79">
              <a:extLst>
                <a:ext uri="{FF2B5EF4-FFF2-40B4-BE49-F238E27FC236}">
                  <a16:creationId xmlns:a16="http://schemas.microsoft.com/office/drawing/2014/main" id="{C4571FAC-7B44-0649-86DC-A7B222AFB6EF}"/>
                </a:ext>
              </a:extLst>
            </p:cNvPr>
            <p:cNvSpPr/>
            <p:nvPr/>
          </p:nvSpPr>
          <p:spPr>
            <a:xfrm>
              <a:off x="5689460" y="3499883"/>
              <a:ext cx="750693" cy="349314"/>
            </a:xfrm>
            <a:custGeom>
              <a:avLst/>
              <a:gdLst>
                <a:gd name="connsiteX0" fmla="*/ 0 w 817160"/>
                <a:gd name="connsiteY0" fmla="*/ 209800 h 419599"/>
                <a:gd name="connsiteX1" fmla="*/ 408580 w 817160"/>
                <a:gd name="connsiteY1" fmla="*/ 0 h 419599"/>
                <a:gd name="connsiteX2" fmla="*/ 817160 w 817160"/>
                <a:gd name="connsiteY2" fmla="*/ 209800 h 419599"/>
                <a:gd name="connsiteX3" fmla="*/ 408580 w 817160"/>
                <a:gd name="connsiteY3" fmla="*/ 419600 h 419599"/>
                <a:gd name="connsiteX4" fmla="*/ 0 w 817160"/>
                <a:gd name="connsiteY4" fmla="*/ 209800 h 41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160" h="419599">
                  <a:moveTo>
                    <a:pt x="0" y="209800"/>
                  </a:moveTo>
                  <a:cubicBezTo>
                    <a:pt x="0" y="93931"/>
                    <a:pt x="182927" y="0"/>
                    <a:pt x="408580" y="0"/>
                  </a:cubicBezTo>
                  <a:cubicBezTo>
                    <a:pt x="634233" y="0"/>
                    <a:pt x="817160" y="93931"/>
                    <a:pt x="817160" y="209800"/>
                  </a:cubicBezTo>
                  <a:cubicBezTo>
                    <a:pt x="817160" y="325669"/>
                    <a:pt x="634233" y="419600"/>
                    <a:pt x="408580" y="419600"/>
                  </a:cubicBezTo>
                  <a:cubicBezTo>
                    <a:pt x="182927" y="419600"/>
                    <a:pt x="0" y="325669"/>
                    <a:pt x="0" y="2098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38AA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468" tIns="51802" rIns="95468" bIns="51802" numCol="1" spcCol="1270" anchor="ctr" anchorCtr="0">
              <a:noAutofit/>
            </a:bodyPr>
            <a:lstStyle/>
            <a:p>
              <a:pPr algn="ctr" defTabSz="200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525" kern="1200" dirty="0">
                  <a:solidFill>
                    <a:schemeClr val="tx1"/>
                  </a:solidFill>
                  <a:latin typeface="Lato" panose="020F0502020204030203" pitchFamily="34" charset="77"/>
                </a:rPr>
                <a:t>2 semaines</a:t>
              </a:r>
            </a:p>
          </p:txBody>
        </p:sp>
        <p:sp>
          <p:nvSpPr>
            <p:cNvPr id="114" name="Freeform 80">
              <a:extLst>
                <a:ext uri="{FF2B5EF4-FFF2-40B4-BE49-F238E27FC236}">
                  <a16:creationId xmlns:a16="http://schemas.microsoft.com/office/drawing/2014/main" id="{483918A0-5E1D-4D45-8C27-841964FB6B2D}"/>
                </a:ext>
              </a:extLst>
            </p:cNvPr>
            <p:cNvSpPr/>
            <p:nvPr/>
          </p:nvSpPr>
          <p:spPr>
            <a:xfrm>
              <a:off x="5689460" y="4247665"/>
              <a:ext cx="750693" cy="426772"/>
            </a:xfrm>
            <a:custGeom>
              <a:avLst/>
              <a:gdLst>
                <a:gd name="connsiteX0" fmla="*/ 0 w 817160"/>
                <a:gd name="connsiteY0" fmla="*/ 209800 h 419599"/>
                <a:gd name="connsiteX1" fmla="*/ 408580 w 817160"/>
                <a:gd name="connsiteY1" fmla="*/ 0 h 419599"/>
                <a:gd name="connsiteX2" fmla="*/ 817160 w 817160"/>
                <a:gd name="connsiteY2" fmla="*/ 209800 h 419599"/>
                <a:gd name="connsiteX3" fmla="*/ 408580 w 817160"/>
                <a:gd name="connsiteY3" fmla="*/ 419600 h 419599"/>
                <a:gd name="connsiteX4" fmla="*/ 0 w 817160"/>
                <a:gd name="connsiteY4" fmla="*/ 209800 h 41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160" h="419599">
                  <a:moveTo>
                    <a:pt x="0" y="209800"/>
                  </a:moveTo>
                  <a:cubicBezTo>
                    <a:pt x="0" y="93931"/>
                    <a:pt x="182927" y="0"/>
                    <a:pt x="408580" y="0"/>
                  </a:cubicBezTo>
                  <a:cubicBezTo>
                    <a:pt x="634233" y="0"/>
                    <a:pt x="817160" y="93931"/>
                    <a:pt x="817160" y="209800"/>
                  </a:cubicBezTo>
                  <a:cubicBezTo>
                    <a:pt x="817160" y="325669"/>
                    <a:pt x="634233" y="419600"/>
                    <a:pt x="408580" y="419600"/>
                  </a:cubicBezTo>
                  <a:cubicBezTo>
                    <a:pt x="182927" y="419600"/>
                    <a:pt x="0" y="325669"/>
                    <a:pt x="0" y="2098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38AA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000" tIns="51802" rIns="27000" bIns="51802" numCol="1" spcCol="1270" anchor="ctr" anchorCtr="0">
              <a:noAutofit/>
            </a:bodyPr>
            <a:lstStyle/>
            <a:p>
              <a:pPr algn="ctr" defTabSz="200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450" kern="1200" dirty="0">
                  <a:solidFill>
                    <a:schemeClr val="tx1"/>
                  </a:solidFill>
                  <a:latin typeface="Lato" panose="020F0502020204030203" pitchFamily="34" charset="77"/>
                </a:rPr>
                <a:t>Immédiatement sur le portail des autorisations</a:t>
              </a:r>
            </a:p>
          </p:txBody>
        </p:sp>
        <p:sp>
          <p:nvSpPr>
            <p:cNvPr id="115" name="Freeform 82">
              <a:extLst>
                <a:ext uri="{FF2B5EF4-FFF2-40B4-BE49-F238E27FC236}">
                  <a16:creationId xmlns:a16="http://schemas.microsoft.com/office/drawing/2014/main" id="{6F950888-1C19-5645-941F-B0C5B2B2CA12}"/>
                </a:ext>
              </a:extLst>
            </p:cNvPr>
            <p:cNvSpPr/>
            <p:nvPr/>
          </p:nvSpPr>
          <p:spPr>
            <a:xfrm>
              <a:off x="5679620" y="2004318"/>
              <a:ext cx="750693" cy="349314"/>
            </a:xfrm>
            <a:custGeom>
              <a:avLst/>
              <a:gdLst>
                <a:gd name="connsiteX0" fmla="*/ 0 w 817160"/>
                <a:gd name="connsiteY0" fmla="*/ 209800 h 419599"/>
                <a:gd name="connsiteX1" fmla="*/ 408580 w 817160"/>
                <a:gd name="connsiteY1" fmla="*/ 0 h 419599"/>
                <a:gd name="connsiteX2" fmla="*/ 817160 w 817160"/>
                <a:gd name="connsiteY2" fmla="*/ 209800 h 419599"/>
                <a:gd name="connsiteX3" fmla="*/ 408580 w 817160"/>
                <a:gd name="connsiteY3" fmla="*/ 419600 h 419599"/>
                <a:gd name="connsiteX4" fmla="*/ 0 w 817160"/>
                <a:gd name="connsiteY4" fmla="*/ 209800 h 41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160" h="419599">
                  <a:moveTo>
                    <a:pt x="0" y="209800"/>
                  </a:moveTo>
                  <a:cubicBezTo>
                    <a:pt x="0" y="93931"/>
                    <a:pt x="182927" y="0"/>
                    <a:pt x="408580" y="0"/>
                  </a:cubicBezTo>
                  <a:cubicBezTo>
                    <a:pt x="634233" y="0"/>
                    <a:pt x="817160" y="93931"/>
                    <a:pt x="817160" y="209800"/>
                  </a:cubicBezTo>
                  <a:cubicBezTo>
                    <a:pt x="817160" y="325669"/>
                    <a:pt x="634233" y="419600"/>
                    <a:pt x="408580" y="419600"/>
                  </a:cubicBezTo>
                  <a:cubicBezTo>
                    <a:pt x="182927" y="419600"/>
                    <a:pt x="0" y="325669"/>
                    <a:pt x="0" y="2098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38AA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468" tIns="51802" rIns="95468" bIns="51802" numCol="1" spcCol="1270" anchor="ctr" anchorCtr="0">
              <a:noAutofit/>
            </a:bodyPr>
            <a:lstStyle/>
            <a:p>
              <a:pPr algn="ctr" defTabSz="200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525" kern="1200" dirty="0">
                  <a:solidFill>
                    <a:schemeClr val="tx1"/>
                  </a:solidFill>
                  <a:latin typeface="Lato" panose="020F0502020204030203" pitchFamily="34" charset="77"/>
                </a:rPr>
                <a:t>3 semaines</a:t>
              </a:r>
            </a:p>
          </p:txBody>
        </p:sp>
        <p:sp>
          <p:nvSpPr>
            <p:cNvPr id="116" name="Freeform 86">
              <a:extLst>
                <a:ext uri="{FF2B5EF4-FFF2-40B4-BE49-F238E27FC236}">
                  <a16:creationId xmlns:a16="http://schemas.microsoft.com/office/drawing/2014/main" id="{22358A14-AEC0-BC46-9F93-CBB670D64098}"/>
                </a:ext>
              </a:extLst>
            </p:cNvPr>
            <p:cNvSpPr/>
            <p:nvPr/>
          </p:nvSpPr>
          <p:spPr>
            <a:xfrm>
              <a:off x="7351325" y="3360550"/>
              <a:ext cx="750693" cy="349314"/>
            </a:xfrm>
            <a:custGeom>
              <a:avLst/>
              <a:gdLst>
                <a:gd name="connsiteX0" fmla="*/ 0 w 817160"/>
                <a:gd name="connsiteY0" fmla="*/ 209800 h 419599"/>
                <a:gd name="connsiteX1" fmla="*/ 408580 w 817160"/>
                <a:gd name="connsiteY1" fmla="*/ 0 h 419599"/>
                <a:gd name="connsiteX2" fmla="*/ 817160 w 817160"/>
                <a:gd name="connsiteY2" fmla="*/ 209800 h 419599"/>
                <a:gd name="connsiteX3" fmla="*/ 408580 w 817160"/>
                <a:gd name="connsiteY3" fmla="*/ 419600 h 419599"/>
                <a:gd name="connsiteX4" fmla="*/ 0 w 817160"/>
                <a:gd name="connsiteY4" fmla="*/ 209800 h 41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160" h="419599">
                  <a:moveTo>
                    <a:pt x="0" y="209800"/>
                  </a:moveTo>
                  <a:cubicBezTo>
                    <a:pt x="0" y="93931"/>
                    <a:pt x="182927" y="0"/>
                    <a:pt x="408580" y="0"/>
                  </a:cubicBezTo>
                  <a:cubicBezTo>
                    <a:pt x="634233" y="0"/>
                    <a:pt x="817160" y="93931"/>
                    <a:pt x="817160" y="209800"/>
                  </a:cubicBezTo>
                  <a:cubicBezTo>
                    <a:pt x="817160" y="325669"/>
                    <a:pt x="634233" y="419600"/>
                    <a:pt x="408580" y="419600"/>
                  </a:cubicBezTo>
                  <a:cubicBezTo>
                    <a:pt x="182927" y="419600"/>
                    <a:pt x="0" y="325669"/>
                    <a:pt x="0" y="2098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38AA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468" tIns="51802" rIns="95468" bIns="51802" numCol="1" spcCol="1270" anchor="ctr" anchorCtr="0">
              <a:noAutofit/>
            </a:bodyPr>
            <a:lstStyle/>
            <a:p>
              <a:pPr algn="ctr" defTabSz="200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525" kern="1200" dirty="0">
                  <a:solidFill>
                    <a:schemeClr val="tx1"/>
                  </a:solidFill>
                  <a:latin typeface="Lato" panose="020F0502020204030203" pitchFamily="34" charset="77"/>
                </a:rPr>
                <a:t>Dans les meilleurs délais</a:t>
              </a:r>
            </a:p>
          </p:txBody>
        </p:sp>
        <p:sp>
          <p:nvSpPr>
            <p:cNvPr id="117" name="Freeform 87">
              <a:extLst>
                <a:ext uri="{FF2B5EF4-FFF2-40B4-BE49-F238E27FC236}">
                  <a16:creationId xmlns:a16="http://schemas.microsoft.com/office/drawing/2014/main" id="{1441BA84-28CB-974C-A5C0-DF57F10A746F}"/>
                </a:ext>
              </a:extLst>
            </p:cNvPr>
            <p:cNvSpPr/>
            <p:nvPr/>
          </p:nvSpPr>
          <p:spPr>
            <a:xfrm>
              <a:off x="7351325" y="4108334"/>
              <a:ext cx="750693" cy="349314"/>
            </a:xfrm>
            <a:custGeom>
              <a:avLst/>
              <a:gdLst>
                <a:gd name="connsiteX0" fmla="*/ 0 w 817160"/>
                <a:gd name="connsiteY0" fmla="*/ 209800 h 419599"/>
                <a:gd name="connsiteX1" fmla="*/ 408580 w 817160"/>
                <a:gd name="connsiteY1" fmla="*/ 0 h 419599"/>
                <a:gd name="connsiteX2" fmla="*/ 817160 w 817160"/>
                <a:gd name="connsiteY2" fmla="*/ 209800 h 419599"/>
                <a:gd name="connsiteX3" fmla="*/ 408580 w 817160"/>
                <a:gd name="connsiteY3" fmla="*/ 419600 h 419599"/>
                <a:gd name="connsiteX4" fmla="*/ 0 w 817160"/>
                <a:gd name="connsiteY4" fmla="*/ 209800 h 41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160" h="419599">
                  <a:moveTo>
                    <a:pt x="0" y="209800"/>
                  </a:moveTo>
                  <a:cubicBezTo>
                    <a:pt x="0" y="93931"/>
                    <a:pt x="182927" y="0"/>
                    <a:pt x="408580" y="0"/>
                  </a:cubicBezTo>
                  <a:cubicBezTo>
                    <a:pt x="634233" y="0"/>
                    <a:pt x="817160" y="93931"/>
                    <a:pt x="817160" y="209800"/>
                  </a:cubicBezTo>
                  <a:cubicBezTo>
                    <a:pt x="817160" y="325669"/>
                    <a:pt x="634233" y="419600"/>
                    <a:pt x="408580" y="419600"/>
                  </a:cubicBezTo>
                  <a:cubicBezTo>
                    <a:pt x="182927" y="419600"/>
                    <a:pt x="0" y="325669"/>
                    <a:pt x="0" y="2098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38AA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468" tIns="51802" rIns="95468" bIns="51802" numCol="1" spcCol="1270" anchor="ctr" anchorCtr="0">
              <a:noAutofit/>
            </a:bodyPr>
            <a:lstStyle/>
            <a:p>
              <a:pPr algn="ctr" defTabSz="200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525" dirty="0">
                  <a:solidFill>
                    <a:schemeClr val="tx1"/>
                  </a:solidFill>
                  <a:latin typeface="Lato" panose="020F0502020204030203" pitchFamily="34" charset="77"/>
                </a:rPr>
                <a:t>1</a:t>
              </a:r>
              <a:r>
                <a:rPr lang="fr-FR" sz="525" kern="1200" dirty="0">
                  <a:solidFill>
                    <a:schemeClr val="tx1"/>
                  </a:solidFill>
                  <a:latin typeface="Lato" panose="020F0502020204030203" pitchFamily="34" charset="77"/>
                </a:rPr>
                <a:t> semaine</a:t>
              </a:r>
            </a:p>
          </p:txBody>
        </p:sp>
        <p:sp>
          <p:nvSpPr>
            <p:cNvPr id="118" name="Freeform 88">
              <a:extLst>
                <a:ext uri="{FF2B5EF4-FFF2-40B4-BE49-F238E27FC236}">
                  <a16:creationId xmlns:a16="http://schemas.microsoft.com/office/drawing/2014/main" id="{F071F6E1-D5B6-1F49-82E5-AA11CC2058FD}"/>
                </a:ext>
              </a:extLst>
            </p:cNvPr>
            <p:cNvSpPr/>
            <p:nvPr/>
          </p:nvSpPr>
          <p:spPr>
            <a:xfrm>
              <a:off x="7341486" y="2004318"/>
              <a:ext cx="750693" cy="349314"/>
            </a:xfrm>
            <a:custGeom>
              <a:avLst/>
              <a:gdLst>
                <a:gd name="connsiteX0" fmla="*/ 0 w 817160"/>
                <a:gd name="connsiteY0" fmla="*/ 209800 h 419599"/>
                <a:gd name="connsiteX1" fmla="*/ 408580 w 817160"/>
                <a:gd name="connsiteY1" fmla="*/ 0 h 419599"/>
                <a:gd name="connsiteX2" fmla="*/ 817160 w 817160"/>
                <a:gd name="connsiteY2" fmla="*/ 209800 h 419599"/>
                <a:gd name="connsiteX3" fmla="*/ 408580 w 817160"/>
                <a:gd name="connsiteY3" fmla="*/ 419600 h 419599"/>
                <a:gd name="connsiteX4" fmla="*/ 0 w 817160"/>
                <a:gd name="connsiteY4" fmla="*/ 209800 h 41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160" h="419599">
                  <a:moveTo>
                    <a:pt x="0" y="209800"/>
                  </a:moveTo>
                  <a:cubicBezTo>
                    <a:pt x="0" y="93931"/>
                    <a:pt x="182927" y="0"/>
                    <a:pt x="408580" y="0"/>
                  </a:cubicBezTo>
                  <a:cubicBezTo>
                    <a:pt x="634233" y="0"/>
                    <a:pt x="817160" y="93931"/>
                    <a:pt x="817160" y="209800"/>
                  </a:cubicBezTo>
                  <a:cubicBezTo>
                    <a:pt x="817160" y="325669"/>
                    <a:pt x="634233" y="419600"/>
                    <a:pt x="408580" y="419600"/>
                  </a:cubicBezTo>
                  <a:cubicBezTo>
                    <a:pt x="182927" y="419600"/>
                    <a:pt x="0" y="325669"/>
                    <a:pt x="0" y="2098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38AA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468" tIns="51802" rIns="95468" bIns="51802" numCol="1" spcCol="1270" anchor="ctr" anchorCtr="0">
              <a:noAutofit/>
            </a:bodyPr>
            <a:lstStyle/>
            <a:p>
              <a:pPr algn="ctr" defTabSz="200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525" kern="1200" dirty="0">
                  <a:solidFill>
                    <a:schemeClr val="tx1"/>
                  </a:solidFill>
                  <a:latin typeface="Lato" panose="020F0502020204030203" pitchFamily="34" charset="77"/>
                </a:rPr>
                <a:t>2 jours ouvrés</a:t>
              </a:r>
            </a:p>
          </p:txBody>
        </p:sp>
        <p:sp>
          <p:nvSpPr>
            <p:cNvPr id="119" name="Freeform 90">
              <a:extLst>
                <a:ext uri="{FF2B5EF4-FFF2-40B4-BE49-F238E27FC236}">
                  <a16:creationId xmlns:a16="http://schemas.microsoft.com/office/drawing/2014/main" id="{55765454-F9A3-2D4B-B082-01113435F735}"/>
                </a:ext>
              </a:extLst>
            </p:cNvPr>
            <p:cNvSpPr/>
            <p:nvPr/>
          </p:nvSpPr>
          <p:spPr>
            <a:xfrm>
              <a:off x="7351325" y="4877932"/>
              <a:ext cx="750693" cy="349314"/>
            </a:xfrm>
            <a:custGeom>
              <a:avLst/>
              <a:gdLst>
                <a:gd name="connsiteX0" fmla="*/ 0 w 817160"/>
                <a:gd name="connsiteY0" fmla="*/ 209800 h 419599"/>
                <a:gd name="connsiteX1" fmla="*/ 408580 w 817160"/>
                <a:gd name="connsiteY1" fmla="*/ 0 h 419599"/>
                <a:gd name="connsiteX2" fmla="*/ 817160 w 817160"/>
                <a:gd name="connsiteY2" fmla="*/ 209800 h 419599"/>
                <a:gd name="connsiteX3" fmla="*/ 408580 w 817160"/>
                <a:gd name="connsiteY3" fmla="*/ 419600 h 419599"/>
                <a:gd name="connsiteX4" fmla="*/ 0 w 817160"/>
                <a:gd name="connsiteY4" fmla="*/ 209800 h 41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160" h="419599">
                  <a:moveTo>
                    <a:pt x="0" y="209800"/>
                  </a:moveTo>
                  <a:cubicBezTo>
                    <a:pt x="0" y="93931"/>
                    <a:pt x="182927" y="0"/>
                    <a:pt x="408580" y="0"/>
                  </a:cubicBezTo>
                  <a:cubicBezTo>
                    <a:pt x="634233" y="0"/>
                    <a:pt x="817160" y="93931"/>
                    <a:pt x="817160" y="209800"/>
                  </a:cubicBezTo>
                  <a:cubicBezTo>
                    <a:pt x="817160" y="325669"/>
                    <a:pt x="634233" y="419600"/>
                    <a:pt x="408580" y="419600"/>
                  </a:cubicBezTo>
                  <a:cubicBezTo>
                    <a:pt x="182927" y="419600"/>
                    <a:pt x="0" y="325669"/>
                    <a:pt x="0" y="2098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38AA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000" tIns="51802" rIns="27000" bIns="51802" numCol="1" spcCol="1270" anchor="ctr" anchorCtr="0">
              <a:noAutofit/>
            </a:bodyPr>
            <a:lstStyle/>
            <a:p>
              <a:pPr algn="ctr" defTabSz="200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450" dirty="0">
                  <a:solidFill>
                    <a:schemeClr val="tx1"/>
                  </a:solidFill>
                  <a:latin typeface="Lato" panose="020F0502020204030203" pitchFamily="34" charset="77"/>
                </a:rPr>
                <a:t>Immédiatement</a:t>
              </a:r>
            </a:p>
          </p:txBody>
        </p:sp>
      </p:grpSp>
      <p:grpSp>
        <p:nvGrpSpPr>
          <p:cNvPr id="120" name="Group 107">
            <a:extLst>
              <a:ext uri="{FF2B5EF4-FFF2-40B4-BE49-F238E27FC236}">
                <a16:creationId xmlns:a16="http://schemas.microsoft.com/office/drawing/2014/main" id="{49980E84-BBA0-5842-A091-B056DC4CB43E}"/>
              </a:ext>
            </a:extLst>
          </p:cNvPr>
          <p:cNvGrpSpPr/>
          <p:nvPr/>
        </p:nvGrpSpPr>
        <p:grpSpPr>
          <a:xfrm>
            <a:off x="5842525" y="1094094"/>
            <a:ext cx="1434761" cy="349466"/>
            <a:chOff x="2225323" y="162040"/>
            <a:chExt cx="1913015" cy="465954"/>
          </a:xfrm>
        </p:grpSpPr>
        <p:sp>
          <p:nvSpPr>
            <p:cNvPr id="121" name="Oval 108">
              <a:extLst>
                <a:ext uri="{FF2B5EF4-FFF2-40B4-BE49-F238E27FC236}">
                  <a16:creationId xmlns:a16="http://schemas.microsoft.com/office/drawing/2014/main" id="{D5137B69-E7D6-A645-B83F-0D15AC24D8C9}"/>
                </a:ext>
              </a:extLst>
            </p:cNvPr>
            <p:cNvSpPr/>
            <p:nvPr/>
          </p:nvSpPr>
          <p:spPr>
            <a:xfrm>
              <a:off x="3778338" y="162817"/>
              <a:ext cx="360000" cy="464400"/>
            </a:xfrm>
            <a:prstGeom prst="ellipse">
              <a:avLst/>
            </a:prstGeom>
            <a:solidFill>
              <a:srgbClr val="0038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 sz="1050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D645AD0F-EED5-4F4D-99ED-3F2EEA2D4F63}"/>
                </a:ext>
              </a:extLst>
            </p:cNvPr>
            <p:cNvSpPr/>
            <p:nvPr/>
          </p:nvSpPr>
          <p:spPr>
            <a:xfrm flipH="1">
              <a:off x="2457523" y="162040"/>
              <a:ext cx="1497676" cy="465954"/>
            </a:xfrm>
            <a:prstGeom prst="rect">
              <a:avLst/>
            </a:prstGeom>
            <a:solidFill>
              <a:srgbClr val="0038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000" rtlCol="0" anchor="ctr"/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600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4. La décision du collège </a:t>
              </a:r>
            </a:p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600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et ses suites</a:t>
              </a:r>
            </a:p>
          </p:txBody>
        </p:sp>
        <p:sp>
          <p:nvSpPr>
            <p:cNvPr id="123" name="Oval 112">
              <a:extLst>
                <a:ext uri="{FF2B5EF4-FFF2-40B4-BE49-F238E27FC236}">
                  <a16:creationId xmlns:a16="http://schemas.microsoft.com/office/drawing/2014/main" id="{162E2319-313A-1F44-849C-E32AABC9A1D2}"/>
                </a:ext>
              </a:extLst>
            </p:cNvPr>
            <p:cNvSpPr/>
            <p:nvPr/>
          </p:nvSpPr>
          <p:spPr>
            <a:xfrm>
              <a:off x="2225323" y="162817"/>
              <a:ext cx="360000" cy="46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 sz="1050"/>
            </a:p>
          </p:txBody>
        </p:sp>
      </p:grpSp>
      <p:grpSp>
        <p:nvGrpSpPr>
          <p:cNvPr id="124" name="Group 101">
            <a:extLst>
              <a:ext uri="{FF2B5EF4-FFF2-40B4-BE49-F238E27FC236}">
                <a16:creationId xmlns:a16="http://schemas.microsoft.com/office/drawing/2014/main" id="{C6D330D3-BBF8-8148-816A-A11067122915}"/>
              </a:ext>
            </a:extLst>
          </p:cNvPr>
          <p:cNvGrpSpPr/>
          <p:nvPr/>
        </p:nvGrpSpPr>
        <p:grpSpPr>
          <a:xfrm>
            <a:off x="4614880" y="1092810"/>
            <a:ext cx="1434761" cy="349466"/>
            <a:chOff x="2225323" y="162040"/>
            <a:chExt cx="1913015" cy="465954"/>
          </a:xfrm>
        </p:grpSpPr>
        <p:sp>
          <p:nvSpPr>
            <p:cNvPr id="125" name="Oval 103">
              <a:extLst>
                <a:ext uri="{FF2B5EF4-FFF2-40B4-BE49-F238E27FC236}">
                  <a16:creationId xmlns:a16="http://schemas.microsoft.com/office/drawing/2014/main" id="{64C819B5-CA85-8744-A262-D16367798C57}"/>
                </a:ext>
              </a:extLst>
            </p:cNvPr>
            <p:cNvSpPr/>
            <p:nvPr/>
          </p:nvSpPr>
          <p:spPr>
            <a:xfrm>
              <a:off x="3778338" y="162817"/>
              <a:ext cx="360000" cy="464400"/>
            </a:xfrm>
            <a:prstGeom prst="ellipse">
              <a:avLst/>
            </a:prstGeom>
            <a:solidFill>
              <a:srgbClr val="0038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 sz="105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4304734D-DD6C-0946-B6C1-7378397CFAF4}"/>
                </a:ext>
              </a:extLst>
            </p:cNvPr>
            <p:cNvSpPr/>
            <p:nvPr/>
          </p:nvSpPr>
          <p:spPr>
            <a:xfrm flipH="1">
              <a:off x="2457523" y="162040"/>
              <a:ext cx="1497676" cy="465954"/>
            </a:xfrm>
            <a:prstGeom prst="rect">
              <a:avLst/>
            </a:prstGeom>
            <a:solidFill>
              <a:srgbClr val="0038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000" rtlCol="0" anchor="ctr"/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600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3. Suivre son dossier</a:t>
              </a:r>
            </a:p>
          </p:txBody>
        </p:sp>
        <p:sp>
          <p:nvSpPr>
            <p:cNvPr id="127" name="Oval 106">
              <a:extLst>
                <a:ext uri="{FF2B5EF4-FFF2-40B4-BE49-F238E27FC236}">
                  <a16:creationId xmlns:a16="http://schemas.microsoft.com/office/drawing/2014/main" id="{587B774D-E613-984D-8D4C-53280954953D}"/>
                </a:ext>
              </a:extLst>
            </p:cNvPr>
            <p:cNvSpPr/>
            <p:nvPr/>
          </p:nvSpPr>
          <p:spPr>
            <a:xfrm>
              <a:off x="2225323" y="162817"/>
              <a:ext cx="360000" cy="46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 sz="1050"/>
            </a:p>
          </p:txBody>
        </p:sp>
      </p:grpSp>
      <p:grpSp>
        <p:nvGrpSpPr>
          <p:cNvPr id="128" name="Group 95">
            <a:extLst>
              <a:ext uri="{FF2B5EF4-FFF2-40B4-BE49-F238E27FC236}">
                <a16:creationId xmlns:a16="http://schemas.microsoft.com/office/drawing/2014/main" id="{341F7677-A5AD-B046-B632-6B2818E1A6CF}"/>
              </a:ext>
            </a:extLst>
          </p:cNvPr>
          <p:cNvGrpSpPr/>
          <p:nvPr/>
        </p:nvGrpSpPr>
        <p:grpSpPr>
          <a:xfrm>
            <a:off x="3387235" y="1092810"/>
            <a:ext cx="1434761" cy="349466"/>
            <a:chOff x="2225323" y="162040"/>
            <a:chExt cx="1913015" cy="465954"/>
          </a:xfrm>
        </p:grpSpPr>
        <p:sp>
          <p:nvSpPr>
            <p:cNvPr id="129" name="Oval 97">
              <a:extLst>
                <a:ext uri="{FF2B5EF4-FFF2-40B4-BE49-F238E27FC236}">
                  <a16:creationId xmlns:a16="http://schemas.microsoft.com/office/drawing/2014/main" id="{8EBCCC08-A342-5544-8C06-9C5D54B1FC36}"/>
                </a:ext>
              </a:extLst>
            </p:cNvPr>
            <p:cNvSpPr/>
            <p:nvPr/>
          </p:nvSpPr>
          <p:spPr>
            <a:xfrm>
              <a:off x="3778338" y="162817"/>
              <a:ext cx="360000" cy="464400"/>
            </a:xfrm>
            <a:prstGeom prst="ellipse">
              <a:avLst/>
            </a:prstGeom>
            <a:solidFill>
              <a:srgbClr val="0038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 sz="105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53917701-8213-0D4B-A1BA-812AC4ABA18D}"/>
                </a:ext>
              </a:extLst>
            </p:cNvPr>
            <p:cNvSpPr/>
            <p:nvPr/>
          </p:nvSpPr>
          <p:spPr>
            <a:xfrm flipH="1">
              <a:off x="2457523" y="162040"/>
              <a:ext cx="1497676" cy="465954"/>
            </a:xfrm>
            <a:prstGeom prst="rect">
              <a:avLst/>
            </a:prstGeom>
            <a:solidFill>
              <a:srgbClr val="0038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000" rtlCol="0" anchor="ctr"/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600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2. Compléter et déposer son dossier</a:t>
              </a:r>
            </a:p>
          </p:txBody>
        </p:sp>
        <p:sp>
          <p:nvSpPr>
            <p:cNvPr id="131" name="Oval 98">
              <a:extLst>
                <a:ext uri="{FF2B5EF4-FFF2-40B4-BE49-F238E27FC236}">
                  <a16:creationId xmlns:a16="http://schemas.microsoft.com/office/drawing/2014/main" id="{DE65BB9A-3BB6-794E-AB6D-0C043FC928E8}"/>
                </a:ext>
              </a:extLst>
            </p:cNvPr>
            <p:cNvSpPr/>
            <p:nvPr/>
          </p:nvSpPr>
          <p:spPr>
            <a:xfrm>
              <a:off x="2225323" y="162817"/>
              <a:ext cx="360000" cy="46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 sz="1050"/>
            </a:p>
          </p:txBody>
        </p:sp>
      </p:grpSp>
      <p:grpSp>
        <p:nvGrpSpPr>
          <p:cNvPr id="132" name="Group 3">
            <a:extLst>
              <a:ext uri="{FF2B5EF4-FFF2-40B4-BE49-F238E27FC236}">
                <a16:creationId xmlns:a16="http://schemas.microsoft.com/office/drawing/2014/main" id="{A07028E0-E738-B545-B5C4-4D0D42712220}"/>
              </a:ext>
            </a:extLst>
          </p:cNvPr>
          <p:cNvGrpSpPr/>
          <p:nvPr/>
        </p:nvGrpSpPr>
        <p:grpSpPr>
          <a:xfrm>
            <a:off x="1155318" y="1093101"/>
            <a:ext cx="2439033" cy="349466"/>
            <a:chOff x="895901" y="162040"/>
            <a:chExt cx="3252044" cy="465954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9B0857B5-40F5-404F-9E76-DBEC504888B8}"/>
                </a:ext>
              </a:extLst>
            </p:cNvPr>
            <p:cNvSpPr/>
            <p:nvPr/>
          </p:nvSpPr>
          <p:spPr>
            <a:xfrm flipH="1">
              <a:off x="895901" y="162040"/>
              <a:ext cx="3059298" cy="465954"/>
            </a:xfrm>
            <a:prstGeom prst="rect">
              <a:avLst/>
            </a:prstGeom>
            <a:solidFill>
              <a:srgbClr val="0038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108000" rtlCol="0" anchor="ctr"/>
            <a:lstStyle/>
            <a:p>
              <a:pPr algn="ctr"/>
              <a:r>
                <a:rPr lang="fr-FR" sz="600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1. Premiers contacts et présenter son projet</a:t>
              </a:r>
            </a:p>
          </p:txBody>
        </p:sp>
        <p:sp>
          <p:nvSpPr>
            <p:cNvPr id="134" name="Oval 2">
              <a:extLst>
                <a:ext uri="{FF2B5EF4-FFF2-40B4-BE49-F238E27FC236}">
                  <a16:creationId xmlns:a16="http://schemas.microsoft.com/office/drawing/2014/main" id="{D419FC46-C7DC-8D4B-B088-6EB21E41CE84}"/>
                </a:ext>
              </a:extLst>
            </p:cNvPr>
            <p:cNvSpPr/>
            <p:nvPr/>
          </p:nvSpPr>
          <p:spPr>
            <a:xfrm>
              <a:off x="3787945" y="162817"/>
              <a:ext cx="360000" cy="464400"/>
            </a:xfrm>
            <a:prstGeom prst="ellipse">
              <a:avLst/>
            </a:prstGeom>
            <a:solidFill>
              <a:srgbClr val="0038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 sz="1050"/>
            </a:p>
          </p:txBody>
        </p:sp>
      </p:grpSp>
      <p:sp>
        <p:nvSpPr>
          <p:cNvPr id="135" name="Parenthèse fermante 134"/>
          <p:cNvSpPr/>
          <p:nvPr/>
        </p:nvSpPr>
        <p:spPr>
          <a:xfrm>
            <a:off x="5912287" y="2451037"/>
            <a:ext cx="45584" cy="1113147"/>
          </a:xfrm>
          <a:prstGeom prst="righ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136" name="Flèche gauche 135"/>
          <p:cNvSpPr/>
          <p:nvPr/>
        </p:nvSpPr>
        <p:spPr>
          <a:xfrm>
            <a:off x="5914074" y="2428117"/>
            <a:ext cx="45583" cy="37353"/>
          </a:xfrm>
          <a:prstGeom prst="leftArrow">
            <a:avLst/>
          </a:prstGeom>
          <a:solidFill>
            <a:srgbClr val="0096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137" name="Freeform 80">
            <a:extLst>
              <a:ext uri="{FF2B5EF4-FFF2-40B4-BE49-F238E27FC236}">
                <a16:creationId xmlns:a16="http://schemas.microsoft.com/office/drawing/2014/main" id="{483918A0-5E1D-4D45-8C27-841964FB6B2D}"/>
              </a:ext>
            </a:extLst>
          </p:cNvPr>
          <p:cNvSpPr/>
          <p:nvPr/>
        </p:nvSpPr>
        <p:spPr>
          <a:xfrm>
            <a:off x="3535725" y="2591602"/>
            <a:ext cx="563020" cy="277377"/>
          </a:xfrm>
          <a:custGeom>
            <a:avLst/>
            <a:gdLst>
              <a:gd name="connsiteX0" fmla="*/ 0 w 817160"/>
              <a:gd name="connsiteY0" fmla="*/ 209800 h 419599"/>
              <a:gd name="connsiteX1" fmla="*/ 408580 w 817160"/>
              <a:gd name="connsiteY1" fmla="*/ 0 h 419599"/>
              <a:gd name="connsiteX2" fmla="*/ 817160 w 817160"/>
              <a:gd name="connsiteY2" fmla="*/ 209800 h 419599"/>
              <a:gd name="connsiteX3" fmla="*/ 408580 w 817160"/>
              <a:gd name="connsiteY3" fmla="*/ 419600 h 419599"/>
              <a:gd name="connsiteX4" fmla="*/ 0 w 817160"/>
              <a:gd name="connsiteY4" fmla="*/ 209800 h 41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160" h="419599">
                <a:moveTo>
                  <a:pt x="0" y="209800"/>
                </a:moveTo>
                <a:cubicBezTo>
                  <a:pt x="0" y="93931"/>
                  <a:pt x="182927" y="0"/>
                  <a:pt x="408580" y="0"/>
                </a:cubicBezTo>
                <a:cubicBezTo>
                  <a:pt x="634233" y="0"/>
                  <a:pt x="817160" y="93931"/>
                  <a:pt x="817160" y="209800"/>
                </a:cubicBezTo>
                <a:cubicBezTo>
                  <a:pt x="817160" y="325669"/>
                  <a:pt x="634233" y="419600"/>
                  <a:pt x="408580" y="419600"/>
                </a:cubicBezTo>
                <a:cubicBezTo>
                  <a:pt x="182927" y="419600"/>
                  <a:pt x="0" y="325669"/>
                  <a:pt x="0" y="20980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38A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00" tIns="27000" rIns="27000" bIns="0" numCol="1" spcCol="1270" anchor="ctr" anchorCtr="0">
            <a:noAutofit/>
          </a:bodyPr>
          <a:lstStyle/>
          <a:p>
            <a:pPr algn="ctr" defTabSz="2000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450" kern="1200" dirty="0">
                <a:solidFill>
                  <a:schemeClr val="tx1"/>
                </a:solidFill>
                <a:latin typeface="Lato" panose="020F0502020204030203" pitchFamily="34" charset="77"/>
              </a:rPr>
              <a:t>Immédiatement sur le portail des autorisations</a:t>
            </a:r>
          </a:p>
        </p:txBody>
      </p:sp>
    </p:spTree>
    <p:extLst>
      <p:ext uri="{BB962C8B-B14F-4D97-AF65-F5344CB8AC3E}">
        <p14:creationId xmlns:p14="http://schemas.microsoft.com/office/powerpoint/2010/main" val="38052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796"/>
          <a:stretch/>
        </p:blipFill>
        <p:spPr>
          <a:xfrm>
            <a:off x="83142" y="2750819"/>
            <a:ext cx="2551136" cy="2301241"/>
          </a:xfrm>
          <a:prstGeom prst="rect">
            <a:avLst/>
          </a:prstGeom>
          <a:noFill/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6869097" y="0"/>
            <a:ext cx="2274903" cy="18745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9575" y="109538"/>
            <a:ext cx="50238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b="1" dirty="0" smtClean="0">
              <a:solidFill>
                <a:srgbClr val="1F497D"/>
              </a:solidFill>
              <a:latin typeface="Calibri"/>
              <a:ea typeface="Calibri"/>
            </a:endParaRPr>
          </a:p>
          <a:p>
            <a:r>
              <a:rPr lang="fr-FR" sz="2400" b="1" dirty="0" smtClean="0">
                <a:solidFill>
                  <a:srgbClr val="1F497D"/>
                </a:solidFill>
                <a:latin typeface="Calibri"/>
                <a:ea typeface="Calibri"/>
              </a:rPr>
              <a:t>… et les contenus pédagogiques</a:t>
            </a:r>
            <a:endParaRPr lang="fr-FR" sz="2400" b="1" dirty="0">
              <a:solidFill>
                <a:srgbClr val="1F497D"/>
              </a:solidFill>
              <a:latin typeface="Calibri"/>
              <a:ea typeface="Calibri"/>
            </a:endParaRPr>
          </a:p>
        </p:txBody>
      </p:sp>
      <p:pic>
        <p:nvPicPr>
          <p:cNvPr id="138" name="Image 137"/>
          <p:cNvPicPr>
            <a:picLocks noChangeAspect="1"/>
          </p:cNvPicPr>
          <p:nvPr/>
        </p:nvPicPr>
        <p:blipFill rotWithShape="1">
          <a:blip r:embed="rId6"/>
          <a:srcRect l="15247" t="17633" b="7143"/>
          <a:stretch/>
        </p:blipFill>
        <p:spPr>
          <a:xfrm>
            <a:off x="2225770" y="1423945"/>
            <a:ext cx="4311052" cy="216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7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6869097" y="0"/>
            <a:ext cx="2274903" cy="18745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9575" y="109538"/>
            <a:ext cx="2991241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b="1" dirty="0" smtClean="0">
              <a:solidFill>
                <a:srgbClr val="1F497D"/>
              </a:solidFill>
              <a:latin typeface="Calibri"/>
              <a:ea typeface="Calibri"/>
            </a:endParaRPr>
          </a:p>
          <a:p>
            <a:r>
              <a:rPr lang="fr-FR" sz="2400" b="1" dirty="0">
                <a:solidFill>
                  <a:srgbClr val="1F497D"/>
                </a:solidFill>
                <a:latin typeface="Calibri"/>
                <a:ea typeface="Calibri"/>
              </a:rPr>
              <a:t>Analyser &amp; Proposer</a:t>
            </a:r>
          </a:p>
          <a:p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  <a:p>
            <a:r>
              <a:rPr lang="fr-FR" sz="2000" dirty="0">
                <a:solidFill>
                  <a:srgbClr val="1F497D"/>
                </a:solidFill>
                <a:latin typeface="Calibri"/>
                <a:ea typeface="Calibri"/>
              </a:rPr>
              <a:t/>
            </a:r>
            <a:br>
              <a:rPr lang="fr-FR" sz="2000" dirty="0">
                <a:solidFill>
                  <a:srgbClr val="1F497D"/>
                </a:solidFill>
                <a:latin typeface="Calibri"/>
                <a:ea typeface="Calibri"/>
              </a:rPr>
            </a:br>
            <a:r>
              <a:rPr lang="fr-FR" sz="2000" dirty="0"/>
              <a:t/>
            </a:r>
            <a:br>
              <a:rPr lang="fr-FR" sz="2000" dirty="0"/>
            </a:br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r>
              <a:rPr lang="fr-FR" sz="2000" dirty="0"/>
              <a:t/>
            </a:r>
            <a:br>
              <a:rPr lang="fr-FR" sz="2000" dirty="0"/>
            </a:b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5087682" y="1585113"/>
            <a:ext cx="3811841" cy="3219419"/>
          </a:xfrm>
          <a:prstGeom prst="roundRect">
            <a:avLst/>
          </a:prstGeom>
          <a:solidFill>
            <a:schemeClr val="bg1"/>
          </a:solidFill>
          <a:ln>
            <a:solidFill>
              <a:srgbClr val="CED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2" indent="-285750">
              <a:buFontTx/>
              <a:buChar char="-"/>
            </a:pPr>
            <a:r>
              <a:rPr lang="fr-FR" b="1" dirty="0" smtClean="0">
                <a:solidFill>
                  <a:srgbClr val="425E6B"/>
                </a:solidFill>
              </a:rPr>
              <a:t>La participation à de nombreux groupes de travail</a:t>
            </a:r>
          </a:p>
          <a:p>
            <a:pPr lvl="2"/>
            <a:endParaRPr lang="fr-FR" b="1" dirty="0" smtClean="0">
              <a:solidFill>
                <a:srgbClr val="425E6B"/>
              </a:solidFill>
            </a:endParaRPr>
          </a:p>
          <a:p>
            <a:pPr marL="285750" lvl="2" indent="-285750">
              <a:buFontTx/>
              <a:buChar char="-"/>
            </a:pPr>
            <a:r>
              <a:rPr lang="fr-FR" b="1" dirty="0" smtClean="0">
                <a:solidFill>
                  <a:srgbClr val="425E6B"/>
                </a:solidFill>
              </a:rPr>
              <a:t>Des </a:t>
            </a:r>
            <a:r>
              <a:rPr lang="fr-FR" b="1" i="1" dirty="0" err="1">
                <a:solidFill>
                  <a:srgbClr val="425E6B"/>
                </a:solidFill>
              </a:rPr>
              <a:t>T</a:t>
            </a:r>
            <a:r>
              <a:rPr lang="fr-FR" b="1" i="1" dirty="0" err="1" smtClean="0">
                <a:solidFill>
                  <a:srgbClr val="425E6B"/>
                </a:solidFill>
              </a:rPr>
              <a:t>ask</a:t>
            </a:r>
            <a:r>
              <a:rPr lang="fr-FR" b="1" i="1" dirty="0" smtClean="0">
                <a:solidFill>
                  <a:srgbClr val="425E6B"/>
                </a:solidFill>
              </a:rPr>
              <a:t> Forces </a:t>
            </a:r>
            <a:r>
              <a:rPr lang="fr-FR" b="1" dirty="0" smtClean="0">
                <a:solidFill>
                  <a:srgbClr val="425E6B"/>
                </a:solidFill>
              </a:rPr>
              <a:t>et des expérimentations (IA, </a:t>
            </a:r>
            <a:r>
              <a:rPr lang="fr-FR" b="1" dirty="0" err="1" smtClean="0">
                <a:solidFill>
                  <a:srgbClr val="425E6B"/>
                </a:solidFill>
              </a:rPr>
              <a:t>techsprint</a:t>
            </a:r>
            <a:r>
              <a:rPr lang="fr-FR" b="1" dirty="0" smtClean="0">
                <a:solidFill>
                  <a:srgbClr val="425E6B"/>
                </a:solidFill>
              </a:rPr>
              <a:t>..)</a:t>
            </a:r>
          </a:p>
          <a:p>
            <a:r>
              <a:rPr lang="fr-FR" b="1" dirty="0" smtClean="0">
                <a:solidFill>
                  <a:srgbClr val="425E6B"/>
                </a:solidFill>
              </a:rPr>
              <a:t> </a:t>
            </a:r>
          </a:p>
          <a:p>
            <a:pPr marL="285750" lvl="1" indent="-285750">
              <a:buFontTx/>
              <a:buChar char="-"/>
            </a:pPr>
            <a:r>
              <a:rPr lang="fr-FR" b="1" dirty="0" smtClean="0">
                <a:solidFill>
                  <a:srgbClr val="425E6B"/>
                </a:solidFill>
              </a:rPr>
              <a:t>Une mission </a:t>
            </a:r>
            <a:r>
              <a:rPr lang="fr-FR" b="1" i="1" dirty="0" err="1" smtClean="0">
                <a:solidFill>
                  <a:srgbClr val="425E6B"/>
                </a:solidFill>
              </a:rPr>
              <a:t>Suptech</a:t>
            </a:r>
            <a:endParaRPr lang="fr-FR" b="1" i="1" dirty="0" smtClean="0">
              <a:solidFill>
                <a:srgbClr val="425E6B"/>
              </a:solidFill>
            </a:endParaRPr>
          </a:p>
          <a:p>
            <a:endParaRPr lang="fr-FR" b="1" dirty="0" smtClean="0">
              <a:solidFill>
                <a:srgbClr val="425E6B"/>
              </a:solidFill>
            </a:endParaRPr>
          </a:p>
          <a:p>
            <a:pPr marL="285750" indent="-285750" algn="ctr">
              <a:buFontTx/>
              <a:buChar char="-"/>
            </a:pPr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83277" y="594986"/>
            <a:ext cx="1070975" cy="4363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2" name="Groupe 31"/>
          <p:cNvGrpSpPr/>
          <p:nvPr/>
        </p:nvGrpSpPr>
        <p:grpSpPr>
          <a:xfrm>
            <a:off x="0" y="914509"/>
            <a:ext cx="4989842" cy="4017861"/>
            <a:chOff x="467544" y="620688"/>
            <a:chExt cx="7344816" cy="5827222"/>
          </a:xfrm>
        </p:grpSpPr>
        <p:sp>
          <p:nvSpPr>
            <p:cNvPr id="33" name="Ellipse 32"/>
            <p:cNvSpPr/>
            <p:nvPr/>
          </p:nvSpPr>
          <p:spPr>
            <a:xfrm>
              <a:off x="3167844" y="3927630"/>
              <a:ext cx="2808312" cy="2520280"/>
            </a:xfrm>
            <a:prstGeom prst="ellipse">
              <a:avLst/>
            </a:prstGeom>
            <a:noFill/>
            <a:ln>
              <a:solidFill>
                <a:srgbClr val="4798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Ellipse 33"/>
            <p:cNvSpPr/>
            <p:nvPr/>
          </p:nvSpPr>
          <p:spPr>
            <a:xfrm>
              <a:off x="2267744" y="2163434"/>
              <a:ext cx="4608512" cy="4284476"/>
            </a:xfrm>
            <a:prstGeom prst="ellipse">
              <a:avLst/>
            </a:prstGeom>
            <a:noFill/>
            <a:ln>
              <a:solidFill>
                <a:srgbClr val="E963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Ellipse 34"/>
            <p:cNvSpPr/>
            <p:nvPr/>
          </p:nvSpPr>
          <p:spPr>
            <a:xfrm>
              <a:off x="1403648" y="620688"/>
              <a:ext cx="6408712" cy="5827222"/>
            </a:xfrm>
            <a:prstGeom prst="ellipse">
              <a:avLst/>
            </a:prstGeom>
            <a:noFill/>
            <a:ln>
              <a:solidFill>
                <a:srgbClr val="FFC0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6156177" y="2163434"/>
              <a:ext cx="1232938" cy="3571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IAIS</a:t>
              </a:r>
            </a:p>
            <a:p>
              <a:pPr algn="ctr"/>
              <a:r>
                <a:rPr lang="fr-FR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Forum </a:t>
              </a:r>
              <a:r>
                <a:rPr lang="fr-FR" sz="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fintech</a:t>
              </a:r>
              <a:endParaRPr lang="fr-FR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1809766" y="2163434"/>
              <a:ext cx="915957" cy="312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GAFI</a:t>
              </a: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2483769" y="1484784"/>
              <a:ext cx="915957" cy="669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FSB (BIS)</a:t>
              </a:r>
            </a:p>
            <a:p>
              <a:r>
                <a:rPr lang="fr-FR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SCAV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3816545" y="880017"/>
              <a:ext cx="1151974" cy="5356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Basel </a:t>
              </a:r>
              <a:r>
                <a:rPr lang="fr-FR" sz="8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committee</a:t>
              </a:r>
              <a:endParaRPr lang="fr-FR" sz="8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fr-FR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SIG</a:t>
              </a: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2565280" y="3253905"/>
              <a:ext cx="1836234" cy="5356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EIOPA</a:t>
              </a:r>
            </a:p>
            <a:p>
              <a:pPr algn="ctr"/>
              <a:r>
                <a:rPr lang="fr-FR" sz="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Insurtech</a:t>
              </a:r>
              <a:r>
                <a:rPr lang="fr-FR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 Taskforce</a:t>
              </a:r>
            </a:p>
            <a:p>
              <a:pPr algn="ctr"/>
              <a:r>
                <a:rPr lang="fr-FR" sz="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Suptech</a:t>
              </a:r>
              <a:r>
                <a:rPr lang="fr-FR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 Forum</a:t>
              </a: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1835695" y="4151402"/>
              <a:ext cx="1836234" cy="7142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EBA</a:t>
              </a:r>
            </a:p>
            <a:p>
              <a:pPr algn="ctr"/>
              <a:r>
                <a:rPr lang="fr-FR" sz="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SCConFin</a:t>
              </a:r>
              <a:endParaRPr lang="fr-FR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fr-FR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SCOR/TFIT</a:t>
              </a:r>
            </a:p>
            <a:p>
              <a:pPr algn="ctr"/>
              <a:r>
                <a:rPr lang="fr-FR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SCOP</a:t>
              </a: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5436095" y="1141627"/>
              <a:ext cx="1151974" cy="5356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EU US group </a:t>
              </a:r>
              <a:r>
                <a:rPr lang="fr-FR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on </a:t>
              </a:r>
              <a:r>
                <a:rPr lang="fr-FR" sz="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Big</a:t>
              </a:r>
              <a:r>
                <a:rPr lang="fr-FR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 Data in </a:t>
              </a:r>
              <a:r>
                <a:rPr lang="fr-FR" sz="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insurance</a:t>
              </a:r>
              <a:endParaRPr lang="fr-FR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3745221" y="2496183"/>
              <a:ext cx="1836234" cy="5356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8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European</a:t>
              </a:r>
              <a:r>
                <a:rPr lang="fr-FR" sz="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Commission</a:t>
              </a:r>
            </a:p>
            <a:p>
              <a:pPr algn="ctr"/>
              <a:r>
                <a:rPr lang="fr-FR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EU </a:t>
              </a:r>
              <a:r>
                <a:rPr lang="fr-FR" sz="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Fintech</a:t>
              </a:r>
              <a:r>
                <a:rPr lang="fr-FR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Lab</a:t>
              </a:r>
              <a:endParaRPr lang="fr-FR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fr-FR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Horizon 2020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3464868" y="4116363"/>
              <a:ext cx="2286269" cy="669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Direction Générale des Entreprises</a:t>
              </a:r>
            </a:p>
            <a:p>
              <a:pPr algn="ctr"/>
              <a:r>
                <a:rPr lang="fr-FR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TF </a:t>
              </a:r>
              <a:r>
                <a:rPr lang="fr-FR" sz="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Blockchain</a:t>
              </a:r>
              <a:endParaRPr lang="fr-FR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3671869" y="5137447"/>
              <a:ext cx="1836234" cy="312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DGT</a:t>
              </a:r>
              <a:endParaRPr lang="fr-FR" sz="8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3743879" y="5559609"/>
              <a:ext cx="1836234" cy="312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Europlace</a:t>
              </a: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4430361" y="3300662"/>
              <a:ext cx="1534587" cy="3571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8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European</a:t>
              </a:r>
              <a:r>
                <a:rPr lang="fr-FR" sz="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Central Bank</a:t>
              </a:r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5485686" y="3501007"/>
              <a:ext cx="1534587" cy="1176749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fr-FR" sz="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ESA – joint </a:t>
              </a:r>
              <a:r>
                <a:rPr lang="fr-FR" sz="800" b="1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committee</a:t>
              </a:r>
              <a:endParaRPr lang="fr-FR" sz="800" b="1" i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fr-FR" sz="8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fr-FR" sz="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European</a:t>
              </a:r>
              <a:r>
                <a:rPr lang="fr-FR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 Forum</a:t>
              </a:r>
            </a:p>
            <a:p>
              <a:pPr algn="ctr"/>
              <a:r>
                <a:rPr lang="fr-FR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 for innovation </a:t>
              </a:r>
              <a:r>
                <a:rPr lang="fr-FR" sz="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facilitators</a:t>
              </a:r>
              <a:endParaRPr lang="fr-FR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4587009" y="4982590"/>
              <a:ext cx="1283214" cy="669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Forum Fintech </a:t>
              </a:r>
              <a:r>
                <a:rPr lang="fr-FR" sz="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with</a:t>
              </a:r>
              <a:r>
                <a:rPr lang="fr-FR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 AMF</a:t>
              </a:r>
            </a:p>
          </p:txBody>
        </p:sp>
        <p:sp>
          <p:nvSpPr>
            <p:cNvPr id="50" name="Flèche droite 49"/>
            <p:cNvSpPr/>
            <p:nvPr/>
          </p:nvSpPr>
          <p:spPr>
            <a:xfrm>
              <a:off x="467544" y="2425044"/>
              <a:ext cx="1584176" cy="432048"/>
            </a:xfrm>
            <a:prstGeom prst="rightArrow">
              <a:avLst/>
            </a:prstGeom>
            <a:solidFill>
              <a:srgbClr val="FFC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International</a:t>
              </a:r>
            </a:p>
          </p:txBody>
        </p:sp>
        <p:sp>
          <p:nvSpPr>
            <p:cNvPr id="51" name="Flèche droite 50"/>
            <p:cNvSpPr/>
            <p:nvPr/>
          </p:nvSpPr>
          <p:spPr>
            <a:xfrm>
              <a:off x="467544" y="3667135"/>
              <a:ext cx="2160240" cy="432048"/>
            </a:xfrm>
            <a:prstGeom prst="rightArrow">
              <a:avLst/>
            </a:prstGeom>
            <a:solidFill>
              <a:srgbClr val="E963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Européen</a:t>
              </a:r>
              <a:endParaRPr lang="fr-FR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lèche droite 51"/>
            <p:cNvSpPr/>
            <p:nvPr/>
          </p:nvSpPr>
          <p:spPr>
            <a:xfrm>
              <a:off x="467544" y="4975030"/>
              <a:ext cx="3098394" cy="432048"/>
            </a:xfrm>
            <a:prstGeom prst="rightArrow">
              <a:avLst/>
            </a:prstGeom>
            <a:solidFill>
              <a:srgbClr val="479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National</a:t>
              </a: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3405563" y="1738754"/>
              <a:ext cx="770422" cy="1785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AFME</a:t>
              </a:r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4674545" y="1732133"/>
              <a:ext cx="504970" cy="1785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G7</a:t>
              </a:r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2339753" y="2638073"/>
              <a:ext cx="1080120" cy="3571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National </a:t>
              </a:r>
              <a:r>
                <a:rPr lang="fr-FR" sz="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supervisors</a:t>
              </a:r>
              <a:endParaRPr lang="fr-FR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4393528" y="5789574"/>
              <a:ext cx="1836234" cy="312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ParisTelecom</a:t>
              </a:r>
              <a:endParaRPr lang="fr-FR" sz="8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641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6869097" y="0"/>
            <a:ext cx="2274903" cy="18745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9575" y="109538"/>
            <a:ext cx="608747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b="1" dirty="0" smtClean="0">
              <a:solidFill>
                <a:srgbClr val="1F497D"/>
              </a:solidFill>
              <a:latin typeface="Calibri"/>
              <a:ea typeface="Calibri"/>
            </a:endParaRPr>
          </a:p>
          <a:p>
            <a:r>
              <a:rPr lang="fr-FR" sz="1800" b="1" dirty="0">
                <a:solidFill>
                  <a:srgbClr val="1F497D"/>
                </a:solidFill>
                <a:latin typeface="Calibri"/>
                <a:ea typeface="Calibri"/>
              </a:rPr>
              <a:t>I</a:t>
            </a:r>
            <a:r>
              <a:rPr lang="fr-FR" sz="1800" b="1" dirty="0" smtClean="0">
                <a:solidFill>
                  <a:srgbClr val="1F497D"/>
                </a:solidFill>
                <a:latin typeface="Calibri"/>
                <a:ea typeface="Calibri"/>
              </a:rPr>
              <a:t>nnovation &amp; assurance : étude sur la transformation du secteur assurantiel</a:t>
            </a:r>
            <a:endParaRPr lang="fr-FR" sz="1800" b="1" dirty="0">
              <a:solidFill>
                <a:srgbClr val="1F497D"/>
              </a:solidFill>
              <a:latin typeface="Calibri"/>
              <a:ea typeface="Calibri"/>
            </a:endParaRPr>
          </a:p>
          <a:p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  <a:p>
            <a:r>
              <a:rPr lang="fr-FR" sz="2000" dirty="0">
                <a:solidFill>
                  <a:srgbClr val="1F497D"/>
                </a:solidFill>
                <a:latin typeface="Calibri"/>
                <a:ea typeface="Calibri"/>
              </a:rPr>
              <a:t/>
            </a:r>
            <a:br>
              <a:rPr lang="fr-FR" sz="2000" dirty="0">
                <a:solidFill>
                  <a:srgbClr val="1F497D"/>
                </a:solidFill>
                <a:latin typeface="Calibri"/>
                <a:ea typeface="Calibri"/>
              </a:rPr>
            </a:br>
            <a:r>
              <a:rPr lang="fr-FR" sz="2000" dirty="0"/>
              <a:t/>
            </a:r>
            <a:br>
              <a:rPr lang="fr-FR" sz="2000" dirty="0"/>
            </a:br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r>
              <a:rPr lang="fr-FR" sz="2000" dirty="0"/>
              <a:t/>
            </a:r>
            <a:br>
              <a:rPr lang="fr-FR" sz="2000" dirty="0"/>
            </a:br>
            <a:endParaRPr lang="fr-FR" dirty="0"/>
          </a:p>
        </p:txBody>
      </p:sp>
      <p:grpSp>
        <p:nvGrpSpPr>
          <p:cNvPr id="31" name="Groupe 30"/>
          <p:cNvGrpSpPr/>
          <p:nvPr/>
        </p:nvGrpSpPr>
        <p:grpSpPr>
          <a:xfrm>
            <a:off x="4131688" y="1189807"/>
            <a:ext cx="5012312" cy="3787829"/>
            <a:chOff x="1140981" y="846982"/>
            <a:chExt cx="6268064" cy="4167427"/>
          </a:xfrm>
        </p:grpSpPr>
        <p:sp>
          <p:nvSpPr>
            <p:cNvPr id="57" name="ZoneTexte 56"/>
            <p:cNvSpPr txBox="1"/>
            <p:nvPr/>
          </p:nvSpPr>
          <p:spPr>
            <a:xfrm>
              <a:off x="2937095" y="846982"/>
              <a:ext cx="2249192" cy="404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50"/>
              <a:r>
                <a:rPr lang="fr-FR" sz="1013" b="1" i="1" dirty="0">
                  <a:solidFill>
                    <a:srgbClr val="5E5E5E"/>
                  </a:solidFill>
                </a:rPr>
                <a:t>3 Grandes forces transformatrices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159333" y="1410530"/>
              <a:ext cx="1142501" cy="144558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r>
                <a:rPr lang="fr-FR" sz="844" dirty="0">
                  <a:solidFill>
                    <a:prstClr val="white"/>
                  </a:solidFill>
                  <a:latin typeface="Arial" panose="020B0604020202020204"/>
                </a:rPr>
                <a:t>Des clients déjà digitalisés ayant de nouvelles attentes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555634" y="1410530"/>
              <a:ext cx="1142501" cy="14455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r>
                <a:rPr lang="fr-FR" sz="844" dirty="0">
                  <a:solidFill>
                    <a:prstClr val="white"/>
                  </a:solidFill>
                  <a:latin typeface="Arial" panose="020B0604020202020204"/>
                </a:rPr>
                <a:t>L’émergence de nouveaux concurrents obligeant les assureurs à repenser leur business model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951934" y="1410530"/>
              <a:ext cx="1142501" cy="14455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fr-FR" sz="844" dirty="0">
                <a:solidFill>
                  <a:prstClr val="white"/>
                </a:solidFill>
                <a:latin typeface="Arial" panose="020B0604020202020204"/>
              </a:endParaRPr>
            </a:p>
            <a:p>
              <a:pPr algn="ctr" defTabSz="514350"/>
              <a:r>
                <a:rPr lang="fr-FR" sz="844" dirty="0">
                  <a:solidFill>
                    <a:prstClr val="white"/>
                  </a:solidFill>
                  <a:latin typeface="Arial" panose="020B0604020202020204"/>
                </a:rPr>
                <a:t>Des capacités de collecte et d’exploitation du </a:t>
              </a:r>
              <a:r>
                <a:rPr lang="fr-FR" sz="844" dirty="0" err="1">
                  <a:solidFill>
                    <a:prstClr val="white"/>
                  </a:solidFill>
                  <a:latin typeface="Arial" panose="020B0604020202020204"/>
                </a:rPr>
                <a:t>Big</a:t>
              </a:r>
              <a:r>
                <a:rPr lang="fr-FR" sz="844" dirty="0">
                  <a:solidFill>
                    <a:prstClr val="white"/>
                  </a:solidFill>
                  <a:latin typeface="Arial" panose="020B0604020202020204"/>
                </a:rPr>
                <a:t> Data sans </a:t>
              </a:r>
              <a:r>
                <a:rPr lang="fr-FR" sz="844" dirty="0" smtClean="0">
                  <a:solidFill>
                    <a:prstClr val="white"/>
                  </a:solidFill>
                  <a:latin typeface="Arial" panose="020B0604020202020204"/>
                </a:rPr>
                <a:t> grâce </a:t>
              </a:r>
              <a:r>
                <a:rPr lang="fr-FR" sz="844" dirty="0">
                  <a:solidFill>
                    <a:prstClr val="white"/>
                  </a:solidFill>
                  <a:latin typeface="Arial" panose="020B0604020202020204"/>
                </a:rPr>
                <a:t>aux nouvelles </a:t>
              </a:r>
              <a:r>
                <a:rPr lang="fr-FR" sz="844" dirty="0" smtClean="0">
                  <a:solidFill>
                    <a:prstClr val="white"/>
                  </a:solidFill>
                  <a:latin typeface="Arial" panose="020B0604020202020204"/>
                </a:rPr>
                <a:t>technologies</a:t>
              </a:r>
            </a:p>
            <a:p>
              <a:pPr algn="ctr" defTabSz="514350"/>
              <a:r>
                <a:rPr lang="fr-FR" sz="844" dirty="0">
                  <a:solidFill>
                    <a:prstClr val="white"/>
                  </a:solidFill>
                  <a:latin typeface="Arial" panose="020B0604020202020204"/>
                </a:rPr>
                <a:t>(</a:t>
              </a:r>
              <a:r>
                <a:rPr lang="fr-FR" sz="844" dirty="0" smtClean="0">
                  <a:solidFill>
                    <a:prstClr val="white"/>
                  </a:solidFill>
                  <a:latin typeface="Arial" panose="020B0604020202020204"/>
                </a:rPr>
                <a:t>perspectives)</a:t>
              </a:r>
              <a:endParaRPr lang="fr-FR" sz="844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061691" y="4566244"/>
              <a:ext cx="3347354" cy="4481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r>
                <a:rPr lang="fr-FR" sz="844" dirty="0">
                  <a:solidFill>
                    <a:prstClr val="white"/>
                  </a:solidFill>
                  <a:latin typeface="Arial" panose="020B0604020202020204"/>
                </a:rPr>
                <a:t>En parallèle, un cadre règlementaire qui se structure : sur l’activité d’assurance, la protection des données etc…</a:t>
              </a:r>
            </a:p>
          </p:txBody>
        </p:sp>
        <p:sp>
          <p:nvSpPr>
            <p:cNvPr id="62" name="Organigramme : Connecteur 61"/>
            <p:cNvSpPr>
              <a:spLocks noChangeAspect="1"/>
            </p:cNvSpPr>
            <p:nvPr/>
          </p:nvSpPr>
          <p:spPr>
            <a:xfrm>
              <a:off x="3093365" y="1200594"/>
              <a:ext cx="374865" cy="374865"/>
            </a:xfrm>
            <a:prstGeom prst="flowChartConnec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r>
                <a:rPr lang="fr-FR" sz="1013" b="1" dirty="0">
                  <a:solidFill>
                    <a:prstClr val="white"/>
                  </a:solidFill>
                  <a:latin typeface="Arial" panose="020B0604020202020204"/>
                </a:rPr>
                <a:t>1</a:t>
              </a:r>
            </a:p>
          </p:txBody>
        </p:sp>
        <p:sp>
          <p:nvSpPr>
            <p:cNvPr id="63" name="Organigramme : Connecteur 62"/>
            <p:cNvSpPr>
              <a:spLocks noChangeAspect="1"/>
            </p:cNvSpPr>
            <p:nvPr/>
          </p:nvSpPr>
          <p:spPr>
            <a:xfrm>
              <a:off x="5988449" y="1201272"/>
              <a:ext cx="374865" cy="374865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r>
                <a:rPr lang="fr-FR" sz="1013" b="1" dirty="0">
                  <a:solidFill>
                    <a:prstClr val="white"/>
                  </a:solidFill>
                  <a:latin typeface="Arial" panose="020B0604020202020204"/>
                </a:rPr>
                <a:t>3</a:t>
              </a:r>
            </a:p>
          </p:txBody>
        </p:sp>
        <p:sp>
          <p:nvSpPr>
            <p:cNvPr id="64" name="Organigramme : Connecteur 63"/>
            <p:cNvSpPr>
              <a:spLocks noChangeAspect="1"/>
            </p:cNvSpPr>
            <p:nvPr/>
          </p:nvSpPr>
          <p:spPr>
            <a:xfrm>
              <a:off x="4499613" y="1190984"/>
              <a:ext cx="374865" cy="374865"/>
            </a:xfrm>
            <a:prstGeom prst="flowChartConnector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r>
                <a:rPr lang="fr-FR" sz="1013" b="1" dirty="0">
                  <a:solidFill>
                    <a:prstClr val="white"/>
                  </a:solidFill>
                  <a:latin typeface="Arial" panose="020B0604020202020204"/>
                </a:rPr>
                <a:t>2</a:t>
              </a:r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3013511" y="3050830"/>
              <a:ext cx="2249192" cy="248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50"/>
              <a:r>
                <a:rPr lang="fr-FR" sz="1013" b="1" i="1" dirty="0">
                  <a:solidFill>
                    <a:srgbClr val="5E5E5E"/>
                  </a:solidFill>
                </a:rPr>
                <a:t>Qui débouchent sur : 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472406" y="2936382"/>
              <a:ext cx="5331402" cy="8150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fr-FR" sz="1013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200500" y="3265904"/>
              <a:ext cx="1230039" cy="8505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r>
                <a:rPr lang="fr-FR" sz="844" dirty="0">
                  <a:solidFill>
                    <a:prstClr val="white"/>
                  </a:solidFill>
                  <a:latin typeface="Arial" panose="020B0604020202020204"/>
                </a:rPr>
                <a:t>C) De nouveaux risques à contrôler, à maîtriser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371600" y="3265904"/>
              <a:ext cx="1200132" cy="8505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r>
                <a:rPr lang="fr-FR" sz="800" dirty="0" smtClean="0">
                  <a:solidFill>
                    <a:schemeClr val="bg1"/>
                  </a:solidFill>
                  <a:latin typeface="Arial" panose="020B0604020202020204"/>
                </a:rPr>
                <a:t>A) La </a:t>
              </a:r>
              <a:r>
                <a:rPr lang="fr-FR" sz="800" dirty="0">
                  <a:solidFill>
                    <a:schemeClr val="bg1"/>
                  </a:solidFill>
                  <a:latin typeface="Arial" panose="020B0604020202020204"/>
                </a:rPr>
                <a:t>révision de leur positionnement </a:t>
              </a:r>
              <a:r>
                <a:rPr lang="fr-FR" sz="800" dirty="0">
                  <a:solidFill>
                    <a:schemeClr val="bg1"/>
                  </a:solidFill>
                  <a:latin typeface="Arial" panose="020B0604020202020204"/>
                </a:rPr>
                <a:t>concurrentiel</a:t>
              </a:r>
              <a:endParaRPr lang="fr-FR" sz="800" dirty="0">
                <a:solidFill>
                  <a:schemeClr val="bg1"/>
                </a:solidFill>
                <a:latin typeface="Arial" panose="020B0604020202020204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719496" y="3265904"/>
              <a:ext cx="1333241" cy="8505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r>
                <a:rPr lang="fr-FR" sz="844" dirty="0">
                  <a:solidFill>
                    <a:prstClr val="white"/>
                  </a:solidFill>
                  <a:latin typeface="Arial" panose="020B0604020202020204"/>
                </a:rPr>
                <a:t>B) Les stratégies d’exploitation du nouveau potentiel technologique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578303" y="3265904"/>
              <a:ext cx="1348889" cy="8505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r>
                <a:rPr lang="fr-FR" sz="844" dirty="0">
                  <a:solidFill>
                    <a:prstClr val="white"/>
                  </a:solidFill>
                  <a:latin typeface="Arial" panose="020B0604020202020204"/>
                </a:rPr>
                <a:t>D) Une transformation des processus internes (outils, organisation, etc.)</a:t>
              </a:r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1741282" y="1346457"/>
              <a:ext cx="548069" cy="33483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 defTabSz="514350"/>
              <a:r>
                <a:rPr lang="fr-FR" sz="788" dirty="0">
                  <a:solidFill>
                    <a:prstClr val="white"/>
                  </a:solidFill>
                </a:rPr>
                <a:t>1</a:t>
              </a:r>
              <a:r>
                <a:rPr lang="fr-FR" sz="788" baseline="30000" dirty="0">
                  <a:solidFill>
                    <a:prstClr val="white"/>
                  </a:solidFill>
                </a:rPr>
                <a:t>ere</a:t>
              </a:r>
              <a:r>
                <a:rPr lang="fr-FR" sz="788" dirty="0">
                  <a:solidFill>
                    <a:prstClr val="white"/>
                  </a:solidFill>
                </a:rPr>
                <a:t> Partie</a:t>
              </a:r>
              <a:endParaRPr lang="fr-FR" sz="788" dirty="0">
                <a:solidFill>
                  <a:prstClr val="white"/>
                </a:solidFill>
              </a:endParaRPr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1140981" y="3981304"/>
              <a:ext cx="548069" cy="33483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 defTabSz="514350"/>
              <a:r>
                <a:rPr lang="fr-FR" sz="788" dirty="0">
                  <a:solidFill>
                    <a:prstClr val="white"/>
                  </a:solidFill>
                </a:rPr>
                <a:t>2</a:t>
              </a:r>
              <a:r>
                <a:rPr lang="fr-FR" sz="788" baseline="30000" dirty="0">
                  <a:solidFill>
                    <a:prstClr val="white"/>
                  </a:solidFill>
                </a:rPr>
                <a:t>eme</a:t>
              </a:r>
              <a:r>
                <a:rPr lang="fr-FR" sz="788" dirty="0">
                  <a:solidFill>
                    <a:prstClr val="white"/>
                  </a:solidFill>
                </a:rPr>
                <a:t> Partie</a:t>
              </a:r>
              <a:endParaRPr lang="fr-FR" sz="788" dirty="0">
                <a:solidFill>
                  <a:prstClr val="white"/>
                </a:solidFill>
              </a:endParaRPr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3665417" y="4413491"/>
              <a:ext cx="548069" cy="21358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 defTabSz="514350"/>
              <a:r>
                <a:rPr lang="fr-FR" sz="788" dirty="0">
                  <a:solidFill>
                    <a:prstClr val="white"/>
                  </a:solidFill>
                </a:rPr>
                <a:t>Focus</a:t>
              </a:r>
              <a:endParaRPr lang="fr-FR" sz="788" dirty="0">
                <a:solidFill>
                  <a:prstClr val="white"/>
                </a:solidFill>
              </a:endParaRPr>
            </a:p>
          </p:txBody>
        </p:sp>
      </p:grpSp>
      <p:sp>
        <p:nvSpPr>
          <p:cNvPr id="74" name="Rectangle à coins arrondis 73"/>
          <p:cNvSpPr/>
          <p:nvPr/>
        </p:nvSpPr>
        <p:spPr>
          <a:xfrm>
            <a:off x="532147" y="1189807"/>
            <a:ext cx="3455264" cy="3636575"/>
          </a:xfrm>
          <a:prstGeom prst="roundRect">
            <a:avLst/>
          </a:prstGeom>
          <a:solidFill>
            <a:schemeClr val="bg1"/>
          </a:solidFill>
          <a:ln>
            <a:solidFill>
              <a:srgbClr val="CED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rgbClr val="425E6B"/>
                </a:solidFill>
              </a:rPr>
              <a:t>En 2022, publication de la 2</a:t>
            </a:r>
            <a:r>
              <a:rPr lang="fr-FR" b="1" baseline="30000" dirty="0" smtClean="0">
                <a:solidFill>
                  <a:srgbClr val="425E6B"/>
                </a:solidFill>
              </a:rPr>
              <a:t>e</a:t>
            </a:r>
            <a:r>
              <a:rPr lang="fr-FR" b="1" dirty="0" smtClean="0">
                <a:solidFill>
                  <a:srgbClr val="425E6B"/>
                </a:solidFill>
              </a:rPr>
              <a:t> édition de notre étude sur la transformation du secteur assurantiel. </a:t>
            </a:r>
          </a:p>
          <a:p>
            <a:endParaRPr lang="fr-FR" b="1" dirty="0" smtClean="0">
              <a:solidFill>
                <a:srgbClr val="425E6B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rgbClr val="425E6B"/>
                </a:solidFill>
              </a:rPr>
              <a:t>12 </a:t>
            </a:r>
            <a:r>
              <a:rPr lang="fr-FR" b="1" dirty="0">
                <a:solidFill>
                  <a:srgbClr val="425E6B"/>
                </a:solidFill>
              </a:rPr>
              <a:t>organismes d’assurance sollicités </a:t>
            </a:r>
            <a:r>
              <a:rPr lang="fr-FR" sz="900" b="1" i="1" dirty="0" smtClean="0">
                <a:solidFill>
                  <a:srgbClr val="425E6B"/>
                </a:solidFill>
              </a:rPr>
              <a:t>(AXA – Groupama – Allianz – Generali – SCOR – </a:t>
            </a:r>
            <a:r>
              <a:rPr lang="fr-FR" sz="900" b="1" i="1" dirty="0" err="1" smtClean="0">
                <a:solidFill>
                  <a:srgbClr val="425E6B"/>
                </a:solidFill>
              </a:rPr>
              <a:t>Covea</a:t>
            </a:r>
            <a:r>
              <a:rPr lang="fr-FR" sz="900" b="1" i="1" dirty="0" smtClean="0">
                <a:solidFill>
                  <a:srgbClr val="425E6B"/>
                </a:solidFill>
              </a:rPr>
              <a:t> – MAIF – AEMA – </a:t>
            </a:r>
            <a:r>
              <a:rPr lang="fr-FR" sz="900" b="1" i="1" dirty="0" err="1" smtClean="0">
                <a:solidFill>
                  <a:srgbClr val="425E6B"/>
                </a:solidFill>
              </a:rPr>
              <a:t>VyV</a:t>
            </a:r>
            <a:r>
              <a:rPr lang="fr-FR" sz="900" b="1" i="1" dirty="0" smtClean="0">
                <a:solidFill>
                  <a:srgbClr val="425E6B"/>
                </a:solidFill>
              </a:rPr>
              <a:t> – AG2R - Crédit Agricole Assurances - CNP Assurances)</a:t>
            </a:r>
          </a:p>
          <a:p>
            <a:pPr marL="285750" indent="-285750">
              <a:buFontTx/>
              <a:buChar char="-"/>
            </a:pPr>
            <a:endParaRPr lang="fr-FR" sz="900" b="1" i="1" dirty="0">
              <a:solidFill>
                <a:srgbClr val="425E6B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rgbClr val="425E6B"/>
                </a:solidFill>
              </a:rPr>
              <a:t>Une étude en profondeur s’appuyant sur un questionnaire d’une cinquantaine de questions, complété par des entretiens bilatéraux. </a:t>
            </a:r>
          </a:p>
          <a:p>
            <a:endParaRPr lang="fr-FR" b="1" dirty="0">
              <a:solidFill>
                <a:srgbClr val="425E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6869097" y="0"/>
            <a:ext cx="2274903" cy="18745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9575" y="109538"/>
            <a:ext cx="608747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b="1" dirty="0" smtClean="0">
              <a:solidFill>
                <a:srgbClr val="1F497D"/>
              </a:solidFill>
              <a:latin typeface="Calibri"/>
              <a:ea typeface="Calibri"/>
            </a:endParaRPr>
          </a:p>
          <a:p>
            <a:r>
              <a:rPr lang="fr-FR" sz="1800" b="1" dirty="0">
                <a:solidFill>
                  <a:srgbClr val="1F497D"/>
                </a:solidFill>
                <a:latin typeface="Calibri"/>
                <a:ea typeface="Calibri"/>
              </a:rPr>
              <a:t>I</a:t>
            </a:r>
            <a:r>
              <a:rPr lang="fr-FR" sz="1800" b="1" dirty="0" smtClean="0">
                <a:solidFill>
                  <a:srgbClr val="1F497D"/>
                </a:solidFill>
                <a:latin typeface="Calibri"/>
                <a:ea typeface="Calibri"/>
              </a:rPr>
              <a:t>nnovation &amp; assurance : les </a:t>
            </a:r>
            <a:r>
              <a:rPr lang="fr-FR" sz="1800" b="1" dirty="0" err="1" smtClean="0">
                <a:solidFill>
                  <a:srgbClr val="1F497D"/>
                </a:solidFill>
                <a:latin typeface="Calibri"/>
                <a:ea typeface="Calibri"/>
              </a:rPr>
              <a:t>assurtech</a:t>
            </a:r>
            <a:endParaRPr lang="fr-FR" sz="1800" b="1" dirty="0">
              <a:solidFill>
                <a:srgbClr val="1F497D"/>
              </a:solidFill>
              <a:latin typeface="Calibri"/>
              <a:ea typeface="Calibri"/>
            </a:endParaRPr>
          </a:p>
          <a:p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  <a:p>
            <a:r>
              <a:rPr lang="fr-FR" sz="2000" dirty="0">
                <a:solidFill>
                  <a:srgbClr val="1F497D"/>
                </a:solidFill>
                <a:latin typeface="Calibri"/>
                <a:ea typeface="Calibri"/>
              </a:rPr>
              <a:t/>
            </a:r>
            <a:br>
              <a:rPr lang="fr-FR" sz="2000" dirty="0">
                <a:solidFill>
                  <a:srgbClr val="1F497D"/>
                </a:solidFill>
                <a:latin typeface="Calibri"/>
                <a:ea typeface="Calibri"/>
              </a:rPr>
            </a:br>
            <a:r>
              <a:rPr lang="fr-FR" sz="2000" dirty="0"/>
              <a:t/>
            </a:r>
            <a:br>
              <a:rPr lang="fr-FR" sz="2000" dirty="0"/>
            </a:br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r>
              <a:rPr lang="fr-FR" sz="2000" dirty="0"/>
              <a:t/>
            </a:r>
            <a:br>
              <a:rPr lang="fr-FR" sz="2000" dirty="0"/>
            </a:br>
            <a:endParaRPr lang="fr-FR" dirty="0"/>
          </a:p>
        </p:txBody>
      </p:sp>
      <p:sp>
        <p:nvSpPr>
          <p:cNvPr id="74" name="Rectangle à coins arrondis 73"/>
          <p:cNvSpPr/>
          <p:nvPr/>
        </p:nvSpPr>
        <p:spPr>
          <a:xfrm>
            <a:off x="532147" y="1189807"/>
            <a:ext cx="3407673" cy="3636575"/>
          </a:xfrm>
          <a:prstGeom prst="roundRect">
            <a:avLst/>
          </a:prstGeom>
          <a:solidFill>
            <a:schemeClr val="bg1"/>
          </a:solidFill>
          <a:ln>
            <a:solidFill>
              <a:srgbClr val="CED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425E6B"/>
                </a:solidFill>
              </a:rPr>
              <a:t>Un écosystème riche &amp; dynamique, fruit d’une « 2</a:t>
            </a:r>
            <a:r>
              <a:rPr lang="fr-FR" b="1" baseline="30000" dirty="0" smtClean="0">
                <a:solidFill>
                  <a:srgbClr val="425E6B"/>
                </a:solidFill>
              </a:rPr>
              <a:t>e</a:t>
            </a:r>
            <a:r>
              <a:rPr lang="fr-FR" b="1" dirty="0" smtClean="0">
                <a:solidFill>
                  <a:srgbClr val="425E6B"/>
                </a:solidFill>
              </a:rPr>
              <a:t> vague »</a:t>
            </a:r>
          </a:p>
          <a:p>
            <a:endParaRPr lang="fr-FR" b="1" dirty="0">
              <a:solidFill>
                <a:srgbClr val="425E6B"/>
              </a:solidFill>
            </a:endParaRPr>
          </a:p>
          <a:p>
            <a:r>
              <a:rPr lang="fr-FR" b="1" dirty="0" smtClean="0">
                <a:solidFill>
                  <a:srgbClr val="425E6B"/>
                </a:solidFill>
              </a:rPr>
              <a:t>Plus de 200 acteurs recensés par les cabinets d’analyse. </a:t>
            </a:r>
          </a:p>
          <a:p>
            <a:endParaRPr lang="fr-FR" b="1" dirty="0">
              <a:solidFill>
                <a:srgbClr val="425E6B"/>
              </a:solidFill>
            </a:endParaRPr>
          </a:p>
          <a:p>
            <a:r>
              <a:rPr lang="fr-FR" b="1" dirty="0" smtClean="0">
                <a:solidFill>
                  <a:srgbClr val="425E6B"/>
                </a:solidFill>
              </a:rPr>
              <a:t>3 familles et une minorités d’acteurs directement supervisés:</a:t>
            </a:r>
          </a:p>
          <a:p>
            <a:r>
              <a:rPr lang="fr-FR" b="1" dirty="0" smtClean="0">
                <a:solidFill>
                  <a:srgbClr val="425E6B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fr-FR" b="1" i="1" dirty="0" smtClean="0">
                <a:solidFill>
                  <a:srgbClr val="425E6B"/>
                </a:solidFill>
              </a:rPr>
              <a:t>Conception de produits (dont assureurs de plein exercices)</a:t>
            </a:r>
          </a:p>
          <a:p>
            <a:r>
              <a:rPr lang="fr-FR" b="1" i="1" dirty="0" smtClean="0">
                <a:solidFill>
                  <a:srgbClr val="425E6B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fr-FR" b="1" i="1" dirty="0" smtClean="0">
                <a:solidFill>
                  <a:srgbClr val="425E6B"/>
                </a:solidFill>
              </a:rPr>
              <a:t>Distributeurs </a:t>
            </a:r>
          </a:p>
          <a:p>
            <a:endParaRPr lang="fr-FR" b="1" i="1" dirty="0" smtClean="0">
              <a:solidFill>
                <a:srgbClr val="425E6B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b="1" i="1" dirty="0" smtClean="0">
                <a:solidFill>
                  <a:srgbClr val="425E6B"/>
                </a:solidFill>
              </a:rPr>
              <a:t>Prestataires de service</a:t>
            </a:r>
            <a:endParaRPr lang="fr-FR" b="1" i="1" dirty="0">
              <a:solidFill>
                <a:srgbClr val="425E6B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656" y="3968737"/>
            <a:ext cx="1041172" cy="104117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92" y="1216259"/>
            <a:ext cx="1401016" cy="61644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151" y="1844670"/>
            <a:ext cx="1156152" cy="37767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06" y="2925321"/>
            <a:ext cx="1177555" cy="662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657" y="3313511"/>
            <a:ext cx="1663795" cy="73207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689" y="2473670"/>
            <a:ext cx="1415573" cy="337715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4103630" y="1583060"/>
            <a:ext cx="17318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 smtClean="0">
                <a:solidFill>
                  <a:srgbClr val="22E39E"/>
                </a:solidFill>
                <a:latin typeface="+mj-lt"/>
              </a:rPr>
              <a:t>2016 (Santé – 1,2)</a:t>
            </a:r>
            <a:endParaRPr lang="fr-FR" sz="1100" b="1" i="1" dirty="0">
              <a:solidFill>
                <a:srgbClr val="22E39E"/>
              </a:solidFill>
              <a:latin typeface="+mj-lt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5479391" y="2151898"/>
            <a:ext cx="2798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 smtClean="0">
                <a:solidFill>
                  <a:srgbClr val="383838"/>
                </a:solidFill>
                <a:latin typeface="+mj-lt"/>
              </a:rPr>
              <a:t>2020 (Habitation, GLI – 8,9,13,15,16,17)</a:t>
            </a:r>
            <a:endParaRPr lang="fr-FR" sz="1100" b="1" i="1" dirty="0">
              <a:solidFill>
                <a:srgbClr val="383838"/>
              </a:solidFill>
              <a:latin typeface="+mj-lt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275564" y="2823349"/>
            <a:ext cx="25337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 smtClean="0">
                <a:solidFill>
                  <a:srgbClr val="1E96FC"/>
                </a:solidFill>
                <a:latin typeface="+mj-lt"/>
              </a:rPr>
              <a:t>2021 (Habitation, GLI – 1,2 8,9,13)</a:t>
            </a:r>
            <a:endParaRPr lang="fr-FR" sz="1100" b="1" i="1" dirty="0">
              <a:solidFill>
                <a:srgbClr val="1E96FC"/>
              </a:solidFill>
              <a:latin typeface="+mj-lt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6281078" y="3523754"/>
            <a:ext cx="283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 smtClean="0">
                <a:solidFill>
                  <a:srgbClr val="FF5942"/>
                </a:solidFill>
                <a:latin typeface="+mj-lt"/>
              </a:rPr>
              <a:t>2021 (Habitation, GLI – 8,9,13,15,16)</a:t>
            </a:r>
            <a:endParaRPr lang="fr-FR" sz="1100" b="1" i="1" dirty="0">
              <a:solidFill>
                <a:srgbClr val="FF5942"/>
              </a:solidFill>
              <a:latin typeface="+mj-lt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4263866" y="3933595"/>
            <a:ext cx="34731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 smtClean="0">
                <a:solidFill>
                  <a:srgbClr val="2D50E6"/>
                </a:solidFill>
                <a:latin typeface="+mj-lt"/>
              </a:rPr>
              <a:t>2021 (Habitation, via </a:t>
            </a:r>
            <a:r>
              <a:rPr lang="fr-FR" sz="1100" b="1" i="1" dirty="0" err="1" smtClean="0">
                <a:solidFill>
                  <a:srgbClr val="2D50E6"/>
                </a:solidFill>
                <a:latin typeface="+mj-lt"/>
              </a:rPr>
              <a:t>Coya</a:t>
            </a:r>
            <a:r>
              <a:rPr lang="fr-FR" sz="1100" b="1" i="1" dirty="0" smtClean="0">
                <a:solidFill>
                  <a:srgbClr val="2D50E6"/>
                </a:solidFill>
                <a:latin typeface="+mj-lt"/>
              </a:rPr>
              <a:t>, assureur allemand)</a:t>
            </a:r>
            <a:endParaRPr lang="fr-FR" sz="1100" b="1" i="1" dirty="0">
              <a:solidFill>
                <a:srgbClr val="2D50E6"/>
              </a:solidFill>
              <a:latin typeface="+mj-lt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245366" y="4548075"/>
            <a:ext cx="31278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 smtClean="0">
                <a:solidFill>
                  <a:schemeClr val="tx1"/>
                </a:solidFill>
                <a:latin typeface="+mj-lt"/>
              </a:rPr>
              <a:t>En </a:t>
            </a:r>
            <a:r>
              <a:rPr lang="fr-FR" sz="1100" b="1" i="1" dirty="0">
                <a:solidFill>
                  <a:schemeClr val="tx1"/>
                </a:solidFill>
                <a:latin typeface="+mj-lt"/>
              </a:rPr>
              <a:t>c</a:t>
            </a:r>
            <a:r>
              <a:rPr lang="fr-FR" sz="1100" b="1" i="1" dirty="0" smtClean="0">
                <a:solidFill>
                  <a:schemeClr val="tx1"/>
                </a:solidFill>
                <a:latin typeface="+mj-lt"/>
              </a:rPr>
              <a:t>ours (Habitation – 8,9,13,15,16)</a:t>
            </a:r>
            <a:endParaRPr lang="fr-FR" sz="1100" b="1" i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495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25F6C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4805</TotalTime>
  <Words>836</Words>
  <Application>Microsoft Office PowerPoint</Application>
  <PresentationFormat>Affichage à l'écran (16:9)</PresentationFormat>
  <Paragraphs>230</Paragraphs>
  <Slides>10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Lato</vt:lpstr>
      <vt:lpstr>Arial</vt:lpstr>
      <vt:lpstr>Calibri</vt:lpstr>
      <vt:lpstr>Poppins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TINTET Daniel (UA 0974)</dc:creator>
  <cp:lastModifiedBy>DUFOUR Timothée (UA 2728)</cp:lastModifiedBy>
  <cp:revision>82</cp:revision>
  <cp:lastPrinted>2021-03-26T13:05:29Z</cp:lastPrinted>
  <dcterms:modified xsi:type="dcterms:W3CDTF">2022-06-28T14:59:58Z</dcterms:modified>
</cp:coreProperties>
</file>