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9" r:id="rId2"/>
    <p:sldId id="271" r:id="rId3"/>
    <p:sldId id="258" r:id="rId4"/>
    <p:sldId id="259" r:id="rId5"/>
    <p:sldId id="260" r:id="rId6"/>
    <p:sldId id="261" r:id="rId7"/>
    <p:sldId id="262" r:id="rId8"/>
    <p:sldId id="263" r:id="rId9"/>
    <p:sldId id="264" r:id="rId10"/>
    <p:sldId id="267" r:id="rId11"/>
    <p:sldId id="268" r:id="rId12"/>
    <p:sldId id="266" r:id="rId13"/>
    <p:sldId id="270" r:id="rId14"/>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DE1"/>
    <a:srgbClr val="FDE1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75" d="100"/>
          <a:sy n="75" d="100"/>
        </p:scale>
        <p:origin x="4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1275" y="0"/>
            <a:ext cx="2946400" cy="498475"/>
          </a:xfrm>
          <a:prstGeom prst="rect">
            <a:avLst/>
          </a:prstGeom>
        </p:spPr>
        <p:txBody>
          <a:bodyPr vert="horz" lIns="91440" tIns="45720" rIns="91440" bIns="45720" rtlCol="0"/>
          <a:lstStyle>
            <a:lvl1pPr algn="r">
              <a:defRPr sz="1200"/>
            </a:lvl1pPr>
          </a:lstStyle>
          <a:p>
            <a:fld id="{D21EFF0F-1A6D-419B-96DD-2124A0D20459}" type="datetimeFigureOut">
              <a:rPr lang="fr-FR" smtClean="0"/>
              <a:t>17/03/2022</a:t>
            </a:fld>
            <a:endParaRPr lang="fr-FR"/>
          </a:p>
        </p:txBody>
      </p:sp>
      <p:sp>
        <p:nvSpPr>
          <p:cNvPr id="4" name="Espace réservé de l'image des diapositives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450" y="4778375"/>
            <a:ext cx="5440363" cy="3910013"/>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275" y="9431338"/>
            <a:ext cx="2946400" cy="498475"/>
          </a:xfrm>
          <a:prstGeom prst="rect">
            <a:avLst/>
          </a:prstGeom>
        </p:spPr>
        <p:txBody>
          <a:bodyPr vert="horz" lIns="91440" tIns="45720" rIns="91440" bIns="45720" rtlCol="0" anchor="b"/>
          <a:lstStyle>
            <a:lvl1pPr algn="r">
              <a:defRPr sz="1200"/>
            </a:lvl1pPr>
          </a:lstStyle>
          <a:p>
            <a:fld id="{4E5975D7-2EC0-499F-BF91-1DF12F7AA69D}" type="slidenum">
              <a:rPr lang="fr-FR" smtClean="0"/>
              <a:t>‹N°›</a:t>
            </a:fld>
            <a:endParaRPr lang="fr-FR"/>
          </a:p>
        </p:txBody>
      </p:sp>
    </p:spTree>
    <p:extLst>
      <p:ext uri="{BB962C8B-B14F-4D97-AF65-F5344CB8AC3E}">
        <p14:creationId xmlns:p14="http://schemas.microsoft.com/office/powerpoint/2010/main" val="2524503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E5975D7-2EC0-499F-BF91-1DF12F7AA69D}" type="slidenum">
              <a:rPr lang="fr-FR" smtClean="0"/>
              <a:t>1</a:t>
            </a:fld>
            <a:endParaRPr lang="fr-FR"/>
          </a:p>
        </p:txBody>
      </p:sp>
    </p:spTree>
    <p:extLst>
      <p:ext uri="{BB962C8B-B14F-4D97-AF65-F5344CB8AC3E}">
        <p14:creationId xmlns:p14="http://schemas.microsoft.com/office/powerpoint/2010/main" val="4462506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E5975D7-2EC0-499F-BF91-1DF12F7AA69D}" type="slidenum">
              <a:rPr lang="fr-FR" smtClean="0"/>
              <a:t>10</a:t>
            </a:fld>
            <a:endParaRPr lang="fr-FR"/>
          </a:p>
        </p:txBody>
      </p:sp>
    </p:spTree>
    <p:extLst>
      <p:ext uri="{BB962C8B-B14F-4D97-AF65-F5344CB8AC3E}">
        <p14:creationId xmlns:p14="http://schemas.microsoft.com/office/powerpoint/2010/main" val="2490419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E5975D7-2EC0-499F-BF91-1DF12F7AA69D}" type="slidenum">
              <a:rPr lang="fr-FR" smtClean="0"/>
              <a:t>11</a:t>
            </a:fld>
            <a:endParaRPr lang="fr-FR"/>
          </a:p>
        </p:txBody>
      </p:sp>
    </p:spTree>
    <p:extLst>
      <p:ext uri="{BB962C8B-B14F-4D97-AF65-F5344CB8AC3E}">
        <p14:creationId xmlns:p14="http://schemas.microsoft.com/office/powerpoint/2010/main" val="1408310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E5975D7-2EC0-499F-BF91-1DF12F7AA69D}" type="slidenum">
              <a:rPr lang="fr-FR" smtClean="0"/>
              <a:t>12</a:t>
            </a:fld>
            <a:endParaRPr lang="fr-FR"/>
          </a:p>
        </p:txBody>
      </p:sp>
    </p:spTree>
    <p:extLst>
      <p:ext uri="{BB962C8B-B14F-4D97-AF65-F5344CB8AC3E}">
        <p14:creationId xmlns:p14="http://schemas.microsoft.com/office/powerpoint/2010/main" val="39059742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E5975D7-2EC0-499F-BF91-1DF12F7AA69D}" type="slidenum">
              <a:rPr lang="fr-FR" smtClean="0"/>
              <a:t>13</a:t>
            </a:fld>
            <a:endParaRPr lang="fr-FR"/>
          </a:p>
        </p:txBody>
      </p:sp>
    </p:spTree>
    <p:extLst>
      <p:ext uri="{BB962C8B-B14F-4D97-AF65-F5344CB8AC3E}">
        <p14:creationId xmlns:p14="http://schemas.microsoft.com/office/powerpoint/2010/main" val="3274443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E5975D7-2EC0-499F-BF91-1DF12F7AA69D}" type="slidenum">
              <a:rPr lang="fr-FR" smtClean="0"/>
              <a:t>2</a:t>
            </a:fld>
            <a:endParaRPr lang="fr-FR"/>
          </a:p>
        </p:txBody>
      </p:sp>
    </p:spTree>
    <p:extLst>
      <p:ext uri="{BB962C8B-B14F-4D97-AF65-F5344CB8AC3E}">
        <p14:creationId xmlns:p14="http://schemas.microsoft.com/office/powerpoint/2010/main" val="3002782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E5975D7-2EC0-499F-BF91-1DF12F7AA69D}" type="slidenum">
              <a:rPr lang="fr-FR" smtClean="0"/>
              <a:t>3</a:t>
            </a:fld>
            <a:endParaRPr lang="fr-FR"/>
          </a:p>
        </p:txBody>
      </p:sp>
    </p:spTree>
    <p:extLst>
      <p:ext uri="{BB962C8B-B14F-4D97-AF65-F5344CB8AC3E}">
        <p14:creationId xmlns:p14="http://schemas.microsoft.com/office/powerpoint/2010/main" val="1466399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E5975D7-2EC0-499F-BF91-1DF12F7AA69D}" type="slidenum">
              <a:rPr lang="fr-FR" smtClean="0"/>
              <a:t>4</a:t>
            </a:fld>
            <a:endParaRPr lang="fr-FR"/>
          </a:p>
        </p:txBody>
      </p:sp>
    </p:spTree>
    <p:extLst>
      <p:ext uri="{BB962C8B-B14F-4D97-AF65-F5344CB8AC3E}">
        <p14:creationId xmlns:p14="http://schemas.microsoft.com/office/powerpoint/2010/main" val="990969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E5975D7-2EC0-499F-BF91-1DF12F7AA69D}" type="slidenum">
              <a:rPr lang="fr-FR" smtClean="0"/>
              <a:t>5</a:t>
            </a:fld>
            <a:endParaRPr lang="fr-FR"/>
          </a:p>
        </p:txBody>
      </p:sp>
    </p:spTree>
    <p:extLst>
      <p:ext uri="{BB962C8B-B14F-4D97-AF65-F5344CB8AC3E}">
        <p14:creationId xmlns:p14="http://schemas.microsoft.com/office/powerpoint/2010/main" val="1837271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E5975D7-2EC0-499F-BF91-1DF12F7AA69D}" type="slidenum">
              <a:rPr lang="fr-FR" smtClean="0"/>
              <a:t>6</a:t>
            </a:fld>
            <a:endParaRPr lang="fr-FR"/>
          </a:p>
        </p:txBody>
      </p:sp>
    </p:spTree>
    <p:extLst>
      <p:ext uri="{BB962C8B-B14F-4D97-AF65-F5344CB8AC3E}">
        <p14:creationId xmlns:p14="http://schemas.microsoft.com/office/powerpoint/2010/main" val="3934011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E5975D7-2EC0-499F-BF91-1DF12F7AA69D}" type="slidenum">
              <a:rPr lang="fr-FR" smtClean="0"/>
              <a:t>7</a:t>
            </a:fld>
            <a:endParaRPr lang="fr-FR"/>
          </a:p>
        </p:txBody>
      </p:sp>
    </p:spTree>
    <p:extLst>
      <p:ext uri="{BB962C8B-B14F-4D97-AF65-F5344CB8AC3E}">
        <p14:creationId xmlns:p14="http://schemas.microsoft.com/office/powerpoint/2010/main" val="2221488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E5975D7-2EC0-499F-BF91-1DF12F7AA69D}" type="slidenum">
              <a:rPr lang="fr-FR" smtClean="0"/>
              <a:t>8</a:t>
            </a:fld>
            <a:endParaRPr lang="fr-FR"/>
          </a:p>
        </p:txBody>
      </p:sp>
    </p:spTree>
    <p:extLst>
      <p:ext uri="{BB962C8B-B14F-4D97-AF65-F5344CB8AC3E}">
        <p14:creationId xmlns:p14="http://schemas.microsoft.com/office/powerpoint/2010/main" val="1702119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E5975D7-2EC0-499F-BF91-1DF12F7AA69D}" type="slidenum">
              <a:rPr lang="fr-FR" smtClean="0"/>
              <a:t>9</a:t>
            </a:fld>
            <a:endParaRPr lang="fr-FR"/>
          </a:p>
        </p:txBody>
      </p:sp>
    </p:spTree>
    <p:extLst>
      <p:ext uri="{BB962C8B-B14F-4D97-AF65-F5344CB8AC3E}">
        <p14:creationId xmlns:p14="http://schemas.microsoft.com/office/powerpoint/2010/main" val="2503758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FCCE0-A5F5-4FE6-8B51-E8C17B51B2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189B768-926F-45D6-B590-DD8C3EBF27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A3580A5-7E6C-47C2-8087-17945C7AFB2B}"/>
              </a:ext>
            </a:extLst>
          </p:cNvPr>
          <p:cNvSpPr>
            <a:spLocks noGrp="1"/>
          </p:cNvSpPr>
          <p:nvPr>
            <p:ph type="dt" sz="half" idx="10"/>
          </p:nvPr>
        </p:nvSpPr>
        <p:spPr/>
        <p:txBody>
          <a:bodyPr/>
          <a:lstStyle/>
          <a:p>
            <a:fld id="{92538E22-F291-4063-BAA9-FB64A730AC46}" type="datetimeFigureOut">
              <a:rPr lang="en-GB" smtClean="0"/>
              <a:t>17/03/2022</a:t>
            </a:fld>
            <a:endParaRPr lang="en-GB"/>
          </a:p>
        </p:txBody>
      </p:sp>
      <p:sp>
        <p:nvSpPr>
          <p:cNvPr id="5" name="Footer Placeholder 4">
            <a:extLst>
              <a:ext uri="{FF2B5EF4-FFF2-40B4-BE49-F238E27FC236}">
                <a16:creationId xmlns:a16="http://schemas.microsoft.com/office/drawing/2014/main" id="{0A417F46-8570-4A38-9C04-0166F369E8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F0BB09-1060-405D-8C7B-817019817EE2}"/>
              </a:ext>
            </a:extLst>
          </p:cNvPr>
          <p:cNvSpPr>
            <a:spLocks noGrp="1"/>
          </p:cNvSpPr>
          <p:nvPr>
            <p:ph type="sldNum" sz="quarter" idx="12"/>
          </p:nvPr>
        </p:nvSpPr>
        <p:spPr/>
        <p:txBody>
          <a:bodyPr/>
          <a:lstStyle/>
          <a:p>
            <a:fld id="{3D79E2F5-CCBC-43E8-AFAB-336584DFF35A}" type="slidenum">
              <a:rPr lang="en-GB" smtClean="0"/>
              <a:t>‹N°›</a:t>
            </a:fld>
            <a:endParaRPr lang="en-GB"/>
          </a:p>
        </p:txBody>
      </p:sp>
    </p:spTree>
    <p:extLst>
      <p:ext uri="{BB962C8B-B14F-4D97-AF65-F5344CB8AC3E}">
        <p14:creationId xmlns:p14="http://schemas.microsoft.com/office/powerpoint/2010/main" val="3245680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8C4E2-480A-4773-8E7B-061EDB9338E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2F616D-1049-42F4-98DB-1A2B1F5101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906773-7E56-4305-B7FD-5DC59EB0FFA4}"/>
              </a:ext>
            </a:extLst>
          </p:cNvPr>
          <p:cNvSpPr>
            <a:spLocks noGrp="1"/>
          </p:cNvSpPr>
          <p:nvPr>
            <p:ph type="dt" sz="half" idx="10"/>
          </p:nvPr>
        </p:nvSpPr>
        <p:spPr/>
        <p:txBody>
          <a:bodyPr/>
          <a:lstStyle/>
          <a:p>
            <a:fld id="{92538E22-F291-4063-BAA9-FB64A730AC46}" type="datetimeFigureOut">
              <a:rPr lang="en-GB" smtClean="0"/>
              <a:t>17/03/2022</a:t>
            </a:fld>
            <a:endParaRPr lang="en-GB"/>
          </a:p>
        </p:txBody>
      </p:sp>
      <p:sp>
        <p:nvSpPr>
          <p:cNvPr id="5" name="Footer Placeholder 4">
            <a:extLst>
              <a:ext uri="{FF2B5EF4-FFF2-40B4-BE49-F238E27FC236}">
                <a16:creationId xmlns:a16="http://schemas.microsoft.com/office/drawing/2014/main" id="{13B9A7FA-5B33-4D13-AFCE-2EFA79940F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C8868D-21BE-4A47-8E81-261834618C58}"/>
              </a:ext>
            </a:extLst>
          </p:cNvPr>
          <p:cNvSpPr>
            <a:spLocks noGrp="1"/>
          </p:cNvSpPr>
          <p:nvPr>
            <p:ph type="sldNum" sz="quarter" idx="12"/>
          </p:nvPr>
        </p:nvSpPr>
        <p:spPr/>
        <p:txBody>
          <a:bodyPr/>
          <a:lstStyle/>
          <a:p>
            <a:fld id="{3D79E2F5-CCBC-43E8-AFAB-336584DFF35A}" type="slidenum">
              <a:rPr lang="en-GB" smtClean="0"/>
              <a:t>‹N°›</a:t>
            </a:fld>
            <a:endParaRPr lang="en-GB"/>
          </a:p>
        </p:txBody>
      </p:sp>
    </p:spTree>
    <p:extLst>
      <p:ext uri="{BB962C8B-B14F-4D97-AF65-F5344CB8AC3E}">
        <p14:creationId xmlns:p14="http://schemas.microsoft.com/office/powerpoint/2010/main" val="3199312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35290F-3CC5-4453-9270-F5FE1D384F9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2133285-C09C-41EE-81F7-4F1B915CE8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B930C2-3D1F-40C5-9269-5B88B1B8DBDA}"/>
              </a:ext>
            </a:extLst>
          </p:cNvPr>
          <p:cNvSpPr>
            <a:spLocks noGrp="1"/>
          </p:cNvSpPr>
          <p:nvPr>
            <p:ph type="dt" sz="half" idx="10"/>
          </p:nvPr>
        </p:nvSpPr>
        <p:spPr/>
        <p:txBody>
          <a:bodyPr/>
          <a:lstStyle/>
          <a:p>
            <a:fld id="{92538E22-F291-4063-BAA9-FB64A730AC46}" type="datetimeFigureOut">
              <a:rPr lang="en-GB" smtClean="0"/>
              <a:t>17/03/2022</a:t>
            </a:fld>
            <a:endParaRPr lang="en-GB"/>
          </a:p>
        </p:txBody>
      </p:sp>
      <p:sp>
        <p:nvSpPr>
          <p:cNvPr id="5" name="Footer Placeholder 4">
            <a:extLst>
              <a:ext uri="{FF2B5EF4-FFF2-40B4-BE49-F238E27FC236}">
                <a16:creationId xmlns:a16="http://schemas.microsoft.com/office/drawing/2014/main" id="{A5C89804-1C5A-4843-A2FB-525C5E88CF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11C2E9-A4DD-49D8-A69C-1919F939FA33}"/>
              </a:ext>
            </a:extLst>
          </p:cNvPr>
          <p:cNvSpPr>
            <a:spLocks noGrp="1"/>
          </p:cNvSpPr>
          <p:nvPr>
            <p:ph type="sldNum" sz="quarter" idx="12"/>
          </p:nvPr>
        </p:nvSpPr>
        <p:spPr/>
        <p:txBody>
          <a:bodyPr/>
          <a:lstStyle/>
          <a:p>
            <a:fld id="{3D79E2F5-CCBC-43E8-AFAB-336584DFF35A}" type="slidenum">
              <a:rPr lang="en-GB" smtClean="0"/>
              <a:t>‹N°›</a:t>
            </a:fld>
            <a:endParaRPr lang="en-GB"/>
          </a:p>
        </p:txBody>
      </p:sp>
    </p:spTree>
    <p:extLst>
      <p:ext uri="{BB962C8B-B14F-4D97-AF65-F5344CB8AC3E}">
        <p14:creationId xmlns:p14="http://schemas.microsoft.com/office/powerpoint/2010/main" val="2536195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Disposition personnalisée">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cap="all" baseline="0">
                <a:solidFill>
                  <a:srgbClr val="205AA7"/>
                </a:solidFill>
              </a:defRPr>
            </a:lvl1pPr>
          </a:lstStyle>
          <a:p>
            <a:r>
              <a:rPr lang="fr-FR" dirty="0"/>
              <a:t>MODIFIEZ LE STYLE DU TITRE</a:t>
            </a:r>
          </a:p>
        </p:txBody>
      </p:sp>
      <p:sp>
        <p:nvSpPr>
          <p:cNvPr id="11" name="Espace réservé du pied de page 4"/>
          <p:cNvSpPr>
            <a:spLocks noGrp="1"/>
          </p:cNvSpPr>
          <p:nvPr>
            <p:ph type="ftr" sz="quarter" idx="3"/>
          </p:nvPr>
        </p:nvSpPr>
        <p:spPr>
          <a:xfrm>
            <a:off x="4165600" y="6480000"/>
            <a:ext cx="6634923"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12" name="Espace réservé du numéro de diapositive 5"/>
          <p:cNvSpPr>
            <a:spLocks noGrp="1"/>
          </p:cNvSpPr>
          <p:nvPr>
            <p:ph type="sldNum" sz="quarter" idx="4"/>
          </p:nvPr>
        </p:nvSpPr>
        <p:spPr>
          <a:xfrm>
            <a:off x="10896533" y="6480000"/>
            <a:ext cx="72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sp>
        <p:nvSpPr>
          <p:cNvPr id="15" name="Espace réservé du texte 2"/>
          <p:cNvSpPr>
            <a:spLocks noGrp="1"/>
          </p:cNvSpPr>
          <p:nvPr>
            <p:ph idx="1"/>
          </p:nvPr>
        </p:nvSpPr>
        <p:spPr>
          <a:xfrm>
            <a:off x="624000" y="1440000"/>
            <a:ext cx="10972800" cy="4525963"/>
          </a:xfrm>
          <a:prstGeom prst="rect">
            <a:avLst/>
          </a:prstGeom>
        </p:spPr>
        <p:txBody>
          <a:bodyPr vert="horz" lIns="91440" tIns="45720" rIns="91440" bIns="45720" rtlCol="0">
            <a:normAutofit/>
          </a:bodyPr>
          <a:lstStyle>
            <a:lvl1pPr>
              <a:defRPr>
                <a:solidFill>
                  <a:srgbClr val="205AA7"/>
                </a:solidFill>
              </a:defRPr>
            </a:lvl1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pic>
        <p:nvPicPr>
          <p:cNvPr id="10" name="Imag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362" y="-1"/>
            <a:ext cx="1065735" cy="1143001"/>
          </a:xfrm>
          <a:prstGeom prst="rect">
            <a:avLst/>
          </a:prstGeom>
        </p:spPr>
      </p:pic>
      <p:pic>
        <p:nvPicPr>
          <p:cNvPr id="13" name="Imag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3973" y="6129554"/>
            <a:ext cx="929473" cy="683822"/>
          </a:xfrm>
          <a:prstGeom prst="rect">
            <a:avLst/>
          </a:prstGeom>
        </p:spPr>
      </p:pic>
    </p:spTree>
    <p:extLst>
      <p:ext uri="{BB962C8B-B14F-4D97-AF65-F5344CB8AC3E}">
        <p14:creationId xmlns:p14="http://schemas.microsoft.com/office/powerpoint/2010/main" val="490955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98E6C-774C-4D69-975D-31B6A2F43B6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E87E8D4-6692-47EB-BE33-6F83C0810F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4756B4-1A4A-4C37-A291-1438A51B75A3}"/>
              </a:ext>
            </a:extLst>
          </p:cNvPr>
          <p:cNvSpPr>
            <a:spLocks noGrp="1"/>
          </p:cNvSpPr>
          <p:nvPr>
            <p:ph type="dt" sz="half" idx="10"/>
          </p:nvPr>
        </p:nvSpPr>
        <p:spPr/>
        <p:txBody>
          <a:bodyPr/>
          <a:lstStyle/>
          <a:p>
            <a:fld id="{92538E22-F291-4063-BAA9-FB64A730AC46}" type="datetimeFigureOut">
              <a:rPr lang="en-GB" smtClean="0"/>
              <a:t>17/03/2022</a:t>
            </a:fld>
            <a:endParaRPr lang="en-GB"/>
          </a:p>
        </p:txBody>
      </p:sp>
      <p:sp>
        <p:nvSpPr>
          <p:cNvPr id="5" name="Footer Placeholder 4">
            <a:extLst>
              <a:ext uri="{FF2B5EF4-FFF2-40B4-BE49-F238E27FC236}">
                <a16:creationId xmlns:a16="http://schemas.microsoft.com/office/drawing/2014/main" id="{7B0500C8-D143-4B8A-844D-8B763F662F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DDADF1-19CF-47A2-8020-B968875AA8A1}"/>
              </a:ext>
            </a:extLst>
          </p:cNvPr>
          <p:cNvSpPr>
            <a:spLocks noGrp="1"/>
          </p:cNvSpPr>
          <p:nvPr>
            <p:ph type="sldNum" sz="quarter" idx="12"/>
          </p:nvPr>
        </p:nvSpPr>
        <p:spPr/>
        <p:txBody>
          <a:bodyPr/>
          <a:lstStyle/>
          <a:p>
            <a:fld id="{3D79E2F5-CCBC-43E8-AFAB-336584DFF35A}" type="slidenum">
              <a:rPr lang="en-GB" smtClean="0"/>
              <a:t>‹N°›</a:t>
            </a:fld>
            <a:endParaRPr lang="en-GB"/>
          </a:p>
        </p:txBody>
      </p:sp>
    </p:spTree>
    <p:extLst>
      <p:ext uri="{BB962C8B-B14F-4D97-AF65-F5344CB8AC3E}">
        <p14:creationId xmlns:p14="http://schemas.microsoft.com/office/powerpoint/2010/main" val="2053283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6521C-22C0-4236-A023-971D54E3B7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3AE02FE-0890-4ADE-AF58-71E7BFC305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043D87-F09B-40E4-A690-3D08750B7DB7}"/>
              </a:ext>
            </a:extLst>
          </p:cNvPr>
          <p:cNvSpPr>
            <a:spLocks noGrp="1"/>
          </p:cNvSpPr>
          <p:nvPr>
            <p:ph type="dt" sz="half" idx="10"/>
          </p:nvPr>
        </p:nvSpPr>
        <p:spPr/>
        <p:txBody>
          <a:bodyPr/>
          <a:lstStyle/>
          <a:p>
            <a:fld id="{92538E22-F291-4063-BAA9-FB64A730AC46}" type="datetimeFigureOut">
              <a:rPr lang="en-GB" smtClean="0"/>
              <a:t>17/03/2022</a:t>
            </a:fld>
            <a:endParaRPr lang="en-GB"/>
          </a:p>
        </p:txBody>
      </p:sp>
      <p:sp>
        <p:nvSpPr>
          <p:cNvPr id="5" name="Footer Placeholder 4">
            <a:extLst>
              <a:ext uri="{FF2B5EF4-FFF2-40B4-BE49-F238E27FC236}">
                <a16:creationId xmlns:a16="http://schemas.microsoft.com/office/drawing/2014/main" id="{BAF44577-7F3C-470F-A0EE-396EF4F533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91E5D3-E4AE-4D06-BC60-3FBD0DCA5BB5}"/>
              </a:ext>
            </a:extLst>
          </p:cNvPr>
          <p:cNvSpPr>
            <a:spLocks noGrp="1"/>
          </p:cNvSpPr>
          <p:nvPr>
            <p:ph type="sldNum" sz="quarter" idx="12"/>
          </p:nvPr>
        </p:nvSpPr>
        <p:spPr/>
        <p:txBody>
          <a:bodyPr/>
          <a:lstStyle/>
          <a:p>
            <a:fld id="{3D79E2F5-CCBC-43E8-AFAB-336584DFF35A}" type="slidenum">
              <a:rPr lang="en-GB" smtClean="0"/>
              <a:t>‹N°›</a:t>
            </a:fld>
            <a:endParaRPr lang="en-GB"/>
          </a:p>
        </p:txBody>
      </p:sp>
    </p:spTree>
    <p:extLst>
      <p:ext uri="{BB962C8B-B14F-4D97-AF65-F5344CB8AC3E}">
        <p14:creationId xmlns:p14="http://schemas.microsoft.com/office/powerpoint/2010/main" val="2612463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9C407-EEE6-4F13-9CCB-1A9AB9047D5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E43D9B8-B549-4A2F-AFBD-113C6890C1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BD92F47-4554-4A15-91B9-B438857310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064C120-2ECF-440A-BD6D-001A231FC5B6}"/>
              </a:ext>
            </a:extLst>
          </p:cNvPr>
          <p:cNvSpPr>
            <a:spLocks noGrp="1"/>
          </p:cNvSpPr>
          <p:nvPr>
            <p:ph type="dt" sz="half" idx="10"/>
          </p:nvPr>
        </p:nvSpPr>
        <p:spPr/>
        <p:txBody>
          <a:bodyPr/>
          <a:lstStyle/>
          <a:p>
            <a:fld id="{92538E22-F291-4063-BAA9-FB64A730AC46}" type="datetimeFigureOut">
              <a:rPr lang="en-GB" smtClean="0"/>
              <a:t>17/03/2022</a:t>
            </a:fld>
            <a:endParaRPr lang="en-GB"/>
          </a:p>
        </p:txBody>
      </p:sp>
      <p:sp>
        <p:nvSpPr>
          <p:cNvPr id="6" name="Footer Placeholder 5">
            <a:extLst>
              <a:ext uri="{FF2B5EF4-FFF2-40B4-BE49-F238E27FC236}">
                <a16:creationId xmlns:a16="http://schemas.microsoft.com/office/drawing/2014/main" id="{F31A703C-9249-4341-A10B-6DC1E9306C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E58DAE-4E7E-4811-B16F-5D4E5677042A}"/>
              </a:ext>
            </a:extLst>
          </p:cNvPr>
          <p:cNvSpPr>
            <a:spLocks noGrp="1"/>
          </p:cNvSpPr>
          <p:nvPr>
            <p:ph type="sldNum" sz="quarter" idx="12"/>
          </p:nvPr>
        </p:nvSpPr>
        <p:spPr/>
        <p:txBody>
          <a:bodyPr/>
          <a:lstStyle/>
          <a:p>
            <a:fld id="{3D79E2F5-CCBC-43E8-AFAB-336584DFF35A}" type="slidenum">
              <a:rPr lang="en-GB" smtClean="0"/>
              <a:t>‹N°›</a:t>
            </a:fld>
            <a:endParaRPr lang="en-GB"/>
          </a:p>
        </p:txBody>
      </p:sp>
    </p:spTree>
    <p:extLst>
      <p:ext uri="{BB962C8B-B14F-4D97-AF65-F5344CB8AC3E}">
        <p14:creationId xmlns:p14="http://schemas.microsoft.com/office/powerpoint/2010/main" val="1415277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B9AED-983D-453F-90B6-5508A7A696B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D07C947-44C9-425F-B6B2-4CC7FF0D25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186F65-BDF5-49D8-9138-461366D808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41A4741-02AD-4F78-8B74-6EB4D65EE9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90BD03-9C0F-4968-A441-34B92F366E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D11350F-2B3D-4192-B43D-2509799C3639}"/>
              </a:ext>
            </a:extLst>
          </p:cNvPr>
          <p:cNvSpPr>
            <a:spLocks noGrp="1"/>
          </p:cNvSpPr>
          <p:nvPr>
            <p:ph type="dt" sz="half" idx="10"/>
          </p:nvPr>
        </p:nvSpPr>
        <p:spPr/>
        <p:txBody>
          <a:bodyPr/>
          <a:lstStyle/>
          <a:p>
            <a:fld id="{92538E22-F291-4063-BAA9-FB64A730AC46}" type="datetimeFigureOut">
              <a:rPr lang="en-GB" smtClean="0"/>
              <a:t>17/03/2022</a:t>
            </a:fld>
            <a:endParaRPr lang="en-GB"/>
          </a:p>
        </p:txBody>
      </p:sp>
      <p:sp>
        <p:nvSpPr>
          <p:cNvPr id="8" name="Footer Placeholder 7">
            <a:extLst>
              <a:ext uri="{FF2B5EF4-FFF2-40B4-BE49-F238E27FC236}">
                <a16:creationId xmlns:a16="http://schemas.microsoft.com/office/drawing/2014/main" id="{0BD2DF73-B631-4A88-BB0B-B9C34B9B2C9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CC0A0BD-2FD5-4F08-96B2-F29EA920F054}"/>
              </a:ext>
            </a:extLst>
          </p:cNvPr>
          <p:cNvSpPr>
            <a:spLocks noGrp="1"/>
          </p:cNvSpPr>
          <p:nvPr>
            <p:ph type="sldNum" sz="quarter" idx="12"/>
          </p:nvPr>
        </p:nvSpPr>
        <p:spPr/>
        <p:txBody>
          <a:bodyPr/>
          <a:lstStyle/>
          <a:p>
            <a:fld id="{3D79E2F5-CCBC-43E8-AFAB-336584DFF35A}" type="slidenum">
              <a:rPr lang="en-GB" smtClean="0"/>
              <a:t>‹N°›</a:t>
            </a:fld>
            <a:endParaRPr lang="en-GB"/>
          </a:p>
        </p:txBody>
      </p:sp>
    </p:spTree>
    <p:extLst>
      <p:ext uri="{BB962C8B-B14F-4D97-AF65-F5344CB8AC3E}">
        <p14:creationId xmlns:p14="http://schemas.microsoft.com/office/powerpoint/2010/main" val="3882010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35B2D-9D92-4ABB-B442-CE196B437EE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8043A07-B4FB-4498-B945-8CB4DE99BA92}"/>
              </a:ext>
            </a:extLst>
          </p:cNvPr>
          <p:cNvSpPr>
            <a:spLocks noGrp="1"/>
          </p:cNvSpPr>
          <p:nvPr>
            <p:ph type="dt" sz="half" idx="10"/>
          </p:nvPr>
        </p:nvSpPr>
        <p:spPr/>
        <p:txBody>
          <a:bodyPr/>
          <a:lstStyle/>
          <a:p>
            <a:fld id="{92538E22-F291-4063-BAA9-FB64A730AC46}" type="datetimeFigureOut">
              <a:rPr lang="en-GB" smtClean="0"/>
              <a:t>17/03/2022</a:t>
            </a:fld>
            <a:endParaRPr lang="en-GB"/>
          </a:p>
        </p:txBody>
      </p:sp>
      <p:sp>
        <p:nvSpPr>
          <p:cNvPr id="4" name="Footer Placeholder 3">
            <a:extLst>
              <a:ext uri="{FF2B5EF4-FFF2-40B4-BE49-F238E27FC236}">
                <a16:creationId xmlns:a16="http://schemas.microsoft.com/office/drawing/2014/main" id="{240EB490-BB62-4CB5-8418-F9B45432394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8E6C0E4-CDD3-4460-9082-855FCD978E59}"/>
              </a:ext>
            </a:extLst>
          </p:cNvPr>
          <p:cNvSpPr>
            <a:spLocks noGrp="1"/>
          </p:cNvSpPr>
          <p:nvPr>
            <p:ph type="sldNum" sz="quarter" idx="12"/>
          </p:nvPr>
        </p:nvSpPr>
        <p:spPr/>
        <p:txBody>
          <a:bodyPr/>
          <a:lstStyle/>
          <a:p>
            <a:fld id="{3D79E2F5-CCBC-43E8-AFAB-336584DFF35A}" type="slidenum">
              <a:rPr lang="en-GB" smtClean="0"/>
              <a:t>‹N°›</a:t>
            </a:fld>
            <a:endParaRPr lang="en-GB"/>
          </a:p>
        </p:txBody>
      </p:sp>
    </p:spTree>
    <p:extLst>
      <p:ext uri="{BB962C8B-B14F-4D97-AF65-F5344CB8AC3E}">
        <p14:creationId xmlns:p14="http://schemas.microsoft.com/office/powerpoint/2010/main" val="2351589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0E0350-10C9-43BA-AA99-6BA12AE9AF91}"/>
              </a:ext>
            </a:extLst>
          </p:cNvPr>
          <p:cNvSpPr>
            <a:spLocks noGrp="1"/>
          </p:cNvSpPr>
          <p:nvPr>
            <p:ph type="dt" sz="half" idx="10"/>
          </p:nvPr>
        </p:nvSpPr>
        <p:spPr/>
        <p:txBody>
          <a:bodyPr/>
          <a:lstStyle/>
          <a:p>
            <a:fld id="{92538E22-F291-4063-BAA9-FB64A730AC46}" type="datetimeFigureOut">
              <a:rPr lang="en-GB" smtClean="0"/>
              <a:t>17/03/2022</a:t>
            </a:fld>
            <a:endParaRPr lang="en-GB"/>
          </a:p>
        </p:txBody>
      </p:sp>
      <p:sp>
        <p:nvSpPr>
          <p:cNvPr id="3" name="Footer Placeholder 2">
            <a:extLst>
              <a:ext uri="{FF2B5EF4-FFF2-40B4-BE49-F238E27FC236}">
                <a16:creationId xmlns:a16="http://schemas.microsoft.com/office/drawing/2014/main" id="{50117A03-8BC6-4C89-9552-BA28B2E9EC8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F54CA67-3EEC-458F-BB0E-CFC29F811075}"/>
              </a:ext>
            </a:extLst>
          </p:cNvPr>
          <p:cNvSpPr>
            <a:spLocks noGrp="1"/>
          </p:cNvSpPr>
          <p:nvPr>
            <p:ph type="sldNum" sz="quarter" idx="12"/>
          </p:nvPr>
        </p:nvSpPr>
        <p:spPr/>
        <p:txBody>
          <a:bodyPr/>
          <a:lstStyle/>
          <a:p>
            <a:fld id="{3D79E2F5-CCBC-43E8-AFAB-336584DFF35A}" type="slidenum">
              <a:rPr lang="en-GB" smtClean="0"/>
              <a:t>‹N°›</a:t>
            </a:fld>
            <a:endParaRPr lang="en-GB"/>
          </a:p>
        </p:txBody>
      </p:sp>
    </p:spTree>
    <p:extLst>
      <p:ext uri="{BB962C8B-B14F-4D97-AF65-F5344CB8AC3E}">
        <p14:creationId xmlns:p14="http://schemas.microsoft.com/office/powerpoint/2010/main" val="53781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00A11-931E-4EA5-AE8A-DD75089D63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EEB5727-B730-44E7-8B32-141D7797BA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66D1858-74EC-42D9-8981-945F84742B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02AEF7-10E4-4C59-B3B4-35361256C2CA}"/>
              </a:ext>
            </a:extLst>
          </p:cNvPr>
          <p:cNvSpPr>
            <a:spLocks noGrp="1"/>
          </p:cNvSpPr>
          <p:nvPr>
            <p:ph type="dt" sz="half" idx="10"/>
          </p:nvPr>
        </p:nvSpPr>
        <p:spPr/>
        <p:txBody>
          <a:bodyPr/>
          <a:lstStyle/>
          <a:p>
            <a:fld id="{92538E22-F291-4063-BAA9-FB64A730AC46}" type="datetimeFigureOut">
              <a:rPr lang="en-GB" smtClean="0"/>
              <a:t>17/03/2022</a:t>
            </a:fld>
            <a:endParaRPr lang="en-GB"/>
          </a:p>
        </p:txBody>
      </p:sp>
      <p:sp>
        <p:nvSpPr>
          <p:cNvPr id="6" name="Footer Placeholder 5">
            <a:extLst>
              <a:ext uri="{FF2B5EF4-FFF2-40B4-BE49-F238E27FC236}">
                <a16:creationId xmlns:a16="http://schemas.microsoft.com/office/drawing/2014/main" id="{1A0DF2BA-EC02-432B-A6A8-11607FB9CE2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E886814-C5E2-4524-8FA0-DC589D5D74E3}"/>
              </a:ext>
            </a:extLst>
          </p:cNvPr>
          <p:cNvSpPr>
            <a:spLocks noGrp="1"/>
          </p:cNvSpPr>
          <p:nvPr>
            <p:ph type="sldNum" sz="quarter" idx="12"/>
          </p:nvPr>
        </p:nvSpPr>
        <p:spPr/>
        <p:txBody>
          <a:bodyPr/>
          <a:lstStyle/>
          <a:p>
            <a:fld id="{3D79E2F5-CCBC-43E8-AFAB-336584DFF35A}" type="slidenum">
              <a:rPr lang="en-GB" smtClean="0"/>
              <a:t>‹N°›</a:t>
            </a:fld>
            <a:endParaRPr lang="en-GB"/>
          </a:p>
        </p:txBody>
      </p:sp>
    </p:spTree>
    <p:extLst>
      <p:ext uri="{BB962C8B-B14F-4D97-AF65-F5344CB8AC3E}">
        <p14:creationId xmlns:p14="http://schemas.microsoft.com/office/powerpoint/2010/main" val="2588134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9FFD0-5728-464B-AF68-6818368177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7F605F9-D5E8-47D6-B4F9-5DD0B4CDE6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9795438-0010-431C-AD08-A1092EFCD2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62BA75-4500-4D41-B7CB-ECDB2541260A}"/>
              </a:ext>
            </a:extLst>
          </p:cNvPr>
          <p:cNvSpPr>
            <a:spLocks noGrp="1"/>
          </p:cNvSpPr>
          <p:nvPr>
            <p:ph type="dt" sz="half" idx="10"/>
          </p:nvPr>
        </p:nvSpPr>
        <p:spPr/>
        <p:txBody>
          <a:bodyPr/>
          <a:lstStyle/>
          <a:p>
            <a:fld id="{92538E22-F291-4063-BAA9-FB64A730AC46}" type="datetimeFigureOut">
              <a:rPr lang="en-GB" smtClean="0"/>
              <a:t>17/03/2022</a:t>
            </a:fld>
            <a:endParaRPr lang="en-GB"/>
          </a:p>
        </p:txBody>
      </p:sp>
      <p:sp>
        <p:nvSpPr>
          <p:cNvPr id="6" name="Footer Placeholder 5">
            <a:extLst>
              <a:ext uri="{FF2B5EF4-FFF2-40B4-BE49-F238E27FC236}">
                <a16:creationId xmlns:a16="http://schemas.microsoft.com/office/drawing/2014/main" id="{EE822FEE-4D38-49F4-A836-A5FA405C64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313B906-A6F5-4941-999F-ED55B2A99955}"/>
              </a:ext>
            </a:extLst>
          </p:cNvPr>
          <p:cNvSpPr>
            <a:spLocks noGrp="1"/>
          </p:cNvSpPr>
          <p:nvPr>
            <p:ph type="sldNum" sz="quarter" idx="12"/>
          </p:nvPr>
        </p:nvSpPr>
        <p:spPr/>
        <p:txBody>
          <a:bodyPr/>
          <a:lstStyle/>
          <a:p>
            <a:fld id="{3D79E2F5-CCBC-43E8-AFAB-336584DFF35A}" type="slidenum">
              <a:rPr lang="en-GB" smtClean="0"/>
              <a:t>‹N°›</a:t>
            </a:fld>
            <a:endParaRPr lang="en-GB"/>
          </a:p>
        </p:txBody>
      </p:sp>
    </p:spTree>
    <p:extLst>
      <p:ext uri="{BB962C8B-B14F-4D97-AF65-F5344CB8AC3E}">
        <p14:creationId xmlns:p14="http://schemas.microsoft.com/office/powerpoint/2010/main" val="1390744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DB3E8C-ACB9-4051-9028-7151CC48FF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E09D0F9-39ED-4AF2-9269-270FAE77C3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E64FCE-2CC9-45D1-BA18-FB0A2A7519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538E22-F291-4063-BAA9-FB64A730AC46}" type="datetimeFigureOut">
              <a:rPr lang="en-GB" smtClean="0"/>
              <a:t>17/03/2022</a:t>
            </a:fld>
            <a:endParaRPr lang="en-GB"/>
          </a:p>
        </p:txBody>
      </p:sp>
      <p:sp>
        <p:nvSpPr>
          <p:cNvPr id="5" name="Footer Placeholder 4">
            <a:extLst>
              <a:ext uri="{FF2B5EF4-FFF2-40B4-BE49-F238E27FC236}">
                <a16:creationId xmlns:a16="http://schemas.microsoft.com/office/drawing/2014/main" id="{891EF642-9E3E-46BB-99A1-7AB61E6C0B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03FE938-E759-40FF-BDF3-4E20654154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79E2F5-CCBC-43E8-AFAB-336584DFF35A}" type="slidenum">
              <a:rPr lang="en-GB" smtClean="0"/>
              <a:t>‹N°›</a:t>
            </a:fld>
            <a:endParaRPr lang="en-GB"/>
          </a:p>
        </p:txBody>
      </p:sp>
    </p:spTree>
    <p:extLst>
      <p:ext uri="{BB962C8B-B14F-4D97-AF65-F5344CB8AC3E}">
        <p14:creationId xmlns:p14="http://schemas.microsoft.com/office/powerpoint/2010/main" val="1864552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Nicolas.colpaert@bis.org" TargetMode="External"/><Relationship Id="rId7"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mailto:iais@bis.org" TargetMode="External"/><Relationship Id="rId5" Type="http://schemas.openxmlformats.org/officeDocument/2006/relationships/hyperlink" Target="mailto:sylvie.ellet@bis.org" TargetMode="External"/><Relationship Id="rId4" Type="http://schemas.openxmlformats.org/officeDocument/2006/relationships/hyperlink" Target="mailto:tomas.stastny@bis.or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francois.tempe@acpr.banque-france.fr"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xtranet.iaisweb.org/page/projects-and-activities/sector-wide-monitoring/file/104622/swm-2022-template-quantitative-and-climate-and-cyber-components-by-30-june-2022"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1143000" y="2413000"/>
            <a:ext cx="9791471" cy="3810000"/>
          </a:xfrm>
        </p:spPr>
        <p:txBody>
          <a:bodyPr>
            <a:normAutofit/>
          </a:bodyPr>
          <a:lstStyle/>
          <a:p>
            <a:pPr algn="ctr">
              <a:lnSpc>
                <a:spcPct val="110000"/>
              </a:lnSpc>
            </a:pPr>
            <a:r>
              <a:rPr lang="fr-FR" sz="4800" b="1" dirty="0" smtClean="0"/>
              <a:t>Présentation de l’exercice Surveillance globale du secteur —</a:t>
            </a:r>
            <a:r>
              <a:rPr lang="fr-FR" sz="4800" b="1" i="1" dirty="0" smtClean="0"/>
              <a:t>Secteur Wide Monitoring</a:t>
            </a:r>
            <a:r>
              <a:rPr lang="fr-FR" sz="4800" b="1" dirty="0"/>
              <a:t>, SWM— </a:t>
            </a:r>
            <a:r>
              <a:rPr lang="fr-FR" sz="4800" b="1" dirty="0" smtClean="0"/>
              <a:t>de </a:t>
            </a:r>
            <a:r>
              <a:rPr lang="fr-FR" sz="4800" b="1" dirty="0" smtClean="0"/>
              <a:t>l’AICA </a:t>
            </a:r>
            <a:r>
              <a:rPr lang="fr-FR" sz="4800" b="1" dirty="0" smtClean="0"/>
              <a:t>: </a:t>
            </a:r>
            <a:r>
              <a:rPr lang="fr-FR" b="1" dirty="0" smtClean="0"/>
              <a:t/>
            </a:r>
            <a:br>
              <a:rPr lang="fr-FR" b="1" dirty="0" smtClean="0"/>
            </a:br>
            <a:r>
              <a:rPr lang="fr-FR" b="1" i="1" dirty="0" smtClean="0">
                <a:solidFill>
                  <a:srgbClr val="C00000"/>
                </a:solidFill>
              </a:rPr>
              <a:t>l’intérêt d’y participer,  comment participer</a:t>
            </a:r>
            <a:endParaRPr lang="fr-FR" b="1" i="1" dirty="0">
              <a:solidFill>
                <a:srgbClr val="C00000"/>
              </a:solidFill>
            </a:endParaRPr>
          </a:p>
        </p:txBody>
      </p:sp>
      <p:pic>
        <p:nvPicPr>
          <p:cNvPr id="10" name="Image 9">
            <a:extLst>
              <a:ext uri="{FF2B5EF4-FFF2-40B4-BE49-F238E27FC236}">
                <a16:creationId xmlns:a16="http://schemas.microsoft.com/office/drawing/2014/main" id="{CC1A3696-3BAF-E449-83CD-755D7BD4FA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9300" y="254506"/>
            <a:ext cx="3639821" cy="1804518"/>
          </a:xfrm>
          <a:prstGeom prst="rect">
            <a:avLst/>
          </a:prstGeom>
          <a:noFill/>
          <a:extLst>
            <a:ext uri="{909E8E84-426E-40DD-AFC4-6F175D3DCCD1}">
              <a14:hiddenFill xmlns:a14="http://schemas.microsoft.com/office/drawing/2010/main">
                <a:solidFill>
                  <a:srgbClr val="FFFFFF"/>
                </a:solidFill>
              </a14:hiddenFill>
            </a:ext>
          </a:extLst>
        </p:spPr>
      </p:pic>
      <p:sp>
        <p:nvSpPr>
          <p:cNvPr id="12" name="Espace réservé du contenu 2"/>
          <p:cNvSpPr txBox="1">
            <a:spLocks/>
          </p:cNvSpPr>
          <p:nvPr/>
        </p:nvSpPr>
        <p:spPr>
          <a:xfrm>
            <a:off x="3200401" y="350541"/>
            <a:ext cx="3733800" cy="8432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buNone/>
            </a:pPr>
            <a:r>
              <a:rPr lang="fr-FR" sz="2200" b="1" i="1" dirty="0" smtClean="0">
                <a:solidFill>
                  <a:schemeClr val="accent1"/>
                </a:solidFill>
              </a:rPr>
              <a:t>Réunion du 17 mars </a:t>
            </a:r>
            <a:r>
              <a:rPr lang="fr-FR" sz="2200" b="1" i="1" dirty="0" smtClean="0">
                <a:solidFill>
                  <a:schemeClr val="accent1"/>
                </a:solidFill>
              </a:rPr>
              <a:t>2022</a:t>
            </a:r>
            <a:br>
              <a:rPr lang="fr-FR" sz="2200" b="1" i="1" dirty="0" smtClean="0">
                <a:solidFill>
                  <a:schemeClr val="accent1"/>
                </a:solidFill>
              </a:rPr>
            </a:br>
            <a:r>
              <a:rPr lang="fr-FR" sz="2000" i="1" dirty="0" smtClean="0">
                <a:solidFill>
                  <a:schemeClr val="accent1"/>
                </a:solidFill>
              </a:rPr>
              <a:t>en visio-conférence</a:t>
            </a:r>
            <a:endParaRPr lang="fr-FR" sz="2200" i="1" dirty="0" smtClean="0">
              <a:solidFill>
                <a:schemeClr val="accent1"/>
              </a:solidFill>
            </a:endParaRPr>
          </a:p>
        </p:txBody>
      </p:sp>
    </p:spTree>
    <p:extLst>
      <p:ext uri="{BB962C8B-B14F-4D97-AF65-F5344CB8AC3E}">
        <p14:creationId xmlns:p14="http://schemas.microsoft.com/office/powerpoint/2010/main" val="2822882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6214" y="1841678"/>
            <a:ext cx="11057585" cy="4738735"/>
          </a:xfrm>
        </p:spPr>
        <p:txBody>
          <a:bodyPr>
            <a:normAutofit/>
          </a:bodyPr>
          <a:lstStyle/>
          <a:p>
            <a:pPr marL="0" indent="0">
              <a:lnSpc>
                <a:spcPct val="110000"/>
              </a:lnSpc>
              <a:buNone/>
            </a:pPr>
            <a:r>
              <a:rPr lang="fr-FR" dirty="0" smtClean="0"/>
              <a:t>S10: total des actifs détenus par </a:t>
            </a:r>
            <a:r>
              <a:rPr lang="fr-FR" b="1" dirty="0" smtClean="0"/>
              <a:t>tous les assureurs</a:t>
            </a:r>
            <a:r>
              <a:rPr lang="fr-FR" dirty="0" smtClean="0"/>
              <a:t>, au 31.12.2021</a:t>
            </a:r>
          </a:p>
          <a:p>
            <a:pPr marL="0" indent="0">
              <a:lnSpc>
                <a:spcPct val="110000"/>
              </a:lnSpc>
              <a:buNone/>
            </a:pPr>
            <a:r>
              <a:rPr lang="fr-FR" dirty="0" smtClean="0"/>
              <a:t>S10 L: </a:t>
            </a:r>
            <a:r>
              <a:rPr lang="fr-FR" dirty="0"/>
              <a:t>total des actifs détenus par les </a:t>
            </a:r>
            <a:r>
              <a:rPr lang="fr-FR" dirty="0" smtClean="0"/>
              <a:t>assureurs </a:t>
            </a:r>
            <a:r>
              <a:rPr lang="fr-FR" b="1" dirty="0" smtClean="0"/>
              <a:t>vie</a:t>
            </a:r>
            <a:r>
              <a:rPr lang="fr-FR" dirty="0" smtClean="0"/>
              <a:t>, au 31.12.2021</a:t>
            </a:r>
            <a:endParaRPr lang="fr-FR" dirty="0"/>
          </a:p>
          <a:p>
            <a:pPr marL="0" indent="0">
              <a:lnSpc>
                <a:spcPct val="110000"/>
              </a:lnSpc>
              <a:buNone/>
            </a:pPr>
            <a:r>
              <a:rPr lang="fr-FR" dirty="0" smtClean="0"/>
              <a:t>S10 N: </a:t>
            </a:r>
            <a:r>
              <a:rPr lang="fr-FR" dirty="0"/>
              <a:t>total des actifs détenus par les </a:t>
            </a:r>
            <a:r>
              <a:rPr lang="fr-FR" dirty="0" smtClean="0"/>
              <a:t>assureurs </a:t>
            </a:r>
            <a:r>
              <a:rPr lang="fr-FR" b="1" dirty="0" smtClean="0"/>
              <a:t>non-vie</a:t>
            </a:r>
            <a:r>
              <a:rPr lang="fr-FR" dirty="0" smtClean="0"/>
              <a:t>, au 31.12.2021</a:t>
            </a:r>
          </a:p>
          <a:p>
            <a:pPr marL="0" indent="0">
              <a:lnSpc>
                <a:spcPct val="110000"/>
              </a:lnSpc>
              <a:buNone/>
            </a:pPr>
            <a:r>
              <a:rPr lang="fr-FR" dirty="0" smtClean="0"/>
              <a:t>S11.1: exposition aux banques, </a:t>
            </a:r>
            <a:r>
              <a:rPr lang="fr-FR" dirty="0"/>
              <a:t>au </a:t>
            </a:r>
            <a:r>
              <a:rPr lang="fr-FR" dirty="0" smtClean="0"/>
              <a:t>31.12.2021</a:t>
            </a:r>
          </a:p>
          <a:p>
            <a:pPr marL="0" indent="0">
              <a:lnSpc>
                <a:spcPct val="110000"/>
              </a:lnSpc>
              <a:buNone/>
            </a:pPr>
            <a:r>
              <a:rPr lang="fr-FR" dirty="0" smtClean="0"/>
              <a:t>S.11.2: exposition aux assureurs,</a:t>
            </a:r>
            <a:r>
              <a:rPr lang="fr-FR" dirty="0"/>
              <a:t> au </a:t>
            </a:r>
            <a:r>
              <a:rPr lang="fr-FR" dirty="0" smtClean="0"/>
              <a:t>31.12.2021</a:t>
            </a:r>
          </a:p>
          <a:p>
            <a:pPr marL="0" indent="0">
              <a:lnSpc>
                <a:spcPct val="110000"/>
              </a:lnSpc>
              <a:buNone/>
            </a:pPr>
            <a:r>
              <a:rPr lang="fr-FR" dirty="0" smtClean="0"/>
              <a:t>S.14: exposition aux dettes souveraines, </a:t>
            </a:r>
            <a:r>
              <a:rPr lang="fr-FR" dirty="0"/>
              <a:t>au </a:t>
            </a:r>
            <a:r>
              <a:rPr lang="fr-FR" dirty="0" smtClean="0"/>
              <a:t>31.12.2021</a:t>
            </a:r>
          </a:p>
          <a:p>
            <a:pPr marL="0" indent="0">
              <a:lnSpc>
                <a:spcPct val="110000"/>
              </a:lnSpc>
              <a:buNone/>
            </a:pPr>
            <a:endParaRPr lang="fr-FR" dirty="0"/>
          </a:p>
          <a:p>
            <a:pPr marL="0" indent="0">
              <a:lnSpc>
                <a:spcPct val="110000"/>
              </a:lnSpc>
              <a:buNone/>
            </a:pPr>
            <a:endParaRPr lang="fr-FR" dirty="0" smtClean="0"/>
          </a:p>
          <a:p>
            <a:pPr marL="0" indent="0">
              <a:lnSpc>
                <a:spcPct val="110000"/>
              </a:lnSpc>
              <a:buNone/>
            </a:pPr>
            <a:endParaRPr lang="fr-FR" dirty="0" smtClean="0"/>
          </a:p>
        </p:txBody>
      </p:sp>
      <p:sp>
        <p:nvSpPr>
          <p:cNvPr id="8" name="Titre 1"/>
          <p:cNvSpPr>
            <a:spLocks noGrp="1"/>
          </p:cNvSpPr>
          <p:nvPr>
            <p:ph type="title"/>
          </p:nvPr>
        </p:nvSpPr>
        <p:spPr>
          <a:xfrm>
            <a:off x="386366" y="296212"/>
            <a:ext cx="11423561" cy="1442435"/>
          </a:xfrm>
        </p:spPr>
        <p:txBody>
          <a:bodyPr>
            <a:normAutofit/>
          </a:bodyPr>
          <a:lstStyle/>
          <a:p>
            <a:r>
              <a:rPr lang="fr-FR" sz="2800" dirty="0" smtClean="0"/>
              <a:t>L’exercice  SWM de l’IAIS </a:t>
            </a:r>
            <a:r>
              <a:rPr lang="fr-FR" sz="3200" dirty="0" smtClean="0"/>
              <a:t>: </a:t>
            </a:r>
            <a:r>
              <a:rPr lang="fr-FR" sz="4000" dirty="0" smtClean="0"/>
              <a:t>la feuille Données </a:t>
            </a:r>
            <a:r>
              <a:rPr lang="fr-FR" sz="4900" b="1" dirty="0" smtClean="0"/>
              <a:t>quantitatives, </a:t>
            </a:r>
            <a:r>
              <a:rPr lang="fr-FR" sz="3100" i="1" dirty="0" smtClean="0">
                <a:solidFill>
                  <a:schemeClr val="accent1"/>
                </a:solidFill>
              </a:rPr>
              <a:t>exemples de questions (suite)</a:t>
            </a:r>
            <a:endParaRPr lang="fr-FR" sz="3100" i="1" dirty="0">
              <a:solidFill>
                <a:schemeClr val="accent1"/>
              </a:solidFill>
            </a:endParaRPr>
          </a:p>
        </p:txBody>
      </p:sp>
      <p:pic>
        <p:nvPicPr>
          <p:cNvPr id="4" name="Image 3">
            <a:extLst>
              <a:ext uri="{FF2B5EF4-FFF2-40B4-BE49-F238E27FC236}">
                <a16:creationId xmlns:a16="http://schemas.microsoft.com/office/drawing/2014/main" id="{CC1A3696-3BAF-E449-83CD-755D7BD4FA92}"/>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671865" y="6007278"/>
            <a:ext cx="1363867" cy="676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2966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6214" y="1531240"/>
            <a:ext cx="11536395" cy="2055429"/>
          </a:xfrm>
        </p:spPr>
        <p:txBody>
          <a:bodyPr>
            <a:normAutofit fontScale="92500"/>
          </a:bodyPr>
          <a:lstStyle/>
          <a:p>
            <a:pPr marL="0" indent="0">
              <a:lnSpc>
                <a:spcPct val="100000"/>
              </a:lnSpc>
              <a:buNone/>
            </a:pPr>
            <a:r>
              <a:rPr lang="fr-FR" dirty="0" smtClean="0"/>
              <a:t>S25: total des passifs du marché d’assurance, </a:t>
            </a:r>
            <a:r>
              <a:rPr lang="fr-FR" i="1" dirty="0" smtClean="0"/>
              <a:t>Total </a:t>
            </a:r>
            <a:r>
              <a:rPr lang="fr-FR" i="1" dirty="0" err="1" smtClean="0"/>
              <a:t>liabilities</a:t>
            </a:r>
            <a:r>
              <a:rPr lang="fr-FR" i="1" dirty="0" smtClean="0"/>
              <a:t> of the </a:t>
            </a:r>
            <a:r>
              <a:rPr lang="fr-FR" i="1" dirty="0" err="1" smtClean="0"/>
              <a:t>overall</a:t>
            </a:r>
            <a:r>
              <a:rPr lang="fr-FR" i="1" dirty="0" smtClean="0"/>
              <a:t> </a:t>
            </a:r>
            <a:r>
              <a:rPr lang="fr-FR" i="1" dirty="0" err="1" smtClean="0"/>
              <a:t>insurance</a:t>
            </a:r>
            <a:r>
              <a:rPr lang="fr-FR" i="1" dirty="0" smtClean="0"/>
              <a:t> </a:t>
            </a:r>
            <a:r>
              <a:rPr lang="fr-FR" i="1" dirty="0" err="1" smtClean="0"/>
              <a:t>market</a:t>
            </a:r>
            <a:endParaRPr lang="fr-FR" dirty="0" smtClean="0"/>
          </a:p>
          <a:p>
            <a:pPr marL="0" indent="0">
              <a:lnSpc>
                <a:spcPct val="110000"/>
              </a:lnSpc>
              <a:buNone/>
            </a:pPr>
            <a:r>
              <a:rPr lang="fr-FR" dirty="0" smtClean="0"/>
              <a:t>S30</a:t>
            </a:r>
            <a:r>
              <a:rPr lang="fr-FR" dirty="0"/>
              <a:t>: total des </a:t>
            </a:r>
            <a:r>
              <a:rPr lang="fr-FR" dirty="0" smtClean="0"/>
              <a:t>provisions techniques brutes, hors provisions en UC, </a:t>
            </a:r>
            <a:r>
              <a:rPr lang="fr-FR" dirty="0"/>
              <a:t>au 31.12.2021</a:t>
            </a:r>
            <a:endParaRPr lang="fr-FR" dirty="0" smtClean="0"/>
          </a:p>
          <a:p>
            <a:pPr marL="0" indent="0">
              <a:lnSpc>
                <a:spcPct val="110000"/>
              </a:lnSpc>
              <a:buNone/>
            </a:pPr>
            <a:r>
              <a:rPr lang="fr-FR" dirty="0" smtClean="0"/>
              <a:t>S30 L: </a:t>
            </a:r>
            <a:r>
              <a:rPr lang="fr-FR" dirty="0"/>
              <a:t>total des provisions techniques </a:t>
            </a:r>
            <a:r>
              <a:rPr lang="fr-FR" dirty="0" smtClean="0"/>
              <a:t>brutes </a:t>
            </a:r>
            <a:r>
              <a:rPr lang="fr-FR" b="1" dirty="0" smtClean="0"/>
              <a:t>vie</a:t>
            </a:r>
            <a:r>
              <a:rPr lang="fr-FR" dirty="0" smtClean="0"/>
              <a:t>, </a:t>
            </a:r>
            <a:r>
              <a:rPr lang="fr-FR" dirty="0"/>
              <a:t>hors provisions en UC, </a:t>
            </a:r>
            <a:r>
              <a:rPr lang="fr-FR" sz="2200" dirty="0" smtClean="0"/>
              <a:t>au 31.12.2021</a:t>
            </a:r>
            <a:endParaRPr lang="fr-FR" dirty="0"/>
          </a:p>
          <a:p>
            <a:pPr marL="0" indent="0">
              <a:lnSpc>
                <a:spcPct val="110000"/>
              </a:lnSpc>
              <a:buNone/>
            </a:pPr>
            <a:endParaRPr lang="fr-FR" dirty="0"/>
          </a:p>
          <a:p>
            <a:pPr marL="0" indent="0">
              <a:lnSpc>
                <a:spcPct val="110000"/>
              </a:lnSpc>
              <a:buNone/>
            </a:pPr>
            <a:endParaRPr lang="fr-FR" dirty="0" smtClean="0"/>
          </a:p>
          <a:p>
            <a:pPr marL="0" indent="0">
              <a:lnSpc>
                <a:spcPct val="110000"/>
              </a:lnSpc>
              <a:buNone/>
            </a:pPr>
            <a:endParaRPr lang="fr-FR" dirty="0" smtClean="0"/>
          </a:p>
        </p:txBody>
      </p:sp>
      <p:sp>
        <p:nvSpPr>
          <p:cNvPr id="8" name="Titre 1"/>
          <p:cNvSpPr>
            <a:spLocks noGrp="1"/>
          </p:cNvSpPr>
          <p:nvPr>
            <p:ph type="title"/>
          </p:nvPr>
        </p:nvSpPr>
        <p:spPr>
          <a:xfrm>
            <a:off x="296214" y="163775"/>
            <a:ext cx="11672873" cy="1160058"/>
          </a:xfrm>
        </p:spPr>
        <p:txBody>
          <a:bodyPr>
            <a:normAutofit fontScale="90000"/>
          </a:bodyPr>
          <a:lstStyle/>
          <a:p>
            <a:r>
              <a:rPr lang="fr-FR" sz="2800" dirty="0" smtClean="0"/>
              <a:t>L’exercice  SWM de l’IAIS </a:t>
            </a:r>
            <a:r>
              <a:rPr lang="fr-FR" sz="3200" dirty="0" smtClean="0"/>
              <a:t>: </a:t>
            </a:r>
            <a:r>
              <a:rPr lang="fr-FR" sz="4000" dirty="0" smtClean="0"/>
              <a:t>la feuille Données </a:t>
            </a:r>
            <a:r>
              <a:rPr lang="fr-FR" sz="4900" b="1" dirty="0" smtClean="0"/>
              <a:t>quantitatives, </a:t>
            </a:r>
            <a:br>
              <a:rPr lang="fr-FR" sz="4900" b="1" dirty="0" smtClean="0"/>
            </a:br>
            <a:r>
              <a:rPr lang="fr-FR" sz="3100" i="1" dirty="0" smtClean="0">
                <a:solidFill>
                  <a:schemeClr val="accent1"/>
                </a:solidFill>
              </a:rPr>
              <a:t>exemples de questions (suite);  utilisation du fichier </a:t>
            </a:r>
            <a:r>
              <a:rPr lang="fr-FR" sz="3100" dirty="0" err="1" smtClean="0">
                <a:solidFill>
                  <a:schemeClr val="accent1"/>
                </a:solidFill>
              </a:rPr>
              <a:t>Technical</a:t>
            </a:r>
            <a:r>
              <a:rPr lang="fr-FR" sz="3100" dirty="0" smtClean="0">
                <a:solidFill>
                  <a:schemeClr val="accent1"/>
                </a:solidFill>
              </a:rPr>
              <a:t> </a:t>
            </a:r>
            <a:r>
              <a:rPr lang="fr-FR" sz="3100" dirty="0" err="1" smtClean="0">
                <a:solidFill>
                  <a:schemeClr val="accent1"/>
                </a:solidFill>
              </a:rPr>
              <a:t>Specifications</a:t>
            </a:r>
            <a:endParaRPr lang="fr-FR" sz="3100" i="1" dirty="0">
              <a:solidFill>
                <a:schemeClr val="accent1"/>
              </a:solidFill>
            </a:endParaRPr>
          </a:p>
        </p:txBody>
      </p:sp>
      <p:sp>
        <p:nvSpPr>
          <p:cNvPr id="4" name="Espace réservé du contenu 2"/>
          <p:cNvSpPr txBox="1">
            <a:spLocks/>
          </p:cNvSpPr>
          <p:nvPr/>
        </p:nvSpPr>
        <p:spPr>
          <a:xfrm>
            <a:off x="163774" y="3753132"/>
            <a:ext cx="11805314" cy="3104867"/>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fr-FR" sz="2400" i="1" dirty="0" smtClean="0">
                <a:solidFill>
                  <a:srgbClr val="0070C0"/>
                </a:solidFill>
              </a:rPr>
              <a:t>Sur S25: le fichier </a:t>
            </a:r>
            <a:r>
              <a:rPr lang="fr-FR" sz="2400" dirty="0" smtClean="0">
                <a:solidFill>
                  <a:srgbClr val="0070C0"/>
                </a:solidFill>
              </a:rPr>
              <a:t>« </a:t>
            </a:r>
            <a:r>
              <a:rPr lang="fr-FR" sz="2400" dirty="0" err="1" smtClean="0">
                <a:solidFill>
                  <a:srgbClr val="0070C0"/>
                </a:solidFill>
              </a:rPr>
              <a:t>Technical</a:t>
            </a:r>
            <a:r>
              <a:rPr lang="fr-FR" sz="2400" dirty="0" smtClean="0">
                <a:solidFill>
                  <a:srgbClr val="0070C0"/>
                </a:solidFill>
              </a:rPr>
              <a:t> </a:t>
            </a:r>
            <a:r>
              <a:rPr lang="fr-FR" sz="2400" dirty="0" err="1" smtClean="0">
                <a:solidFill>
                  <a:srgbClr val="0070C0"/>
                </a:solidFill>
              </a:rPr>
              <a:t>specifications</a:t>
            </a:r>
            <a:r>
              <a:rPr lang="fr-FR" sz="2400" dirty="0" smtClean="0">
                <a:solidFill>
                  <a:srgbClr val="0070C0"/>
                </a:solidFill>
              </a:rPr>
              <a:t> »</a:t>
            </a:r>
            <a:r>
              <a:rPr lang="fr-FR" sz="2400" i="1" dirty="0" smtClean="0">
                <a:solidFill>
                  <a:srgbClr val="0070C0"/>
                </a:solidFill>
              </a:rPr>
              <a:t> indique (page 16) que les montants à reporter en S25 n’incluent pas les fonds propres.  Autrement dit, « total des passifs » = « total des actifs ‒ fonds propres »  =  « provisions techniques + autres dettes »</a:t>
            </a:r>
          </a:p>
          <a:p>
            <a:pPr>
              <a:lnSpc>
                <a:spcPct val="120000"/>
              </a:lnSpc>
            </a:pPr>
            <a:r>
              <a:rPr lang="en-US" sz="1900" b="1" i="1" dirty="0"/>
              <a:t>Row S25: Total liabilities of the overall insurance market </a:t>
            </a:r>
            <a:endParaRPr lang="en-US" sz="1900" dirty="0"/>
          </a:p>
          <a:p>
            <a:pPr>
              <a:lnSpc>
                <a:spcPct val="120000"/>
              </a:lnSpc>
              <a:spcBef>
                <a:spcPts val="0"/>
              </a:spcBef>
            </a:pPr>
            <a:r>
              <a:rPr lang="fr-FR" sz="1900" dirty="0"/>
              <a:t>Report total </a:t>
            </a:r>
            <a:r>
              <a:rPr lang="fr-FR" sz="1900" dirty="0" err="1"/>
              <a:t>liabilities</a:t>
            </a:r>
            <a:r>
              <a:rPr lang="fr-FR" sz="1900" dirty="0"/>
              <a:t> (</a:t>
            </a:r>
            <a:r>
              <a:rPr lang="fr-FR" sz="1900" dirty="0" err="1"/>
              <a:t>excluding</a:t>
            </a:r>
            <a:r>
              <a:rPr lang="fr-FR" sz="1900" dirty="0"/>
              <a:t> </a:t>
            </a:r>
            <a:r>
              <a:rPr lang="fr-FR" sz="1900" dirty="0" err="1"/>
              <a:t>equity</a:t>
            </a:r>
            <a:r>
              <a:rPr lang="fr-FR" sz="1900" dirty="0"/>
              <a:t>) of the </a:t>
            </a:r>
            <a:r>
              <a:rPr lang="fr-FR" sz="1900" dirty="0" err="1"/>
              <a:t>overall</a:t>
            </a:r>
            <a:r>
              <a:rPr lang="fr-FR" sz="1900" dirty="0"/>
              <a:t> </a:t>
            </a:r>
            <a:r>
              <a:rPr lang="fr-FR" sz="1900" dirty="0" err="1"/>
              <a:t>insurance</a:t>
            </a:r>
            <a:r>
              <a:rPr lang="fr-FR" sz="1900" dirty="0"/>
              <a:t> </a:t>
            </a:r>
            <a:r>
              <a:rPr lang="fr-FR" sz="1900" dirty="0" err="1"/>
              <a:t>market</a:t>
            </a:r>
            <a:r>
              <a:rPr lang="fr-FR" sz="1900" dirty="0"/>
              <a:t> </a:t>
            </a:r>
            <a:r>
              <a:rPr lang="fr-FR" sz="1900" dirty="0" err="1"/>
              <a:t>based</a:t>
            </a:r>
            <a:r>
              <a:rPr lang="fr-FR" sz="1900" dirty="0"/>
              <a:t> on balance </a:t>
            </a:r>
            <a:r>
              <a:rPr lang="fr-FR" sz="1900" dirty="0" err="1"/>
              <a:t>sheet</a:t>
            </a:r>
            <a:r>
              <a:rPr lang="fr-FR" sz="1900" dirty="0"/>
              <a:t> figures. All solo </a:t>
            </a:r>
            <a:r>
              <a:rPr lang="fr-FR" sz="1900" dirty="0" err="1"/>
              <a:t>entities</a:t>
            </a:r>
            <a:r>
              <a:rPr lang="fr-FR" sz="1900" dirty="0"/>
              <a:t> </a:t>
            </a:r>
            <a:r>
              <a:rPr lang="fr-FR" sz="1900" dirty="0" err="1"/>
              <a:t>within</a:t>
            </a:r>
            <a:r>
              <a:rPr lang="fr-FR" sz="1900" dirty="0"/>
              <a:t> </a:t>
            </a:r>
            <a:r>
              <a:rPr lang="fr-FR" sz="1900" dirty="0" err="1"/>
              <a:t>your</a:t>
            </a:r>
            <a:r>
              <a:rPr lang="fr-FR" sz="1900" dirty="0"/>
              <a:t> </a:t>
            </a:r>
            <a:r>
              <a:rPr lang="fr-FR" sz="1900" dirty="0" err="1"/>
              <a:t>jurisdiction</a:t>
            </a:r>
            <a:r>
              <a:rPr lang="fr-FR" sz="1900" dirty="0"/>
              <a:t> </a:t>
            </a:r>
            <a:r>
              <a:rPr lang="fr-FR" sz="1900" dirty="0" err="1"/>
              <a:t>should</a:t>
            </a:r>
            <a:r>
              <a:rPr lang="fr-FR" sz="1900" dirty="0"/>
              <a:t> </a:t>
            </a:r>
            <a:r>
              <a:rPr lang="fr-FR" sz="1900" dirty="0" err="1"/>
              <a:t>be</a:t>
            </a:r>
            <a:r>
              <a:rPr lang="fr-FR" sz="1900" dirty="0"/>
              <a:t> </a:t>
            </a:r>
            <a:r>
              <a:rPr lang="fr-FR" sz="1900" dirty="0" err="1"/>
              <a:t>included</a:t>
            </a:r>
            <a:r>
              <a:rPr lang="fr-FR" sz="1900" dirty="0"/>
              <a:t>. Unit-</a:t>
            </a:r>
            <a:r>
              <a:rPr lang="fr-FR" sz="1900" dirty="0" err="1"/>
              <a:t>linked</a:t>
            </a:r>
            <a:r>
              <a:rPr lang="fr-FR" sz="1900" dirty="0"/>
              <a:t> business </a:t>
            </a:r>
            <a:r>
              <a:rPr lang="fr-FR" sz="1900" dirty="0" err="1"/>
              <a:t>should</a:t>
            </a:r>
            <a:r>
              <a:rPr lang="fr-FR" sz="1900" dirty="0"/>
              <a:t> </a:t>
            </a:r>
            <a:r>
              <a:rPr lang="fr-FR" sz="1900" dirty="0" err="1"/>
              <a:t>be</a:t>
            </a:r>
            <a:r>
              <a:rPr lang="fr-FR" sz="1900" dirty="0"/>
              <a:t> </a:t>
            </a:r>
            <a:r>
              <a:rPr lang="fr-FR" sz="1900" dirty="0" err="1"/>
              <a:t>taken</a:t>
            </a:r>
            <a:r>
              <a:rPr lang="fr-FR" sz="1900" dirty="0"/>
              <a:t> </a:t>
            </a:r>
            <a:r>
              <a:rPr lang="fr-FR" sz="1900" dirty="0" err="1"/>
              <a:t>into</a:t>
            </a:r>
            <a:r>
              <a:rPr lang="fr-FR" sz="1900" dirty="0"/>
              <a:t> </a:t>
            </a:r>
            <a:r>
              <a:rPr lang="fr-FR" sz="1900" dirty="0" err="1"/>
              <a:t>account</a:t>
            </a:r>
            <a:r>
              <a:rPr lang="fr-FR" sz="1900" dirty="0"/>
              <a:t>. </a:t>
            </a:r>
            <a:endParaRPr lang="fr-FR" sz="1900" dirty="0" smtClean="0"/>
          </a:p>
          <a:p>
            <a:pPr>
              <a:lnSpc>
                <a:spcPct val="120000"/>
              </a:lnSpc>
              <a:spcBef>
                <a:spcPts val="0"/>
              </a:spcBef>
            </a:pPr>
            <a:r>
              <a:rPr lang="fr-FR" sz="1900" dirty="0" smtClean="0"/>
              <a:t>Total </a:t>
            </a:r>
            <a:r>
              <a:rPr lang="fr-FR" sz="1900" dirty="0" err="1" smtClean="0"/>
              <a:t>liabilities</a:t>
            </a:r>
            <a:r>
              <a:rPr lang="fr-FR" sz="1900" dirty="0" smtClean="0"/>
              <a:t> = Total </a:t>
            </a:r>
            <a:r>
              <a:rPr lang="fr-FR" sz="1900" dirty="0" err="1" smtClean="0"/>
              <a:t>assets</a:t>
            </a:r>
            <a:r>
              <a:rPr lang="fr-FR" sz="1900" dirty="0" smtClean="0"/>
              <a:t> ‒ </a:t>
            </a:r>
            <a:r>
              <a:rPr lang="fr-FR" sz="1900" dirty="0" err="1" smtClean="0"/>
              <a:t>Equities</a:t>
            </a:r>
            <a:r>
              <a:rPr lang="fr-FR" sz="1900" dirty="0" smtClean="0"/>
              <a:t> =  Total </a:t>
            </a:r>
            <a:r>
              <a:rPr lang="fr-FR" sz="1900" dirty="0" err="1" smtClean="0"/>
              <a:t>technical</a:t>
            </a:r>
            <a:r>
              <a:rPr lang="fr-FR" sz="1900" dirty="0" smtClean="0"/>
              <a:t> provisions + Total </a:t>
            </a:r>
            <a:r>
              <a:rPr lang="fr-FR" sz="1900" dirty="0" err="1" smtClean="0"/>
              <a:t>borrowing</a:t>
            </a:r>
            <a:endParaRPr lang="fr-FR" sz="1900" i="1" dirty="0" smtClean="0">
              <a:solidFill>
                <a:srgbClr val="0070C0"/>
              </a:solidFill>
            </a:endParaRPr>
          </a:p>
          <a:p>
            <a:pPr marL="0" indent="0">
              <a:lnSpc>
                <a:spcPct val="120000"/>
              </a:lnSpc>
              <a:buNone/>
            </a:pPr>
            <a:r>
              <a:rPr lang="fr-FR" sz="1800" i="1" dirty="0" smtClean="0">
                <a:solidFill>
                  <a:srgbClr val="0070C0"/>
                </a:solidFill>
              </a:rPr>
              <a:t>Enfin  (fichier TS,  page 7), une procédure de « questions et réponses » est prévue.  Les questions peuvent être adressées à </a:t>
            </a:r>
            <a:r>
              <a:rPr lang="fr-FR" sz="1800" i="1" dirty="0" smtClean="0">
                <a:solidFill>
                  <a:srgbClr val="0070C0"/>
                </a:solidFill>
                <a:hlinkClick r:id="rId3"/>
              </a:rPr>
              <a:t>nicolas.colpaert@bis.org</a:t>
            </a:r>
            <a:r>
              <a:rPr lang="fr-FR" sz="1800" i="1" dirty="0" smtClean="0">
                <a:solidFill>
                  <a:srgbClr val="0070C0"/>
                </a:solidFill>
              </a:rPr>
              <a:t>  et à  </a:t>
            </a:r>
            <a:r>
              <a:rPr lang="fr-FR" sz="1800" i="1" dirty="0" smtClean="0">
                <a:solidFill>
                  <a:srgbClr val="0070C0"/>
                </a:solidFill>
                <a:hlinkClick r:id="rId4"/>
              </a:rPr>
              <a:t>tomas.stastny@bis.org</a:t>
            </a:r>
            <a:r>
              <a:rPr lang="fr-FR" sz="1800" i="1" dirty="0" smtClean="0">
                <a:solidFill>
                  <a:srgbClr val="0070C0"/>
                </a:solidFill>
              </a:rPr>
              <a:t>.  Toute requête d’accès et toute </a:t>
            </a:r>
            <a:r>
              <a:rPr lang="fr-FR" sz="1800" b="1" i="1" dirty="0" smtClean="0">
                <a:solidFill>
                  <a:srgbClr val="0070C0"/>
                </a:solidFill>
              </a:rPr>
              <a:t>inscription </a:t>
            </a:r>
            <a:r>
              <a:rPr lang="fr-FR" sz="1800" i="1" dirty="0" smtClean="0">
                <a:solidFill>
                  <a:srgbClr val="0070C0"/>
                </a:solidFill>
              </a:rPr>
              <a:t>à l’exercice doit être adressée à  </a:t>
            </a:r>
            <a:r>
              <a:rPr lang="fr-FR" sz="1800" i="1" dirty="0" smtClean="0">
                <a:solidFill>
                  <a:srgbClr val="0070C0"/>
                </a:solidFill>
                <a:hlinkClick r:id="rId5"/>
              </a:rPr>
              <a:t>sylvie.ellet@bis.org</a:t>
            </a:r>
            <a:r>
              <a:rPr lang="fr-FR" sz="1800" i="1" dirty="0" smtClean="0">
                <a:solidFill>
                  <a:srgbClr val="0070C0"/>
                </a:solidFill>
              </a:rPr>
              <a:t>  avec  </a:t>
            </a:r>
            <a:r>
              <a:rPr lang="fr-FR" sz="1800" i="1" dirty="0" smtClean="0">
                <a:solidFill>
                  <a:srgbClr val="0070C0"/>
                </a:solidFill>
                <a:hlinkClick r:id="rId6"/>
              </a:rPr>
              <a:t>iais@bis.org</a:t>
            </a:r>
            <a:r>
              <a:rPr lang="fr-FR" sz="1800" i="1" dirty="0" smtClean="0">
                <a:solidFill>
                  <a:srgbClr val="0070C0"/>
                </a:solidFill>
              </a:rPr>
              <a:t>  en copie</a:t>
            </a:r>
            <a:endParaRPr lang="fr-FR" sz="1800" i="1" dirty="0">
              <a:solidFill>
                <a:srgbClr val="0070C0"/>
              </a:solidFill>
            </a:endParaRPr>
          </a:p>
        </p:txBody>
      </p:sp>
      <p:pic>
        <p:nvPicPr>
          <p:cNvPr id="5" name="Image 4">
            <a:extLst>
              <a:ext uri="{FF2B5EF4-FFF2-40B4-BE49-F238E27FC236}">
                <a16:creationId xmlns:a16="http://schemas.microsoft.com/office/drawing/2014/main" id="{CC1A3696-3BAF-E449-83CD-755D7BD4FA92}"/>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11041039" y="177421"/>
            <a:ext cx="1071027" cy="530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0287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6214" y="1841678"/>
            <a:ext cx="11211158" cy="4738735"/>
          </a:xfrm>
        </p:spPr>
        <p:txBody>
          <a:bodyPr>
            <a:normAutofit/>
          </a:bodyPr>
          <a:lstStyle/>
          <a:p>
            <a:pPr marL="0" indent="0">
              <a:lnSpc>
                <a:spcPct val="110000"/>
              </a:lnSpc>
              <a:buNone/>
            </a:pPr>
            <a:r>
              <a:rPr lang="fr-FR" dirty="0" smtClean="0"/>
              <a:t>S30 N: </a:t>
            </a:r>
            <a:r>
              <a:rPr lang="fr-FR" dirty="0"/>
              <a:t>total des provisions techniques </a:t>
            </a:r>
            <a:r>
              <a:rPr lang="fr-FR" dirty="0" smtClean="0"/>
              <a:t>brutes </a:t>
            </a:r>
            <a:r>
              <a:rPr lang="fr-FR" b="1" dirty="0" smtClean="0"/>
              <a:t>non-vie</a:t>
            </a:r>
            <a:r>
              <a:rPr lang="fr-FR" dirty="0" smtClean="0"/>
              <a:t>, </a:t>
            </a:r>
            <a:r>
              <a:rPr lang="fr-FR" sz="2200" dirty="0" smtClean="0"/>
              <a:t>au 31.12.2021</a:t>
            </a:r>
            <a:endParaRPr lang="fr-FR" sz="2200" dirty="0"/>
          </a:p>
          <a:p>
            <a:pPr marL="0" indent="0">
              <a:lnSpc>
                <a:spcPct val="110000"/>
              </a:lnSpc>
              <a:buNone/>
            </a:pPr>
            <a:r>
              <a:rPr lang="fr-FR" dirty="0"/>
              <a:t>S30 </a:t>
            </a:r>
            <a:r>
              <a:rPr lang="fr-FR" dirty="0" smtClean="0"/>
              <a:t>S: </a:t>
            </a:r>
            <a:r>
              <a:rPr lang="fr-FR" dirty="0"/>
              <a:t>total des provisions techniques </a:t>
            </a:r>
            <a:r>
              <a:rPr lang="fr-FR" dirty="0" smtClean="0"/>
              <a:t>en UC (unités de compte), </a:t>
            </a:r>
            <a:r>
              <a:rPr lang="fr-FR" sz="2200" dirty="0" smtClean="0"/>
              <a:t>au 31.12.2021</a:t>
            </a:r>
          </a:p>
          <a:p>
            <a:pPr marL="0" indent="0">
              <a:lnSpc>
                <a:spcPct val="110000"/>
              </a:lnSpc>
              <a:buNone/>
            </a:pPr>
            <a:r>
              <a:rPr lang="fr-FR" dirty="0" smtClean="0"/>
              <a:t>S31: total des provisions techniques </a:t>
            </a:r>
            <a:r>
              <a:rPr lang="fr-FR" b="1" dirty="0" smtClean="0"/>
              <a:t>nettes</a:t>
            </a:r>
            <a:r>
              <a:rPr lang="fr-FR" dirty="0" smtClean="0"/>
              <a:t>, hors UC, </a:t>
            </a:r>
            <a:r>
              <a:rPr lang="fr-FR" sz="2200" dirty="0" smtClean="0"/>
              <a:t>au 31.12.2021</a:t>
            </a:r>
          </a:p>
          <a:p>
            <a:pPr marL="0" indent="0">
              <a:lnSpc>
                <a:spcPct val="110000"/>
              </a:lnSpc>
              <a:buNone/>
            </a:pPr>
            <a:r>
              <a:rPr lang="fr-FR" dirty="0" smtClean="0"/>
              <a:t>S32: total des primes brutes (y compris acceptations), </a:t>
            </a:r>
            <a:r>
              <a:rPr lang="fr-FR" sz="2200" dirty="0" smtClean="0"/>
              <a:t>au </a:t>
            </a:r>
            <a:r>
              <a:rPr lang="fr-FR" sz="2200" dirty="0"/>
              <a:t>31.12.2021</a:t>
            </a:r>
          </a:p>
          <a:p>
            <a:pPr marL="0" indent="0">
              <a:lnSpc>
                <a:spcPct val="110000"/>
              </a:lnSpc>
              <a:buNone/>
            </a:pPr>
            <a:r>
              <a:rPr lang="fr-FR" dirty="0" smtClean="0"/>
              <a:t>S32 L: </a:t>
            </a:r>
            <a:r>
              <a:rPr lang="fr-FR" dirty="0"/>
              <a:t>total des primes brutes </a:t>
            </a:r>
            <a:r>
              <a:rPr lang="fr-FR" b="1" dirty="0" smtClean="0"/>
              <a:t>vie</a:t>
            </a:r>
            <a:r>
              <a:rPr lang="fr-FR" dirty="0" smtClean="0"/>
              <a:t>, </a:t>
            </a:r>
            <a:r>
              <a:rPr lang="fr-FR" sz="2200" dirty="0" smtClean="0"/>
              <a:t>au </a:t>
            </a:r>
            <a:r>
              <a:rPr lang="fr-FR" sz="2200" dirty="0"/>
              <a:t>31.12.2021</a:t>
            </a:r>
          </a:p>
          <a:p>
            <a:pPr marL="0" indent="0">
              <a:lnSpc>
                <a:spcPct val="110000"/>
              </a:lnSpc>
              <a:buNone/>
            </a:pPr>
            <a:r>
              <a:rPr lang="fr-FR" dirty="0"/>
              <a:t>S32 </a:t>
            </a:r>
            <a:r>
              <a:rPr lang="fr-FR" dirty="0" smtClean="0"/>
              <a:t>A.L</a:t>
            </a:r>
            <a:r>
              <a:rPr lang="fr-FR" dirty="0"/>
              <a:t>: </a:t>
            </a:r>
            <a:r>
              <a:rPr lang="fr-FR" dirty="0" smtClean="0"/>
              <a:t>dont primes </a:t>
            </a:r>
            <a:r>
              <a:rPr lang="fr-FR" dirty="0"/>
              <a:t>brutes </a:t>
            </a:r>
            <a:r>
              <a:rPr lang="fr-FR" dirty="0" smtClean="0"/>
              <a:t>vie </a:t>
            </a:r>
            <a:r>
              <a:rPr lang="fr-FR" b="1" dirty="0" smtClean="0"/>
              <a:t>acceptées</a:t>
            </a:r>
            <a:r>
              <a:rPr lang="fr-FR" dirty="0" smtClean="0"/>
              <a:t>, </a:t>
            </a:r>
            <a:r>
              <a:rPr lang="fr-FR" sz="2200" dirty="0" smtClean="0"/>
              <a:t>au </a:t>
            </a:r>
            <a:r>
              <a:rPr lang="fr-FR" sz="2200" dirty="0"/>
              <a:t>31.12.2021</a:t>
            </a:r>
            <a:endParaRPr lang="fr-FR" sz="2200" dirty="0" smtClean="0"/>
          </a:p>
          <a:p>
            <a:pPr marL="0" indent="0">
              <a:lnSpc>
                <a:spcPct val="110000"/>
              </a:lnSpc>
              <a:buNone/>
            </a:pPr>
            <a:r>
              <a:rPr lang="fr-FR" dirty="0"/>
              <a:t>S32 </a:t>
            </a:r>
            <a:r>
              <a:rPr lang="fr-FR" dirty="0" smtClean="0"/>
              <a:t>T.L</a:t>
            </a:r>
            <a:r>
              <a:rPr lang="fr-FR" dirty="0"/>
              <a:t>: </a:t>
            </a:r>
            <a:r>
              <a:rPr lang="fr-FR" dirty="0" smtClean="0"/>
              <a:t>primes des 1</a:t>
            </a:r>
            <a:r>
              <a:rPr lang="fr-FR" baseline="30000" dirty="0" smtClean="0"/>
              <a:t>er</a:t>
            </a:r>
            <a:r>
              <a:rPr lang="fr-FR" dirty="0" smtClean="0"/>
              <a:t>, 2</a:t>
            </a:r>
            <a:r>
              <a:rPr lang="fr-FR" baseline="30000" dirty="0" smtClean="0"/>
              <a:t>e</a:t>
            </a:r>
            <a:r>
              <a:rPr lang="fr-FR" dirty="0" smtClean="0"/>
              <a:t> et 3</a:t>
            </a:r>
            <a:r>
              <a:rPr lang="fr-FR" baseline="30000" dirty="0" smtClean="0"/>
              <a:t>e</a:t>
            </a:r>
            <a:r>
              <a:rPr lang="fr-FR" dirty="0" smtClean="0"/>
              <a:t> plus gros assureurs vie, </a:t>
            </a:r>
            <a:r>
              <a:rPr lang="fr-FR" sz="2200" dirty="0" smtClean="0"/>
              <a:t>au </a:t>
            </a:r>
            <a:r>
              <a:rPr lang="fr-FR" sz="2200" dirty="0"/>
              <a:t>31.12.2021</a:t>
            </a:r>
            <a:endParaRPr lang="fr-FR" sz="2200" dirty="0" smtClean="0"/>
          </a:p>
          <a:p>
            <a:pPr marL="0" indent="0">
              <a:lnSpc>
                <a:spcPct val="110000"/>
              </a:lnSpc>
              <a:buNone/>
            </a:pPr>
            <a:r>
              <a:rPr lang="fr-FR" sz="2400" i="1" dirty="0" smtClean="0">
                <a:solidFill>
                  <a:srgbClr val="C00000"/>
                </a:solidFill>
              </a:rPr>
              <a:t>questions analogues pour le secteur non-vie, </a:t>
            </a:r>
            <a:r>
              <a:rPr lang="fr-FR" sz="2400" i="1" dirty="0" err="1" smtClean="0">
                <a:solidFill>
                  <a:srgbClr val="C00000"/>
                </a:solidFill>
              </a:rPr>
              <a:t>etc</a:t>
            </a:r>
            <a:endParaRPr lang="fr-FR" sz="2400" i="1" dirty="0">
              <a:solidFill>
                <a:srgbClr val="C00000"/>
              </a:solidFill>
            </a:endParaRPr>
          </a:p>
          <a:p>
            <a:pPr marL="0" indent="0">
              <a:lnSpc>
                <a:spcPct val="110000"/>
              </a:lnSpc>
              <a:buNone/>
            </a:pPr>
            <a:endParaRPr lang="fr-FR" sz="2200" dirty="0" smtClean="0"/>
          </a:p>
          <a:p>
            <a:pPr marL="0" indent="0">
              <a:lnSpc>
                <a:spcPct val="110000"/>
              </a:lnSpc>
              <a:buNone/>
            </a:pPr>
            <a:endParaRPr lang="fr-FR" sz="2200" dirty="0"/>
          </a:p>
          <a:p>
            <a:pPr marL="0" indent="0">
              <a:lnSpc>
                <a:spcPct val="110000"/>
              </a:lnSpc>
              <a:buNone/>
            </a:pPr>
            <a:endParaRPr lang="fr-FR" dirty="0" smtClean="0"/>
          </a:p>
          <a:p>
            <a:pPr marL="0" indent="0">
              <a:lnSpc>
                <a:spcPct val="110000"/>
              </a:lnSpc>
              <a:buNone/>
            </a:pPr>
            <a:endParaRPr lang="fr-FR" dirty="0" smtClean="0"/>
          </a:p>
          <a:p>
            <a:pPr marL="0" indent="0">
              <a:lnSpc>
                <a:spcPct val="110000"/>
              </a:lnSpc>
              <a:buNone/>
            </a:pPr>
            <a:endParaRPr lang="fr-FR" dirty="0"/>
          </a:p>
          <a:p>
            <a:pPr marL="0" indent="0">
              <a:lnSpc>
                <a:spcPct val="110000"/>
              </a:lnSpc>
              <a:buNone/>
            </a:pPr>
            <a:endParaRPr lang="fr-FR" dirty="0"/>
          </a:p>
          <a:p>
            <a:pPr marL="0" indent="0">
              <a:lnSpc>
                <a:spcPct val="110000"/>
              </a:lnSpc>
              <a:buNone/>
            </a:pPr>
            <a:endParaRPr lang="fr-FR" dirty="0" smtClean="0"/>
          </a:p>
          <a:p>
            <a:pPr marL="0" indent="0">
              <a:lnSpc>
                <a:spcPct val="110000"/>
              </a:lnSpc>
              <a:buNone/>
            </a:pPr>
            <a:endParaRPr lang="fr-FR" dirty="0" smtClean="0"/>
          </a:p>
        </p:txBody>
      </p:sp>
      <p:sp>
        <p:nvSpPr>
          <p:cNvPr id="8" name="Titre 1"/>
          <p:cNvSpPr>
            <a:spLocks noGrp="1"/>
          </p:cNvSpPr>
          <p:nvPr>
            <p:ph type="title"/>
          </p:nvPr>
        </p:nvSpPr>
        <p:spPr>
          <a:xfrm>
            <a:off x="419024" y="181912"/>
            <a:ext cx="11423561" cy="1442435"/>
          </a:xfrm>
        </p:spPr>
        <p:txBody>
          <a:bodyPr>
            <a:normAutofit/>
          </a:bodyPr>
          <a:lstStyle/>
          <a:p>
            <a:r>
              <a:rPr lang="fr-FR" sz="2800" dirty="0" smtClean="0"/>
              <a:t>L’exercice  SWM de l’IAIS </a:t>
            </a:r>
            <a:r>
              <a:rPr lang="fr-FR" sz="3200" dirty="0" smtClean="0"/>
              <a:t>: </a:t>
            </a:r>
            <a:r>
              <a:rPr lang="fr-FR" sz="4000" dirty="0" smtClean="0"/>
              <a:t>la feuille Données </a:t>
            </a:r>
            <a:r>
              <a:rPr lang="fr-FR" sz="4900" b="1" dirty="0" smtClean="0"/>
              <a:t>quantitatives, </a:t>
            </a:r>
            <a:r>
              <a:rPr lang="fr-FR" sz="3100" i="1" dirty="0" smtClean="0">
                <a:solidFill>
                  <a:schemeClr val="accent1"/>
                </a:solidFill>
              </a:rPr>
              <a:t>quelques questions (suite)</a:t>
            </a:r>
            <a:endParaRPr lang="fr-FR" sz="3100" i="1" dirty="0">
              <a:solidFill>
                <a:schemeClr val="accent1"/>
              </a:solidFill>
            </a:endParaRPr>
          </a:p>
        </p:txBody>
      </p:sp>
      <p:pic>
        <p:nvPicPr>
          <p:cNvPr id="4" name="Image 3">
            <a:extLst>
              <a:ext uri="{FF2B5EF4-FFF2-40B4-BE49-F238E27FC236}">
                <a16:creationId xmlns:a16="http://schemas.microsoft.com/office/drawing/2014/main" id="{CC1A3696-3BAF-E449-83CD-755D7BD4FA92}"/>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825438" y="6121578"/>
            <a:ext cx="1363867" cy="676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2597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982863" y="1294570"/>
            <a:ext cx="8135937" cy="882650"/>
          </a:xfrm>
        </p:spPr>
        <p:txBody>
          <a:bodyPr>
            <a:normAutofit/>
          </a:bodyPr>
          <a:lstStyle/>
          <a:p>
            <a:r>
              <a:rPr lang="fr-FR" sz="3000" b="1" cap="none" dirty="0">
                <a:solidFill>
                  <a:srgbClr val="C00000"/>
                </a:solidFill>
                <a:latin typeface="+mn-lt"/>
              </a:rPr>
              <a:t>Merci de votre attention</a:t>
            </a:r>
          </a:p>
        </p:txBody>
      </p:sp>
      <p:sp>
        <p:nvSpPr>
          <p:cNvPr id="5" name="Espace réservé du contenu 4"/>
          <p:cNvSpPr>
            <a:spLocks noGrp="1"/>
          </p:cNvSpPr>
          <p:nvPr>
            <p:ph idx="4294967295"/>
          </p:nvPr>
        </p:nvSpPr>
        <p:spPr>
          <a:xfrm>
            <a:off x="3537316" y="2166424"/>
            <a:ext cx="6192837" cy="1777683"/>
          </a:xfrm>
        </p:spPr>
        <p:txBody>
          <a:bodyPr>
            <a:noAutofit/>
          </a:bodyPr>
          <a:lstStyle/>
          <a:p>
            <a:pPr marL="0" indent="0">
              <a:lnSpc>
                <a:spcPct val="110000"/>
              </a:lnSpc>
              <a:buNone/>
            </a:pPr>
            <a:r>
              <a:rPr lang="fr-FR" sz="13800" dirty="0">
                <a:solidFill>
                  <a:srgbClr val="00B050"/>
                </a:solidFill>
                <a:latin typeface="French Script MT" panose="03020402040607040605" pitchFamily="66" charset="0"/>
              </a:rPr>
              <a:t>Questions ?</a:t>
            </a:r>
          </a:p>
        </p:txBody>
      </p:sp>
      <p:sp>
        <p:nvSpPr>
          <p:cNvPr id="11" name="Espace réservé du numéro de diapositive 3"/>
          <p:cNvSpPr txBox="1">
            <a:spLocks/>
          </p:cNvSpPr>
          <p:nvPr/>
        </p:nvSpPr>
        <p:spPr>
          <a:xfrm>
            <a:off x="9848800" y="6632400"/>
            <a:ext cx="540000" cy="360000"/>
          </a:xfrm>
          <a:prstGeom prst="rect">
            <a:avLst/>
          </a:prstGeom>
        </p:spPr>
        <p:txBody>
          <a:bodyPr/>
          <a:lstStyle>
            <a:defPPr>
              <a:defRPr lang="fr-FR"/>
            </a:defPPr>
            <a:lvl1pPr marL="0" algn="r" defTabSz="914400" rtl="0" eaLnBrk="1" latinLnBrk="0" hangingPunct="1">
              <a:defRPr sz="900" kern="1200">
                <a:solidFill>
                  <a:srgbClr val="205AA7"/>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5612AF6-3794-417C-8315-010C3BB3AD18}" type="slidenum">
              <a:rPr lang="fr-FR"/>
              <a:pPr/>
              <a:t>13</a:t>
            </a:fld>
            <a:endParaRPr lang="fr-FR" dirty="0"/>
          </a:p>
        </p:txBody>
      </p:sp>
      <p:sp>
        <p:nvSpPr>
          <p:cNvPr id="8" name="Espace réservé du contenu 4"/>
          <p:cNvSpPr txBox="1">
            <a:spLocks/>
          </p:cNvSpPr>
          <p:nvPr/>
        </p:nvSpPr>
        <p:spPr>
          <a:xfrm>
            <a:off x="4799856" y="5157193"/>
            <a:ext cx="5760640" cy="864095"/>
          </a:xfrm>
          <a:prstGeom prst="rect">
            <a:avLst/>
          </a:prstGeom>
        </p:spPr>
        <p:txBody>
          <a:bodyPr vert="horz" lIns="91440" tIns="45720" rIns="91440" bIns="45720" rtlCol="0">
            <a:normAutofit fontScale="92500" lnSpcReduction="10000"/>
          </a:bodyPr>
          <a:lstStyle>
            <a:lvl1pPr marL="252000" indent="-252000" algn="l" defTabSz="914400" rtl="0" eaLnBrk="1" latinLnBrk="0" hangingPunct="1">
              <a:spcBef>
                <a:spcPct val="20000"/>
              </a:spcBef>
              <a:buFont typeface="Wingdings" panose="05000000000000000000" pitchFamily="2" charset="2"/>
              <a:buChar char="§"/>
              <a:defRPr sz="2600" kern="1200">
                <a:solidFill>
                  <a:srgbClr val="205AA7"/>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rgbClr val="205AA7"/>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2" indent="0">
              <a:lnSpc>
                <a:spcPct val="120000"/>
              </a:lnSpc>
              <a:buNone/>
            </a:pPr>
            <a:r>
              <a:rPr lang="fr-FR" dirty="0"/>
              <a:t>contact:  </a:t>
            </a:r>
            <a:r>
              <a:rPr lang="fr-FR" dirty="0" smtClean="0">
                <a:hlinkClick r:id="rId3"/>
              </a:rPr>
              <a:t>francois.tempe@acpr.banque-france.fr</a:t>
            </a:r>
            <a:endParaRPr lang="fr-FR" dirty="0" smtClean="0"/>
          </a:p>
          <a:p>
            <a:pPr marL="0" lvl="2" indent="0">
              <a:lnSpc>
                <a:spcPct val="120000"/>
              </a:lnSpc>
              <a:buNone/>
            </a:pPr>
            <a:r>
              <a:rPr lang="fr-FR" dirty="0" smtClean="0"/>
              <a:t>et les personnes mentionnées en diapositive </a:t>
            </a:r>
            <a:r>
              <a:rPr lang="fr-FR" dirty="0" smtClean="0"/>
              <a:t>11</a:t>
            </a:r>
            <a:endParaRPr lang="fr-FR" dirty="0"/>
          </a:p>
        </p:txBody>
      </p:sp>
      <p:pic>
        <p:nvPicPr>
          <p:cNvPr id="7" name="Image 6">
            <a:extLst>
              <a:ext uri="{FF2B5EF4-FFF2-40B4-BE49-F238E27FC236}">
                <a16:creationId xmlns:a16="http://schemas.microsoft.com/office/drawing/2014/main" id="{CC1A3696-3BAF-E449-83CD-755D7BD4FA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57496" y="275797"/>
            <a:ext cx="1678757" cy="8322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7504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546100" y="254506"/>
            <a:ext cx="9791471" cy="1526474"/>
          </a:xfrm>
        </p:spPr>
        <p:txBody>
          <a:bodyPr>
            <a:normAutofit fontScale="90000"/>
          </a:bodyPr>
          <a:lstStyle/>
          <a:p>
            <a:pPr algn="ctr">
              <a:lnSpc>
                <a:spcPct val="110000"/>
              </a:lnSpc>
            </a:pPr>
            <a:r>
              <a:rPr lang="fr-FR" b="1" dirty="0" smtClean="0"/>
              <a:t>L’exercice </a:t>
            </a:r>
            <a:r>
              <a:rPr lang="fr-FR" b="1" dirty="0" smtClean="0"/>
              <a:t>SWM </a:t>
            </a:r>
            <a:r>
              <a:rPr lang="fr-FR" b="1" dirty="0" smtClean="0"/>
              <a:t>de l’IAIS : </a:t>
            </a:r>
            <a:br>
              <a:rPr lang="fr-FR" b="1" dirty="0" smtClean="0"/>
            </a:br>
            <a:r>
              <a:rPr lang="fr-FR" sz="4900" b="1" dirty="0" smtClean="0"/>
              <a:t>pourquoi participer</a:t>
            </a:r>
            <a:endParaRPr lang="fr-FR" b="1" dirty="0"/>
          </a:p>
        </p:txBody>
      </p:sp>
      <p:sp>
        <p:nvSpPr>
          <p:cNvPr id="5" name="Espace réservé du contenu 2"/>
          <p:cNvSpPr>
            <a:spLocks noGrp="1"/>
          </p:cNvSpPr>
          <p:nvPr>
            <p:ph idx="1"/>
          </p:nvPr>
        </p:nvSpPr>
        <p:spPr>
          <a:xfrm>
            <a:off x="154745" y="5582990"/>
            <a:ext cx="12037255" cy="1131709"/>
          </a:xfrm>
        </p:spPr>
        <p:txBody>
          <a:bodyPr>
            <a:normAutofit fontScale="70000" lnSpcReduction="20000"/>
          </a:bodyPr>
          <a:lstStyle/>
          <a:p>
            <a:pPr marL="0" indent="0">
              <a:buNone/>
            </a:pPr>
            <a:r>
              <a:rPr lang="fr-FR" sz="4000" dirty="0" smtClean="0"/>
              <a:t>Liste des 38 pays (jusqu’à présent) inscrits pour la collecte 2022  </a:t>
            </a:r>
            <a:r>
              <a:rPr lang="fr-FR" sz="2300" dirty="0" smtClean="0"/>
              <a:t>des données de l’année 2021</a:t>
            </a:r>
            <a:endParaRPr lang="fr-FR" sz="2600" dirty="0" smtClean="0"/>
          </a:p>
          <a:p>
            <a:pPr marL="0" indent="0">
              <a:lnSpc>
                <a:spcPct val="120000"/>
              </a:lnSpc>
              <a:buNone/>
            </a:pPr>
            <a:r>
              <a:rPr lang="fr-FR" sz="1800" dirty="0" smtClean="0"/>
              <a:t>NB.  Les noms dans la liste ci-dessus reprennent les dénominations courantes de l’usage francophone.  Ils ne prétendent pas refléter les dénominations officielles des pays ou juridictions.</a:t>
            </a:r>
            <a:endParaRPr lang="fr-FR" sz="2300" dirty="0"/>
          </a:p>
        </p:txBody>
      </p:sp>
      <p:sp>
        <p:nvSpPr>
          <p:cNvPr id="6" name="Rectangle 5"/>
          <p:cNvSpPr/>
          <p:nvPr/>
        </p:nvSpPr>
        <p:spPr>
          <a:xfrm>
            <a:off x="816767" y="2027686"/>
            <a:ext cx="1883391" cy="3308598"/>
          </a:xfrm>
          <a:prstGeom prst="rect">
            <a:avLst/>
          </a:prstGeom>
        </p:spPr>
        <p:txBody>
          <a:bodyPr wrap="square">
            <a:spAutoFit/>
          </a:bodyPr>
          <a:lstStyle/>
          <a:p>
            <a:r>
              <a:rPr lang="fr-FR" sz="1900" dirty="0" smtClean="0">
                <a:solidFill>
                  <a:srgbClr val="C00000"/>
                </a:solidFill>
                <a:latin typeface="Arial" panose="020B0604020202020204" pitchFamily="34" charset="0"/>
              </a:rPr>
              <a:t>Afrique du Sud</a:t>
            </a:r>
          </a:p>
          <a:p>
            <a:r>
              <a:rPr lang="fr-FR" sz="1900" dirty="0" smtClean="0">
                <a:solidFill>
                  <a:srgbClr val="000000"/>
                </a:solidFill>
                <a:latin typeface="Arial" panose="020B0604020202020204" pitchFamily="34" charset="0"/>
              </a:rPr>
              <a:t>Allemagne</a:t>
            </a:r>
          </a:p>
          <a:p>
            <a:r>
              <a:rPr lang="fr-FR" sz="1900" dirty="0" smtClean="0">
                <a:solidFill>
                  <a:srgbClr val="000000"/>
                </a:solidFill>
                <a:latin typeface="Arial" panose="020B0604020202020204" pitchFamily="34" charset="0"/>
              </a:rPr>
              <a:t>Argentine </a:t>
            </a:r>
            <a:endParaRPr lang="fr-FR" sz="1900" dirty="0">
              <a:solidFill>
                <a:srgbClr val="000000"/>
              </a:solidFill>
              <a:latin typeface="Arial" panose="020B0604020202020204" pitchFamily="34" charset="0"/>
            </a:endParaRPr>
          </a:p>
          <a:p>
            <a:r>
              <a:rPr lang="fr-FR" sz="1900" dirty="0" smtClean="0">
                <a:solidFill>
                  <a:srgbClr val="000000"/>
                </a:solidFill>
                <a:latin typeface="Arial" panose="020B0604020202020204" pitchFamily="34" charset="0"/>
              </a:rPr>
              <a:t>Australie</a:t>
            </a:r>
            <a:endParaRPr lang="fr-FR" sz="1900" dirty="0">
              <a:solidFill>
                <a:srgbClr val="000000"/>
              </a:solidFill>
              <a:latin typeface="Arial" panose="020B0604020202020204" pitchFamily="34" charset="0"/>
            </a:endParaRPr>
          </a:p>
          <a:p>
            <a:r>
              <a:rPr lang="fr-FR" sz="1900" dirty="0" smtClean="0">
                <a:solidFill>
                  <a:srgbClr val="000000"/>
                </a:solidFill>
                <a:latin typeface="Arial" panose="020B0604020202020204" pitchFamily="34" charset="0"/>
              </a:rPr>
              <a:t>Autriche</a:t>
            </a:r>
            <a:endParaRPr lang="fr-FR" sz="1900" dirty="0">
              <a:solidFill>
                <a:srgbClr val="000000"/>
              </a:solidFill>
              <a:latin typeface="Arial" panose="020B0604020202020204" pitchFamily="34" charset="0"/>
            </a:endParaRPr>
          </a:p>
          <a:p>
            <a:r>
              <a:rPr lang="fr-FR" sz="1900" dirty="0" smtClean="0">
                <a:solidFill>
                  <a:srgbClr val="000000"/>
                </a:solidFill>
                <a:latin typeface="Arial" panose="020B0604020202020204" pitchFamily="34" charset="0"/>
              </a:rPr>
              <a:t>Belgique</a:t>
            </a:r>
            <a:endParaRPr lang="fr-FR" sz="1900" dirty="0">
              <a:solidFill>
                <a:srgbClr val="000000"/>
              </a:solidFill>
              <a:latin typeface="Arial" panose="020B0604020202020204" pitchFamily="34" charset="0"/>
            </a:endParaRPr>
          </a:p>
          <a:p>
            <a:r>
              <a:rPr lang="fr-FR" sz="1900" dirty="0" err="1" smtClean="0">
                <a:solidFill>
                  <a:srgbClr val="000000"/>
                </a:solidFill>
                <a:latin typeface="Arial" panose="020B0604020202020204" pitchFamily="34" charset="0"/>
              </a:rPr>
              <a:t>Bélize</a:t>
            </a:r>
            <a:r>
              <a:rPr lang="fr-FR" sz="1900" dirty="0" smtClean="0">
                <a:solidFill>
                  <a:srgbClr val="000000"/>
                </a:solidFill>
                <a:latin typeface="Arial" panose="020B0604020202020204" pitchFamily="34" charset="0"/>
              </a:rPr>
              <a:t> Bermudes Brésil </a:t>
            </a:r>
          </a:p>
          <a:p>
            <a:r>
              <a:rPr lang="fr-FR" sz="1900" dirty="0" smtClean="0">
                <a:solidFill>
                  <a:srgbClr val="000000"/>
                </a:solidFill>
                <a:latin typeface="Arial" panose="020B0604020202020204" pitchFamily="34" charset="0"/>
              </a:rPr>
              <a:t>Canada </a:t>
            </a:r>
            <a:endParaRPr lang="fr-FR" sz="1900" dirty="0">
              <a:solidFill>
                <a:srgbClr val="000000"/>
              </a:solidFill>
              <a:latin typeface="Arial" panose="020B0604020202020204" pitchFamily="34" charset="0"/>
            </a:endParaRPr>
          </a:p>
          <a:p>
            <a:r>
              <a:rPr lang="fr-FR" sz="1900" dirty="0" smtClean="0">
                <a:solidFill>
                  <a:srgbClr val="000000"/>
                </a:solidFill>
                <a:latin typeface="Arial" panose="020B0604020202020204" pitchFamily="34" charset="0"/>
              </a:rPr>
              <a:t>Chili</a:t>
            </a:r>
            <a:endParaRPr lang="fr-FR" sz="1900" dirty="0">
              <a:solidFill>
                <a:srgbClr val="000000"/>
              </a:solidFill>
              <a:latin typeface="Arial" panose="020B0604020202020204" pitchFamily="34" charset="0"/>
            </a:endParaRPr>
          </a:p>
        </p:txBody>
      </p:sp>
      <p:sp>
        <p:nvSpPr>
          <p:cNvPr id="8" name="Rectangle 7"/>
          <p:cNvSpPr/>
          <p:nvPr/>
        </p:nvSpPr>
        <p:spPr>
          <a:xfrm>
            <a:off x="6189785" y="2064982"/>
            <a:ext cx="2186372" cy="3016210"/>
          </a:xfrm>
          <a:prstGeom prst="rect">
            <a:avLst/>
          </a:prstGeom>
        </p:spPr>
        <p:txBody>
          <a:bodyPr wrap="square">
            <a:spAutoFit/>
          </a:bodyPr>
          <a:lstStyle/>
          <a:p>
            <a:r>
              <a:rPr lang="fr-FR" sz="1900" dirty="0">
                <a:solidFill>
                  <a:srgbClr val="000000"/>
                </a:solidFill>
                <a:latin typeface="Arial" panose="020B0604020202020204" pitchFamily="34" charset="0"/>
              </a:rPr>
              <a:t>Irlande</a:t>
            </a:r>
          </a:p>
          <a:p>
            <a:r>
              <a:rPr lang="fr-FR" sz="1900" dirty="0" smtClean="0">
                <a:solidFill>
                  <a:srgbClr val="000000"/>
                </a:solidFill>
                <a:latin typeface="Arial" panose="020B0604020202020204" pitchFamily="34" charset="0"/>
              </a:rPr>
              <a:t>Israël </a:t>
            </a:r>
            <a:r>
              <a:rPr lang="fr-FR" sz="1900" dirty="0">
                <a:solidFill>
                  <a:srgbClr val="000000"/>
                </a:solidFill>
                <a:latin typeface="Arial" panose="020B0604020202020204" pitchFamily="34" charset="0"/>
              </a:rPr>
              <a:t>	</a:t>
            </a:r>
          </a:p>
          <a:p>
            <a:r>
              <a:rPr lang="fr-FR" sz="1900" dirty="0" smtClean="0">
                <a:solidFill>
                  <a:srgbClr val="000000"/>
                </a:solidFill>
                <a:latin typeface="Arial" panose="020B0604020202020204" pitchFamily="34" charset="0"/>
              </a:rPr>
              <a:t>Italie</a:t>
            </a:r>
            <a:r>
              <a:rPr lang="fr-FR" sz="1900" dirty="0">
                <a:solidFill>
                  <a:srgbClr val="000000"/>
                </a:solidFill>
                <a:latin typeface="Arial" panose="020B0604020202020204" pitchFamily="34" charset="0"/>
              </a:rPr>
              <a:t>	</a:t>
            </a:r>
          </a:p>
          <a:p>
            <a:r>
              <a:rPr lang="fr-FR" sz="1900" dirty="0" smtClean="0">
                <a:solidFill>
                  <a:srgbClr val="000000"/>
                </a:solidFill>
                <a:latin typeface="Arial" panose="020B0604020202020204" pitchFamily="34" charset="0"/>
              </a:rPr>
              <a:t>Japon </a:t>
            </a:r>
            <a:r>
              <a:rPr lang="fr-FR" sz="1900" dirty="0">
                <a:solidFill>
                  <a:srgbClr val="000000"/>
                </a:solidFill>
                <a:latin typeface="Arial" panose="020B0604020202020204" pitchFamily="34" charset="0"/>
              </a:rPr>
              <a:t>	</a:t>
            </a:r>
          </a:p>
          <a:p>
            <a:r>
              <a:rPr lang="fr-FR" sz="1900" dirty="0" smtClean="0">
                <a:solidFill>
                  <a:srgbClr val="000000"/>
                </a:solidFill>
                <a:latin typeface="Arial" panose="020B0604020202020204" pitchFamily="34" charset="0"/>
              </a:rPr>
              <a:t>Malaisie</a:t>
            </a:r>
          </a:p>
          <a:p>
            <a:r>
              <a:rPr lang="fr-FR" sz="1900" dirty="0" smtClean="0">
                <a:solidFill>
                  <a:srgbClr val="C00000"/>
                </a:solidFill>
                <a:latin typeface="Arial" panose="020B0604020202020204" pitchFamily="34" charset="0"/>
              </a:rPr>
              <a:t>Maroc</a:t>
            </a:r>
          </a:p>
          <a:p>
            <a:r>
              <a:rPr lang="fr-FR" sz="1900" dirty="0">
                <a:solidFill>
                  <a:srgbClr val="000000"/>
                </a:solidFill>
                <a:latin typeface="Arial" panose="020B0604020202020204" pitchFamily="34" charset="0"/>
              </a:rPr>
              <a:t>Mexique</a:t>
            </a:r>
          </a:p>
          <a:p>
            <a:r>
              <a:rPr lang="fr-FR" sz="1900" dirty="0">
                <a:solidFill>
                  <a:srgbClr val="000000"/>
                </a:solidFill>
                <a:latin typeface="Arial" panose="020B0604020202020204" pitchFamily="34" charset="0"/>
              </a:rPr>
              <a:t>Nouvelle-Zélande</a:t>
            </a:r>
          </a:p>
          <a:p>
            <a:r>
              <a:rPr lang="fr-FR" sz="1900" dirty="0">
                <a:solidFill>
                  <a:srgbClr val="000000"/>
                </a:solidFill>
                <a:latin typeface="Arial" panose="020B0604020202020204" pitchFamily="34" charset="0"/>
              </a:rPr>
              <a:t>Pays-Bas</a:t>
            </a:r>
            <a:endParaRPr lang="en-US" sz="1900" dirty="0">
              <a:solidFill>
                <a:srgbClr val="000000"/>
              </a:solidFill>
              <a:latin typeface="Arial" panose="020B0604020202020204" pitchFamily="34" charset="0"/>
            </a:endParaRPr>
          </a:p>
          <a:p>
            <a:r>
              <a:rPr lang="fr-FR" sz="1900" dirty="0">
                <a:solidFill>
                  <a:srgbClr val="000000"/>
                </a:solidFill>
                <a:latin typeface="Arial" panose="020B0604020202020204" pitchFamily="34" charset="0"/>
              </a:rPr>
              <a:t>Pologne</a:t>
            </a:r>
            <a:endParaRPr lang="fr-FR" sz="1900" dirty="0" smtClean="0">
              <a:solidFill>
                <a:srgbClr val="000000"/>
              </a:solidFill>
              <a:latin typeface="Arial" panose="020B0604020202020204" pitchFamily="34" charset="0"/>
            </a:endParaRPr>
          </a:p>
        </p:txBody>
      </p:sp>
      <p:sp>
        <p:nvSpPr>
          <p:cNvPr id="9" name="Rectangle 8"/>
          <p:cNvSpPr/>
          <p:nvPr/>
        </p:nvSpPr>
        <p:spPr>
          <a:xfrm>
            <a:off x="8815845" y="2436751"/>
            <a:ext cx="3043451" cy="2431435"/>
          </a:xfrm>
          <a:prstGeom prst="rect">
            <a:avLst/>
          </a:prstGeom>
        </p:spPr>
        <p:txBody>
          <a:bodyPr wrap="square">
            <a:spAutoFit/>
          </a:bodyPr>
          <a:lstStyle/>
          <a:p>
            <a:r>
              <a:rPr lang="fr-FR" sz="1900" dirty="0" smtClean="0">
                <a:solidFill>
                  <a:srgbClr val="000000"/>
                </a:solidFill>
                <a:latin typeface="Arial" panose="020B0604020202020204" pitchFamily="34" charset="0"/>
              </a:rPr>
              <a:t>Portugal </a:t>
            </a:r>
            <a:r>
              <a:rPr lang="fr-FR" sz="1900" dirty="0">
                <a:solidFill>
                  <a:srgbClr val="000000"/>
                </a:solidFill>
                <a:latin typeface="Arial" panose="020B0604020202020204" pitchFamily="34" charset="0"/>
              </a:rPr>
              <a:t>	</a:t>
            </a:r>
          </a:p>
          <a:p>
            <a:r>
              <a:rPr lang="fr-FR" sz="1900" dirty="0" smtClean="0">
                <a:solidFill>
                  <a:srgbClr val="000000"/>
                </a:solidFill>
                <a:latin typeface="Arial" panose="020B0604020202020204" pitchFamily="34" charset="0"/>
              </a:rPr>
              <a:t>République Tchèque</a:t>
            </a:r>
            <a:r>
              <a:rPr lang="fr-FR" sz="1900" dirty="0">
                <a:solidFill>
                  <a:srgbClr val="000000"/>
                </a:solidFill>
                <a:latin typeface="Arial" panose="020B0604020202020204" pitchFamily="34" charset="0"/>
              </a:rPr>
              <a:t>	</a:t>
            </a:r>
          </a:p>
          <a:p>
            <a:r>
              <a:rPr lang="it-IT" sz="1900" dirty="0" smtClean="0">
                <a:solidFill>
                  <a:srgbClr val="000000"/>
                </a:solidFill>
                <a:latin typeface="Arial" panose="020B0604020202020204" pitchFamily="34" charset="0"/>
              </a:rPr>
              <a:t>Royaume-Uni</a:t>
            </a:r>
          </a:p>
          <a:p>
            <a:r>
              <a:rPr lang="it-IT" sz="1900" dirty="0" smtClean="0">
                <a:solidFill>
                  <a:srgbClr val="000000"/>
                </a:solidFill>
                <a:latin typeface="Arial" panose="020B0604020202020204" pitchFamily="34" charset="0"/>
              </a:rPr>
              <a:t>Russie</a:t>
            </a:r>
          </a:p>
          <a:p>
            <a:r>
              <a:rPr lang="it-IT" sz="1900" dirty="0" smtClean="0">
                <a:solidFill>
                  <a:srgbClr val="000000"/>
                </a:solidFill>
                <a:latin typeface="Arial" panose="020B0604020202020204" pitchFamily="34" charset="0"/>
              </a:rPr>
              <a:t>Singapour</a:t>
            </a:r>
            <a:r>
              <a:rPr lang="fr-FR" sz="1900" dirty="0" smtClean="0">
                <a:solidFill>
                  <a:srgbClr val="000000"/>
                </a:solidFill>
                <a:latin typeface="Arial" panose="020B0604020202020204" pitchFamily="34" charset="0"/>
              </a:rPr>
              <a:t> </a:t>
            </a:r>
            <a:r>
              <a:rPr lang="fr-FR" sz="1900" dirty="0">
                <a:solidFill>
                  <a:srgbClr val="000000"/>
                </a:solidFill>
                <a:latin typeface="Arial" panose="020B0604020202020204" pitchFamily="34" charset="0"/>
              </a:rPr>
              <a:t>	</a:t>
            </a:r>
          </a:p>
          <a:p>
            <a:r>
              <a:rPr lang="en-US" sz="1900" dirty="0" err="1" smtClean="0">
                <a:solidFill>
                  <a:srgbClr val="000000"/>
                </a:solidFill>
                <a:latin typeface="Arial" panose="020B0604020202020204" pitchFamily="34" charset="0"/>
              </a:rPr>
              <a:t>Suède</a:t>
            </a:r>
            <a:endParaRPr lang="en-US" sz="1900" dirty="0" smtClean="0">
              <a:solidFill>
                <a:srgbClr val="000000"/>
              </a:solidFill>
              <a:latin typeface="Arial" panose="020B0604020202020204" pitchFamily="34" charset="0"/>
            </a:endParaRPr>
          </a:p>
          <a:p>
            <a:r>
              <a:rPr lang="en-US" sz="1900" dirty="0" smtClean="0">
                <a:solidFill>
                  <a:srgbClr val="000000"/>
                </a:solidFill>
                <a:latin typeface="Arial" panose="020B0604020202020204" pitchFamily="34" charset="0"/>
              </a:rPr>
              <a:t>Suisse</a:t>
            </a:r>
          </a:p>
          <a:p>
            <a:r>
              <a:rPr lang="fr-FR" sz="1900" dirty="0" smtClean="0">
                <a:solidFill>
                  <a:srgbClr val="000000"/>
                </a:solidFill>
                <a:latin typeface="Arial" panose="020B0604020202020204" pitchFamily="34" charset="0"/>
              </a:rPr>
              <a:t>Taiwan</a:t>
            </a:r>
            <a:r>
              <a:rPr lang="fr-FR" sz="1900" dirty="0">
                <a:solidFill>
                  <a:srgbClr val="000000"/>
                </a:solidFill>
                <a:latin typeface="Arial" panose="020B0604020202020204" pitchFamily="34" charset="0"/>
              </a:rPr>
              <a:t>	</a:t>
            </a:r>
          </a:p>
        </p:txBody>
      </p:sp>
      <p:sp>
        <p:nvSpPr>
          <p:cNvPr id="7" name="Rectangle 6"/>
          <p:cNvSpPr/>
          <p:nvPr/>
        </p:nvSpPr>
        <p:spPr>
          <a:xfrm>
            <a:off x="3503276" y="2046334"/>
            <a:ext cx="1883391" cy="3016210"/>
          </a:xfrm>
          <a:prstGeom prst="rect">
            <a:avLst/>
          </a:prstGeom>
        </p:spPr>
        <p:txBody>
          <a:bodyPr wrap="square">
            <a:spAutoFit/>
          </a:bodyPr>
          <a:lstStyle/>
          <a:p>
            <a:r>
              <a:rPr lang="fr-FR" sz="1900" dirty="0" smtClean="0">
                <a:solidFill>
                  <a:srgbClr val="000000"/>
                </a:solidFill>
                <a:latin typeface="Arial" panose="020B0604020202020204" pitchFamily="34" charset="0"/>
              </a:rPr>
              <a:t>Chine </a:t>
            </a:r>
            <a:r>
              <a:rPr lang="fr-FR" sz="1900" dirty="0">
                <a:solidFill>
                  <a:srgbClr val="000000"/>
                </a:solidFill>
                <a:latin typeface="Arial" panose="020B0604020202020204" pitchFamily="34" charset="0"/>
              </a:rPr>
              <a:t>	</a:t>
            </a:r>
          </a:p>
          <a:p>
            <a:r>
              <a:rPr lang="fr-FR" sz="1900" dirty="0" smtClean="0">
                <a:solidFill>
                  <a:srgbClr val="000000"/>
                </a:solidFill>
                <a:latin typeface="Arial" panose="020B0604020202020204" pitchFamily="34" charset="0"/>
              </a:rPr>
              <a:t>Colombie </a:t>
            </a:r>
          </a:p>
          <a:p>
            <a:r>
              <a:rPr lang="fr-FR" sz="1900" dirty="0" smtClean="0">
                <a:solidFill>
                  <a:srgbClr val="000000"/>
                </a:solidFill>
                <a:latin typeface="Arial" panose="020B0604020202020204" pitchFamily="34" charset="0"/>
              </a:rPr>
              <a:t>Corée du Sud</a:t>
            </a:r>
          </a:p>
          <a:p>
            <a:r>
              <a:rPr lang="en-US" sz="1900" dirty="0" err="1">
                <a:solidFill>
                  <a:srgbClr val="000000"/>
                </a:solidFill>
                <a:latin typeface="Arial" panose="020B0604020202020204" pitchFamily="34" charset="0"/>
              </a:rPr>
              <a:t>Espagne</a:t>
            </a:r>
            <a:endParaRPr lang="en-US" sz="1900" dirty="0">
              <a:solidFill>
                <a:srgbClr val="000000"/>
              </a:solidFill>
              <a:latin typeface="Arial" panose="020B0604020202020204" pitchFamily="34" charset="0"/>
            </a:endParaRPr>
          </a:p>
          <a:p>
            <a:r>
              <a:rPr lang="en-US" sz="1900" dirty="0" err="1">
                <a:solidFill>
                  <a:srgbClr val="000000"/>
                </a:solidFill>
                <a:latin typeface="Arial" panose="020B0604020202020204" pitchFamily="34" charset="0"/>
              </a:rPr>
              <a:t>États</a:t>
            </a:r>
            <a:r>
              <a:rPr lang="en-US" sz="1900" dirty="0">
                <a:solidFill>
                  <a:srgbClr val="000000"/>
                </a:solidFill>
                <a:latin typeface="Arial" panose="020B0604020202020204" pitchFamily="34" charset="0"/>
              </a:rPr>
              <a:t>-Unis</a:t>
            </a:r>
          </a:p>
          <a:p>
            <a:r>
              <a:rPr lang="sv-SE" sz="1900" dirty="0">
                <a:solidFill>
                  <a:srgbClr val="000000"/>
                </a:solidFill>
                <a:latin typeface="Arial" panose="020B0604020202020204" pitchFamily="34" charset="0"/>
              </a:rPr>
              <a:t>Finlande</a:t>
            </a:r>
          </a:p>
          <a:p>
            <a:r>
              <a:rPr lang="fr-FR" sz="1900" dirty="0">
                <a:solidFill>
                  <a:srgbClr val="000000"/>
                </a:solidFill>
                <a:latin typeface="Arial" panose="020B0604020202020204" pitchFamily="34" charset="0"/>
              </a:rPr>
              <a:t>France 	</a:t>
            </a:r>
          </a:p>
          <a:p>
            <a:r>
              <a:rPr lang="fr-FR" sz="1900" dirty="0">
                <a:solidFill>
                  <a:srgbClr val="000000"/>
                </a:solidFill>
                <a:latin typeface="Arial" panose="020B0604020202020204" pitchFamily="34" charset="0"/>
              </a:rPr>
              <a:t>Hong Kong </a:t>
            </a:r>
          </a:p>
          <a:p>
            <a:r>
              <a:rPr lang="fr-FR" sz="1900" dirty="0">
                <a:solidFill>
                  <a:srgbClr val="000000"/>
                </a:solidFill>
                <a:latin typeface="Arial" panose="020B0604020202020204" pitchFamily="34" charset="0"/>
              </a:rPr>
              <a:t>Hongrie</a:t>
            </a:r>
          </a:p>
          <a:p>
            <a:r>
              <a:rPr lang="fr-FR" sz="1900" dirty="0" smtClean="0">
                <a:solidFill>
                  <a:srgbClr val="000000"/>
                </a:solidFill>
                <a:latin typeface="Arial" panose="020B0604020202020204" pitchFamily="34" charset="0"/>
              </a:rPr>
              <a:t>Inde</a:t>
            </a:r>
            <a:endParaRPr lang="fr-FR" sz="1900" dirty="0">
              <a:solidFill>
                <a:srgbClr val="000000"/>
              </a:solidFill>
              <a:latin typeface="Arial" panose="020B0604020202020204" pitchFamily="34" charset="0"/>
            </a:endParaRPr>
          </a:p>
        </p:txBody>
      </p:sp>
      <p:pic>
        <p:nvPicPr>
          <p:cNvPr id="10" name="Image 9">
            <a:extLst>
              <a:ext uri="{FF2B5EF4-FFF2-40B4-BE49-F238E27FC236}">
                <a16:creationId xmlns:a16="http://schemas.microsoft.com/office/drawing/2014/main" id="{CC1A3696-3BAF-E449-83CD-755D7BD4FA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37571" y="254506"/>
            <a:ext cx="1671550" cy="828706"/>
          </a:xfrm>
          <a:prstGeom prst="rect">
            <a:avLst/>
          </a:prstGeom>
          <a:noFill/>
          <a:extLst>
            <a:ext uri="{909E8E84-426E-40DD-AFC4-6F175D3DCCD1}">
              <a14:hiddenFill xmlns:a14="http://schemas.microsoft.com/office/drawing/2010/main">
                <a:solidFill>
                  <a:srgbClr val="FFFFFF"/>
                </a:solidFill>
              </a14:hiddenFill>
            </a:ext>
          </a:extLst>
        </p:spPr>
      </p:pic>
      <p:sp>
        <p:nvSpPr>
          <p:cNvPr id="12" name="Espace réservé du contenu 2"/>
          <p:cNvSpPr txBox="1">
            <a:spLocks/>
          </p:cNvSpPr>
          <p:nvPr/>
        </p:nvSpPr>
        <p:spPr>
          <a:xfrm>
            <a:off x="9168239" y="1353697"/>
            <a:ext cx="3023761" cy="444319"/>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fr-FR" sz="2200" b="1" i="1" dirty="0" smtClean="0">
                <a:solidFill>
                  <a:schemeClr val="accent1"/>
                </a:solidFill>
              </a:rPr>
              <a:t>Réunion du 17 mars 2022</a:t>
            </a:r>
            <a:endParaRPr lang="fr-FR" sz="3200" b="1" dirty="0"/>
          </a:p>
        </p:txBody>
      </p:sp>
    </p:spTree>
    <p:extLst>
      <p:ext uri="{BB962C8B-B14F-4D97-AF65-F5344CB8AC3E}">
        <p14:creationId xmlns:p14="http://schemas.microsoft.com/office/powerpoint/2010/main" val="764759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81824" y="177421"/>
            <a:ext cx="10271975" cy="749860"/>
          </a:xfrm>
        </p:spPr>
        <p:txBody>
          <a:bodyPr>
            <a:normAutofit/>
          </a:bodyPr>
          <a:lstStyle/>
          <a:p>
            <a:r>
              <a:rPr lang="fr-FR" b="1" dirty="0" smtClean="0"/>
              <a:t>L’exercice  SWM de l’IAIS : de quoi s’agit-il</a:t>
            </a:r>
            <a:endParaRPr lang="fr-FR" b="1" dirty="0"/>
          </a:p>
        </p:txBody>
      </p:sp>
      <p:sp>
        <p:nvSpPr>
          <p:cNvPr id="3" name="Espace réservé du contenu 2"/>
          <p:cNvSpPr>
            <a:spLocks noGrp="1"/>
          </p:cNvSpPr>
          <p:nvPr>
            <p:ph idx="1"/>
          </p:nvPr>
        </p:nvSpPr>
        <p:spPr>
          <a:xfrm>
            <a:off x="323557" y="927281"/>
            <a:ext cx="11509051" cy="4235089"/>
          </a:xfrm>
        </p:spPr>
        <p:txBody>
          <a:bodyPr>
            <a:normAutofit fontScale="85000" lnSpcReduction="20000"/>
          </a:bodyPr>
          <a:lstStyle/>
          <a:p>
            <a:pPr>
              <a:lnSpc>
                <a:spcPct val="110000"/>
              </a:lnSpc>
            </a:pPr>
            <a:r>
              <a:rPr lang="fr-FR" dirty="0" smtClean="0"/>
              <a:t>Pour la collecte 2022, l’IAIS p</a:t>
            </a:r>
            <a:r>
              <a:rPr lang="fr-FR" sz="3000" dirty="0" smtClean="0"/>
              <a:t>ropose de renseigner 3 fichiers</a:t>
            </a:r>
          </a:p>
          <a:p>
            <a:pPr>
              <a:lnSpc>
                <a:spcPct val="110000"/>
              </a:lnSpc>
            </a:pPr>
            <a:r>
              <a:rPr lang="fr-FR" sz="3000" dirty="0" smtClean="0"/>
              <a:t>Attention:  même s’il est </a:t>
            </a:r>
            <a:r>
              <a:rPr lang="fr-FR" sz="3000" b="1" dirty="0" smtClean="0"/>
              <a:t>souhaitable </a:t>
            </a:r>
            <a:r>
              <a:rPr lang="fr-FR" sz="3000" dirty="0" smtClean="0"/>
              <a:t>de fournir les renseignements les plus complets possible, il n’est </a:t>
            </a:r>
            <a:r>
              <a:rPr lang="fr-FR" sz="3000" b="1" dirty="0" smtClean="0"/>
              <a:t>pas obligatoire </a:t>
            </a:r>
            <a:r>
              <a:rPr lang="fr-FR" sz="3000" dirty="0" smtClean="0"/>
              <a:t>de remplir les 3 fichiers, ni de remplir complètement un fichier, </a:t>
            </a:r>
            <a:r>
              <a:rPr lang="fr-FR" sz="2600" dirty="0" smtClean="0"/>
              <a:t>pour qu’un pays soit considéré comme ayant participé.  L’IAIS apprécierait déjà, pour une toute première soumission, les données des totaux des primes, des actifs et des provisions techniques  </a:t>
            </a:r>
          </a:p>
          <a:p>
            <a:pPr>
              <a:lnSpc>
                <a:spcPct val="110000"/>
              </a:lnSpc>
            </a:pPr>
            <a:r>
              <a:rPr lang="fr-FR" sz="3000" dirty="0"/>
              <a:t>Les </a:t>
            </a:r>
            <a:r>
              <a:rPr lang="fr-FR" sz="3000" dirty="0" smtClean="0"/>
              <a:t>3 </a:t>
            </a:r>
            <a:r>
              <a:rPr lang="fr-FR" sz="3000" dirty="0"/>
              <a:t>fichiers sont:</a:t>
            </a:r>
          </a:p>
          <a:p>
            <a:pPr marL="0" indent="0">
              <a:lnSpc>
                <a:spcPct val="110000"/>
              </a:lnSpc>
              <a:buNone/>
            </a:pPr>
            <a:r>
              <a:rPr lang="fr-FR" sz="2600" dirty="0" smtClean="0"/>
              <a:t>‒  </a:t>
            </a:r>
            <a:r>
              <a:rPr lang="fr-FR" sz="3000" b="1" dirty="0" smtClean="0">
                <a:solidFill>
                  <a:srgbClr val="FF0000"/>
                </a:solidFill>
              </a:rPr>
              <a:t>Un </a:t>
            </a:r>
            <a:r>
              <a:rPr lang="fr-FR" sz="3000" b="1" dirty="0">
                <a:solidFill>
                  <a:srgbClr val="FF0000"/>
                </a:solidFill>
              </a:rPr>
              <a:t>fichier de données qualitatives </a:t>
            </a:r>
            <a:r>
              <a:rPr lang="fr-FR" sz="3000" dirty="0"/>
              <a:t>(échéance: </a:t>
            </a:r>
            <a:r>
              <a:rPr lang="fr-FR" sz="3000" dirty="0" smtClean="0"/>
              <a:t>10.05.2022</a:t>
            </a:r>
            <a:r>
              <a:rPr lang="fr-FR" sz="3000" dirty="0"/>
              <a:t>)</a:t>
            </a:r>
          </a:p>
          <a:p>
            <a:pPr marL="0" indent="0">
              <a:lnSpc>
                <a:spcPct val="110000"/>
              </a:lnSpc>
              <a:buNone/>
            </a:pPr>
            <a:r>
              <a:rPr lang="fr-FR" sz="2600" dirty="0" smtClean="0"/>
              <a:t>‒  </a:t>
            </a:r>
            <a:r>
              <a:rPr lang="fr-FR" sz="3000" b="1" dirty="0" smtClean="0">
                <a:solidFill>
                  <a:srgbClr val="FF0000"/>
                </a:solidFill>
              </a:rPr>
              <a:t>Un </a:t>
            </a:r>
            <a:r>
              <a:rPr lang="fr-FR" sz="3000" b="1" dirty="0">
                <a:solidFill>
                  <a:srgbClr val="FF0000"/>
                </a:solidFill>
              </a:rPr>
              <a:t>fichier de données </a:t>
            </a:r>
            <a:r>
              <a:rPr lang="fr-FR" sz="3000" b="1" dirty="0" smtClean="0">
                <a:solidFill>
                  <a:srgbClr val="FF0000"/>
                </a:solidFill>
              </a:rPr>
              <a:t>quantitatives</a:t>
            </a:r>
            <a:r>
              <a:rPr lang="fr-FR" sz="3000" dirty="0" smtClean="0"/>
              <a:t>,</a:t>
            </a:r>
            <a:r>
              <a:rPr lang="fr-FR" sz="3000" b="1" dirty="0" smtClean="0">
                <a:solidFill>
                  <a:srgbClr val="FF0000"/>
                </a:solidFill>
              </a:rPr>
              <a:t> </a:t>
            </a:r>
            <a:r>
              <a:rPr lang="fr-FR" sz="2600" dirty="0" smtClean="0">
                <a:solidFill>
                  <a:schemeClr val="tx2"/>
                </a:solidFill>
              </a:rPr>
              <a:t>cyber et climatiques </a:t>
            </a:r>
            <a:r>
              <a:rPr lang="fr-FR" sz="3000" dirty="0" smtClean="0"/>
              <a:t>(échéance</a:t>
            </a:r>
            <a:r>
              <a:rPr lang="fr-FR" sz="3000" dirty="0"/>
              <a:t>: </a:t>
            </a:r>
            <a:r>
              <a:rPr lang="fr-FR" sz="3000" dirty="0" smtClean="0"/>
              <a:t>30.06.22</a:t>
            </a:r>
            <a:r>
              <a:rPr lang="fr-FR" sz="3000" dirty="0"/>
              <a:t>)</a:t>
            </a:r>
          </a:p>
          <a:p>
            <a:pPr marL="0" indent="0">
              <a:lnSpc>
                <a:spcPct val="110000"/>
              </a:lnSpc>
              <a:buNone/>
            </a:pPr>
            <a:r>
              <a:rPr lang="fr-FR" sz="2200" dirty="0" smtClean="0"/>
              <a:t>‒  </a:t>
            </a:r>
            <a:r>
              <a:rPr lang="fr-FR" dirty="0" smtClean="0"/>
              <a:t>Un </a:t>
            </a:r>
            <a:r>
              <a:rPr lang="fr-FR" dirty="0"/>
              <a:t>fichier réassurance (échéance: </a:t>
            </a:r>
            <a:r>
              <a:rPr lang="fr-FR" dirty="0" smtClean="0"/>
              <a:t>31.07.2022)</a:t>
            </a:r>
            <a:endParaRPr lang="fr-FR" dirty="0"/>
          </a:p>
        </p:txBody>
      </p:sp>
      <p:sp>
        <p:nvSpPr>
          <p:cNvPr id="4" name="Espace réservé du contenu 2"/>
          <p:cNvSpPr txBox="1">
            <a:spLocks/>
          </p:cNvSpPr>
          <p:nvPr/>
        </p:nvSpPr>
        <p:spPr>
          <a:xfrm>
            <a:off x="9393368" y="5162370"/>
            <a:ext cx="2564170" cy="15558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fr-FR" sz="1800" i="1" dirty="0" smtClean="0">
                <a:solidFill>
                  <a:srgbClr val="0070C0"/>
                </a:solidFill>
              </a:rPr>
              <a:t>Un fichier </a:t>
            </a:r>
            <a:r>
              <a:rPr lang="fr-FR" sz="1800" dirty="0" smtClean="0">
                <a:solidFill>
                  <a:srgbClr val="0070C0"/>
                </a:solidFill>
              </a:rPr>
              <a:t>« </a:t>
            </a:r>
            <a:r>
              <a:rPr lang="fr-FR" sz="1800" dirty="0" err="1" smtClean="0">
                <a:solidFill>
                  <a:srgbClr val="0070C0"/>
                </a:solidFill>
              </a:rPr>
              <a:t>Technical</a:t>
            </a:r>
            <a:r>
              <a:rPr lang="fr-FR" sz="1800" dirty="0" smtClean="0">
                <a:solidFill>
                  <a:srgbClr val="0070C0"/>
                </a:solidFill>
              </a:rPr>
              <a:t> </a:t>
            </a:r>
            <a:r>
              <a:rPr lang="fr-FR" sz="1800" dirty="0" err="1" smtClean="0">
                <a:solidFill>
                  <a:srgbClr val="0070C0"/>
                </a:solidFill>
              </a:rPr>
              <a:t>specifications</a:t>
            </a:r>
            <a:r>
              <a:rPr lang="fr-FR" sz="1800" dirty="0" smtClean="0">
                <a:solidFill>
                  <a:srgbClr val="0070C0"/>
                </a:solidFill>
              </a:rPr>
              <a:t> »</a:t>
            </a:r>
            <a:r>
              <a:rPr lang="fr-FR" sz="1800" i="1" dirty="0" smtClean="0">
                <a:solidFill>
                  <a:srgbClr val="0070C0"/>
                </a:solidFill>
              </a:rPr>
              <a:t> explique </a:t>
            </a:r>
            <a:r>
              <a:rPr lang="fr-FR" sz="1800" i="1" dirty="0">
                <a:solidFill>
                  <a:srgbClr val="0070C0"/>
                </a:solidFill>
              </a:rPr>
              <a:t>comment renseigner certaines </a:t>
            </a:r>
            <a:r>
              <a:rPr lang="fr-FR" sz="1800" i="1" dirty="0" smtClean="0">
                <a:solidFill>
                  <a:srgbClr val="0070C0"/>
                </a:solidFill>
              </a:rPr>
              <a:t>questions; exemple en Diapo </a:t>
            </a:r>
            <a:r>
              <a:rPr lang="fr-FR" sz="1800" i="1" dirty="0" smtClean="0">
                <a:solidFill>
                  <a:srgbClr val="0070C0"/>
                </a:solidFill>
              </a:rPr>
              <a:t>11</a:t>
            </a:r>
            <a:endParaRPr lang="fr-FR" sz="1800" i="1" dirty="0">
              <a:solidFill>
                <a:srgbClr val="0070C0"/>
              </a:solidFill>
            </a:endParaRPr>
          </a:p>
          <a:p>
            <a:pPr>
              <a:buFontTx/>
              <a:buChar char="-"/>
            </a:pPr>
            <a:endParaRPr lang="fr-FR" sz="3200" dirty="0"/>
          </a:p>
        </p:txBody>
      </p:sp>
      <p:sp>
        <p:nvSpPr>
          <p:cNvPr id="5" name="Espace réservé du contenu 2"/>
          <p:cNvSpPr txBox="1">
            <a:spLocks/>
          </p:cNvSpPr>
          <p:nvPr/>
        </p:nvSpPr>
        <p:spPr>
          <a:xfrm>
            <a:off x="555569" y="5325855"/>
            <a:ext cx="7701327" cy="122887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fr-FR" sz="1800" dirty="0" smtClean="0">
                <a:solidFill>
                  <a:srgbClr val="00B050"/>
                </a:solidFill>
              </a:rPr>
              <a:t>2</a:t>
            </a:r>
            <a:r>
              <a:rPr lang="fr-FR" sz="1800" baseline="30000" dirty="0" smtClean="0">
                <a:solidFill>
                  <a:srgbClr val="00B050"/>
                </a:solidFill>
              </a:rPr>
              <a:t>e</a:t>
            </a:r>
            <a:r>
              <a:rPr lang="fr-FR" sz="1800" dirty="0" smtClean="0">
                <a:solidFill>
                  <a:srgbClr val="00B050"/>
                </a:solidFill>
              </a:rPr>
              <a:t> fichier: les </a:t>
            </a:r>
            <a:r>
              <a:rPr lang="fr-FR" sz="1800" dirty="0">
                <a:solidFill>
                  <a:srgbClr val="00B050"/>
                </a:solidFill>
              </a:rPr>
              <a:t>« composantes » </a:t>
            </a:r>
            <a:r>
              <a:rPr lang="fr-FR" sz="1800" dirty="0" smtClean="0">
                <a:solidFill>
                  <a:srgbClr val="00B050"/>
                </a:solidFill>
              </a:rPr>
              <a:t>(ou </a:t>
            </a:r>
            <a:r>
              <a:rPr lang="fr-FR" sz="1800" dirty="0">
                <a:solidFill>
                  <a:srgbClr val="00B050"/>
                </a:solidFill>
              </a:rPr>
              <a:t>feuilles de </a:t>
            </a:r>
            <a:r>
              <a:rPr lang="fr-FR" sz="1800" dirty="0" smtClean="0">
                <a:solidFill>
                  <a:srgbClr val="00B050"/>
                </a:solidFill>
              </a:rPr>
              <a:t>calcul) cyber et climatiques sont nouvelles en 2022.  Comme indiqué plus haut, il est possible de ne renseigner que certaines cellules d’une feuille de calcul, sans renseigner les autres cellules et les autres feuilles de calcul</a:t>
            </a:r>
            <a:endParaRPr lang="fr-FR" sz="2400" dirty="0">
              <a:solidFill>
                <a:srgbClr val="00B050"/>
              </a:solidFill>
            </a:endParaRPr>
          </a:p>
        </p:txBody>
      </p:sp>
      <p:pic>
        <p:nvPicPr>
          <p:cNvPr id="6" name="Image 5">
            <a:extLst>
              <a:ext uri="{FF2B5EF4-FFF2-40B4-BE49-F238E27FC236}">
                <a16:creationId xmlns:a16="http://schemas.microsoft.com/office/drawing/2014/main" id="{CC1A3696-3BAF-E449-83CD-755D7BD4FA92}"/>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748199" y="177421"/>
            <a:ext cx="1363867" cy="676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6439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81824" y="98607"/>
            <a:ext cx="10271975" cy="1442435"/>
          </a:xfrm>
        </p:spPr>
        <p:txBody>
          <a:bodyPr>
            <a:normAutofit fontScale="90000"/>
          </a:bodyPr>
          <a:lstStyle/>
          <a:p>
            <a:r>
              <a:rPr lang="fr-FR" b="1" dirty="0" smtClean="0"/>
              <a:t>L’exercice  SWM de l’IAIS : </a:t>
            </a:r>
            <a:r>
              <a:rPr lang="fr-FR" sz="3600" dirty="0" smtClean="0"/>
              <a:t>comment participer; comment remplir le fichier</a:t>
            </a:r>
            <a:r>
              <a:rPr lang="fr-FR" b="1" dirty="0" smtClean="0"/>
              <a:t> </a:t>
            </a:r>
            <a:r>
              <a:rPr lang="fr-FR" b="1" dirty="0" smtClean="0">
                <a:solidFill>
                  <a:srgbClr val="FF0000"/>
                </a:solidFill>
                <a:latin typeface="+mn-lt"/>
              </a:rPr>
              <a:t>Données qualitatives</a:t>
            </a:r>
            <a:r>
              <a:rPr lang="fr-FR" b="1" dirty="0" smtClean="0"/>
              <a:t>;</a:t>
            </a:r>
            <a:br>
              <a:rPr lang="fr-FR" b="1" dirty="0" smtClean="0"/>
            </a:br>
            <a:r>
              <a:rPr lang="fr-FR" sz="3100" i="1" dirty="0" smtClean="0">
                <a:solidFill>
                  <a:schemeClr val="accent1"/>
                </a:solidFill>
              </a:rPr>
              <a:t>comment remplir le 1</a:t>
            </a:r>
            <a:r>
              <a:rPr lang="fr-FR" sz="3100" i="1" baseline="30000" dirty="0" smtClean="0">
                <a:solidFill>
                  <a:schemeClr val="accent1"/>
                </a:solidFill>
              </a:rPr>
              <a:t>er</a:t>
            </a:r>
            <a:r>
              <a:rPr lang="fr-FR" sz="3100" i="1" dirty="0" smtClean="0">
                <a:solidFill>
                  <a:schemeClr val="accent1"/>
                </a:solidFill>
              </a:rPr>
              <a:t> tableau</a:t>
            </a:r>
            <a:endParaRPr lang="fr-FR" sz="3100" i="1" dirty="0">
              <a:solidFill>
                <a:schemeClr val="accent1"/>
              </a:solidFill>
            </a:endParaRPr>
          </a:p>
        </p:txBody>
      </p:sp>
      <p:sp>
        <p:nvSpPr>
          <p:cNvPr id="3" name="Espace réservé du contenu 2"/>
          <p:cNvSpPr>
            <a:spLocks noGrp="1"/>
          </p:cNvSpPr>
          <p:nvPr>
            <p:ph idx="1"/>
          </p:nvPr>
        </p:nvSpPr>
        <p:spPr>
          <a:xfrm>
            <a:off x="409433" y="1733266"/>
            <a:ext cx="10944366" cy="3507473"/>
          </a:xfrm>
        </p:spPr>
        <p:txBody>
          <a:bodyPr>
            <a:normAutofit lnSpcReduction="10000"/>
          </a:bodyPr>
          <a:lstStyle/>
          <a:p>
            <a:pPr>
              <a:lnSpc>
                <a:spcPct val="110000"/>
              </a:lnSpc>
            </a:pPr>
            <a:r>
              <a:rPr lang="fr-FR" dirty="0" smtClean="0"/>
              <a:t>Aller sur la page </a:t>
            </a:r>
            <a:r>
              <a:rPr lang="fr-FR" i="1" dirty="0" err="1" smtClean="0"/>
              <a:t>Sector</a:t>
            </a:r>
            <a:r>
              <a:rPr lang="fr-FR" i="1" dirty="0" smtClean="0"/>
              <a:t> Wide Monitoring </a:t>
            </a:r>
            <a:r>
              <a:rPr lang="fr-FR" dirty="0" smtClean="0"/>
              <a:t>du site de l’IAIS: </a:t>
            </a:r>
            <a:r>
              <a:rPr lang="fr-FR" sz="2000" dirty="0">
                <a:hlinkClick r:id="rId3"/>
              </a:rPr>
              <a:t>IAIS - </a:t>
            </a:r>
            <a:r>
              <a:rPr lang="fr-FR" sz="2000" dirty="0" err="1">
                <a:hlinkClick r:id="rId3"/>
              </a:rPr>
              <a:t>Members</a:t>
            </a:r>
            <a:r>
              <a:rPr lang="fr-FR" sz="2000" dirty="0">
                <a:hlinkClick r:id="rId3"/>
              </a:rPr>
              <a:t> Extranet (iaisweb.org</a:t>
            </a:r>
            <a:r>
              <a:rPr lang="fr-FR" sz="2000" dirty="0" smtClean="0">
                <a:hlinkClick r:id="rId3"/>
              </a:rPr>
              <a:t>)</a:t>
            </a:r>
            <a:r>
              <a:rPr lang="fr-FR" dirty="0" smtClean="0"/>
              <a:t>,  et télécharger le(s) fichier(s) qu’on souhaite remplir;  </a:t>
            </a:r>
            <a:r>
              <a:rPr lang="fr-FR" sz="1800" i="1" dirty="0" smtClean="0">
                <a:solidFill>
                  <a:srgbClr val="00B0F0"/>
                </a:solidFill>
              </a:rPr>
              <a:t>s’inscrire à l’exercice (voir diapo </a:t>
            </a:r>
            <a:r>
              <a:rPr lang="fr-FR" sz="1800" i="1" dirty="0" smtClean="0">
                <a:solidFill>
                  <a:srgbClr val="00B0F0"/>
                </a:solidFill>
              </a:rPr>
              <a:t>11, </a:t>
            </a:r>
            <a:r>
              <a:rPr lang="fr-FR" sz="1800" i="1" dirty="0" smtClean="0">
                <a:solidFill>
                  <a:srgbClr val="00B0F0"/>
                </a:solidFill>
              </a:rPr>
              <a:t>dernier §)</a:t>
            </a:r>
            <a:endParaRPr lang="fr-FR" i="1" dirty="0" smtClean="0">
              <a:solidFill>
                <a:srgbClr val="00B0F0"/>
              </a:solidFill>
            </a:endParaRPr>
          </a:p>
          <a:p>
            <a:pPr>
              <a:lnSpc>
                <a:spcPct val="110000"/>
              </a:lnSpc>
            </a:pPr>
            <a:r>
              <a:rPr lang="fr-FR" dirty="0" smtClean="0"/>
              <a:t>Le fichier </a:t>
            </a:r>
            <a:r>
              <a:rPr lang="fr-FR" b="1" dirty="0" smtClean="0">
                <a:solidFill>
                  <a:srgbClr val="FF0000"/>
                </a:solidFill>
              </a:rPr>
              <a:t>Données qualitatives </a:t>
            </a:r>
            <a:r>
              <a:rPr lang="fr-FR" dirty="0" smtClean="0"/>
              <a:t>comporte </a:t>
            </a:r>
            <a:r>
              <a:rPr lang="fr-FR" b="1" dirty="0" smtClean="0"/>
              <a:t>trois tableaux</a:t>
            </a:r>
            <a:r>
              <a:rPr lang="fr-FR" dirty="0" smtClean="0"/>
              <a:t>:</a:t>
            </a:r>
          </a:p>
          <a:p>
            <a:pPr>
              <a:lnSpc>
                <a:spcPct val="110000"/>
              </a:lnSpc>
              <a:buFontTx/>
              <a:buChar char="-"/>
            </a:pPr>
            <a:r>
              <a:rPr lang="fr-FR" sz="2000" dirty="0" smtClean="0"/>
              <a:t>Un 1</a:t>
            </a:r>
            <a:r>
              <a:rPr lang="fr-FR" sz="2000" baseline="30000" dirty="0" smtClean="0"/>
              <a:t>er</a:t>
            </a:r>
            <a:r>
              <a:rPr lang="fr-FR" sz="2000" dirty="0" smtClean="0"/>
              <a:t> tableau où l’on doit renseigner son pays et la date de soumission</a:t>
            </a:r>
          </a:p>
          <a:p>
            <a:pPr>
              <a:lnSpc>
                <a:spcPct val="110000"/>
              </a:lnSpc>
              <a:buFontTx/>
              <a:buChar char="-"/>
            </a:pPr>
            <a:r>
              <a:rPr lang="fr-FR" dirty="0" smtClean="0"/>
              <a:t>Un 2</a:t>
            </a:r>
            <a:r>
              <a:rPr lang="fr-FR" baseline="30000" dirty="0" smtClean="0"/>
              <a:t>e</a:t>
            </a:r>
            <a:r>
              <a:rPr lang="fr-FR" dirty="0" smtClean="0"/>
              <a:t> tableau avec des questions fermées sur (env.) 40 indicateurs</a:t>
            </a:r>
          </a:p>
          <a:p>
            <a:pPr>
              <a:lnSpc>
                <a:spcPct val="110000"/>
              </a:lnSpc>
              <a:buFontTx/>
              <a:buChar char="-"/>
            </a:pPr>
            <a:r>
              <a:rPr lang="fr-FR" dirty="0" smtClean="0"/>
              <a:t>Un 3</a:t>
            </a:r>
            <a:r>
              <a:rPr lang="fr-FR" baseline="30000" dirty="0" smtClean="0"/>
              <a:t>e</a:t>
            </a:r>
            <a:r>
              <a:rPr lang="fr-FR" dirty="0" smtClean="0"/>
              <a:t> tableau avec 11 questions ouvertes</a:t>
            </a:r>
          </a:p>
          <a:p>
            <a:pPr marL="0" indent="0">
              <a:buNone/>
            </a:pPr>
            <a:endParaRPr lang="fr-FR" sz="3200" dirty="0" smtClean="0"/>
          </a:p>
          <a:p>
            <a:pPr>
              <a:buFontTx/>
              <a:buChar char="-"/>
            </a:pPr>
            <a:endParaRPr lang="fr-FR" sz="3200" dirty="0"/>
          </a:p>
        </p:txBody>
      </p:sp>
      <p:graphicFrame>
        <p:nvGraphicFramePr>
          <p:cNvPr id="4" name="Tableau 3"/>
          <p:cNvGraphicFramePr>
            <a:graphicFrameLocks noGrp="1"/>
          </p:cNvGraphicFramePr>
          <p:nvPr>
            <p:extLst>
              <p:ext uri="{D42A27DB-BD31-4B8C-83A1-F6EECF244321}">
                <p14:modId xmlns:p14="http://schemas.microsoft.com/office/powerpoint/2010/main" val="315551798"/>
              </p:ext>
            </p:extLst>
          </p:nvPr>
        </p:nvGraphicFramePr>
        <p:xfrm>
          <a:off x="6668187" y="5157507"/>
          <a:ext cx="4819383" cy="1476375"/>
        </p:xfrm>
        <a:graphic>
          <a:graphicData uri="http://schemas.openxmlformats.org/drawingml/2006/table">
            <a:tbl>
              <a:tblPr>
                <a:tableStyleId>{5C22544A-7EE6-4342-B048-85BDC9FD1C3A}</a:tableStyleId>
              </a:tblPr>
              <a:tblGrid>
                <a:gridCol w="2295124">
                  <a:extLst>
                    <a:ext uri="{9D8B030D-6E8A-4147-A177-3AD203B41FA5}">
                      <a16:colId xmlns:a16="http://schemas.microsoft.com/office/drawing/2014/main" val="1322374818"/>
                    </a:ext>
                  </a:extLst>
                </a:gridCol>
                <a:gridCol w="218941">
                  <a:extLst>
                    <a:ext uri="{9D8B030D-6E8A-4147-A177-3AD203B41FA5}">
                      <a16:colId xmlns:a16="http://schemas.microsoft.com/office/drawing/2014/main" val="3463850758"/>
                    </a:ext>
                  </a:extLst>
                </a:gridCol>
                <a:gridCol w="2305318">
                  <a:extLst>
                    <a:ext uri="{9D8B030D-6E8A-4147-A177-3AD203B41FA5}">
                      <a16:colId xmlns:a16="http://schemas.microsoft.com/office/drawing/2014/main" val="670557368"/>
                    </a:ext>
                  </a:extLst>
                </a:gridCol>
              </a:tblGrid>
              <a:tr h="200025">
                <a:tc>
                  <a:txBody>
                    <a:bodyPr/>
                    <a:lstStyle/>
                    <a:p>
                      <a:pPr algn="ctr" fontAlgn="ctr"/>
                      <a:r>
                        <a:rPr lang="fr-FR" sz="1100" u="none" strike="noStrike" dirty="0">
                          <a:effectLst/>
                        </a:rPr>
                        <a:t>General data - Qualitative Component</a:t>
                      </a:r>
                      <a:endParaRPr lang="fr-FR" sz="1100" b="1" i="0" u="none" strike="noStrike" dirty="0">
                        <a:solidFill>
                          <a:srgbClr val="000000"/>
                        </a:solidFill>
                        <a:effectLst/>
                        <a:latin typeface="Arial" panose="020B0604020202020204" pitchFamily="34" charset="0"/>
                      </a:endParaRPr>
                    </a:p>
                  </a:txBody>
                  <a:tcPr marL="0" marR="0" marT="0" marB="0" anchor="ctr"/>
                </a:tc>
                <a:tc>
                  <a:txBody>
                    <a:bodyPr/>
                    <a:lstStyle/>
                    <a:p>
                      <a:pPr algn="ctr" fontAlgn="b"/>
                      <a:r>
                        <a:rPr lang="fr-FR" sz="1100" u="none" strike="noStrike">
                          <a:effectLst/>
                        </a:rPr>
                        <a:t> </a:t>
                      </a:r>
                      <a:endParaRPr lang="fr-FR" sz="1100" b="0" i="0" u="none" strike="noStrike">
                        <a:solidFill>
                          <a:srgbClr val="000000"/>
                        </a:solidFill>
                        <a:effectLst/>
                        <a:latin typeface="Arial" panose="020B0604020202020204" pitchFamily="34" charset="0"/>
                      </a:endParaRPr>
                    </a:p>
                  </a:txBody>
                  <a:tcPr marL="0" marR="0" marT="0" marB="0" anchor="b"/>
                </a:tc>
                <a:tc>
                  <a:txBody>
                    <a:bodyPr/>
                    <a:lstStyle/>
                    <a:p>
                      <a:pPr algn="ctr" fontAlgn="ctr"/>
                      <a:r>
                        <a:rPr lang="fr-FR" sz="1100" u="none" strike="noStrike">
                          <a:effectLst/>
                        </a:rPr>
                        <a:t>Reference date: December-end 2021</a:t>
                      </a:r>
                      <a:endParaRPr lang="fr-FR" sz="1100" b="1"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152735797"/>
                  </a:ext>
                </a:extLst>
              </a:tr>
              <a:tr h="180975">
                <a:tc>
                  <a:txBody>
                    <a:bodyPr/>
                    <a:lstStyle/>
                    <a:p>
                      <a:pPr algn="l" fontAlgn="b"/>
                      <a:r>
                        <a:rPr lang="fr-FR" sz="1100" u="none" strike="noStrike" dirty="0">
                          <a:effectLst/>
                        </a:rPr>
                        <a:t>Country/</a:t>
                      </a:r>
                      <a:r>
                        <a:rPr lang="fr-FR" sz="1100" u="none" strike="noStrike" dirty="0" err="1">
                          <a:effectLst/>
                        </a:rPr>
                        <a:t>Jurisdiction</a:t>
                      </a:r>
                      <a:endParaRPr lang="fr-FR" sz="11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fr-FR" sz="1100" u="none" strike="noStrike" dirty="0">
                          <a:effectLst/>
                        </a:rPr>
                        <a:t>Q1</a:t>
                      </a:r>
                      <a:endParaRPr lang="fr-FR" sz="1100" b="0" i="0" u="none" strike="noStrike" dirty="0">
                        <a:solidFill>
                          <a:srgbClr val="000000"/>
                        </a:solidFill>
                        <a:effectLst/>
                        <a:latin typeface="Arial" panose="020B0604020202020204" pitchFamily="34" charset="0"/>
                      </a:endParaRPr>
                    </a:p>
                  </a:txBody>
                  <a:tcPr marL="0" marR="0" marT="0" marB="0" anchor="b"/>
                </a:tc>
                <a:tc>
                  <a:txBody>
                    <a:bodyPr/>
                    <a:lstStyle/>
                    <a:p>
                      <a:pPr algn="ctr" fontAlgn="ctr"/>
                      <a:r>
                        <a:rPr lang="fr-FR" sz="1100" u="none" strike="noStrike" dirty="0">
                          <a:effectLst/>
                        </a:rPr>
                        <a:t>Select </a:t>
                      </a:r>
                      <a:r>
                        <a:rPr lang="fr-FR" sz="1100" u="none" strike="noStrike" dirty="0" err="1">
                          <a:effectLst/>
                        </a:rPr>
                        <a:t>from</a:t>
                      </a:r>
                      <a:r>
                        <a:rPr lang="fr-FR" sz="1100" u="none" strike="noStrike" dirty="0">
                          <a:effectLst/>
                        </a:rPr>
                        <a:t> drop-down</a:t>
                      </a:r>
                      <a:endParaRPr lang="fr-FR" sz="1100" b="0" i="0" u="none" strike="noStrike" dirty="0">
                        <a:solidFill>
                          <a:srgbClr val="000000"/>
                        </a:solidFill>
                        <a:effectLst/>
                        <a:latin typeface="Arial" panose="020B0604020202020204" pitchFamily="34" charset="0"/>
                      </a:endParaRPr>
                    </a:p>
                  </a:txBody>
                  <a:tcPr marL="0" marR="0" marT="0" marB="0" anchor="ctr">
                    <a:solidFill>
                      <a:srgbClr val="FCFDE1"/>
                    </a:solidFill>
                  </a:tcPr>
                </a:tc>
                <a:extLst>
                  <a:ext uri="{0D108BD9-81ED-4DB2-BD59-A6C34878D82A}">
                    <a16:rowId xmlns:a16="http://schemas.microsoft.com/office/drawing/2014/main" val="2396793830"/>
                  </a:ext>
                </a:extLst>
              </a:tr>
              <a:tr h="180975">
                <a:tc>
                  <a:txBody>
                    <a:bodyPr/>
                    <a:lstStyle/>
                    <a:p>
                      <a:pPr algn="l" fontAlgn="b"/>
                      <a:r>
                        <a:rPr lang="fr-FR" sz="1100" u="none" strike="noStrike">
                          <a:effectLst/>
                        </a:rPr>
                        <a:t>Submission date (yyyy-mm-dd)</a:t>
                      </a:r>
                      <a:endParaRPr lang="fr-FR" sz="1100" b="0" i="0" u="none" strike="noStrike">
                        <a:solidFill>
                          <a:srgbClr val="000000"/>
                        </a:solidFill>
                        <a:effectLst/>
                        <a:latin typeface="Arial" panose="020B0604020202020204" pitchFamily="34" charset="0"/>
                      </a:endParaRPr>
                    </a:p>
                  </a:txBody>
                  <a:tcPr marL="0" marR="0" marT="0" marB="0" anchor="b"/>
                </a:tc>
                <a:tc>
                  <a:txBody>
                    <a:bodyPr/>
                    <a:lstStyle/>
                    <a:p>
                      <a:pPr algn="ctr" fontAlgn="b"/>
                      <a:r>
                        <a:rPr lang="fr-FR" sz="1100" u="none" strike="noStrike">
                          <a:effectLst/>
                        </a:rPr>
                        <a:t>Q2</a:t>
                      </a:r>
                      <a:endParaRPr lang="fr-FR" sz="1100" b="0" i="0" u="none" strike="noStrike">
                        <a:solidFill>
                          <a:srgbClr val="000000"/>
                        </a:solidFill>
                        <a:effectLst/>
                        <a:latin typeface="Arial" panose="020B0604020202020204" pitchFamily="34" charset="0"/>
                      </a:endParaRPr>
                    </a:p>
                  </a:txBody>
                  <a:tcPr marL="0" marR="0" marT="0" marB="0" anchor="b"/>
                </a:tc>
                <a:tc>
                  <a:txBody>
                    <a:bodyPr/>
                    <a:lstStyle/>
                    <a:p>
                      <a:pPr algn="ctr" fontAlgn="ctr"/>
                      <a:r>
                        <a:rPr lang="fr-FR" sz="1100" u="none" strike="noStrike" dirty="0">
                          <a:effectLst/>
                        </a:rPr>
                        <a:t> </a:t>
                      </a:r>
                      <a:endParaRPr lang="fr-FR" sz="1100" b="0" i="0" u="none" strike="noStrike" dirty="0">
                        <a:solidFill>
                          <a:srgbClr val="000000"/>
                        </a:solidFill>
                        <a:effectLst/>
                        <a:latin typeface="Arial" panose="020B0604020202020204" pitchFamily="34" charset="0"/>
                      </a:endParaRPr>
                    </a:p>
                  </a:txBody>
                  <a:tcPr marL="0" marR="0" marT="0" marB="0" anchor="ctr">
                    <a:solidFill>
                      <a:srgbClr val="FDE1FA"/>
                    </a:solidFill>
                  </a:tcPr>
                </a:tc>
                <a:extLst>
                  <a:ext uri="{0D108BD9-81ED-4DB2-BD59-A6C34878D82A}">
                    <a16:rowId xmlns:a16="http://schemas.microsoft.com/office/drawing/2014/main" val="2011076871"/>
                  </a:ext>
                </a:extLst>
              </a:tr>
              <a:tr h="180975">
                <a:tc>
                  <a:txBody>
                    <a:bodyPr/>
                    <a:lstStyle/>
                    <a:p>
                      <a:pPr algn="l" fontAlgn="b"/>
                      <a:r>
                        <a:rPr lang="fr-FR" sz="1100" u="none" strike="noStrike">
                          <a:effectLst/>
                        </a:rPr>
                        <a:t>Version number</a:t>
                      </a:r>
                      <a:endParaRPr lang="fr-FR" sz="1100" b="0" i="0" u="none" strike="noStrike">
                        <a:solidFill>
                          <a:srgbClr val="000000"/>
                        </a:solidFill>
                        <a:effectLst/>
                        <a:latin typeface="Arial" panose="020B0604020202020204" pitchFamily="34" charset="0"/>
                      </a:endParaRPr>
                    </a:p>
                  </a:txBody>
                  <a:tcPr marL="0" marR="0" marT="0" marB="0" anchor="b"/>
                </a:tc>
                <a:tc>
                  <a:txBody>
                    <a:bodyPr/>
                    <a:lstStyle/>
                    <a:p>
                      <a:pPr algn="ctr" fontAlgn="b"/>
                      <a:r>
                        <a:rPr lang="fr-FR" sz="1100" u="none" strike="noStrike">
                          <a:effectLst/>
                        </a:rPr>
                        <a:t>Q3</a:t>
                      </a:r>
                      <a:endParaRPr lang="fr-FR" sz="1100" b="0" i="0" u="none" strike="noStrike">
                        <a:solidFill>
                          <a:srgbClr val="000000"/>
                        </a:solidFill>
                        <a:effectLst/>
                        <a:latin typeface="Arial" panose="020B0604020202020204" pitchFamily="34" charset="0"/>
                      </a:endParaRPr>
                    </a:p>
                  </a:txBody>
                  <a:tcPr marL="0" marR="0" marT="0" marB="0" anchor="b"/>
                </a:tc>
                <a:tc>
                  <a:txBody>
                    <a:bodyPr/>
                    <a:lstStyle/>
                    <a:p>
                      <a:pPr algn="ctr" fontAlgn="ctr"/>
                      <a:r>
                        <a:rPr lang="fr-FR" sz="1100" u="none" strike="noStrike" dirty="0">
                          <a:effectLst/>
                        </a:rPr>
                        <a:t>Select </a:t>
                      </a:r>
                      <a:r>
                        <a:rPr lang="fr-FR" sz="1100" u="none" strike="noStrike" dirty="0" err="1">
                          <a:effectLst/>
                        </a:rPr>
                        <a:t>from</a:t>
                      </a:r>
                      <a:r>
                        <a:rPr lang="fr-FR" sz="1100" u="none" strike="noStrike" dirty="0">
                          <a:effectLst/>
                        </a:rPr>
                        <a:t> drop-down</a:t>
                      </a:r>
                      <a:endParaRPr lang="fr-FR" sz="11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347838783"/>
                  </a:ext>
                </a:extLst>
              </a:tr>
              <a:tr h="180975">
                <a:tc>
                  <a:txBody>
                    <a:bodyPr/>
                    <a:lstStyle/>
                    <a:p>
                      <a:pPr algn="l" fontAlgn="b"/>
                      <a:r>
                        <a:rPr lang="fr-FR" sz="1100" u="none" strike="noStrike">
                          <a:effectLst/>
                        </a:rPr>
                        <a:t>Reference date</a:t>
                      </a:r>
                      <a:endParaRPr lang="fr-FR" sz="1100" b="0" i="0" u="none" strike="noStrike">
                        <a:solidFill>
                          <a:srgbClr val="000000"/>
                        </a:solidFill>
                        <a:effectLst/>
                        <a:latin typeface="Arial" panose="020B0604020202020204" pitchFamily="34" charset="0"/>
                      </a:endParaRPr>
                    </a:p>
                  </a:txBody>
                  <a:tcPr marL="0" marR="0" marT="0" marB="0" anchor="b"/>
                </a:tc>
                <a:tc>
                  <a:txBody>
                    <a:bodyPr/>
                    <a:lstStyle/>
                    <a:p>
                      <a:pPr algn="ctr" fontAlgn="b"/>
                      <a:r>
                        <a:rPr lang="fr-FR" sz="1100" u="none" strike="noStrike">
                          <a:effectLst/>
                        </a:rPr>
                        <a:t>Q4</a:t>
                      </a:r>
                      <a:endParaRPr lang="fr-FR" sz="1100" b="0" i="0" u="none" strike="noStrike">
                        <a:solidFill>
                          <a:srgbClr val="000000"/>
                        </a:solidFill>
                        <a:effectLst/>
                        <a:latin typeface="Arial" panose="020B0604020202020204" pitchFamily="34" charset="0"/>
                      </a:endParaRPr>
                    </a:p>
                  </a:txBody>
                  <a:tcPr marL="0" marR="0" marT="0" marB="0" anchor="b"/>
                </a:tc>
                <a:tc>
                  <a:txBody>
                    <a:bodyPr/>
                    <a:lstStyle/>
                    <a:p>
                      <a:pPr algn="ctr" fontAlgn="ctr"/>
                      <a:r>
                        <a:rPr lang="fr-FR" sz="1100" u="none" strike="noStrike" dirty="0">
                          <a:effectLst/>
                        </a:rPr>
                        <a:t>31.12.2021</a:t>
                      </a:r>
                      <a:endParaRPr lang="fr-FR" sz="11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491462728"/>
                  </a:ext>
                </a:extLst>
              </a:tr>
              <a:tr h="180975">
                <a:tc>
                  <a:txBody>
                    <a:bodyPr/>
                    <a:lstStyle/>
                    <a:p>
                      <a:pPr algn="l" fontAlgn="b"/>
                      <a:r>
                        <a:rPr lang="fr-FR" sz="1100" u="none" strike="noStrike">
                          <a:effectLst/>
                        </a:rPr>
                        <a:t>Reporting frequency</a:t>
                      </a:r>
                      <a:endParaRPr lang="fr-FR" sz="1100" b="0" i="0" u="none" strike="noStrike">
                        <a:solidFill>
                          <a:srgbClr val="000000"/>
                        </a:solidFill>
                        <a:effectLst/>
                        <a:latin typeface="Arial" panose="020B0604020202020204" pitchFamily="34" charset="0"/>
                      </a:endParaRPr>
                    </a:p>
                  </a:txBody>
                  <a:tcPr marL="0" marR="0" marT="0" marB="0" anchor="b"/>
                </a:tc>
                <a:tc>
                  <a:txBody>
                    <a:bodyPr/>
                    <a:lstStyle/>
                    <a:p>
                      <a:pPr algn="ctr" fontAlgn="b"/>
                      <a:r>
                        <a:rPr lang="fr-FR" sz="1100" u="none" strike="noStrike">
                          <a:effectLst/>
                        </a:rPr>
                        <a:t>Q5</a:t>
                      </a:r>
                      <a:endParaRPr lang="fr-FR" sz="1100" b="0" i="0" u="none" strike="noStrike">
                        <a:solidFill>
                          <a:srgbClr val="000000"/>
                        </a:solidFill>
                        <a:effectLst/>
                        <a:latin typeface="Arial" panose="020B0604020202020204" pitchFamily="34" charset="0"/>
                      </a:endParaRPr>
                    </a:p>
                  </a:txBody>
                  <a:tcPr marL="0" marR="0" marT="0" marB="0" anchor="b"/>
                </a:tc>
                <a:tc>
                  <a:txBody>
                    <a:bodyPr/>
                    <a:lstStyle/>
                    <a:p>
                      <a:pPr algn="ctr" fontAlgn="ctr"/>
                      <a:r>
                        <a:rPr lang="fr-FR" sz="1100" u="none" strike="noStrike">
                          <a:effectLst/>
                        </a:rPr>
                        <a:t>Annual</a:t>
                      </a:r>
                      <a:endParaRPr lang="fr-FR" sz="11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535821850"/>
                  </a:ext>
                </a:extLst>
              </a:tr>
              <a:tr h="180975">
                <a:tc>
                  <a:txBody>
                    <a:bodyPr/>
                    <a:lstStyle/>
                    <a:p>
                      <a:pPr algn="l" fontAlgn="b"/>
                      <a:r>
                        <a:rPr lang="fr-FR" sz="1100" u="none" strike="noStrike">
                          <a:effectLst/>
                        </a:rPr>
                        <a:t>Reporting period</a:t>
                      </a:r>
                      <a:endParaRPr lang="fr-FR" sz="1100" b="0" i="0" u="none" strike="noStrike">
                        <a:solidFill>
                          <a:srgbClr val="000000"/>
                        </a:solidFill>
                        <a:effectLst/>
                        <a:latin typeface="Arial" panose="020B0604020202020204" pitchFamily="34" charset="0"/>
                      </a:endParaRPr>
                    </a:p>
                  </a:txBody>
                  <a:tcPr marL="0" marR="0" marT="0" marB="0" anchor="b"/>
                </a:tc>
                <a:tc>
                  <a:txBody>
                    <a:bodyPr/>
                    <a:lstStyle/>
                    <a:p>
                      <a:pPr algn="ctr" fontAlgn="b"/>
                      <a:r>
                        <a:rPr lang="fr-FR" sz="1100" u="none" strike="noStrike">
                          <a:effectLst/>
                        </a:rPr>
                        <a:t>Q6</a:t>
                      </a:r>
                      <a:endParaRPr lang="fr-FR" sz="1100" b="0" i="0" u="none" strike="noStrike">
                        <a:solidFill>
                          <a:srgbClr val="000000"/>
                        </a:solidFill>
                        <a:effectLst/>
                        <a:latin typeface="Arial" panose="020B0604020202020204" pitchFamily="34" charset="0"/>
                      </a:endParaRPr>
                    </a:p>
                  </a:txBody>
                  <a:tcPr marL="0" marR="0" marT="0" marB="0" anchor="b"/>
                </a:tc>
                <a:tc>
                  <a:txBody>
                    <a:bodyPr/>
                    <a:lstStyle/>
                    <a:p>
                      <a:pPr algn="ctr" fontAlgn="ctr"/>
                      <a:r>
                        <a:rPr lang="fr-FR" sz="1100" u="none" strike="noStrike">
                          <a:effectLst/>
                        </a:rPr>
                        <a:t>1.1.2021 - 31.12.2021</a:t>
                      </a:r>
                      <a:endParaRPr lang="fr-FR" sz="11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34083968"/>
                  </a:ext>
                </a:extLst>
              </a:tr>
              <a:tr h="190500">
                <a:tc>
                  <a:txBody>
                    <a:bodyPr/>
                    <a:lstStyle/>
                    <a:p>
                      <a:pPr algn="l" fontAlgn="b"/>
                      <a:r>
                        <a:rPr lang="fr-FR" sz="1100" u="none" strike="noStrike">
                          <a:effectLst/>
                        </a:rPr>
                        <a:t>Outlook period</a:t>
                      </a:r>
                      <a:endParaRPr lang="fr-FR" sz="1100" b="0" i="0" u="none" strike="noStrike">
                        <a:solidFill>
                          <a:srgbClr val="000000"/>
                        </a:solidFill>
                        <a:effectLst/>
                        <a:latin typeface="Arial" panose="020B0604020202020204" pitchFamily="34" charset="0"/>
                      </a:endParaRPr>
                    </a:p>
                  </a:txBody>
                  <a:tcPr marL="0" marR="0" marT="0" marB="0" anchor="b"/>
                </a:tc>
                <a:tc>
                  <a:txBody>
                    <a:bodyPr/>
                    <a:lstStyle/>
                    <a:p>
                      <a:pPr algn="ctr" fontAlgn="b"/>
                      <a:r>
                        <a:rPr lang="fr-FR" sz="1100" u="none" strike="noStrike">
                          <a:effectLst/>
                        </a:rPr>
                        <a:t>Q7</a:t>
                      </a:r>
                      <a:endParaRPr lang="fr-FR" sz="1100" b="0" i="0" u="none" strike="noStrike">
                        <a:solidFill>
                          <a:srgbClr val="000000"/>
                        </a:solidFill>
                        <a:effectLst/>
                        <a:latin typeface="Arial" panose="020B0604020202020204" pitchFamily="34" charset="0"/>
                      </a:endParaRPr>
                    </a:p>
                  </a:txBody>
                  <a:tcPr marL="0" marR="0" marT="0" marB="0" anchor="b"/>
                </a:tc>
                <a:tc>
                  <a:txBody>
                    <a:bodyPr/>
                    <a:lstStyle/>
                    <a:p>
                      <a:pPr algn="ctr" fontAlgn="ctr"/>
                      <a:r>
                        <a:rPr lang="fr-FR" sz="1100" u="none" strike="noStrike" dirty="0">
                          <a:effectLst/>
                        </a:rPr>
                        <a:t>2022-2023</a:t>
                      </a:r>
                      <a:endParaRPr lang="fr-FR" sz="11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673358365"/>
                  </a:ext>
                </a:extLst>
              </a:tr>
            </a:tbl>
          </a:graphicData>
        </a:graphic>
      </p:graphicFrame>
      <p:sp>
        <p:nvSpPr>
          <p:cNvPr id="5" name="Espace réservé du contenu 2"/>
          <p:cNvSpPr txBox="1">
            <a:spLocks/>
          </p:cNvSpPr>
          <p:nvPr/>
        </p:nvSpPr>
        <p:spPr>
          <a:xfrm>
            <a:off x="1447623" y="5560844"/>
            <a:ext cx="4288665" cy="6697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fr-FR" sz="2400" dirty="0"/>
              <a:t>Le </a:t>
            </a:r>
            <a:r>
              <a:rPr lang="fr-FR" sz="2400" b="1" dirty="0">
                <a:solidFill>
                  <a:srgbClr val="FF0000"/>
                </a:solidFill>
              </a:rPr>
              <a:t>1</a:t>
            </a:r>
            <a:r>
              <a:rPr lang="fr-FR" sz="2400" b="1" baseline="30000" dirty="0">
                <a:solidFill>
                  <a:srgbClr val="FF0000"/>
                </a:solidFill>
              </a:rPr>
              <a:t>er</a:t>
            </a:r>
            <a:r>
              <a:rPr lang="fr-FR" sz="2400" b="1" dirty="0">
                <a:solidFill>
                  <a:srgbClr val="FF0000"/>
                </a:solidFill>
              </a:rPr>
              <a:t> tableau </a:t>
            </a:r>
            <a:r>
              <a:rPr lang="fr-FR" sz="2400" dirty="0"/>
              <a:t>(« Q1 » à « Q7 </a:t>
            </a:r>
            <a:r>
              <a:rPr lang="fr-FR" sz="2400" dirty="0" smtClean="0"/>
              <a:t>») :</a:t>
            </a:r>
            <a:endParaRPr lang="fr-FR" sz="3200" dirty="0"/>
          </a:p>
        </p:txBody>
      </p:sp>
      <p:pic>
        <p:nvPicPr>
          <p:cNvPr id="6" name="Image 5">
            <a:extLst>
              <a:ext uri="{FF2B5EF4-FFF2-40B4-BE49-F238E27FC236}">
                <a16:creationId xmlns:a16="http://schemas.microsoft.com/office/drawing/2014/main" id="{CC1A3696-3BAF-E449-83CD-755D7BD4FA92}"/>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10748199" y="177421"/>
            <a:ext cx="1363867" cy="676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1762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81824" y="270454"/>
            <a:ext cx="10271975" cy="1442435"/>
          </a:xfrm>
        </p:spPr>
        <p:txBody>
          <a:bodyPr>
            <a:normAutofit fontScale="90000"/>
          </a:bodyPr>
          <a:lstStyle/>
          <a:p>
            <a:r>
              <a:rPr lang="fr-FR" b="1" dirty="0" smtClean="0"/>
              <a:t>L’exercice  SWM de l’IAIS : </a:t>
            </a:r>
            <a:br>
              <a:rPr lang="fr-FR" b="1" dirty="0" smtClean="0"/>
            </a:br>
            <a:r>
              <a:rPr lang="fr-FR" sz="2700" b="1" dirty="0" smtClean="0"/>
              <a:t>comment remplir le fichier Données qualitatives (suite);</a:t>
            </a:r>
            <a:r>
              <a:rPr lang="fr-FR" b="1" dirty="0" smtClean="0"/>
              <a:t/>
            </a:r>
            <a:br>
              <a:rPr lang="fr-FR" b="1" dirty="0" smtClean="0"/>
            </a:br>
            <a:r>
              <a:rPr lang="fr-FR" sz="3600" b="1" i="1" dirty="0" smtClean="0">
                <a:solidFill>
                  <a:schemeClr val="accent1"/>
                </a:solidFill>
              </a:rPr>
              <a:t>comment remplir le </a:t>
            </a:r>
            <a:r>
              <a:rPr lang="fr-FR" sz="3600" b="1" i="1" dirty="0" smtClean="0">
                <a:solidFill>
                  <a:schemeClr val="accent1"/>
                </a:solidFill>
                <a:latin typeface="+mn-lt"/>
              </a:rPr>
              <a:t>3</a:t>
            </a:r>
            <a:r>
              <a:rPr lang="fr-FR" sz="3600" b="1" i="1" baseline="30000" dirty="0" smtClean="0">
                <a:solidFill>
                  <a:schemeClr val="accent1"/>
                </a:solidFill>
                <a:latin typeface="+mn-lt"/>
              </a:rPr>
              <a:t>e</a:t>
            </a:r>
            <a:r>
              <a:rPr lang="fr-FR" sz="3600" b="1" i="1" dirty="0" smtClean="0">
                <a:solidFill>
                  <a:schemeClr val="accent1"/>
                </a:solidFill>
                <a:latin typeface="+mn-lt"/>
              </a:rPr>
              <a:t> tableau</a:t>
            </a:r>
            <a:r>
              <a:rPr lang="fr-FR" sz="3600" b="1" i="1" dirty="0" smtClean="0">
                <a:solidFill>
                  <a:schemeClr val="accent1"/>
                </a:solidFill>
              </a:rPr>
              <a:t>: les 6 premières questions</a:t>
            </a:r>
            <a:endParaRPr lang="fr-FR" sz="3600" b="1" i="1" dirty="0">
              <a:solidFill>
                <a:schemeClr val="accent1"/>
              </a:solidFill>
            </a:endParaRPr>
          </a:p>
        </p:txBody>
      </p:sp>
      <p:sp>
        <p:nvSpPr>
          <p:cNvPr id="3" name="Espace réservé du contenu 2"/>
          <p:cNvSpPr>
            <a:spLocks noGrp="1"/>
          </p:cNvSpPr>
          <p:nvPr>
            <p:ph idx="1"/>
          </p:nvPr>
        </p:nvSpPr>
        <p:spPr>
          <a:xfrm>
            <a:off x="296214" y="1841679"/>
            <a:ext cx="11057585" cy="3245476"/>
          </a:xfrm>
        </p:spPr>
        <p:txBody>
          <a:bodyPr>
            <a:normAutofit fontScale="85000" lnSpcReduction="20000"/>
          </a:bodyPr>
          <a:lstStyle/>
          <a:p>
            <a:pPr>
              <a:lnSpc>
                <a:spcPct val="110000"/>
              </a:lnSpc>
            </a:pPr>
            <a:r>
              <a:rPr lang="fr-FR" dirty="0" smtClean="0"/>
              <a:t>Chacune des 6 premières questions comporte 2 sous-questions, qui sont:  </a:t>
            </a:r>
          </a:p>
          <a:p>
            <a:pPr>
              <a:lnSpc>
                <a:spcPct val="110000"/>
              </a:lnSpc>
            </a:pPr>
            <a:r>
              <a:rPr lang="fr-FR" dirty="0" smtClean="0"/>
              <a:t>Pour la 1</a:t>
            </a:r>
            <a:r>
              <a:rPr lang="fr-FR" baseline="30000" dirty="0" smtClean="0"/>
              <a:t>ère</a:t>
            </a:r>
            <a:r>
              <a:rPr lang="fr-FR" dirty="0" smtClean="0"/>
              <a:t> question (Q51): (i) comment a évolué la </a:t>
            </a:r>
            <a:r>
              <a:rPr lang="fr-FR" dirty="0" smtClean="0">
                <a:solidFill>
                  <a:srgbClr val="FF0000"/>
                </a:solidFill>
              </a:rPr>
              <a:t>solvabilité </a:t>
            </a:r>
            <a:r>
              <a:rPr lang="fr-FR" dirty="0" smtClean="0"/>
              <a:t>de votre marché en 2021, (ii) quelle évolution prévoyez-vous en 2022-2023;</a:t>
            </a:r>
          </a:p>
          <a:p>
            <a:pPr>
              <a:lnSpc>
                <a:spcPct val="110000"/>
              </a:lnSpc>
            </a:pPr>
            <a:r>
              <a:rPr lang="fr-FR" dirty="0" smtClean="0"/>
              <a:t>Pour la 2</a:t>
            </a:r>
            <a:r>
              <a:rPr lang="fr-FR" baseline="30000" dirty="0" smtClean="0"/>
              <a:t>e</a:t>
            </a:r>
            <a:r>
              <a:rPr lang="fr-FR" dirty="0" smtClean="0"/>
              <a:t> question (Q52): (i) quelles ont été les principales mesures prises en 2021 qui ont affecté la </a:t>
            </a:r>
            <a:r>
              <a:rPr lang="fr-FR" dirty="0" smtClean="0">
                <a:solidFill>
                  <a:srgbClr val="FF0000"/>
                </a:solidFill>
              </a:rPr>
              <a:t>solvabilité </a:t>
            </a:r>
            <a:r>
              <a:rPr lang="fr-FR" dirty="0" smtClean="0"/>
              <a:t>du marché, (ii) quelles mesures </a:t>
            </a:r>
            <a:r>
              <a:rPr lang="fr-FR" dirty="0"/>
              <a:t>prévoyez-vous en 2022-2023; </a:t>
            </a:r>
            <a:endParaRPr lang="fr-FR" dirty="0" smtClean="0"/>
          </a:p>
          <a:p>
            <a:pPr>
              <a:lnSpc>
                <a:spcPct val="110000"/>
              </a:lnSpc>
            </a:pPr>
            <a:r>
              <a:rPr lang="fr-FR" dirty="0" smtClean="0"/>
              <a:t>Les 3</a:t>
            </a:r>
            <a:r>
              <a:rPr lang="fr-FR" baseline="30000" dirty="0" smtClean="0"/>
              <a:t>e</a:t>
            </a:r>
            <a:r>
              <a:rPr lang="fr-FR" dirty="0" smtClean="0"/>
              <a:t> et 4</a:t>
            </a:r>
            <a:r>
              <a:rPr lang="fr-FR" baseline="30000" dirty="0" smtClean="0"/>
              <a:t>e</a:t>
            </a:r>
            <a:r>
              <a:rPr lang="fr-FR" dirty="0" smtClean="0"/>
              <a:t> questions </a:t>
            </a:r>
            <a:r>
              <a:rPr lang="fr-FR" dirty="0"/>
              <a:t>(</a:t>
            </a:r>
            <a:r>
              <a:rPr lang="fr-FR" dirty="0" smtClean="0"/>
              <a:t>Q53 </a:t>
            </a:r>
            <a:r>
              <a:rPr lang="fr-FR" dirty="0"/>
              <a:t>et </a:t>
            </a:r>
            <a:r>
              <a:rPr lang="fr-FR" dirty="0" smtClean="0"/>
              <a:t>Q54) répètent les 1</a:t>
            </a:r>
            <a:r>
              <a:rPr lang="fr-FR" baseline="30000" dirty="0" smtClean="0"/>
              <a:t>ère</a:t>
            </a:r>
            <a:r>
              <a:rPr lang="fr-FR" dirty="0" smtClean="0"/>
              <a:t> et 2</a:t>
            </a:r>
            <a:r>
              <a:rPr lang="fr-FR" baseline="30000" dirty="0" smtClean="0"/>
              <a:t>e</a:t>
            </a:r>
            <a:r>
              <a:rPr lang="fr-FR" dirty="0" smtClean="0"/>
              <a:t> questions, mais en remplaçant </a:t>
            </a:r>
            <a:r>
              <a:rPr lang="fr-FR" dirty="0">
                <a:solidFill>
                  <a:srgbClr val="FF0000"/>
                </a:solidFill>
              </a:rPr>
              <a:t>solvabilité </a:t>
            </a:r>
            <a:r>
              <a:rPr lang="fr-FR" dirty="0" smtClean="0"/>
              <a:t>par </a:t>
            </a:r>
            <a:r>
              <a:rPr lang="fr-FR" dirty="0" smtClean="0">
                <a:solidFill>
                  <a:srgbClr val="FF0000"/>
                </a:solidFill>
              </a:rPr>
              <a:t>profitabilité</a:t>
            </a:r>
            <a:endParaRPr lang="fr-FR" dirty="0" smtClean="0"/>
          </a:p>
          <a:p>
            <a:pPr>
              <a:buFontTx/>
              <a:buChar char="-"/>
            </a:pPr>
            <a:endParaRPr lang="fr-FR" sz="3200" dirty="0"/>
          </a:p>
        </p:txBody>
      </p:sp>
      <p:graphicFrame>
        <p:nvGraphicFramePr>
          <p:cNvPr id="5" name="Tableau 4"/>
          <p:cNvGraphicFramePr>
            <a:graphicFrameLocks noGrp="1"/>
          </p:cNvGraphicFramePr>
          <p:nvPr>
            <p:extLst>
              <p:ext uri="{D42A27DB-BD31-4B8C-83A1-F6EECF244321}">
                <p14:modId xmlns:p14="http://schemas.microsoft.com/office/powerpoint/2010/main" val="2413732042"/>
              </p:ext>
            </p:extLst>
          </p:nvPr>
        </p:nvGraphicFramePr>
        <p:xfrm>
          <a:off x="6217811" y="4675030"/>
          <a:ext cx="5555088" cy="1819460"/>
        </p:xfrm>
        <a:graphic>
          <a:graphicData uri="http://schemas.openxmlformats.org/drawingml/2006/table">
            <a:tbl>
              <a:tblPr>
                <a:tableStyleId>{5C22544A-7EE6-4342-B048-85BDC9FD1C3A}</a:tableStyleId>
              </a:tblPr>
              <a:tblGrid>
                <a:gridCol w="2361127">
                  <a:extLst>
                    <a:ext uri="{9D8B030D-6E8A-4147-A177-3AD203B41FA5}">
                      <a16:colId xmlns:a16="http://schemas.microsoft.com/office/drawing/2014/main" val="2919764826"/>
                    </a:ext>
                  </a:extLst>
                </a:gridCol>
                <a:gridCol w="237638">
                  <a:extLst>
                    <a:ext uri="{9D8B030D-6E8A-4147-A177-3AD203B41FA5}">
                      <a16:colId xmlns:a16="http://schemas.microsoft.com/office/drawing/2014/main" val="3446956156"/>
                    </a:ext>
                  </a:extLst>
                </a:gridCol>
                <a:gridCol w="1333585">
                  <a:extLst>
                    <a:ext uri="{9D8B030D-6E8A-4147-A177-3AD203B41FA5}">
                      <a16:colId xmlns:a16="http://schemas.microsoft.com/office/drawing/2014/main" val="2917143905"/>
                    </a:ext>
                  </a:extLst>
                </a:gridCol>
                <a:gridCol w="1622738">
                  <a:extLst>
                    <a:ext uri="{9D8B030D-6E8A-4147-A177-3AD203B41FA5}">
                      <a16:colId xmlns:a16="http://schemas.microsoft.com/office/drawing/2014/main" val="1408664133"/>
                    </a:ext>
                  </a:extLst>
                </a:gridCol>
              </a:tblGrid>
              <a:tr h="388357">
                <a:tc rowSpan="2">
                  <a:txBody>
                    <a:bodyPr/>
                    <a:lstStyle/>
                    <a:p>
                      <a:pPr algn="l" fontAlgn="ctr"/>
                      <a:r>
                        <a:rPr lang="en-US" sz="900" u="none" strike="noStrike" dirty="0">
                          <a:effectLst/>
                        </a:rPr>
                        <a:t>How has the solvency position of the insurance market in your jurisdiction changed in 2021 compared to 2020, and how do you expect it to change over 2022-2023?</a:t>
                      </a:r>
                      <a:endParaRPr lang="en-US" sz="900" b="0" i="0" u="none" strike="noStrike" dirty="0">
                        <a:solidFill>
                          <a:srgbClr val="000000"/>
                        </a:solidFill>
                        <a:effectLst/>
                        <a:latin typeface="Arial" panose="020B0604020202020204" pitchFamily="34" charset="0"/>
                      </a:endParaRPr>
                    </a:p>
                  </a:txBody>
                  <a:tcPr marL="7694" marR="7694" marT="7694" marB="0" anchor="ctr"/>
                </a:tc>
                <a:tc rowSpan="2">
                  <a:txBody>
                    <a:bodyPr/>
                    <a:lstStyle/>
                    <a:p>
                      <a:pPr algn="ctr" fontAlgn="ctr"/>
                      <a:r>
                        <a:rPr lang="fr-FR" sz="900" u="none" strike="noStrike" dirty="0">
                          <a:effectLst/>
                        </a:rPr>
                        <a:t>Q51</a:t>
                      </a:r>
                      <a:endParaRPr lang="fr-FR" sz="900" b="0" i="0" u="none" strike="noStrike" dirty="0">
                        <a:solidFill>
                          <a:srgbClr val="000000"/>
                        </a:solidFill>
                        <a:effectLst/>
                        <a:latin typeface="Arial" panose="020B0604020202020204" pitchFamily="34" charset="0"/>
                      </a:endParaRPr>
                    </a:p>
                  </a:txBody>
                  <a:tcPr marL="7694" marR="7694" marT="7694" marB="0" anchor="ctr"/>
                </a:tc>
                <a:tc>
                  <a:txBody>
                    <a:bodyPr/>
                    <a:lstStyle/>
                    <a:p>
                      <a:pPr algn="ctr" fontAlgn="ctr"/>
                      <a:r>
                        <a:rPr lang="en-US" sz="900" u="none" strike="noStrike">
                          <a:effectLst/>
                        </a:rPr>
                        <a:t>Explain the key developments in 2021</a:t>
                      </a:r>
                      <a:endParaRPr lang="en-US" sz="900" b="0" i="0" u="none" strike="noStrike">
                        <a:solidFill>
                          <a:srgbClr val="000000"/>
                        </a:solidFill>
                        <a:effectLst/>
                        <a:latin typeface="Arial" panose="020B0604020202020204" pitchFamily="34" charset="0"/>
                      </a:endParaRPr>
                    </a:p>
                  </a:txBody>
                  <a:tcPr marL="7694" marR="7694" marT="7694" marB="0" anchor="ctr"/>
                </a:tc>
                <a:tc>
                  <a:txBody>
                    <a:bodyPr/>
                    <a:lstStyle/>
                    <a:p>
                      <a:pPr algn="ctr" fontAlgn="ctr"/>
                      <a:r>
                        <a:rPr lang="en-US" sz="900" u="none" strike="noStrike">
                          <a:effectLst/>
                        </a:rPr>
                        <a:t>Explain the expected key developments taken and planned in 2022-2023</a:t>
                      </a:r>
                      <a:endParaRPr lang="en-US" sz="900" b="0" i="0" u="none" strike="noStrike">
                        <a:solidFill>
                          <a:srgbClr val="000000"/>
                        </a:solidFill>
                        <a:effectLst/>
                        <a:latin typeface="Arial" panose="020B0604020202020204" pitchFamily="34" charset="0"/>
                      </a:endParaRPr>
                    </a:p>
                  </a:txBody>
                  <a:tcPr marL="7694" marR="7694" marT="7694" marB="0" anchor="ctr"/>
                </a:tc>
                <a:extLst>
                  <a:ext uri="{0D108BD9-81ED-4DB2-BD59-A6C34878D82A}">
                    <a16:rowId xmlns:a16="http://schemas.microsoft.com/office/drawing/2014/main" val="1037731428"/>
                  </a:ext>
                </a:extLst>
              </a:tr>
              <a:tr h="480336">
                <a:tc vMerge="1">
                  <a:txBody>
                    <a:bodyPr/>
                    <a:lstStyle/>
                    <a:p>
                      <a:endParaRPr lang="fr-FR"/>
                    </a:p>
                  </a:txBody>
                  <a:tcPr/>
                </a:tc>
                <a:tc vMerge="1">
                  <a:txBody>
                    <a:bodyPr/>
                    <a:lstStyle/>
                    <a:p>
                      <a:endParaRPr lang="fr-FR"/>
                    </a:p>
                  </a:txBody>
                  <a:tcPr/>
                </a:tc>
                <a:tc>
                  <a:txBody>
                    <a:bodyPr/>
                    <a:lstStyle/>
                    <a:p>
                      <a:pPr algn="ctr" fontAlgn="ctr"/>
                      <a:r>
                        <a:rPr lang="fr-FR" sz="900" u="none" strike="noStrike" dirty="0">
                          <a:effectLst/>
                        </a:rPr>
                        <a:t>…</a:t>
                      </a:r>
                      <a:endParaRPr lang="fr-FR" sz="900" b="0" i="0" u="none" strike="noStrike" dirty="0">
                        <a:solidFill>
                          <a:srgbClr val="000000"/>
                        </a:solidFill>
                        <a:effectLst/>
                        <a:latin typeface="Arial" panose="020B0604020202020204" pitchFamily="34" charset="0"/>
                      </a:endParaRPr>
                    </a:p>
                  </a:txBody>
                  <a:tcPr marL="7694" marR="7694" marT="7694" marB="0" anchor="ctr">
                    <a:solidFill>
                      <a:srgbClr val="FDE1FA"/>
                    </a:solidFill>
                  </a:tcPr>
                </a:tc>
                <a:tc>
                  <a:txBody>
                    <a:bodyPr/>
                    <a:lstStyle/>
                    <a:p>
                      <a:pPr algn="ctr" fontAlgn="ctr"/>
                      <a:r>
                        <a:rPr lang="fr-FR" sz="900" u="none" strike="noStrike" dirty="0">
                          <a:effectLst/>
                        </a:rPr>
                        <a:t>…</a:t>
                      </a:r>
                      <a:endParaRPr lang="fr-FR" sz="900" b="0" i="0" u="none" strike="noStrike" dirty="0">
                        <a:solidFill>
                          <a:srgbClr val="000000"/>
                        </a:solidFill>
                        <a:effectLst/>
                        <a:latin typeface="Arial" panose="020B0604020202020204" pitchFamily="34" charset="0"/>
                      </a:endParaRPr>
                    </a:p>
                  </a:txBody>
                  <a:tcPr marL="7694" marR="7694" marT="7694" marB="0" anchor="ctr">
                    <a:solidFill>
                      <a:srgbClr val="FDE1FA"/>
                    </a:solidFill>
                  </a:tcPr>
                </a:tc>
                <a:extLst>
                  <a:ext uri="{0D108BD9-81ED-4DB2-BD59-A6C34878D82A}">
                    <a16:rowId xmlns:a16="http://schemas.microsoft.com/office/drawing/2014/main" val="2316082840"/>
                  </a:ext>
                </a:extLst>
              </a:tr>
              <a:tr h="374582">
                <a:tc rowSpan="2">
                  <a:txBody>
                    <a:bodyPr/>
                    <a:lstStyle/>
                    <a:p>
                      <a:pPr algn="l" fontAlgn="ctr"/>
                      <a:r>
                        <a:rPr lang="en-US" sz="900" u="none" strike="noStrike">
                          <a:effectLst/>
                        </a:rPr>
                        <a:t>Explain key supervisory and regulatory measures you have taken in 2021 affecting the insurance market solvency position, and key measures you plan to take in 2022-2023 affecting the insurance market's solvency position</a:t>
                      </a:r>
                      <a:endParaRPr lang="en-US" sz="900" b="0" i="0" u="none" strike="noStrike">
                        <a:solidFill>
                          <a:srgbClr val="000000"/>
                        </a:solidFill>
                        <a:effectLst/>
                        <a:latin typeface="Arial" panose="020B0604020202020204" pitchFamily="34" charset="0"/>
                      </a:endParaRPr>
                    </a:p>
                  </a:txBody>
                  <a:tcPr marL="7694" marR="7694" marT="7694" marB="0" anchor="ctr"/>
                </a:tc>
                <a:tc rowSpan="2">
                  <a:txBody>
                    <a:bodyPr/>
                    <a:lstStyle/>
                    <a:p>
                      <a:pPr algn="ctr" fontAlgn="ctr"/>
                      <a:r>
                        <a:rPr lang="fr-FR" sz="900" u="none" strike="noStrike">
                          <a:effectLst/>
                        </a:rPr>
                        <a:t>Q52</a:t>
                      </a:r>
                      <a:endParaRPr lang="fr-FR" sz="900" b="0" i="0" u="none" strike="noStrike">
                        <a:solidFill>
                          <a:srgbClr val="000000"/>
                        </a:solidFill>
                        <a:effectLst/>
                        <a:latin typeface="Arial" panose="020B0604020202020204" pitchFamily="34" charset="0"/>
                      </a:endParaRPr>
                    </a:p>
                  </a:txBody>
                  <a:tcPr marL="7694" marR="7694" marT="7694" marB="0" anchor="ctr"/>
                </a:tc>
                <a:tc>
                  <a:txBody>
                    <a:bodyPr/>
                    <a:lstStyle/>
                    <a:p>
                      <a:pPr algn="ctr" fontAlgn="ctr"/>
                      <a:r>
                        <a:rPr lang="en-US" sz="900" u="none" strike="noStrike">
                          <a:effectLst/>
                        </a:rPr>
                        <a:t>Describe key supervisory measures taken in 2021</a:t>
                      </a:r>
                      <a:endParaRPr lang="en-US" sz="900" b="0" i="0" u="none" strike="noStrike">
                        <a:solidFill>
                          <a:srgbClr val="000000"/>
                        </a:solidFill>
                        <a:effectLst/>
                        <a:latin typeface="Arial" panose="020B0604020202020204" pitchFamily="34" charset="0"/>
                      </a:endParaRPr>
                    </a:p>
                  </a:txBody>
                  <a:tcPr marL="7694" marR="7694" marT="7694" marB="0" anchor="ctr"/>
                </a:tc>
                <a:tc>
                  <a:txBody>
                    <a:bodyPr/>
                    <a:lstStyle/>
                    <a:p>
                      <a:pPr algn="ctr" fontAlgn="ctr"/>
                      <a:r>
                        <a:rPr lang="en-US" sz="900" u="none" strike="noStrike">
                          <a:effectLst/>
                        </a:rPr>
                        <a:t>Expected key supervisory measures taken and planned in 2022-2023</a:t>
                      </a:r>
                      <a:endParaRPr lang="en-US" sz="900" b="0" i="0" u="none" strike="noStrike">
                        <a:solidFill>
                          <a:srgbClr val="000000"/>
                        </a:solidFill>
                        <a:effectLst/>
                        <a:latin typeface="Arial" panose="020B0604020202020204" pitchFamily="34" charset="0"/>
                      </a:endParaRPr>
                    </a:p>
                  </a:txBody>
                  <a:tcPr marL="7694" marR="7694" marT="7694" marB="0" anchor="ctr"/>
                </a:tc>
                <a:extLst>
                  <a:ext uri="{0D108BD9-81ED-4DB2-BD59-A6C34878D82A}">
                    <a16:rowId xmlns:a16="http://schemas.microsoft.com/office/drawing/2014/main" val="2914024033"/>
                  </a:ext>
                </a:extLst>
              </a:tr>
              <a:tr h="500776">
                <a:tc vMerge="1">
                  <a:txBody>
                    <a:bodyPr/>
                    <a:lstStyle/>
                    <a:p>
                      <a:endParaRPr lang="fr-FR"/>
                    </a:p>
                  </a:txBody>
                  <a:tcPr/>
                </a:tc>
                <a:tc vMerge="1">
                  <a:txBody>
                    <a:bodyPr/>
                    <a:lstStyle/>
                    <a:p>
                      <a:endParaRPr lang="fr-FR"/>
                    </a:p>
                  </a:txBody>
                  <a:tcPr/>
                </a:tc>
                <a:tc>
                  <a:txBody>
                    <a:bodyPr/>
                    <a:lstStyle/>
                    <a:p>
                      <a:pPr algn="ctr" fontAlgn="ctr"/>
                      <a:r>
                        <a:rPr lang="fr-FR" sz="900" u="none" strike="noStrike" dirty="0">
                          <a:effectLst/>
                        </a:rPr>
                        <a:t>…</a:t>
                      </a:r>
                      <a:endParaRPr lang="fr-FR" sz="900" b="0" i="0" u="none" strike="noStrike" dirty="0">
                        <a:solidFill>
                          <a:srgbClr val="000000"/>
                        </a:solidFill>
                        <a:effectLst/>
                        <a:latin typeface="Arial" panose="020B0604020202020204" pitchFamily="34" charset="0"/>
                      </a:endParaRPr>
                    </a:p>
                  </a:txBody>
                  <a:tcPr marL="7694" marR="7694" marT="7694" marB="0" anchor="ctr">
                    <a:solidFill>
                      <a:srgbClr val="FDE1FA"/>
                    </a:solidFill>
                  </a:tcPr>
                </a:tc>
                <a:tc>
                  <a:txBody>
                    <a:bodyPr/>
                    <a:lstStyle/>
                    <a:p>
                      <a:pPr algn="ctr" fontAlgn="ctr"/>
                      <a:r>
                        <a:rPr lang="fr-FR" sz="900" u="none" strike="noStrike" dirty="0">
                          <a:effectLst/>
                        </a:rPr>
                        <a:t>…</a:t>
                      </a:r>
                      <a:endParaRPr lang="fr-FR" sz="900" b="0" i="0" u="none" strike="noStrike" dirty="0">
                        <a:solidFill>
                          <a:srgbClr val="000000"/>
                        </a:solidFill>
                        <a:effectLst/>
                        <a:latin typeface="Arial" panose="020B0604020202020204" pitchFamily="34" charset="0"/>
                      </a:endParaRPr>
                    </a:p>
                  </a:txBody>
                  <a:tcPr marL="7694" marR="7694" marT="7694" marB="0" anchor="ctr">
                    <a:solidFill>
                      <a:srgbClr val="FDE1FA"/>
                    </a:solidFill>
                  </a:tcPr>
                </a:tc>
                <a:extLst>
                  <a:ext uri="{0D108BD9-81ED-4DB2-BD59-A6C34878D82A}">
                    <a16:rowId xmlns:a16="http://schemas.microsoft.com/office/drawing/2014/main" val="3993101423"/>
                  </a:ext>
                </a:extLst>
              </a:tr>
            </a:tbl>
          </a:graphicData>
        </a:graphic>
      </p:graphicFrame>
      <p:sp>
        <p:nvSpPr>
          <p:cNvPr id="6" name="Espace réservé du contenu 2"/>
          <p:cNvSpPr txBox="1">
            <a:spLocks/>
          </p:cNvSpPr>
          <p:nvPr/>
        </p:nvSpPr>
        <p:spPr>
          <a:xfrm>
            <a:off x="296214" y="4997002"/>
            <a:ext cx="5357612" cy="130076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r>
              <a:rPr lang="fr-FR" dirty="0" smtClean="0"/>
              <a:t>Les </a:t>
            </a:r>
            <a:r>
              <a:rPr lang="fr-FR" sz="2600" dirty="0" smtClean="0"/>
              <a:t>5</a:t>
            </a:r>
            <a:r>
              <a:rPr lang="fr-FR" sz="2600" baseline="30000" dirty="0" smtClean="0"/>
              <a:t>e</a:t>
            </a:r>
            <a:r>
              <a:rPr lang="fr-FR" sz="2600" dirty="0" smtClean="0"/>
              <a:t> et 6</a:t>
            </a:r>
            <a:r>
              <a:rPr lang="fr-FR" sz="2600" baseline="30000" dirty="0" smtClean="0"/>
              <a:t>e</a:t>
            </a:r>
            <a:r>
              <a:rPr lang="fr-FR" sz="2600" dirty="0" smtClean="0"/>
              <a:t> questions (Q55 et Q56)  répètent les 1</a:t>
            </a:r>
            <a:r>
              <a:rPr lang="fr-FR" sz="2600" baseline="30000" dirty="0" smtClean="0"/>
              <a:t>ère</a:t>
            </a:r>
            <a:r>
              <a:rPr lang="fr-FR" sz="2600" dirty="0" smtClean="0"/>
              <a:t> et 2</a:t>
            </a:r>
            <a:r>
              <a:rPr lang="fr-FR" sz="2600" baseline="30000" dirty="0" smtClean="0"/>
              <a:t>e</a:t>
            </a:r>
            <a:r>
              <a:rPr lang="fr-FR" sz="2600" dirty="0" smtClean="0"/>
              <a:t> questions, mais en remplaçant </a:t>
            </a:r>
            <a:r>
              <a:rPr lang="fr-FR" sz="2600" dirty="0" smtClean="0">
                <a:solidFill>
                  <a:srgbClr val="FF0000"/>
                </a:solidFill>
              </a:rPr>
              <a:t>solvabilité </a:t>
            </a:r>
            <a:r>
              <a:rPr lang="fr-FR" sz="2600" dirty="0" smtClean="0"/>
              <a:t>par </a:t>
            </a:r>
            <a:r>
              <a:rPr lang="fr-FR" sz="2600" dirty="0" smtClean="0">
                <a:solidFill>
                  <a:srgbClr val="FF0000"/>
                </a:solidFill>
              </a:rPr>
              <a:t>liquidité</a:t>
            </a:r>
            <a:endParaRPr lang="fr-FR" sz="2600" dirty="0" smtClean="0"/>
          </a:p>
          <a:p>
            <a:pPr>
              <a:buFontTx/>
              <a:buChar char="-"/>
            </a:pPr>
            <a:endParaRPr lang="fr-FR" sz="3200" dirty="0"/>
          </a:p>
        </p:txBody>
      </p:sp>
      <p:pic>
        <p:nvPicPr>
          <p:cNvPr id="7" name="Image 6">
            <a:extLst>
              <a:ext uri="{FF2B5EF4-FFF2-40B4-BE49-F238E27FC236}">
                <a16:creationId xmlns:a16="http://schemas.microsoft.com/office/drawing/2014/main" id="{CC1A3696-3BAF-E449-83CD-755D7BD4FA92}"/>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748199" y="177421"/>
            <a:ext cx="1363867" cy="676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7609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81824" y="270454"/>
            <a:ext cx="10271975" cy="1442435"/>
          </a:xfrm>
        </p:spPr>
        <p:txBody>
          <a:bodyPr>
            <a:normAutofit fontScale="90000"/>
          </a:bodyPr>
          <a:lstStyle/>
          <a:p>
            <a:r>
              <a:rPr lang="fr-FR" b="1" dirty="0" smtClean="0"/>
              <a:t>L’exercice  SWM de l’IAIS : </a:t>
            </a:r>
            <a:br>
              <a:rPr lang="fr-FR" b="1" dirty="0" smtClean="0"/>
            </a:br>
            <a:r>
              <a:rPr lang="fr-FR" sz="2700" b="1" dirty="0" smtClean="0"/>
              <a:t>comment remplir le fichier Données qualitatives (suite);</a:t>
            </a:r>
            <a:r>
              <a:rPr lang="fr-FR" b="1" dirty="0" smtClean="0"/>
              <a:t/>
            </a:r>
            <a:br>
              <a:rPr lang="fr-FR" b="1" dirty="0" smtClean="0"/>
            </a:br>
            <a:r>
              <a:rPr lang="fr-FR" sz="3600" b="1" i="1" dirty="0" smtClean="0">
                <a:solidFill>
                  <a:schemeClr val="accent1"/>
                </a:solidFill>
              </a:rPr>
              <a:t>comment remplir le 3</a:t>
            </a:r>
            <a:r>
              <a:rPr lang="fr-FR" sz="3600" b="1" i="1" baseline="30000" dirty="0" smtClean="0">
                <a:solidFill>
                  <a:schemeClr val="accent1"/>
                </a:solidFill>
              </a:rPr>
              <a:t>e</a:t>
            </a:r>
            <a:r>
              <a:rPr lang="fr-FR" sz="3600" b="1" i="1" dirty="0" smtClean="0">
                <a:solidFill>
                  <a:schemeClr val="accent1"/>
                </a:solidFill>
              </a:rPr>
              <a:t> tableau (suite)</a:t>
            </a:r>
            <a:endParaRPr lang="fr-FR" sz="3600" b="1" i="1" dirty="0">
              <a:solidFill>
                <a:schemeClr val="accent1"/>
              </a:solidFill>
            </a:endParaRPr>
          </a:p>
        </p:txBody>
      </p:sp>
      <p:sp>
        <p:nvSpPr>
          <p:cNvPr id="3" name="Espace réservé du contenu 2"/>
          <p:cNvSpPr>
            <a:spLocks noGrp="1"/>
          </p:cNvSpPr>
          <p:nvPr>
            <p:ph idx="1"/>
          </p:nvPr>
        </p:nvSpPr>
        <p:spPr>
          <a:xfrm>
            <a:off x="489396" y="1841679"/>
            <a:ext cx="11333409" cy="3245476"/>
          </a:xfrm>
        </p:spPr>
        <p:txBody>
          <a:bodyPr>
            <a:normAutofit fontScale="92500"/>
          </a:bodyPr>
          <a:lstStyle/>
          <a:p>
            <a:pPr>
              <a:lnSpc>
                <a:spcPct val="110000"/>
              </a:lnSpc>
            </a:pPr>
            <a:r>
              <a:rPr lang="fr-FR" dirty="0" smtClean="0"/>
              <a:t>7</a:t>
            </a:r>
            <a:r>
              <a:rPr lang="fr-FR" baseline="30000" dirty="0" smtClean="0"/>
              <a:t>e</a:t>
            </a:r>
            <a:r>
              <a:rPr lang="fr-FR" dirty="0" smtClean="0"/>
              <a:t> question (Q57): sur quels risques principaux vous êtes-vous concentrés en 2021?</a:t>
            </a:r>
          </a:p>
          <a:p>
            <a:pPr>
              <a:lnSpc>
                <a:spcPct val="110000"/>
              </a:lnSpc>
            </a:pPr>
            <a:r>
              <a:rPr lang="fr-FR" dirty="0" smtClean="0"/>
              <a:t>8</a:t>
            </a:r>
            <a:r>
              <a:rPr lang="fr-FR" baseline="30000" dirty="0" smtClean="0"/>
              <a:t>e</a:t>
            </a:r>
            <a:r>
              <a:rPr lang="fr-FR" dirty="0" smtClean="0"/>
              <a:t> question (Q58): </a:t>
            </a:r>
            <a:r>
              <a:rPr lang="fr-FR" dirty="0"/>
              <a:t>sur quels risques </a:t>
            </a:r>
            <a:r>
              <a:rPr lang="fr-FR" dirty="0" smtClean="0"/>
              <a:t>principaux prévoyez-vous de vous concentrer en </a:t>
            </a:r>
            <a:r>
              <a:rPr lang="fr-FR" dirty="0" smtClean="0"/>
              <a:t>2022-2023?</a:t>
            </a:r>
            <a:endParaRPr lang="fr-FR" dirty="0"/>
          </a:p>
          <a:p>
            <a:pPr>
              <a:lnSpc>
                <a:spcPct val="110000"/>
              </a:lnSpc>
            </a:pPr>
            <a:r>
              <a:rPr lang="fr-FR" dirty="0" smtClean="0"/>
              <a:t>9</a:t>
            </a:r>
            <a:r>
              <a:rPr lang="fr-FR" baseline="30000" dirty="0" smtClean="0"/>
              <a:t>e</a:t>
            </a:r>
            <a:r>
              <a:rPr lang="fr-FR" dirty="0" smtClean="0"/>
              <a:t> question: quels types de contrats en unités de compte (UC) sont vendus dans votre pays? Quelle est la part de chaque type dans le total du marché des UC?  </a:t>
            </a:r>
          </a:p>
        </p:txBody>
      </p:sp>
      <p:sp>
        <p:nvSpPr>
          <p:cNvPr id="6" name="Espace réservé du contenu 2"/>
          <p:cNvSpPr txBox="1">
            <a:spLocks/>
          </p:cNvSpPr>
          <p:nvPr/>
        </p:nvSpPr>
        <p:spPr>
          <a:xfrm>
            <a:off x="296214" y="5138671"/>
            <a:ext cx="5357612" cy="130076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fr-FR" sz="2200" i="1" dirty="0" smtClean="0">
                <a:solidFill>
                  <a:schemeClr val="accent1"/>
                </a:solidFill>
              </a:rPr>
              <a:t>Une procédure de « questions-réponses » permet de répondre aux possibles interrogations (ex. « Mesure-t-on les parts de marché avec les primes, ou avec les PT? »</a:t>
            </a:r>
          </a:p>
          <a:p>
            <a:pPr>
              <a:buFontTx/>
              <a:buChar char="-"/>
            </a:pPr>
            <a:endParaRPr lang="fr-FR" sz="3200" dirty="0"/>
          </a:p>
        </p:txBody>
      </p:sp>
      <p:graphicFrame>
        <p:nvGraphicFramePr>
          <p:cNvPr id="4" name="Tableau 3"/>
          <p:cNvGraphicFramePr>
            <a:graphicFrameLocks noGrp="1"/>
          </p:cNvGraphicFramePr>
          <p:nvPr>
            <p:extLst>
              <p:ext uri="{D42A27DB-BD31-4B8C-83A1-F6EECF244321}">
                <p14:modId xmlns:p14="http://schemas.microsoft.com/office/powerpoint/2010/main" val="2037534346"/>
              </p:ext>
            </p:extLst>
          </p:nvPr>
        </p:nvGraphicFramePr>
        <p:xfrm>
          <a:off x="6651936" y="4979821"/>
          <a:ext cx="5034566" cy="1425281"/>
        </p:xfrm>
        <a:graphic>
          <a:graphicData uri="http://schemas.openxmlformats.org/drawingml/2006/table">
            <a:tbl>
              <a:tblPr>
                <a:tableStyleId>{5C22544A-7EE6-4342-B048-85BDC9FD1C3A}</a:tableStyleId>
              </a:tblPr>
              <a:tblGrid>
                <a:gridCol w="3321676">
                  <a:extLst>
                    <a:ext uri="{9D8B030D-6E8A-4147-A177-3AD203B41FA5}">
                      <a16:colId xmlns:a16="http://schemas.microsoft.com/office/drawing/2014/main" val="1299605097"/>
                    </a:ext>
                  </a:extLst>
                </a:gridCol>
                <a:gridCol w="250825">
                  <a:extLst>
                    <a:ext uri="{9D8B030D-6E8A-4147-A177-3AD203B41FA5}">
                      <a16:colId xmlns:a16="http://schemas.microsoft.com/office/drawing/2014/main" val="1316626122"/>
                    </a:ext>
                  </a:extLst>
                </a:gridCol>
                <a:gridCol w="1462065">
                  <a:extLst>
                    <a:ext uri="{9D8B030D-6E8A-4147-A177-3AD203B41FA5}">
                      <a16:colId xmlns:a16="http://schemas.microsoft.com/office/drawing/2014/main" val="3057150992"/>
                    </a:ext>
                  </a:extLst>
                </a:gridCol>
              </a:tblGrid>
              <a:tr h="326821">
                <a:tc>
                  <a:txBody>
                    <a:bodyPr/>
                    <a:lstStyle/>
                    <a:p>
                      <a:pPr algn="l" fontAlgn="ctr"/>
                      <a:r>
                        <a:rPr lang="en-US" sz="1000" u="none" strike="noStrike" dirty="0">
                          <a:effectLst/>
                        </a:rPr>
                        <a:t>What are the key risks you have been focusing on in 2021?</a:t>
                      </a:r>
                      <a:endParaRPr lang="en-US"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dirty="0">
                          <a:effectLst/>
                        </a:rPr>
                        <a:t>Q57</a:t>
                      </a:r>
                      <a:endParaRPr lang="fr-FR"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dirty="0">
                          <a:effectLst/>
                        </a:rPr>
                        <a:t>…</a:t>
                      </a:r>
                      <a:endParaRPr lang="fr-FR" sz="1000" b="0" i="0" u="none" strike="noStrike" dirty="0">
                        <a:solidFill>
                          <a:srgbClr val="000000"/>
                        </a:solidFill>
                        <a:effectLst/>
                        <a:latin typeface="Arial" panose="020B0604020202020204" pitchFamily="34" charset="0"/>
                      </a:endParaRPr>
                    </a:p>
                  </a:txBody>
                  <a:tcPr marL="0" marR="0" marT="0" marB="0" anchor="ctr">
                    <a:solidFill>
                      <a:srgbClr val="FDE1FA"/>
                    </a:solidFill>
                  </a:tcPr>
                </a:tc>
                <a:extLst>
                  <a:ext uri="{0D108BD9-81ED-4DB2-BD59-A6C34878D82A}">
                    <a16:rowId xmlns:a16="http://schemas.microsoft.com/office/drawing/2014/main" val="1465797967"/>
                  </a:ext>
                </a:extLst>
              </a:tr>
              <a:tr h="326821">
                <a:tc>
                  <a:txBody>
                    <a:bodyPr/>
                    <a:lstStyle/>
                    <a:p>
                      <a:pPr algn="l" fontAlgn="ctr"/>
                      <a:r>
                        <a:rPr lang="en-US" sz="1000" u="none" strike="noStrike" dirty="0">
                          <a:effectLst/>
                        </a:rPr>
                        <a:t>What are the key risks you plan to focus on over 2022-2023?</a:t>
                      </a:r>
                      <a:endParaRPr lang="en-US"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a:effectLst/>
                        </a:rPr>
                        <a:t>Q58</a:t>
                      </a:r>
                      <a:endParaRPr lang="fr-FR" sz="10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dirty="0">
                          <a:effectLst/>
                        </a:rPr>
                        <a:t>…</a:t>
                      </a:r>
                      <a:endParaRPr lang="fr-FR" sz="1000" b="0" i="0" u="none" strike="noStrike" dirty="0">
                        <a:solidFill>
                          <a:srgbClr val="000000"/>
                        </a:solidFill>
                        <a:effectLst/>
                        <a:latin typeface="Arial" panose="020B0604020202020204" pitchFamily="34" charset="0"/>
                      </a:endParaRPr>
                    </a:p>
                  </a:txBody>
                  <a:tcPr marL="0" marR="0" marT="0" marB="0" anchor="ctr">
                    <a:solidFill>
                      <a:srgbClr val="FDE1FA"/>
                    </a:solidFill>
                  </a:tcPr>
                </a:tc>
                <a:extLst>
                  <a:ext uri="{0D108BD9-81ED-4DB2-BD59-A6C34878D82A}">
                    <a16:rowId xmlns:a16="http://schemas.microsoft.com/office/drawing/2014/main" val="3033674450"/>
                  </a:ext>
                </a:extLst>
              </a:tr>
              <a:tr h="82869">
                <a:tc gridSpan="3">
                  <a:txBody>
                    <a:bodyPr/>
                    <a:lstStyle/>
                    <a:p>
                      <a:pPr algn="l" fontAlgn="ctr"/>
                      <a:endParaRPr lang="en-US" sz="1000" b="1" i="1" u="none" strike="noStrike" dirty="0">
                        <a:solidFill>
                          <a:srgbClr val="000000"/>
                        </a:solidFill>
                        <a:effectLst/>
                        <a:latin typeface="Arial" panose="020B0604020202020204" pitchFamily="34" charset="0"/>
                      </a:endParaRPr>
                    </a:p>
                  </a:txBody>
                  <a:tcPr marL="0" marR="0" marT="0" marB="0" anchor="ct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67975414"/>
                  </a:ext>
                </a:extLst>
              </a:tr>
              <a:tr h="619239">
                <a:tc>
                  <a:txBody>
                    <a:bodyPr/>
                    <a:lstStyle/>
                    <a:p>
                      <a:pPr algn="l" fontAlgn="ctr"/>
                      <a:r>
                        <a:rPr lang="en-US" sz="1000" u="none" strike="noStrike" dirty="0">
                          <a:effectLst/>
                        </a:rPr>
                        <a:t>What types of unit-linked products are sold in your jurisdiction? What is their share on the total unit-linked business?</a:t>
                      </a:r>
                      <a:endParaRPr lang="en-US"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dirty="0">
                          <a:effectLst/>
                        </a:rPr>
                        <a:t>Q59</a:t>
                      </a:r>
                      <a:endParaRPr lang="fr-FR"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dirty="0">
                          <a:effectLst/>
                        </a:rPr>
                        <a:t>…</a:t>
                      </a:r>
                      <a:endParaRPr lang="fr-FR" sz="1000" b="0" i="0" u="none" strike="noStrike" dirty="0">
                        <a:solidFill>
                          <a:srgbClr val="000000"/>
                        </a:solidFill>
                        <a:effectLst/>
                        <a:latin typeface="Arial" panose="020B0604020202020204" pitchFamily="34" charset="0"/>
                      </a:endParaRPr>
                    </a:p>
                  </a:txBody>
                  <a:tcPr marL="0" marR="0" marT="0" marB="0" anchor="ctr">
                    <a:solidFill>
                      <a:srgbClr val="FDE1FA"/>
                    </a:solidFill>
                  </a:tcPr>
                </a:tc>
                <a:extLst>
                  <a:ext uri="{0D108BD9-81ED-4DB2-BD59-A6C34878D82A}">
                    <a16:rowId xmlns:a16="http://schemas.microsoft.com/office/drawing/2014/main" val="279228240"/>
                  </a:ext>
                </a:extLst>
              </a:tr>
            </a:tbl>
          </a:graphicData>
        </a:graphic>
      </p:graphicFrame>
      <p:pic>
        <p:nvPicPr>
          <p:cNvPr id="7" name="Image 6">
            <a:extLst>
              <a:ext uri="{FF2B5EF4-FFF2-40B4-BE49-F238E27FC236}">
                <a16:creationId xmlns:a16="http://schemas.microsoft.com/office/drawing/2014/main" id="{CC1A3696-3BAF-E449-83CD-755D7BD4FA92}"/>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748199" y="177421"/>
            <a:ext cx="1363867" cy="676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792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5660" y="0"/>
            <a:ext cx="10271975" cy="1712889"/>
          </a:xfrm>
        </p:spPr>
        <p:txBody>
          <a:bodyPr>
            <a:normAutofit/>
          </a:bodyPr>
          <a:lstStyle/>
          <a:p>
            <a:r>
              <a:rPr lang="fr-FR" sz="3600" b="1" dirty="0" smtClean="0"/>
              <a:t>L’exercice  SWM de l’IAIS : Données qualitatives  </a:t>
            </a:r>
            <a:r>
              <a:rPr lang="fr-FR" sz="2000" b="1" dirty="0" smtClean="0"/>
              <a:t>(suite)</a:t>
            </a:r>
            <a:r>
              <a:rPr lang="fr-FR" sz="2700" b="1" dirty="0" smtClean="0"/>
              <a:t>;</a:t>
            </a:r>
            <a:r>
              <a:rPr lang="fr-FR" b="1" dirty="0" smtClean="0"/>
              <a:t/>
            </a:r>
            <a:br>
              <a:rPr lang="fr-FR" b="1" dirty="0" smtClean="0"/>
            </a:br>
            <a:r>
              <a:rPr lang="fr-FR" sz="2800" b="1" i="1" dirty="0" smtClean="0">
                <a:solidFill>
                  <a:schemeClr val="accent1"/>
                </a:solidFill>
              </a:rPr>
              <a:t>comment remplir le </a:t>
            </a:r>
            <a:r>
              <a:rPr lang="fr-FR" sz="3600" b="1" i="1" dirty="0" smtClean="0">
                <a:solidFill>
                  <a:schemeClr val="accent1"/>
                </a:solidFill>
                <a:latin typeface="+mn-lt"/>
              </a:rPr>
              <a:t>2</a:t>
            </a:r>
            <a:r>
              <a:rPr lang="fr-FR" sz="3600" b="1" i="1" baseline="30000" dirty="0" smtClean="0">
                <a:solidFill>
                  <a:schemeClr val="accent1"/>
                </a:solidFill>
                <a:latin typeface="+mn-lt"/>
              </a:rPr>
              <a:t>e</a:t>
            </a:r>
            <a:r>
              <a:rPr lang="fr-FR" sz="3600" b="1" i="1" dirty="0" smtClean="0">
                <a:solidFill>
                  <a:schemeClr val="accent1"/>
                </a:solidFill>
                <a:latin typeface="+mn-lt"/>
              </a:rPr>
              <a:t> tableau</a:t>
            </a:r>
            <a:r>
              <a:rPr lang="fr-FR" sz="3600" b="1" i="1" dirty="0" smtClean="0">
                <a:solidFill>
                  <a:schemeClr val="accent1"/>
                </a:solidFill>
              </a:rPr>
              <a:t>:  1</a:t>
            </a:r>
            <a:r>
              <a:rPr lang="fr-FR" sz="3600" b="1" i="1" baseline="30000" dirty="0" smtClean="0">
                <a:solidFill>
                  <a:schemeClr val="accent1"/>
                </a:solidFill>
              </a:rPr>
              <a:t>ère</a:t>
            </a:r>
            <a:r>
              <a:rPr lang="fr-FR" sz="3600" b="1" i="1" dirty="0" smtClean="0">
                <a:solidFill>
                  <a:schemeClr val="accent1"/>
                </a:solidFill>
              </a:rPr>
              <a:t> et 2</a:t>
            </a:r>
            <a:r>
              <a:rPr lang="fr-FR" sz="3600" b="1" i="1" baseline="30000" dirty="0" smtClean="0">
                <a:solidFill>
                  <a:schemeClr val="accent1"/>
                </a:solidFill>
              </a:rPr>
              <a:t>e</a:t>
            </a:r>
            <a:r>
              <a:rPr lang="fr-FR" sz="3600" b="1" i="1" dirty="0" smtClean="0">
                <a:solidFill>
                  <a:schemeClr val="accent1"/>
                </a:solidFill>
              </a:rPr>
              <a:t> questions</a:t>
            </a:r>
            <a:endParaRPr lang="fr-FR" sz="3600" b="1" i="1" dirty="0">
              <a:solidFill>
                <a:schemeClr val="accent1"/>
              </a:solidFill>
            </a:endParaRPr>
          </a:p>
        </p:txBody>
      </p:sp>
      <p:sp>
        <p:nvSpPr>
          <p:cNvPr id="3" name="Espace réservé du contenu 2"/>
          <p:cNvSpPr>
            <a:spLocks noGrp="1"/>
          </p:cNvSpPr>
          <p:nvPr>
            <p:ph idx="1"/>
          </p:nvPr>
        </p:nvSpPr>
        <p:spPr>
          <a:xfrm>
            <a:off x="450761" y="1541428"/>
            <a:ext cx="10903038" cy="2189408"/>
          </a:xfrm>
        </p:spPr>
        <p:txBody>
          <a:bodyPr>
            <a:normAutofit/>
          </a:bodyPr>
          <a:lstStyle/>
          <a:p>
            <a:pPr>
              <a:lnSpc>
                <a:spcPct val="110000"/>
              </a:lnSpc>
            </a:pPr>
            <a:r>
              <a:rPr lang="fr-FR" dirty="0" smtClean="0"/>
              <a:t>1</a:t>
            </a:r>
            <a:r>
              <a:rPr lang="fr-FR" baseline="30000" dirty="0" smtClean="0"/>
              <a:t>ère</a:t>
            </a:r>
            <a:r>
              <a:rPr lang="fr-FR" dirty="0" smtClean="0"/>
              <a:t> et 2</a:t>
            </a:r>
            <a:r>
              <a:rPr lang="fr-FR" baseline="30000" dirty="0" smtClean="0"/>
              <a:t>e</a:t>
            </a:r>
            <a:r>
              <a:rPr lang="fr-FR" dirty="0" smtClean="0"/>
              <a:t> questions </a:t>
            </a:r>
            <a:r>
              <a:rPr lang="fr-FR" sz="2000" dirty="0" smtClean="0"/>
              <a:t>(Q8 et Q9)</a:t>
            </a:r>
            <a:r>
              <a:rPr lang="fr-FR" dirty="0" smtClean="0"/>
              <a:t>: sur la </a:t>
            </a:r>
            <a:r>
              <a:rPr lang="fr-FR" b="1" dirty="0" smtClean="0"/>
              <a:t>croissance du marché </a:t>
            </a:r>
            <a:r>
              <a:rPr lang="fr-FR" dirty="0" smtClean="0"/>
              <a:t>et le </a:t>
            </a:r>
            <a:r>
              <a:rPr lang="fr-FR" b="1" dirty="0" smtClean="0"/>
              <a:t>taux de pénétration</a:t>
            </a:r>
            <a:r>
              <a:rPr lang="fr-FR" dirty="0" smtClean="0"/>
              <a:t>.  Composées de 3 sous-questions avec 5 réponses (1</a:t>
            </a:r>
            <a:r>
              <a:rPr lang="fr-FR" baseline="30000" dirty="0" smtClean="0"/>
              <a:t>ère</a:t>
            </a:r>
            <a:r>
              <a:rPr lang="fr-FR" dirty="0" smtClean="0"/>
              <a:t> sous-question) / 6 réponses (2</a:t>
            </a:r>
            <a:r>
              <a:rPr lang="fr-FR" baseline="30000" dirty="0" smtClean="0"/>
              <a:t>e</a:t>
            </a:r>
            <a:r>
              <a:rPr lang="fr-FR" dirty="0" smtClean="0"/>
              <a:t> et 3</a:t>
            </a:r>
            <a:r>
              <a:rPr lang="fr-FR" baseline="30000" dirty="0" smtClean="0"/>
              <a:t>e</a:t>
            </a:r>
            <a:r>
              <a:rPr lang="fr-FR" dirty="0" smtClean="0"/>
              <a:t> sous-questions) </a:t>
            </a:r>
            <a:r>
              <a:rPr lang="fr-FR" b="1" dirty="0" smtClean="0"/>
              <a:t>fermées</a:t>
            </a:r>
            <a:r>
              <a:rPr lang="fr-FR" dirty="0" smtClean="0"/>
              <a:t>, + possibilité de laisser un commentaire narratif ouvert</a:t>
            </a:r>
          </a:p>
          <a:p>
            <a:pPr>
              <a:buFontTx/>
              <a:buChar char="-"/>
            </a:pPr>
            <a:endParaRPr lang="fr-FR" sz="3200" dirty="0"/>
          </a:p>
        </p:txBody>
      </p:sp>
      <p:sp>
        <p:nvSpPr>
          <p:cNvPr id="6" name="Espace réservé du contenu 2"/>
          <p:cNvSpPr txBox="1">
            <a:spLocks/>
          </p:cNvSpPr>
          <p:nvPr/>
        </p:nvSpPr>
        <p:spPr>
          <a:xfrm>
            <a:off x="245660" y="3915819"/>
            <a:ext cx="3070746" cy="262600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fr-FR" sz="1600" i="1" dirty="0" smtClean="0">
                <a:solidFill>
                  <a:srgbClr val="0070C0"/>
                </a:solidFill>
              </a:rPr>
              <a:t>Les colonnes </a:t>
            </a:r>
            <a:r>
              <a:rPr lang="fr-FR" sz="1600" b="1" dirty="0" smtClean="0">
                <a:solidFill>
                  <a:srgbClr val="00B050"/>
                </a:solidFill>
              </a:rPr>
              <a:t>B</a:t>
            </a:r>
            <a:r>
              <a:rPr lang="fr-FR" sz="1600" i="1" dirty="0" smtClean="0">
                <a:solidFill>
                  <a:srgbClr val="00B050"/>
                </a:solidFill>
              </a:rPr>
              <a:t> </a:t>
            </a:r>
            <a:r>
              <a:rPr lang="fr-FR" sz="1600" i="1" dirty="0" smtClean="0">
                <a:solidFill>
                  <a:srgbClr val="0070C0"/>
                </a:solidFill>
              </a:rPr>
              <a:t>et </a:t>
            </a:r>
            <a:r>
              <a:rPr lang="fr-FR" sz="1600" b="1" dirty="0" smtClean="0">
                <a:solidFill>
                  <a:srgbClr val="00B050"/>
                </a:solidFill>
              </a:rPr>
              <a:t>C </a:t>
            </a:r>
            <a:r>
              <a:rPr lang="fr-FR" sz="1600" i="1" dirty="0" smtClean="0">
                <a:solidFill>
                  <a:srgbClr val="0070C0"/>
                </a:solidFill>
              </a:rPr>
              <a:t>décrivent les risques et scénarios possibles: par ex</a:t>
            </a:r>
            <a:r>
              <a:rPr lang="fr-FR" sz="1600" i="1" dirty="0">
                <a:solidFill>
                  <a:srgbClr val="0070C0"/>
                </a:solidFill>
              </a:rPr>
              <a:t>., </a:t>
            </a:r>
            <a:r>
              <a:rPr lang="fr-FR" sz="1600" i="1" dirty="0" smtClean="0">
                <a:solidFill>
                  <a:srgbClr val="0070C0"/>
                </a:solidFill>
              </a:rPr>
              <a:t>la </a:t>
            </a:r>
            <a:r>
              <a:rPr lang="fr-FR" sz="1600" i="1" dirty="0">
                <a:solidFill>
                  <a:srgbClr val="0070C0"/>
                </a:solidFill>
              </a:rPr>
              <a:t>taille du marché </a:t>
            </a:r>
            <a:r>
              <a:rPr lang="fr-FR" sz="1600" i="1" dirty="0" smtClean="0">
                <a:solidFill>
                  <a:srgbClr val="0070C0"/>
                </a:solidFill>
              </a:rPr>
              <a:t>peut diminuer ou croître </a:t>
            </a:r>
            <a:r>
              <a:rPr lang="fr-FR" sz="1600" i="1" dirty="0">
                <a:solidFill>
                  <a:srgbClr val="0070C0"/>
                </a:solidFill>
              </a:rPr>
              <a:t>trop </a:t>
            </a:r>
            <a:r>
              <a:rPr lang="fr-FR" sz="1600" i="1" dirty="0" smtClean="0">
                <a:solidFill>
                  <a:srgbClr val="0070C0"/>
                </a:solidFill>
              </a:rPr>
              <a:t>rapidement, conduisant à des </a:t>
            </a:r>
            <a:r>
              <a:rPr lang="fr-FR" sz="1600" i="1" dirty="0">
                <a:solidFill>
                  <a:srgbClr val="0070C0"/>
                </a:solidFill>
              </a:rPr>
              <a:t>services d'assurance </a:t>
            </a:r>
            <a:r>
              <a:rPr lang="fr-FR" sz="1600" i="1" dirty="0" smtClean="0">
                <a:solidFill>
                  <a:srgbClr val="0070C0"/>
                </a:solidFill>
              </a:rPr>
              <a:t>insuffisants ou </a:t>
            </a:r>
            <a:r>
              <a:rPr lang="fr-FR" sz="1600" i="1" dirty="0">
                <a:solidFill>
                  <a:srgbClr val="0070C0"/>
                </a:solidFill>
              </a:rPr>
              <a:t>à des taux de croissance </a:t>
            </a:r>
            <a:r>
              <a:rPr lang="fr-FR" sz="1600" i="1" dirty="0" smtClean="0">
                <a:solidFill>
                  <a:srgbClr val="0070C0"/>
                </a:solidFill>
              </a:rPr>
              <a:t>fragiles; une trop faible pénétration peut conduire à des portefeuilles peu diversifiés; etc.</a:t>
            </a:r>
            <a:endParaRPr lang="fr-FR" sz="3600" dirty="0">
              <a:solidFill>
                <a:srgbClr val="0070C0"/>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1648189311"/>
              </p:ext>
            </p:extLst>
          </p:nvPr>
        </p:nvGraphicFramePr>
        <p:xfrm>
          <a:off x="3654364" y="3915819"/>
          <a:ext cx="8328370" cy="2626003"/>
        </p:xfrm>
        <a:graphic>
          <a:graphicData uri="http://schemas.openxmlformats.org/drawingml/2006/table">
            <a:tbl>
              <a:tblPr>
                <a:tableStyleId>{5C22544A-7EE6-4342-B048-85BDC9FD1C3A}</a:tableStyleId>
              </a:tblPr>
              <a:tblGrid>
                <a:gridCol w="892937">
                  <a:extLst>
                    <a:ext uri="{9D8B030D-6E8A-4147-A177-3AD203B41FA5}">
                      <a16:colId xmlns:a16="http://schemas.microsoft.com/office/drawing/2014/main" val="1103790584"/>
                    </a:ext>
                  </a:extLst>
                </a:gridCol>
                <a:gridCol w="213771">
                  <a:extLst>
                    <a:ext uri="{9D8B030D-6E8A-4147-A177-3AD203B41FA5}">
                      <a16:colId xmlns:a16="http://schemas.microsoft.com/office/drawing/2014/main" val="951017120"/>
                    </a:ext>
                  </a:extLst>
                </a:gridCol>
                <a:gridCol w="1469671">
                  <a:extLst>
                    <a:ext uri="{9D8B030D-6E8A-4147-A177-3AD203B41FA5}">
                      <a16:colId xmlns:a16="http://schemas.microsoft.com/office/drawing/2014/main" val="3968138899"/>
                    </a:ext>
                  </a:extLst>
                </a:gridCol>
                <a:gridCol w="2364835">
                  <a:extLst>
                    <a:ext uri="{9D8B030D-6E8A-4147-A177-3AD203B41FA5}">
                      <a16:colId xmlns:a16="http://schemas.microsoft.com/office/drawing/2014/main" val="1495977162"/>
                    </a:ext>
                  </a:extLst>
                </a:gridCol>
                <a:gridCol w="2404917">
                  <a:extLst>
                    <a:ext uri="{9D8B030D-6E8A-4147-A177-3AD203B41FA5}">
                      <a16:colId xmlns:a16="http://schemas.microsoft.com/office/drawing/2014/main" val="2322747030"/>
                    </a:ext>
                  </a:extLst>
                </a:gridCol>
                <a:gridCol w="982239">
                  <a:extLst>
                    <a:ext uri="{9D8B030D-6E8A-4147-A177-3AD203B41FA5}">
                      <a16:colId xmlns:a16="http://schemas.microsoft.com/office/drawing/2014/main" val="2848368590"/>
                    </a:ext>
                  </a:extLst>
                </a:gridCol>
              </a:tblGrid>
              <a:tr h="624626">
                <a:tc>
                  <a:txBody>
                    <a:bodyPr/>
                    <a:lstStyle/>
                    <a:p>
                      <a:pPr marL="36000" algn="l" fontAlgn="ctr"/>
                      <a:r>
                        <a:rPr lang="fr-FR" sz="1200" b="1" i="0" u="none" strike="noStrike" dirty="0" smtClean="0">
                          <a:solidFill>
                            <a:srgbClr val="00B050"/>
                          </a:solidFill>
                          <a:effectLst/>
                          <a:latin typeface="Arial" panose="020B0604020202020204" pitchFamily="34" charset="0"/>
                        </a:rPr>
                        <a:t>E</a:t>
                      </a:r>
                      <a:endParaRPr lang="fr-FR" sz="1200" b="1" i="0" u="none" strike="noStrike" dirty="0">
                        <a:solidFill>
                          <a:srgbClr val="00B050"/>
                        </a:solidFill>
                        <a:effectLst/>
                        <a:latin typeface="Arial" panose="020B0604020202020204" pitchFamily="34" charset="0"/>
                      </a:endParaRPr>
                    </a:p>
                  </a:txBody>
                  <a:tcPr marL="0" marR="0" marT="0" marB="0" anchor="ctr"/>
                </a:tc>
                <a:tc>
                  <a:txBody>
                    <a:bodyPr/>
                    <a:lstStyle/>
                    <a:p>
                      <a:pPr algn="l" fontAlgn="ctr"/>
                      <a:r>
                        <a:rPr lang="fr-FR" sz="1300" b="1" u="none" strike="noStrike" dirty="0" smtClean="0">
                          <a:solidFill>
                            <a:srgbClr val="00B050"/>
                          </a:solidFill>
                          <a:effectLst/>
                        </a:rPr>
                        <a:t>F</a:t>
                      </a:r>
                      <a:r>
                        <a:rPr lang="fr-FR" sz="1300" u="none" strike="noStrike" dirty="0">
                          <a:solidFill>
                            <a:srgbClr val="00B050"/>
                          </a:solidFill>
                          <a:effectLst/>
                        </a:rPr>
                        <a:t> </a:t>
                      </a:r>
                      <a:endParaRPr lang="fr-FR" sz="1300" b="1" i="1" u="none" strike="noStrike" dirty="0">
                        <a:solidFill>
                          <a:srgbClr val="00B050"/>
                        </a:solidFill>
                        <a:effectLst/>
                        <a:latin typeface="Arial" panose="020B0604020202020204" pitchFamily="34" charset="0"/>
                      </a:endParaRPr>
                    </a:p>
                  </a:txBody>
                  <a:tcPr marL="0" marR="0" marT="0" marB="0" anchor="ctr"/>
                </a:tc>
                <a:tc>
                  <a:txBody>
                    <a:bodyPr/>
                    <a:lstStyle/>
                    <a:p>
                      <a:pPr algn="ctr" fontAlgn="ctr"/>
                      <a:r>
                        <a:rPr lang="fr-FR" sz="1200" b="1" u="none" strike="noStrike" dirty="0" smtClean="0">
                          <a:solidFill>
                            <a:srgbClr val="00B050"/>
                          </a:solidFill>
                          <a:effectLst/>
                        </a:rPr>
                        <a:t>G</a:t>
                      </a:r>
                      <a:r>
                        <a:rPr lang="fr-FR" sz="1300" u="none" strike="noStrike" dirty="0" smtClean="0">
                          <a:solidFill>
                            <a:srgbClr val="00B050"/>
                          </a:solidFill>
                          <a:effectLst/>
                        </a:rPr>
                        <a:t/>
                      </a:r>
                      <a:br>
                        <a:rPr lang="fr-FR" sz="1300" u="none" strike="noStrike" dirty="0" smtClean="0">
                          <a:solidFill>
                            <a:srgbClr val="00B050"/>
                          </a:solidFill>
                          <a:effectLst/>
                        </a:rPr>
                      </a:br>
                      <a:r>
                        <a:rPr lang="fr-FR" sz="1300" u="none" strike="noStrike" dirty="0" err="1" smtClean="0">
                          <a:effectLst/>
                        </a:rPr>
                        <a:t>Prioritisation</a:t>
                      </a:r>
                      <a:endParaRPr lang="fr-FR" sz="13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300" b="1" u="none" strike="noStrike" dirty="0" smtClean="0">
                          <a:solidFill>
                            <a:srgbClr val="00B050"/>
                          </a:solidFill>
                          <a:effectLst/>
                        </a:rPr>
                        <a:t>H.</a:t>
                      </a:r>
                      <a:r>
                        <a:rPr lang="en-US" sz="1300" u="none" strike="noStrike" dirty="0" smtClean="0">
                          <a:effectLst/>
                        </a:rPr>
                        <a:t>  Evolution</a:t>
                      </a:r>
                      <a:r>
                        <a:rPr lang="en-US" sz="1300" u="none" strike="noStrike" dirty="0">
                          <a:effectLst/>
                        </a:rPr>
                        <a:t>:</a:t>
                      </a:r>
                      <a:br>
                        <a:rPr lang="en-US" sz="1300" u="none" strike="noStrike" dirty="0">
                          <a:effectLst/>
                        </a:rPr>
                      </a:br>
                      <a:r>
                        <a:rPr lang="en-US" sz="1300" u="none" strike="noStrike" dirty="0">
                          <a:effectLst/>
                        </a:rPr>
                        <a:t>How has the risk changed in 2021?</a:t>
                      </a:r>
                      <a:endParaRPr lang="en-US" sz="13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300" b="1" u="none" strike="noStrike" dirty="0" smtClean="0">
                          <a:solidFill>
                            <a:srgbClr val="00B050"/>
                          </a:solidFill>
                          <a:effectLst/>
                        </a:rPr>
                        <a:t>I.</a:t>
                      </a:r>
                      <a:r>
                        <a:rPr lang="en-US" sz="1300" u="none" strike="noStrike" dirty="0" smtClean="0">
                          <a:solidFill>
                            <a:srgbClr val="00B050"/>
                          </a:solidFill>
                          <a:effectLst/>
                        </a:rPr>
                        <a:t>  </a:t>
                      </a:r>
                      <a:r>
                        <a:rPr lang="en-US" sz="1300" u="none" strike="noStrike" dirty="0" smtClean="0">
                          <a:effectLst/>
                        </a:rPr>
                        <a:t>Two-year </a:t>
                      </a:r>
                      <a:r>
                        <a:rPr lang="en-US" sz="1300" u="none" strike="noStrike" dirty="0">
                          <a:effectLst/>
                        </a:rPr>
                        <a:t>outlook:</a:t>
                      </a:r>
                      <a:br>
                        <a:rPr lang="en-US" sz="1300" u="none" strike="noStrike" dirty="0">
                          <a:effectLst/>
                        </a:rPr>
                      </a:br>
                      <a:r>
                        <a:rPr lang="en-US" sz="1300" u="none" strike="noStrike" dirty="0">
                          <a:effectLst/>
                        </a:rPr>
                        <a:t>How do you expect the risk to develop over 2022-2023?</a:t>
                      </a:r>
                      <a:endParaRPr lang="en-US" sz="13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fr-FR" sz="1300" u="none" strike="noStrike" dirty="0" smtClean="0">
                          <a:solidFill>
                            <a:srgbClr val="00B050"/>
                          </a:solidFill>
                          <a:effectLst/>
                        </a:rPr>
                        <a:t>J.  </a:t>
                      </a:r>
                      <a:r>
                        <a:rPr lang="fr-FR" sz="1300" u="none" strike="noStrike" dirty="0" err="1" smtClean="0">
                          <a:effectLst/>
                        </a:rPr>
                        <a:t>Optional</a:t>
                      </a:r>
                      <a:r>
                        <a:rPr lang="fr-FR" sz="1300" u="none" strike="noStrike" dirty="0" smtClean="0">
                          <a:effectLst/>
                        </a:rPr>
                        <a:t> </a:t>
                      </a:r>
                      <a:r>
                        <a:rPr lang="fr-FR" sz="1300" u="none" strike="noStrike" dirty="0" err="1">
                          <a:effectLst/>
                        </a:rPr>
                        <a:t>comments</a:t>
                      </a:r>
                      <a:endParaRPr lang="fr-FR" sz="13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77364338"/>
                  </a:ext>
                </a:extLst>
              </a:tr>
              <a:tr h="1457460">
                <a:tc>
                  <a:txBody>
                    <a:bodyPr/>
                    <a:lstStyle/>
                    <a:p>
                      <a:pPr marL="36000" algn="l" fontAlgn="ctr"/>
                      <a:r>
                        <a:rPr lang="fr-FR" sz="1300" u="none" strike="noStrike" dirty="0" err="1">
                          <a:effectLst/>
                        </a:rPr>
                        <a:t>Market</a:t>
                      </a:r>
                      <a:r>
                        <a:rPr lang="fr-FR" sz="1300" u="none" strike="noStrike" dirty="0">
                          <a:effectLst/>
                        </a:rPr>
                        <a:t> </a:t>
                      </a:r>
                      <a:r>
                        <a:rPr lang="fr-FR" sz="1300" u="none" strike="noStrike" dirty="0" err="1" smtClean="0">
                          <a:effectLst/>
                        </a:rPr>
                        <a:t>growth</a:t>
                      </a:r>
                      <a:r>
                        <a:rPr lang="fr-FR" sz="1300" u="none" strike="noStrike" dirty="0" smtClean="0">
                          <a:effectLst/>
                          <a:latin typeface="+mn-lt"/>
                        </a:rPr>
                        <a:t>  </a:t>
                      </a:r>
                    </a:p>
                    <a:p>
                      <a:pPr marL="36000" algn="l" fontAlgn="ctr"/>
                      <a:r>
                        <a:rPr lang="fr-FR" sz="1300" b="0" i="0" u="none" strike="noStrike" dirty="0" smtClean="0">
                          <a:solidFill>
                            <a:srgbClr val="000000"/>
                          </a:solidFill>
                          <a:effectLst/>
                          <a:latin typeface="+mn-lt"/>
                        </a:rPr>
                        <a:t>(croissance</a:t>
                      </a:r>
                      <a:r>
                        <a:rPr lang="fr-FR" sz="1300" b="0" i="0" u="none" strike="noStrike" baseline="0" dirty="0" smtClean="0">
                          <a:solidFill>
                            <a:srgbClr val="000000"/>
                          </a:solidFill>
                          <a:effectLst/>
                          <a:latin typeface="+mn-lt"/>
                        </a:rPr>
                        <a:t> du marché)</a:t>
                      </a:r>
                      <a:endParaRPr lang="fr-FR" sz="1300" b="0" i="0" u="none" strike="noStrike" dirty="0">
                        <a:solidFill>
                          <a:srgbClr val="000000"/>
                        </a:solidFill>
                        <a:effectLst/>
                        <a:latin typeface="+mn-lt"/>
                      </a:endParaRPr>
                    </a:p>
                  </a:txBody>
                  <a:tcPr marL="0" marR="0" marT="0" marB="0" anchor="ctr"/>
                </a:tc>
                <a:tc>
                  <a:txBody>
                    <a:bodyPr/>
                    <a:lstStyle/>
                    <a:p>
                      <a:pPr algn="ctr" fontAlgn="ctr"/>
                      <a:r>
                        <a:rPr lang="fr-FR" sz="1300" u="none" strike="noStrike">
                          <a:effectLst/>
                        </a:rPr>
                        <a:t>Q8</a:t>
                      </a:r>
                      <a:endParaRPr lang="fr-FR"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r-FR" sz="1300" b="0" i="0" u="none" strike="noStrike" dirty="0" smtClean="0">
                          <a:solidFill>
                            <a:schemeClr val="dk1"/>
                          </a:solidFill>
                          <a:effectLst/>
                          <a:latin typeface="+mn-lt"/>
                        </a:rPr>
                        <a:t>Priorité</a:t>
                      </a:r>
                      <a:r>
                        <a:rPr lang="fr-FR" sz="1300" b="0" i="0" u="none" strike="noStrike" baseline="0" dirty="0" smtClean="0">
                          <a:solidFill>
                            <a:schemeClr val="dk1"/>
                          </a:solidFill>
                          <a:effectLst/>
                          <a:latin typeface="+mn-lt"/>
                        </a:rPr>
                        <a:t> très basse</a:t>
                      </a:r>
                      <a:br>
                        <a:rPr lang="fr-FR" sz="1300" b="0" i="0" u="none" strike="noStrike" baseline="0" dirty="0" smtClean="0">
                          <a:solidFill>
                            <a:schemeClr val="dk1"/>
                          </a:solidFill>
                          <a:effectLst/>
                          <a:latin typeface="+mn-lt"/>
                        </a:rPr>
                      </a:br>
                      <a:r>
                        <a:rPr lang="fr-FR" sz="1300" b="0" i="1" u="none" strike="noStrike" baseline="0" dirty="0" smtClean="0">
                          <a:solidFill>
                            <a:srgbClr val="FF0000"/>
                          </a:solidFill>
                          <a:effectLst/>
                          <a:latin typeface="+mn-lt"/>
                        </a:rPr>
                        <a:t>ou </a:t>
                      </a:r>
                      <a:r>
                        <a:rPr lang="fr-FR" sz="1300" b="0" i="1" u="none" strike="noStrike" baseline="0" dirty="0" smtClean="0">
                          <a:solidFill>
                            <a:schemeClr val="dk1"/>
                          </a:solidFill>
                          <a:effectLst/>
                          <a:latin typeface="+mn-lt"/>
                        </a:rPr>
                        <a:t> </a:t>
                      </a:r>
                      <a:r>
                        <a:rPr lang="fr-FR" sz="1300" b="0" i="0" u="none" strike="noStrike" baseline="0" dirty="0" smtClean="0">
                          <a:solidFill>
                            <a:schemeClr val="dk1"/>
                          </a:solidFill>
                          <a:effectLst/>
                          <a:latin typeface="+mn-lt"/>
                        </a:rPr>
                        <a:t>Priorité basse</a:t>
                      </a:r>
                      <a:br>
                        <a:rPr lang="fr-FR" sz="1300" b="0" i="0" u="none" strike="noStrike" baseline="0" dirty="0" smtClean="0">
                          <a:solidFill>
                            <a:schemeClr val="dk1"/>
                          </a:solidFill>
                          <a:effectLst/>
                          <a:latin typeface="+mn-lt"/>
                        </a:rPr>
                      </a:br>
                      <a:r>
                        <a:rPr lang="fr-FR" sz="1300" b="0" i="1" u="none" strike="noStrike" baseline="0" dirty="0" smtClean="0">
                          <a:solidFill>
                            <a:srgbClr val="FF0000"/>
                          </a:solidFill>
                          <a:effectLst/>
                          <a:latin typeface="+mn-lt"/>
                        </a:rPr>
                        <a:t>ou </a:t>
                      </a:r>
                      <a:r>
                        <a:rPr lang="fr-FR" sz="1300" b="0" i="1" u="none" strike="noStrike" baseline="0" dirty="0" smtClean="0">
                          <a:solidFill>
                            <a:schemeClr val="dk1"/>
                          </a:solidFill>
                          <a:effectLst/>
                          <a:latin typeface="+mn-lt"/>
                        </a:rPr>
                        <a:t> </a:t>
                      </a:r>
                      <a:r>
                        <a:rPr lang="fr-FR" sz="1300" b="0" i="0" u="none" strike="noStrike" baseline="0" dirty="0" smtClean="0">
                          <a:solidFill>
                            <a:schemeClr val="dk1"/>
                          </a:solidFill>
                          <a:effectLst/>
                          <a:latin typeface="+mn-lt"/>
                        </a:rPr>
                        <a:t>Priorité moyenne</a:t>
                      </a:r>
                      <a:br>
                        <a:rPr lang="fr-FR" sz="1300" b="0" i="0" u="none" strike="noStrike" baseline="0" dirty="0" smtClean="0">
                          <a:solidFill>
                            <a:schemeClr val="dk1"/>
                          </a:solidFill>
                          <a:effectLst/>
                          <a:latin typeface="+mn-lt"/>
                        </a:rPr>
                      </a:br>
                      <a:r>
                        <a:rPr lang="fr-FR" sz="1300" b="0" i="1" u="none" strike="noStrike" baseline="0" dirty="0" smtClean="0">
                          <a:solidFill>
                            <a:srgbClr val="FF0000"/>
                          </a:solidFill>
                          <a:effectLst/>
                          <a:latin typeface="+mn-lt"/>
                        </a:rPr>
                        <a:t>ou</a:t>
                      </a:r>
                      <a:r>
                        <a:rPr lang="fr-FR" sz="1300" b="0" i="1" u="none" strike="noStrike" baseline="0" dirty="0" smtClean="0">
                          <a:solidFill>
                            <a:schemeClr val="dk1"/>
                          </a:solidFill>
                          <a:effectLst/>
                          <a:latin typeface="+mn-lt"/>
                        </a:rPr>
                        <a:t>  </a:t>
                      </a:r>
                      <a:r>
                        <a:rPr lang="fr-FR" sz="1300" b="0" i="0" u="none" strike="noStrike" baseline="0" dirty="0" smtClean="0">
                          <a:solidFill>
                            <a:schemeClr val="dk1"/>
                          </a:solidFill>
                          <a:effectLst/>
                          <a:latin typeface="+mn-lt"/>
                        </a:rPr>
                        <a:t>Priorité haute</a:t>
                      </a:r>
                      <a:br>
                        <a:rPr lang="fr-FR" sz="1300" b="0" i="0" u="none" strike="noStrike" baseline="0" dirty="0" smtClean="0">
                          <a:solidFill>
                            <a:schemeClr val="dk1"/>
                          </a:solidFill>
                          <a:effectLst/>
                          <a:latin typeface="+mn-lt"/>
                        </a:rPr>
                      </a:br>
                      <a:r>
                        <a:rPr lang="fr-FR" sz="1300" b="0" i="1" u="none" strike="noStrike" baseline="0" dirty="0" smtClean="0">
                          <a:solidFill>
                            <a:srgbClr val="FF0000"/>
                          </a:solidFill>
                          <a:effectLst/>
                          <a:latin typeface="+mn-lt"/>
                        </a:rPr>
                        <a:t>ou  </a:t>
                      </a:r>
                      <a:r>
                        <a:rPr lang="fr-FR" sz="1300" b="0" i="0" u="none" strike="noStrike" dirty="0" smtClean="0">
                          <a:solidFill>
                            <a:schemeClr val="dk1"/>
                          </a:solidFill>
                          <a:effectLst/>
                          <a:latin typeface="+mn-lt"/>
                        </a:rPr>
                        <a:t>Priorité</a:t>
                      </a:r>
                      <a:r>
                        <a:rPr lang="fr-FR" sz="1300" b="0" i="0" u="none" strike="noStrike" baseline="0" dirty="0" smtClean="0">
                          <a:solidFill>
                            <a:schemeClr val="dk1"/>
                          </a:solidFill>
                          <a:effectLst/>
                          <a:latin typeface="+mn-lt"/>
                        </a:rPr>
                        <a:t> très haute</a:t>
                      </a:r>
                      <a:endParaRPr lang="fr-FR" sz="1300" b="0" i="0" u="none" strike="noStrike" dirty="0">
                        <a:solidFill>
                          <a:srgbClr val="000000"/>
                        </a:solidFill>
                        <a:effectLst/>
                        <a:latin typeface="+mn-lt"/>
                      </a:endParaRPr>
                    </a:p>
                  </a:txBody>
                  <a:tcPr marL="0" marR="0" marT="0" marB="0" anchor="ctr">
                    <a:solidFill>
                      <a:srgbClr val="FCFDE1"/>
                    </a:solidFill>
                  </a:tcPr>
                </a:tc>
                <a:tc>
                  <a:txBody>
                    <a:bodyPr/>
                    <a:lstStyle/>
                    <a:p>
                      <a:pPr algn="ctr" fontAlgn="ctr"/>
                      <a:r>
                        <a:rPr lang="fr-FR" sz="1300" b="0" i="0" u="none" strike="noStrike" dirty="0" smtClean="0">
                          <a:solidFill>
                            <a:srgbClr val="000000"/>
                          </a:solidFill>
                          <a:effectLst/>
                          <a:latin typeface="+mn-lt"/>
                        </a:rPr>
                        <a:t>Forte augmentation (&gt;20%)</a:t>
                      </a:r>
                      <a:br>
                        <a:rPr lang="fr-FR" sz="1300" b="0" i="0" u="none" strike="noStrike" dirty="0" smtClean="0">
                          <a:solidFill>
                            <a:srgbClr val="000000"/>
                          </a:solidFill>
                          <a:effectLst/>
                          <a:latin typeface="+mn-lt"/>
                        </a:rPr>
                      </a:br>
                      <a:r>
                        <a:rPr lang="fr-FR" sz="1300" b="0" i="1" u="none" strike="noStrike" dirty="0" smtClean="0">
                          <a:solidFill>
                            <a:srgbClr val="FF0000"/>
                          </a:solidFill>
                          <a:effectLst/>
                          <a:latin typeface="+mn-lt"/>
                        </a:rPr>
                        <a:t>ou </a:t>
                      </a:r>
                      <a:r>
                        <a:rPr lang="fr-FR" sz="1300" b="0" i="0" u="none" strike="noStrike" dirty="0" smtClean="0">
                          <a:solidFill>
                            <a:srgbClr val="000000"/>
                          </a:solidFill>
                          <a:effectLst/>
                          <a:latin typeface="+mn-lt"/>
                        </a:rPr>
                        <a:t> Augmentation</a:t>
                      </a:r>
                      <a:br>
                        <a:rPr lang="fr-FR" sz="1300" b="0" i="0" u="none" strike="noStrike" dirty="0" smtClean="0">
                          <a:solidFill>
                            <a:srgbClr val="000000"/>
                          </a:solidFill>
                          <a:effectLst/>
                          <a:latin typeface="+mn-lt"/>
                        </a:rPr>
                      </a:br>
                      <a:r>
                        <a:rPr lang="fr-FR" sz="1300" b="0" i="1" u="none" strike="noStrike" dirty="0" smtClean="0">
                          <a:solidFill>
                            <a:srgbClr val="FF0000"/>
                          </a:solidFill>
                          <a:effectLst/>
                          <a:latin typeface="+mn-lt"/>
                        </a:rPr>
                        <a:t>ou  </a:t>
                      </a:r>
                      <a:r>
                        <a:rPr lang="fr-FR" sz="1300" b="0" i="0" u="none" strike="noStrike" dirty="0" smtClean="0">
                          <a:solidFill>
                            <a:srgbClr val="000000"/>
                          </a:solidFill>
                          <a:effectLst/>
                          <a:latin typeface="+mn-lt"/>
                        </a:rPr>
                        <a:t>Stable</a:t>
                      </a:r>
                      <a:br>
                        <a:rPr lang="fr-FR" sz="1300" b="0" i="0" u="none" strike="noStrike" dirty="0" smtClean="0">
                          <a:solidFill>
                            <a:srgbClr val="000000"/>
                          </a:solidFill>
                          <a:effectLst/>
                          <a:latin typeface="+mn-lt"/>
                        </a:rPr>
                      </a:br>
                      <a:r>
                        <a:rPr lang="fr-FR" sz="1300" b="0" i="1" u="none" strike="noStrike" dirty="0" smtClean="0">
                          <a:solidFill>
                            <a:srgbClr val="FF0000"/>
                          </a:solidFill>
                          <a:effectLst/>
                          <a:latin typeface="+mn-lt"/>
                        </a:rPr>
                        <a:t>ou  </a:t>
                      </a:r>
                      <a:r>
                        <a:rPr lang="fr-FR" sz="1300" b="0" i="0" u="none" strike="noStrike" dirty="0" smtClean="0">
                          <a:solidFill>
                            <a:srgbClr val="000000"/>
                          </a:solidFill>
                          <a:effectLst/>
                          <a:latin typeface="+mn-lt"/>
                        </a:rPr>
                        <a:t>Baisse</a:t>
                      </a:r>
                      <a:br>
                        <a:rPr lang="fr-FR" sz="1300" b="0" i="0" u="none" strike="noStrike" dirty="0" smtClean="0">
                          <a:solidFill>
                            <a:srgbClr val="000000"/>
                          </a:solidFill>
                          <a:effectLst/>
                          <a:latin typeface="+mn-lt"/>
                        </a:rPr>
                      </a:br>
                      <a:r>
                        <a:rPr lang="fr-FR" sz="1300" b="0" i="0" u="none" strike="noStrike" dirty="0" smtClean="0">
                          <a:solidFill>
                            <a:srgbClr val="000000"/>
                          </a:solidFill>
                          <a:effectLst/>
                          <a:latin typeface="+mn-lt"/>
                        </a:rPr>
                        <a:t> </a:t>
                      </a:r>
                      <a:r>
                        <a:rPr lang="fr-FR" sz="1300" b="0" i="1" u="none" strike="noStrike" dirty="0" smtClean="0">
                          <a:solidFill>
                            <a:srgbClr val="FF0000"/>
                          </a:solidFill>
                          <a:effectLst/>
                          <a:latin typeface="+mn-lt"/>
                        </a:rPr>
                        <a:t>ou  </a:t>
                      </a:r>
                      <a:r>
                        <a:rPr lang="fr-FR" sz="1300" b="0" i="0" u="none" strike="noStrike" dirty="0" smtClean="0">
                          <a:solidFill>
                            <a:srgbClr val="000000"/>
                          </a:solidFill>
                          <a:effectLst/>
                          <a:latin typeface="+mn-lt"/>
                        </a:rPr>
                        <a:t>Forte</a:t>
                      </a:r>
                      <a:r>
                        <a:rPr lang="fr-FR" sz="1300" b="0" i="0" u="none" strike="noStrike" baseline="0" dirty="0" smtClean="0">
                          <a:solidFill>
                            <a:srgbClr val="000000"/>
                          </a:solidFill>
                          <a:effectLst/>
                          <a:latin typeface="+mn-lt"/>
                        </a:rPr>
                        <a:t> baisse (&gt;20%)</a:t>
                      </a:r>
                      <a:br>
                        <a:rPr lang="fr-FR" sz="1300" b="0" i="0" u="none" strike="noStrike" baseline="0" dirty="0" smtClean="0">
                          <a:solidFill>
                            <a:srgbClr val="000000"/>
                          </a:solidFill>
                          <a:effectLst/>
                          <a:latin typeface="+mn-lt"/>
                        </a:rPr>
                      </a:br>
                      <a:r>
                        <a:rPr lang="fr-FR" sz="1300" b="0" i="1" u="none" strike="noStrike" dirty="0" smtClean="0">
                          <a:solidFill>
                            <a:srgbClr val="FF0000"/>
                          </a:solidFill>
                          <a:effectLst/>
                          <a:latin typeface="+mn-lt"/>
                        </a:rPr>
                        <a:t>ou  </a:t>
                      </a:r>
                      <a:r>
                        <a:rPr lang="fr-FR" sz="1300" b="0" i="0" u="none" strike="noStrike" baseline="0" dirty="0" smtClean="0">
                          <a:solidFill>
                            <a:srgbClr val="000000"/>
                          </a:solidFill>
                          <a:effectLst/>
                          <a:latin typeface="+mn-lt"/>
                        </a:rPr>
                        <a:t>Estimation impossible à ce stade</a:t>
                      </a:r>
                      <a:r>
                        <a:rPr lang="fr-FR" sz="1300" b="0" i="0" u="none" strike="noStrike" dirty="0" smtClean="0">
                          <a:solidFill>
                            <a:srgbClr val="000000"/>
                          </a:solidFill>
                          <a:effectLst/>
                          <a:latin typeface="+mn-lt"/>
                        </a:rPr>
                        <a:t/>
                      </a:r>
                      <a:br>
                        <a:rPr lang="fr-FR" sz="1300" b="0" i="0" u="none" strike="noStrike" dirty="0" smtClean="0">
                          <a:solidFill>
                            <a:srgbClr val="000000"/>
                          </a:solidFill>
                          <a:effectLst/>
                          <a:latin typeface="+mn-lt"/>
                        </a:rPr>
                      </a:br>
                      <a:endParaRPr lang="fr-FR" sz="1300" b="0" i="0" u="none" strike="noStrike" dirty="0">
                        <a:solidFill>
                          <a:srgbClr val="000000"/>
                        </a:solidFill>
                        <a:effectLst/>
                        <a:latin typeface="+mn-lt"/>
                      </a:endParaRPr>
                    </a:p>
                  </a:txBody>
                  <a:tcPr marL="0" marR="0" marT="0" marB="0" anchor="ctr">
                    <a:solidFill>
                      <a:srgbClr val="FCFDE1"/>
                    </a:solidFill>
                  </a:tcPr>
                </a:tc>
                <a:tc>
                  <a:txBody>
                    <a:bodyPr/>
                    <a:lstStyle/>
                    <a:p>
                      <a:pPr algn="ctr" fontAlgn="ctr"/>
                      <a:r>
                        <a:rPr lang="fr-FR" sz="1300" b="0" i="0" u="none" strike="noStrike" dirty="0" smtClean="0">
                          <a:solidFill>
                            <a:srgbClr val="000000"/>
                          </a:solidFill>
                          <a:effectLst/>
                          <a:latin typeface="+mn-lt"/>
                        </a:rPr>
                        <a:t>Forte amélioration (&gt;20%)</a:t>
                      </a:r>
                      <a:br>
                        <a:rPr lang="fr-FR" sz="1300" b="0" i="0" u="none" strike="noStrike" dirty="0" smtClean="0">
                          <a:solidFill>
                            <a:srgbClr val="000000"/>
                          </a:solidFill>
                          <a:effectLst/>
                          <a:latin typeface="+mn-lt"/>
                        </a:rPr>
                      </a:br>
                      <a:r>
                        <a:rPr lang="fr-FR" sz="1300" b="0" i="1" u="none" strike="noStrike" dirty="0" smtClean="0">
                          <a:solidFill>
                            <a:srgbClr val="FF0000"/>
                          </a:solidFill>
                          <a:effectLst/>
                          <a:latin typeface="+mn-lt"/>
                        </a:rPr>
                        <a:t>ou </a:t>
                      </a:r>
                      <a:r>
                        <a:rPr lang="fr-FR" sz="1300" b="0" i="0" u="none" strike="noStrike" dirty="0" smtClean="0">
                          <a:solidFill>
                            <a:srgbClr val="000000"/>
                          </a:solidFill>
                          <a:effectLst/>
                          <a:latin typeface="+mn-lt"/>
                        </a:rPr>
                        <a:t> Amélioration</a:t>
                      </a:r>
                      <a:br>
                        <a:rPr lang="fr-FR" sz="1300" b="0" i="0" u="none" strike="noStrike" dirty="0" smtClean="0">
                          <a:solidFill>
                            <a:srgbClr val="000000"/>
                          </a:solidFill>
                          <a:effectLst/>
                          <a:latin typeface="+mn-lt"/>
                        </a:rPr>
                      </a:br>
                      <a:r>
                        <a:rPr lang="fr-FR" sz="1300" b="0" i="1" u="none" strike="noStrike" dirty="0" smtClean="0">
                          <a:solidFill>
                            <a:srgbClr val="FF0000"/>
                          </a:solidFill>
                          <a:effectLst/>
                          <a:latin typeface="+mn-lt"/>
                        </a:rPr>
                        <a:t>ou  </a:t>
                      </a:r>
                      <a:r>
                        <a:rPr lang="fr-FR" sz="1300" b="0" i="0" u="none" strike="noStrike" dirty="0" smtClean="0">
                          <a:solidFill>
                            <a:srgbClr val="000000"/>
                          </a:solidFill>
                          <a:effectLst/>
                          <a:latin typeface="+mn-lt"/>
                        </a:rPr>
                        <a:t>Stable</a:t>
                      </a:r>
                      <a:br>
                        <a:rPr lang="fr-FR" sz="1300" b="0" i="0" u="none" strike="noStrike" dirty="0" smtClean="0">
                          <a:solidFill>
                            <a:srgbClr val="000000"/>
                          </a:solidFill>
                          <a:effectLst/>
                          <a:latin typeface="+mn-lt"/>
                        </a:rPr>
                      </a:br>
                      <a:r>
                        <a:rPr lang="fr-FR" sz="1300" b="0" i="1" u="none" strike="noStrike" dirty="0" smtClean="0">
                          <a:solidFill>
                            <a:srgbClr val="FF0000"/>
                          </a:solidFill>
                          <a:effectLst/>
                          <a:latin typeface="+mn-lt"/>
                        </a:rPr>
                        <a:t>ou  </a:t>
                      </a:r>
                      <a:r>
                        <a:rPr lang="fr-FR" sz="1300" b="0" i="0" u="none" strike="noStrike" dirty="0" err="1" smtClean="0">
                          <a:solidFill>
                            <a:srgbClr val="000000"/>
                          </a:solidFill>
                          <a:effectLst/>
                          <a:latin typeface="+mn-lt"/>
                        </a:rPr>
                        <a:t>Déterioration</a:t>
                      </a:r>
                      <a:r>
                        <a:rPr lang="fr-FR" sz="1300" b="0" i="0" u="none" strike="noStrike" dirty="0" smtClean="0">
                          <a:solidFill>
                            <a:srgbClr val="000000"/>
                          </a:solidFill>
                          <a:effectLst/>
                          <a:latin typeface="+mn-lt"/>
                        </a:rPr>
                        <a:t/>
                      </a:r>
                      <a:br>
                        <a:rPr lang="fr-FR" sz="1300" b="0" i="0" u="none" strike="noStrike" dirty="0" smtClean="0">
                          <a:solidFill>
                            <a:srgbClr val="000000"/>
                          </a:solidFill>
                          <a:effectLst/>
                          <a:latin typeface="+mn-lt"/>
                        </a:rPr>
                      </a:br>
                      <a:r>
                        <a:rPr lang="fr-FR" sz="1300" b="0" i="0" u="none" strike="noStrike" dirty="0" smtClean="0">
                          <a:solidFill>
                            <a:srgbClr val="000000"/>
                          </a:solidFill>
                          <a:effectLst/>
                          <a:latin typeface="+mn-lt"/>
                        </a:rPr>
                        <a:t> </a:t>
                      </a:r>
                      <a:r>
                        <a:rPr lang="fr-FR" sz="1300" b="0" i="1" u="none" strike="noStrike" dirty="0" smtClean="0">
                          <a:solidFill>
                            <a:srgbClr val="FF0000"/>
                          </a:solidFill>
                          <a:effectLst/>
                          <a:latin typeface="+mn-lt"/>
                        </a:rPr>
                        <a:t>ou  </a:t>
                      </a:r>
                      <a:r>
                        <a:rPr lang="fr-FR" sz="1300" b="0" i="0" u="none" strike="noStrike" dirty="0" smtClean="0">
                          <a:solidFill>
                            <a:srgbClr val="000000"/>
                          </a:solidFill>
                          <a:effectLst/>
                          <a:latin typeface="+mn-lt"/>
                        </a:rPr>
                        <a:t>Forte</a:t>
                      </a:r>
                      <a:r>
                        <a:rPr lang="fr-FR" sz="1300" b="0" i="0" u="none" strike="noStrike" baseline="0" dirty="0" smtClean="0">
                          <a:solidFill>
                            <a:srgbClr val="000000"/>
                          </a:solidFill>
                          <a:effectLst/>
                          <a:latin typeface="+mn-lt"/>
                        </a:rPr>
                        <a:t> </a:t>
                      </a:r>
                      <a:r>
                        <a:rPr lang="fr-FR" sz="1300" b="0" i="0" u="none" strike="noStrike" baseline="0" dirty="0" err="1" smtClean="0">
                          <a:solidFill>
                            <a:srgbClr val="000000"/>
                          </a:solidFill>
                          <a:effectLst/>
                          <a:latin typeface="+mn-lt"/>
                        </a:rPr>
                        <a:t>d</a:t>
                      </a:r>
                      <a:r>
                        <a:rPr lang="fr-FR" sz="1300" b="0" i="0" u="none" strike="noStrike" dirty="0" err="1" smtClean="0">
                          <a:solidFill>
                            <a:srgbClr val="000000"/>
                          </a:solidFill>
                          <a:effectLst/>
                          <a:latin typeface="+mn-lt"/>
                        </a:rPr>
                        <a:t>éterioration</a:t>
                      </a:r>
                      <a:r>
                        <a:rPr lang="fr-FR" sz="1300" b="0" i="0" u="none" strike="noStrike" baseline="0" dirty="0" smtClean="0">
                          <a:solidFill>
                            <a:srgbClr val="000000"/>
                          </a:solidFill>
                          <a:effectLst/>
                          <a:latin typeface="+mn-lt"/>
                        </a:rPr>
                        <a:t> (&gt;20%)</a:t>
                      </a:r>
                      <a:br>
                        <a:rPr lang="fr-FR" sz="1300" b="0" i="0" u="none" strike="noStrike" baseline="0" dirty="0" smtClean="0">
                          <a:solidFill>
                            <a:srgbClr val="000000"/>
                          </a:solidFill>
                          <a:effectLst/>
                          <a:latin typeface="+mn-lt"/>
                        </a:rPr>
                      </a:br>
                      <a:r>
                        <a:rPr lang="fr-FR" sz="1300" b="0" i="1" u="none" strike="noStrike" dirty="0" smtClean="0">
                          <a:solidFill>
                            <a:srgbClr val="FF0000"/>
                          </a:solidFill>
                          <a:effectLst/>
                          <a:latin typeface="+mn-lt"/>
                        </a:rPr>
                        <a:t>ou  </a:t>
                      </a:r>
                      <a:r>
                        <a:rPr lang="fr-FR" sz="1300" b="0" i="0" u="none" strike="noStrike" baseline="0" dirty="0" smtClean="0">
                          <a:solidFill>
                            <a:srgbClr val="000000"/>
                          </a:solidFill>
                          <a:effectLst/>
                          <a:latin typeface="+mn-lt"/>
                        </a:rPr>
                        <a:t>Estimation impossible à ce stade</a:t>
                      </a:r>
                      <a:endParaRPr lang="fr-FR" sz="1300" b="0" i="0" u="none" strike="noStrike" dirty="0">
                        <a:solidFill>
                          <a:srgbClr val="000000"/>
                        </a:solidFill>
                        <a:effectLst/>
                        <a:latin typeface="+mn-lt"/>
                      </a:endParaRPr>
                    </a:p>
                  </a:txBody>
                  <a:tcPr marL="0" marR="0" marT="0" marB="0" anchor="ctr">
                    <a:solidFill>
                      <a:srgbClr val="FCFDE1"/>
                    </a:solidFill>
                  </a:tcPr>
                </a:tc>
                <a:tc>
                  <a:txBody>
                    <a:bodyPr/>
                    <a:lstStyle/>
                    <a:p>
                      <a:pPr algn="ctr" fontAlgn="ctr"/>
                      <a:r>
                        <a:rPr lang="fr-FR" sz="1300" u="none" strike="noStrike" dirty="0">
                          <a:effectLst/>
                        </a:rPr>
                        <a:t>…</a:t>
                      </a:r>
                      <a:endParaRPr lang="fr-FR" sz="1300" b="0" i="0" u="none" strike="noStrike" dirty="0">
                        <a:solidFill>
                          <a:srgbClr val="000000"/>
                        </a:solidFill>
                        <a:effectLst/>
                        <a:latin typeface="Arial" panose="020B0604020202020204" pitchFamily="34" charset="0"/>
                      </a:endParaRPr>
                    </a:p>
                  </a:txBody>
                  <a:tcPr marL="0" marR="0" marT="0" marB="0" anchor="ctr">
                    <a:solidFill>
                      <a:srgbClr val="FDE1FA"/>
                    </a:solidFill>
                  </a:tcPr>
                </a:tc>
                <a:extLst>
                  <a:ext uri="{0D108BD9-81ED-4DB2-BD59-A6C34878D82A}">
                    <a16:rowId xmlns:a16="http://schemas.microsoft.com/office/drawing/2014/main" val="427780102"/>
                  </a:ext>
                </a:extLst>
              </a:tr>
              <a:tr h="416417">
                <a:tc>
                  <a:txBody>
                    <a:bodyPr/>
                    <a:lstStyle/>
                    <a:p>
                      <a:pPr marL="36000" algn="l" fontAlgn="ctr"/>
                      <a:r>
                        <a:rPr lang="fr-FR" sz="1300" u="none" strike="noStrike" dirty="0" err="1">
                          <a:effectLst/>
                        </a:rPr>
                        <a:t>Market</a:t>
                      </a:r>
                      <a:r>
                        <a:rPr lang="fr-FR" sz="1300" u="none" strike="noStrike" dirty="0">
                          <a:effectLst/>
                        </a:rPr>
                        <a:t> </a:t>
                      </a:r>
                      <a:r>
                        <a:rPr lang="fr-FR" sz="1300" u="none" strike="noStrike" dirty="0" err="1">
                          <a:effectLst/>
                        </a:rPr>
                        <a:t>penetration</a:t>
                      </a:r>
                      <a:endParaRPr lang="fr-FR" sz="13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fr-FR" sz="1300" u="none" strike="noStrike" dirty="0">
                          <a:effectLst/>
                        </a:rPr>
                        <a:t>Q9</a:t>
                      </a:r>
                      <a:endParaRPr lang="fr-FR" sz="13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fr-FR" sz="1300" b="0" i="1" u="none" strike="noStrike" dirty="0" smtClean="0">
                          <a:solidFill>
                            <a:schemeClr val="dk1"/>
                          </a:solidFill>
                          <a:effectLst/>
                          <a:latin typeface="+mn-lt"/>
                        </a:rPr>
                        <a:t>idem</a:t>
                      </a:r>
                      <a:endParaRPr lang="fr-FR" sz="1300" b="0" i="1" u="none" strike="noStrike" dirty="0">
                        <a:solidFill>
                          <a:srgbClr val="000000"/>
                        </a:solidFill>
                        <a:effectLst/>
                        <a:latin typeface="+mn-lt"/>
                      </a:endParaRPr>
                    </a:p>
                  </a:txBody>
                  <a:tcPr marL="0" marR="0" marT="0" marB="0" anchor="ctr">
                    <a:solidFill>
                      <a:srgbClr val="FCFDE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300" b="0" i="1" u="none" strike="noStrike" dirty="0" smtClean="0">
                          <a:solidFill>
                            <a:schemeClr val="dk1"/>
                          </a:solidFill>
                          <a:effectLst/>
                          <a:latin typeface="+mn-lt"/>
                        </a:rPr>
                        <a:t>Idem</a:t>
                      </a:r>
                      <a:endParaRPr lang="fr-FR" sz="1300" b="0" i="1" u="none" strike="noStrike" dirty="0" smtClean="0">
                        <a:solidFill>
                          <a:srgbClr val="000000"/>
                        </a:solidFill>
                        <a:effectLst/>
                        <a:latin typeface="+mn-lt"/>
                      </a:endParaRPr>
                    </a:p>
                  </a:txBody>
                  <a:tcPr marL="0" marR="0" marT="0" marB="0" anchor="ctr">
                    <a:solidFill>
                      <a:srgbClr val="FCFDE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300" b="0" i="1" u="none" strike="noStrike" dirty="0" smtClean="0">
                          <a:solidFill>
                            <a:schemeClr val="dk1"/>
                          </a:solidFill>
                          <a:effectLst/>
                          <a:latin typeface="+mn-lt"/>
                        </a:rPr>
                        <a:t>idem</a:t>
                      </a:r>
                      <a:endParaRPr lang="fr-FR" sz="1300" b="0" i="1" u="none" strike="noStrike" dirty="0" smtClean="0">
                        <a:solidFill>
                          <a:srgbClr val="000000"/>
                        </a:solidFill>
                        <a:effectLst/>
                        <a:latin typeface="+mn-lt"/>
                      </a:endParaRPr>
                    </a:p>
                  </a:txBody>
                  <a:tcPr marL="0" marR="0" marT="0" marB="0" anchor="ctr">
                    <a:solidFill>
                      <a:srgbClr val="FCFDE1"/>
                    </a:solidFill>
                  </a:tcPr>
                </a:tc>
                <a:tc>
                  <a:txBody>
                    <a:bodyPr/>
                    <a:lstStyle/>
                    <a:p>
                      <a:pPr algn="ctr" fontAlgn="ctr"/>
                      <a:r>
                        <a:rPr lang="fr-FR" sz="1300" u="none" strike="noStrike" dirty="0">
                          <a:effectLst/>
                        </a:rPr>
                        <a:t>…</a:t>
                      </a:r>
                      <a:endParaRPr lang="fr-FR" sz="1300" b="0" i="0" u="none" strike="noStrike" dirty="0">
                        <a:solidFill>
                          <a:srgbClr val="000000"/>
                        </a:solidFill>
                        <a:effectLst/>
                        <a:latin typeface="Arial" panose="020B0604020202020204" pitchFamily="34" charset="0"/>
                      </a:endParaRPr>
                    </a:p>
                  </a:txBody>
                  <a:tcPr marL="0" marR="0" marT="0" marB="0" anchor="ctr">
                    <a:solidFill>
                      <a:srgbClr val="FDE1FA"/>
                    </a:solidFill>
                  </a:tcPr>
                </a:tc>
                <a:extLst>
                  <a:ext uri="{0D108BD9-81ED-4DB2-BD59-A6C34878D82A}">
                    <a16:rowId xmlns:a16="http://schemas.microsoft.com/office/drawing/2014/main" val="530315252"/>
                  </a:ext>
                </a:extLst>
              </a:tr>
            </a:tbl>
          </a:graphicData>
        </a:graphic>
      </p:graphicFrame>
      <p:pic>
        <p:nvPicPr>
          <p:cNvPr id="7" name="Image 6">
            <a:extLst>
              <a:ext uri="{FF2B5EF4-FFF2-40B4-BE49-F238E27FC236}">
                <a16:creationId xmlns:a16="http://schemas.microsoft.com/office/drawing/2014/main" id="{CC1A3696-3BAF-E449-83CD-755D7BD4FA92}"/>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977855" y="254506"/>
            <a:ext cx="1214145" cy="601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569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1320" y="270454"/>
            <a:ext cx="10271975" cy="1162561"/>
          </a:xfrm>
        </p:spPr>
        <p:txBody>
          <a:bodyPr>
            <a:normAutofit fontScale="90000"/>
          </a:bodyPr>
          <a:lstStyle/>
          <a:p>
            <a:r>
              <a:rPr lang="fr-FR" sz="3600" b="1" dirty="0" smtClean="0"/>
              <a:t>L’exercice  SWM de l’IAIS : Données qualitatives</a:t>
            </a:r>
            <a:r>
              <a:rPr lang="fr-FR" sz="2700" b="1" dirty="0" smtClean="0"/>
              <a:t>;</a:t>
            </a:r>
            <a:r>
              <a:rPr lang="fr-FR" b="1" dirty="0" smtClean="0"/>
              <a:t/>
            </a:r>
            <a:br>
              <a:rPr lang="fr-FR" b="1" dirty="0" smtClean="0"/>
            </a:br>
            <a:r>
              <a:rPr lang="fr-FR" sz="3600" b="1" i="1" dirty="0" smtClean="0">
                <a:solidFill>
                  <a:schemeClr val="accent1"/>
                </a:solidFill>
              </a:rPr>
              <a:t>comment remplir le 2</a:t>
            </a:r>
            <a:r>
              <a:rPr lang="fr-FR" sz="3600" b="1" i="1" baseline="30000" dirty="0" smtClean="0">
                <a:solidFill>
                  <a:schemeClr val="accent1"/>
                </a:solidFill>
              </a:rPr>
              <a:t>e</a:t>
            </a:r>
            <a:r>
              <a:rPr lang="fr-FR" sz="3600" b="1" i="1" dirty="0" smtClean="0">
                <a:solidFill>
                  <a:schemeClr val="accent1"/>
                </a:solidFill>
              </a:rPr>
              <a:t> tableau  (suite):  3</a:t>
            </a:r>
            <a:r>
              <a:rPr lang="fr-FR" sz="3600" b="1" i="1" baseline="30000" dirty="0" smtClean="0">
                <a:solidFill>
                  <a:schemeClr val="accent1"/>
                </a:solidFill>
              </a:rPr>
              <a:t>e</a:t>
            </a:r>
            <a:r>
              <a:rPr lang="fr-FR" sz="3600" b="1" i="1" dirty="0" smtClean="0">
                <a:solidFill>
                  <a:schemeClr val="accent1"/>
                </a:solidFill>
              </a:rPr>
              <a:t>, 4</a:t>
            </a:r>
            <a:r>
              <a:rPr lang="fr-FR" sz="3600" b="1" i="1" baseline="30000" dirty="0" smtClean="0">
                <a:solidFill>
                  <a:schemeClr val="accent1"/>
                </a:solidFill>
              </a:rPr>
              <a:t>e</a:t>
            </a:r>
            <a:r>
              <a:rPr lang="fr-FR" sz="3600" b="1" i="1" dirty="0" smtClean="0">
                <a:solidFill>
                  <a:schemeClr val="accent1"/>
                </a:solidFill>
              </a:rPr>
              <a:t> et 5</a:t>
            </a:r>
            <a:r>
              <a:rPr lang="fr-FR" sz="3600" b="1" i="1" baseline="30000" dirty="0" smtClean="0">
                <a:solidFill>
                  <a:schemeClr val="accent1"/>
                </a:solidFill>
              </a:rPr>
              <a:t>e</a:t>
            </a:r>
            <a:r>
              <a:rPr lang="fr-FR" sz="3600" b="1" i="1" dirty="0" smtClean="0">
                <a:solidFill>
                  <a:schemeClr val="accent1"/>
                </a:solidFill>
              </a:rPr>
              <a:t> questions</a:t>
            </a:r>
            <a:endParaRPr lang="fr-FR" sz="3600" b="1" i="1" dirty="0">
              <a:solidFill>
                <a:schemeClr val="accent1"/>
              </a:solidFill>
            </a:endParaRPr>
          </a:p>
        </p:txBody>
      </p:sp>
      <p:sp>
        <p:nvSpPr>
          <p:cNvPr id="3" name="Espace réservé du contenu 2"/>
          <p:cNvSpPr>
            <a:spLocks noGrp="1"/>
          </p:cNvSpPr>
          <p:nvPr>
            <p:ph idx="1"/>
          </p:nvPr>
        </p:nvSpPr>
        <p:spPr>
          <a:xfrm>
            <a:off x="296214" y="1433015"/>
            <a:ext cx="11565227" cy="2115403"/>
          </a:xfrm>
        </p:spPr>
        <p:txBody>
          <a:bodyPr>
            <a:normAutofit/>
          </a:bodyPr>
          <a:lstStyle/>
          <a:p>
            <a:pPr>
              <a:lnSpc>
                <a:spcPct val="110000"/>
              </a:lnSpc>
            </a:pPr>
            <a:r>
              <a:rPr lang="fr-FR" dirty="0" smtClean="0"/>
              <a:t>3</a:t>
            </a:r>
            <a:r>
              <a:rPr lang="fr-FR" baseline="30000" dirty="0" smtClean="0"/>
              <a:t>e</a:t>
            </a:r>
            <a:r>
              <a:rPr lang="fr-FR" dirty="0" smtClean="0"/>
              <a:t> question: sur l’activité des assureurs étrangers dans le pays</a:t>
            </a:r>
          </a:p>
          <a:p>
            <a:pPr>
              <a:lnSpc>
                <a:spcPct val="110000"/>
              </a:lnSpc>
            </a:pPr>
            <a:r>
              <a:rPr lang="fr-FR" dirty="0" smtClean="0"/>
              <a:t>4</a:t>
            </a:r>
            <a:r>
              <a:rPr lang="fr-FR" baseline="30000" dirty="0" smtClean="0"/>
              <a:t>e</a:t>
            </a:r>
            <a:r>
              <a:rPr lang="fr-FR" dirty="0" smtClean="0"/>
              <a:t> </a:t>
            </a:r>
            <a:r>
              <a:rPr lang="fr-FR" dirty="0"/>
              <a:t>question: sur l’activité des assureurs </a:t>
            </a:r>
            <a:r>
              <a:rPr lang="fr-FR" dirty="0" smtClean="0"/>
              <a:t>nationaux à l’étranger</a:t>
            </a:r>
          </a:p>
          <a:p>
            <a:pPr>
              <a:lnSpc>
                <a:spcPct val="110000"/>
              </a:lnSpc>
            </a:pPr>
            <a:r>
              <a:rPr lang="fr-FR" dirty="0" smtClean="0"/>
              <a:t>5</a:t>
            </a:r>
            <a:r>
              <a:rPr lang="fr-FR" baseline="30000" dirty="0" smtClean="0"/>
              <a:t>e</a:t>
            </a:r>
            <a:r>
              <a:rPr lang="fr-FR" dirty="0" smtClean="0"/>
              <a:t> </a:t>
            </a:r>
            <a:r>
              <a:rPr lang="fr-FR" dirty="0"/>
              <a:t>question: </a:t>
            </a:r>
            <a:r>
              <a:rPr lang="fr-FR" dirty="0" smtClean="0"/>
              <a:t>les placements / investissements des assureurs dans l’économie</a:t>
            </a:r>
          </a:p>
          <a:p>
            <a:pPr>
              <a:buFontTx/>
              <a:buChar char="-"/>
            </a:pPr>
            <a:endParaRPr lang="fr-FR" sz="3200" dirty="0"/>
          </a:p>
        </p:txBody>
      </p:sp>
      <p:sp>
        <p:nvSpPr>
          <p:cNvPr id="6" name="Espace réservé du contenu 2"/>
          <p:cNvSpPr txBox="1">
            <a:spLocks/>
          </p:cNvSpPr>
          <p:nvPr/>
        </p:nvSpPr>
        <p:spPr>
          <a:xfrm>
            <a:off x="296213" y="3504156"/>
            <a:ext cx="3866354" cy="29540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fr-FR" sz="1600" i="1" dirty="0" smtClean="0">
                <a:solidFill>
                  <a:srgbClr val="0070C0"/>
                </a:solidFill>
              </a:rPr>
              <a:t>Idem, colonnes </a:t>
            </a:r>
            <a:r>
              <a:rPr lang="fr-FR" sz="1600" b="1" dirty="0">
                <a:solidFill>
                  <a:srgbClr val="00B050"/>
                </a:solidFill>
              </a:rPr>
              <a:t>B</a:t>
            </a:r>
            <a:r>
              <a:rPr lang="fr-FR" sz="1600" i="1" dirty="0">
                <a:solidFill>
                  <a:srgbClr val="00B050"/>
                </a:solidFill>
              </a:rPr>
              <a:t> </a:t>
            </a:r>
            <a:r>
              <a:rPr lang="fr-FR" sz="1600" i="1" dirty="0">
                <a:solidFill>
                  <a:srgbClr val="0070C0"/>
                </a:solidFill>
              </a:rPr>
              <a:t>et </a:t>
            </a:r>
            <a:r>
              <a:rPr lang="fr-FR" sz="1600" b="1" dirty="0" smtClean="0">
                <a:solidFill>
                  <a:srgbClr val="00B050"/>
                </a:solidFill>
              </a:rPr>
              <a:t>C</a:t>
            </a:r>
            <a:r>
              <a:rPr lang="fr-FR" sz="1600" dirty="0" smtClean="0">
                <a:solidFill>
                  <a:srgbClr val="00B050"/>
                </a:solidFill>
              </a:rPr>
              <a:t> </a:t>
            </a:r>
            <a:r>
              <a:rPr lang="fr-FR" sz="1600" i="1" dirty="0" smtClean="0">
                <a:solidFill>
                  <a:srgbClr val="0070C0"/>
                </a:solidFill>
              </a:rPr>
              <a:t>décrivent, pour chaque question, les scénarios possibles défavorables: </a:t>
            </a:r>
            <a:r>
              <a:rPr lang="fr-FR" sz="1600" i="1" dirty="0">
                <a:solidFill>
                  <a:srgbClr val="0070C0"/>
                </a:solidFill>
              </a:rPr>
              <a:t>par ex., </a:t>
            </a:r>
            <a:br>
              <a:rPr lang="fr-FR" sz="1600" i="1" dirty="0">
                <a:solidFill>
                  <a:srgbClr val="0070C0"/>
                </a:solidFill>
              </a:rPr>
            </a:br>
            <a:r>
              <a:rPr lang="fr-FR" sz="1600" i="1" dirty="0" smtClean="0">
                <a:solidFill>
                  <a:srgbClr val="0070C0"/>
                </a:solidFill>
              </a:rPr>
              <a:t>(Q10) des </a:t>
            </a:r>
            <a:r>
              <a:rPr lang="fr-FR" sz="1600" i="1" dirty="0">
                <a:solidFill>
                  <a:srgbClr val="0070C0"/>
                </a:solidFill>
              </a:rPr>
              <a:t>activités à l'étranger </a:t>
            </a:r>
            <a:r>
              <a:rPr lang="fr-FR" sz="1600" i="1" dirty="0" smtClean="0">
                <a:solidFill>
                  <a:srgbClr val="0070C0"/>
                </a:solidFill>
              </a:rPr>
              <a:t>qui entraineraient un </a:t>
            </a:r>
            <a:r>
              <a:rPr lang="fr-FR" sz="1600" i="1" dirty="0">
                <a:solidFill>
                  <a:srgbClr val="0070C0"/>
                </a:solidFill>
              </a:rPr>
              <a:t>manque de liquidités ou de capitaux; </a:t>
            </a:r>
            <a:r>
              <a:rPr lang="fr-FR" sz="1600" i="1" dirty="0" smtClean="0">
                <a:solidFill>
                  <a:srgbClr val="0070C0"/>
                </a:solidFill>
              </a:rPr>
              <a:t/>
            </a:r>
            <a:br>
              <a:rPr lang="fr-FR" sz="1600" i="1" dirty="0" smtClean="0">
                <a:solidFill>
                  <a:srgbClr val="0070C0"/>
                </a:solidFill>
              </a:rPr>
            </a:br>
            <a:r>
              <a:rPr lang="fr-FR" sz="1600" i="1" dirty="0" smtClean="0">
                <a:solidFill>
                  <a:srgbClr val="0070C0"/>
                </a:solidFill>
              </a:rPr>
              <a:t>(Q11) des ressources </a:t>
            </a:r>
            <a:r>
              <a:rPr lang="fr-FR" sz="1600" i="1" dirty="0">
                <a:solidFill>
                  <a:srgbClr val="0070C0"/>
                </a:solidFill>
              </a:rPr>
              <a:t>limitées </a:t>
            </a:r>
            <a:r>
              <a:rPr lang="fr-FR" sz="1600" i="1" dirty="0" smtClean="0">
                <a:solidFill>
                  <a:srgbClr val="0070C0"/>
                </a:solidFill>
              </a:rPr>
              <a:t>des assureurs (ou réassureurs) étrangers qui interviennent dans le pays</a:t>
            </a:r>
            <a:r>
              <a:rPr lang="fr-FR" sz="1600" i="1" dirty="0">
                <a:solidFill>
                  <a:srgbClr val="0070C0"/>
                </a:solidFill>
              </a:rPr>
              <a:t>; </a:t>
            </a:r>
            <a:r>
              <a:rPr lang="fr-FR" sz="1600" i="1" dirty="0" smtClean="0">
                <a:solidFill>
                  <a:srgbClr val="0070C0"/>
                </a:solidFill>
              </a:rPr>
              <a:t/>
            </a:r>
            <a:br>
              <a:rPr lang="fr-FR" sz="1600" i="1" dirty="0" smtClean="0">
                <a:solidFill>
                  <a:srgbClr val="0070C0"/>
                </a:solidFill>
              </a:rPr>
            </a:br>
            <a:r>
              <a:rPr lang="fr-FR" sz="1600" i="1" dirty="0" smtClean="0">
                <a:solidFill>
                  <a:srgbClr val="0070C0"/>
                </a:solidFill>
              </a:rPr>
              <a:t>(Q12) risque que les </a:t>
            </a:r>
            <a:r>
              <a:rPr lang="fr-FR" sz="1600" i="1" dirty="0">
                <a:solidFill>
                  <a:srgbClr val="0070C0"/>
                </a:solidFill>
              </a:rPr>
              <a:t>assureurs réduisent leurs investissements dans l'économie réelle</a:t>
            </a:r>
            <a:endParaRPr lang="fr-FR" sz="3600" dirty="0">
              <a:solidFill>
                <a:srgbClr val="0070C0"/>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844933772"/>
              </p:ext>
            </p:extLst>
          </p:nvPr>
        </p:nvGraphicFramePr>
        <p:xfrm>
          <a:off x="4588719" y="3542100"/>
          <a:ext cx="7272722" cy="2922441"/>
        </p:xfrm>
        <a:graphic>
          <a:graphicData uri="http://schemas.openxmlformats.org/drawingml/2006/table">
            <a:tbl>
              <a:tblPr>
                <a:tableStyleId>{5C22544A-7EE6-4342-B048-85BDC9FD1C3A}</a:tableStyleId>
              </a:tblPr>
              <a:tblGrid>
                <a:gridCol w="1255595">
                  <a:extLst>
                    <a:ext uri="{9D8B030D-6E8A-4147-A177-3AD203B41FA5}">
                      <a16:colId xmlns:a16="http://schemas.microsoft.com/office/drawing/2014/main" val="1103790584"/>
                    </a:ext>
                  </a:extLst>
                </a:gridCol>
                <a:gridCol w="368490">
                  <a:extLst>
                    <a:ext uri="{9D8B030D-6E8A-4147-A177-3AD203B41FA5}">
                      <a16:colId xmlns:a16="http://schemas.microsoft.com/office/drawing/2014/main" val="951017120"/>
                    </a:ext>
                  </a:extLst>
                </a:gridCol>
                <a:gridCol w="1201003">
                  <a:extLst>
                    <a:ext uri="{9D8B030D-6E8A-4147-A177-3AD203B41FA5}">
                      <a16:colId xmlns:a16="http://schemas.microsoft.com/office/drawing/2014/main" val="3968138899"/>
                    </a:ext>
                  </a:extLst>
                </a:gridCol>
                <a:gridCol w="1501254">
                  <a:extLst>
                    <a:ext uri="{9D8B030D-6E8A-4147-A177-3AD203B41FA5}">
                      <a16:colId xmlns:a16="http://schemas.microsoft.com/office/drawing/2014/main" val="1495977162"/>
                    </a:ext>
                  </a:extLst>
                </a:gridCol>
                <a:gridCol w="1978925">
                  <a:extLst>
                    <a:ext uri="{9D8B030D-6E8A-4147-A177-3AD203B41FA5}">
                      <a16:colId xmlns:a16="http://schemas.microsoft.com/office/drawing/2014/main" val="2322747030"/>
                    </a:ext>
                  </a:extLst>
                </a:gridCol>
                <a:gridCol w="967455">
                  <a:extLst>
                    <a:ext uri="{9D8B030D-6E8A-4147-A177-3AD203B41FA5}">
                      <a16:colId xmlns:a16="http://schemas.microsoft.com/office/drawing/2014/main" val="2848368590"/>
                    </a:ext>
                  </a:extLst>
                </a:gridCol>
              </a:tblGrid>
              <a:tr h="702375">
                <a:tc>
                  <a:txBody>
                    <a:bodyPr/>
                    <a:lstStyle/>
                    <a:p>
                      <a:pPr marL="36000" algn="l" fontAlgn="ctr"/>
                      <a:endParaRPr lang="fr-FR" sz="1300" b="1" i="1" u="none" strike="noStrike" dirty="0">
                        <a:solidFill>
                          <a:srgbClr val="000000"/>
                        </a:solidFill>
                        <a:effectLst/>
                        <a:latin typeface="Arial" panose="020B0604020202020204" pitchFamily="34" charset="0"/>
                      </a:endParaRPr>
                    </a:p>
                  </a:txBody>
                  <a:tcPr marL="0" marR="0" marT="0" marB="0" anchor="ctr"/>
                </a:tc>
                <a:tc>
                  <a:txBody>
                    <a:bodyPr/>
                    <a:lstStyle/>
                    <a:p>
                      <a:pPr algn="l" fontAlgn="ctr"/>
                      <a:r>
                        <a:rPr lang="fr-FR" sz="1300" u="none" strike="noStrike" dirty="0">
                          <a:effectLst/>
                        </a:rPr>
                        <a:t> </a:t>
                      </a:r>
                      <a:endParaRPr lang="fr-FR" sz="1300" b="1" i="1"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fr-FR" sz="1300" u="none" strike="noStrike" dirty="0" err="1">
                          <a:effectLst/>
                        </a:rPr>
                        <a:t>Prioritisation</a:t>
                      </a:r>
                      <a:endParaRPr lang="fr-FR" sz="13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dirty="0">
                          <a:effectLst/>
                        </a:rPr>
                        <a:t>Evolution:</a:t>
                      </a:r>
                      <a:br>
                        <a:rPr lang="en-US" sz="1300" u="none" strike="noStrike" dirty="0">
                          <a:effectLst/>
                        </a:rPr>
                      </a:br>
                      <a:r>
                        <a:rPr lang="en-US" sz="1300" u="none" strike="noStrike" dirty="0">
                          <a:effectLst/>
                        </a:rPr>
                        <a:t>How has the risk changed in 2021?</a:t>
                      </a:r>
                      <a:endParaRPr lang="en-US" sz="13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dirty="0">
                          <a:effectLst/>
                        </a:rPr>
                        <a:t>Two-year outlook:</a:t>
                      </a:r>
                      <a:br>
                        <a:rPr lang="en-US" sz="1300" u="none" strike="noStrike" dirty="0">
                          <a:effectLst/>
                        </a:rPr>
                      </a:br>
                      <a:r>
                        <a:rPr lang="en-US" sz="1300" u="none" strike="noStrike" dirty="0">
                          <a:effectLst/>
                        </a:rPr>
                        <a:t>How do you expect the risk to develop over 2022-2023?</a:t>
                      </a:r>
                      <a:endParaRPr lang="en-US" sz="13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fr-FR" sz="1300" u="none" strike="noStrike">
                          <a:effectLst/>
                        </a:rPr>
                        <a:t>Optional comments</a:t>
                      </a:r>
                      <a:endParaRPr lang="fr-FR" sz="13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77364338"/>
                  </a:ext>
                </a:extLst>
              </a:tr>
              <a:tr h="780652">
                <a:tc>
                  <a:txBody>
                    <a:bodyPr/>
                    <a:lstStyle/>
                    <a:p>
                      <a:pPr algn="ctr" fontAlgn="ctr"/>
                      <a:r>
                        <a:rPr lang="en-US" sz="1300" b="0" i="0" u="none" strike="noStrike" dirty="0" smtClean="0">
                          <a:solidFill>
                            <a:schemeClr val="dk1"/>
                          </a:solidFill>
                          <a:effectLst/>
                          <a:latin typeface="+mn-lt"/>
                        </a:rPr>
                        <a:t>Business activity of domestic insurers abroad</a:t>
                      </a:r>
                      <a:endParaRPr lang="fr-FR" sz="1300" b="0" i="0" u="none" strike="noStrike" dirty="0">
                        <a:solidFill>
                          <a:srgbClr val="000000"/>
                        </a:solidFill>
                        <a:effectLst/>
                        <a:latin typeface="+mn-lt"/>
                      </a:endParaRPr>
                    </a:p>
                  </a:txBody>
                  <a:tcPr marL="0" marR="0" marT="0" marB="0" anchor="ctr"/>
                </a:tc>
                <a:tc>
                  <a:txBody>
                    <a:bodyPr/>
                    <a:lstStyle/>
                    <a:p>
                      <a:pPr algn="ctr" fontAlgn="ctr"/>
                      <a:r>
                        <a:rPr lang="fr-FR" sz="1300" u="none" strike="noStrike" dirty="0" smtClean="0">
                          <a:effectLst/>
                        </a:rPr>
                        <a:t>Q10</a:t>
                      </a:r>
                      <a:endParaRPr lang="fr-FR" sz="13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fr-FR" sz="1300" b="0" i="0" u="none" strike="noStrike" dirty="0" smtClean="0">
                          <a:solidFill>
                            <a:srgbClr val="000000"/>
                          </a:solidFill>
                          <a:effectLst/>
                          <a:latin typeface="+mn-lt"/>
                        </a:rPr>
                        <a:t>Mêmes</a:t>
                      </a:r>
                      <a:r>
                        <a:rPr lang="fr-FR" sz="1300" b="0" i="0" u="none" strike="noStrike" baseline="0" dirty="0" smtClean="0">
                          <a:solidFill>
                            <a:srgbClr val="000000"/>
                          </a:solidFill>
                          <a:effectLst/>
                          <a:latin typeface="+mn-lt"/>
                        </a:rPr>
                        <a:t> réponses fermées </a:t>
                      </a:r>
                      <a:r>
                        <a:rPr lang="fr-FR" sz="1300" b="0" i="0" u="none" strike="noStrike" dirty="0" smtClean="0">
                          <a:solidFill>
                            <a:srgbClr val="000000"/>
                          </a:solidFill>
                          <a:effectLst/>
                          <a:latin typeface="+mn-lt"/>
                        </a:rPr>
                        <a:t>que</a:t>
                      </a:r>
                      <a:r>
                        <a:rPr lang="fr-FR" sz="1300" b="0" i="0" u="none" strike="noStrike" baseline="0" dirty="0" smtClean="0">
                          <a:solidFill>
                            <a:srgbClr val="000000"/>
                          </a:solidFill>
                          <a:effectLst/>
                          <a:latin typeface="+mn-lt"/>
                        </a:rPr>
                        <a:t> pour Q8</a:t>
                      </a:r>
                      <a:endParaRPr lang="fr-FR" sz="1300" b="0" i="0" u="none" strike="noStrike" dirty="0">
                        <a:solidFill>
                          <a:srgbClr val="000000"/>
                        </a:solidFill>
                        <a:effectLst/>
                        <a:latin typeface="+mn-lt"/>
                      </a:endParaRPr>
                    </a:p>
                  </a:txBody>
                  <a:tcPr marL="0" marR="0" marT="0" marB="0" anchor="ctr">
                    <a:solidFill>
                      <a:srgbClr val="FCFDE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300" b="0" i="0" u="none" strike="noStrike" dirty="0" smtClean="0">
                          <a:solidFill>
                            <a:srgbClr val="000000"/>
                          </a:solidFill>
                          <a:effectLst/>
                          <a:latin typeface="+mn-lt"/>
                        </a:rPr>
                        <a:t>Mêmes</a:t>
                      </a:r>
                      <a:r>
                        <a:rPr lang="fr-FR" sz="1300" b="0" i="0" u="none" strike="noStrike" baseline="0" dirty="0" smtClean="0">
                          <a:solidFill>
                            <a:srgbClr val="000000"/>
                          </a:solidFill>
                          <a:effectLst/>
                          <a:latin typeface="+mn-lt"/>
                        </a:rPr>
                        <a:t> réponses fermées </a:t>
                      </a:r>
                      <a:r>
                        <a:rPr lang="fr-FR" sz="1300" b="0" i="0" u="none" strike="noStrike" dirty="0" smtClean="0">
                          <a:solidFill>
                            <a:srgbClr val="000000"/>
                          </a:solidFill>
                          <a:effectLst/>
                          <a:latin typeface="+mn-lt"/>
                        </a:rPr>
                        <a:t>que</a:t>
                      </a:r>
                      <a:r>
                        <a:rPr lang="fr-FR" sz="1300" b="0" i="0" u="none" strike="noStrike" baseline="0" dirty="0" smtClean="0">
                          <a:solidFill>
                            <a:srgbClr val="000000"/>
                          </a:solidFill>
                          <a:effectLst/>
                          <a:latin typeface="+mn-lt"/>
                        </a:rPr>
                        <a:t> pour Q8</a:t>
                      </a:r>
                      <a:endParaRPr lang="fr-FR" sz="1300" b="0" i="0" u="none" strike="noStrike" dirty="0" smtClean="0">
                        <a:solidFill>
                          <a:srgbClr val="000000"/>
                        </a:solidFill>
                        <a:effectLst/>
                        <a:latin typeface="+mn-lt"/>
                      </a:endParaRPr>
                    </a:p>
                    <a:p>
                      <a:pPr algn="ctr" fontAlgn="ctr"/>
                      <a:endParaRPr lang="fr-FR" sz="1300" b="0" i="0" u="none" strike="noStrike" dirty="0">
                        <a:solidFill>
                          <a:srgbClr val="000000"/>
                        </a:solidFill>
                        <a:effectLst/>
                        <a:latin typeface="+mn-lt"/>
                      </a:endParaRPr>
                    </a:p>
                  </a:txBody>
                  <a:tcPr marL="0" marR="0" marT="0" marB="0" anchor="ctr">
                    <a:solidFill>
                      <a:srgbClr val="FCFDE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300" b="0" i="0" u="none" strike="noStrike" dirty="0" smtClean="0">
                          <a:solidFill>
                            <a:srgbClr val="000000"/>
                          </a:solidFill>
                          <a:effectLst/>
                          <a:latin typeface="+mn-lt"/>
                        </a:rPr>
                        <a:t>Mêmes</a:t>
                      </a:r>
                      <a:r>
                        <a:rPr lang="fr-FR" sz="1300" b="0" i="0" u="none" strike="noStrike" baseline="0" dirty="0" smtClean="0">
                          <a:solidFill>
                            <a:srgbClr val="000000"/>
                          </a:solidFill>
                          <a:effectLst/>
                          <a:latin typeface="+mn-lt"/>
                        </a:rPr>
                        <a:t> réponses fermées </a:t>
                      </a:r>
                      <a:r>
                        <a:rPr lang="fr-FR" sz="1300" b="0" i="0" u="none" strike="noStrike" dirty="0" smtClean="0">
                          <a:solidFill>
                            <a:srgbClr val="000000"/>
                          </a:solidFill>
                          <a:effectLst/>
                          <a:latin typeface="+mn-lt"/>
                        </a:rPr>
                        <a:t>que</a:t>
                      </a:r>
                      <a:r>
                        <a:rPr lang="fr-FR" sz="1300" b="0" i="0" u="none" strike="noStrike" baseline="0" dirty="0" smtClean="0">
                          <a:solidFill>
                            <a:srgbClr val="000000"/>
                          </a:solidFill>
                          <a:effectLst/>
                          <a:latin typeface="+mn-lt"/>
                        </a:rPr>
                        <a:t> pour Q8</a:t>
                      </a:r>
                      <a:endParaRPr lang="fr-FR" sz="1300" b="0" i="0" u="none" strike="noStrike" dirty="0" smtClean="0">
                        <a:solidFill>
                          <a:srgbClr val="000000"/>
                        </a:solidFill>
                        <a:effectLst/>
                        <a:latin typeface="+mn-lt"/>
                      </a:endParaRPr>
                    </a:p>
                    <a:p>
                      <a:pPr algn="ctr" fontAlgn="ctr"/>
                      <a:endParaRPr lang="fr-FR" sz="1300" b="0" i="0" u="none" strike="noStrike" dirty="0">
                        <a:solidFill>
                          <a:srgbClr val="000000"/>
                        </a:solidFill>
                        <a:effectLst/>
                        <a:latin typeface="+mn-lt"/>
                      </a:endParaRPr>
                    </a:p>
                  </a:txBody>
                  <a:tcPr marL="0" marR="0" marT="0" marB="0" anchor="ctr">
                    <a:solidFill>
                      <a:srgbClr val="FCFDE1"/>
                    </a:solidFill>
                  </a:tcPr>
                </a:tc>
                <a:tc>
                  <a:txBody>
                    <a:bodyPr/>
                    <a:lstStyle/>
                    <a:p>
                      <a:pPr algn="ctr" fontAlgn="ctr"/>
                      <a:r>
                        <a:rPr lang="fr-FR" sz="1300" u="none" strike="noStrike" dirty="0">
                          <a:effectLst/>
                        </a:rPr>
                        <a:t>…</a:t>
                      </a:r>
                      <a:endParaRPr lang="fr-FR" sz="1300" b="0" i="0" u="none" strike="noStrike" dirty="0">
                        <a:solidFill>
                          <a:srgbClr val="000000"/>
                        </a:solidFill>
                        <a:effectLst/>
                        <a:latin typeface="Arial" panose="020B0604020202020204" pitchFamily="34" charset="0"/>
                      </a:endParaRPr>
                    </a:p>
                  </a:txBody>
                  <a:tcPr marL="0" marR="0" marT="0" marB="0" anchor="ctr">
                    <a:solidFill>
                      <a:srgbClr val="FDE1FA"/>
                    </a:solidFill>
                  </a:tcPr>
                </a:tc>
                <a:extLst>
                  <a:ext uri="{0D108BD9-81ED-4DB2-BD59-A6C34878D82A}">
                    <a16:rowId xmlns:a16="http://schemas.microsoft.com/office/drawing/2014/main" val="427780102"/>
                  </a:ext>
                </a:extLst>
              </a:tr>
              <a:tr h="646934">
                <a:tc>
                  <a:txBody>
                    <a:bodyPr/>
                    <a:lstStyle/>
                    <a:p>
                      <a:pPr marL="36000" algn="l" fontAlgn="ctr"/>
                      <a:r>
                        <a:rPr lang="en-US" sz="1300" u="none" strike="noStrike" dirty="0" smtClean="0">
                          <a:effectLst/>
                        </a:rPr>
                        <a:t>Business activity of foreign insurers in the jurisdiction</a:t>
                      </a:r>
                      <a:endParaRPr lang="fr-FR" sz="13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fr-FR" sz="1300" u="none" strike="noStrike" dirty="0" smtClean="0">
                          <a:effectLst/>
                        </a:rPr>
                        <a:t>Q11</a:t>
                      </a:r>
                      <a:endParaRPr lang="fr-FR" sz="13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fr-FR" sz="1300" b="0" i="1" u="none" strike="noStrike" dirty="0" smtClean="0">
                          <a:solidFill>
                            <a:schemeClr val="dk1"/>
                          </a:solidFill>
                          <a:effectLst/>
                          <a:latin typeface="+mn-lt"/>
                        </a:rPr>
                        <a:t>idem</a:t>
                      </a:r>
                      <a:endParaRPr lang="fr-FR" sz="1300" b="0" i="1" u="none" strike="noStrike" dirty="0">
                        <a:solidFill>
                          <a:srgbClr val="000000"/>
                        </a:solidFill>
                        <a:effectLst/>
                        <a:latin typeface="+mn-lt"/>
                      </a:endParaRPr>
                    </a:p>
                  </a:txBody>
                  <a:tcPr marL="0" marR="0" marT="0" marB="0" anchor="ctr">
                    <a:solidFill>
                      <a:srgbClr val="FCFDE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300" b="0" i="1" u="none" strike="noStrike" dirty="0" smtClean="0">
                          <a:solidFill>
                            <a:schemeClr val="dk1"/>
                          </a:solidFill>
                          <a:effectLst/>
                          <a:latin typeface="+mn-lt"/>
                        </a:rPr>
                        <a:t>Idem</a:t>
                      </a:r>
                      <a:endParaRPr lang="fr-FR" sz="1300" b="0" i="1" u="none" strike="noStrike" dirty="0" smtClean="0">
                        <a:solidFill>
                          <a:srgbClr val="000000"/>
                        </a:solidFill>
                        <a:effectLst/>
                        <a:latin typeface="+mn-lt"/>
                      </a:endParaRPr>
                    </a:p>
                  </a:txBody>
                  <a:tcPr marL="0" marR="0" marT="0" marB="0" anchor="ctr">
                    <a:solidFill>
                      <a:srgbClr val="FCFDE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300" b="0" i="1" u="none" strike="noStrike" dirty="0" smtClean="0">
                          <a:solidFill>
                            <a:schemeClr val="dk1"/>
                          </a:solidFill>
                          <a:effectLst/>
                          <a:latin typeface="+mn-lt"/>
                        </a:rPr>
                        <a:t>idem</a:t>
                      </a:r>
                      <a:endParaRPr lang="fr-FR" sz="1300" b="0" i="1" u="none" strike="noStrike" dirty="0" smtClean="0">
                        <a:solidFill>
                          <a:srgbClr val="000000"/>
                        </a:solidFill>
                        <a:effectLst/>
                        <a:latin typeface="+mn-lt"/>
                      </a:endParaRPr>
                    </a:p>
                  </a:txBody>
                  <a:tcPr marL="0" marR="0" marT="0" marB="0" anchor="ctr">
                    <a:solidFill>
                      <a:srgbClr val="FCFDE1"/>
                    </a:solidFill>
                  </a:tcPr>
                </a:tc>
                <a:tc>
                  <a:txBody>
                    <a:bodyPr/>
                    <a:lstStyle/>
                    <a:p>
                      <a:pPr algn="ctr" fontAlgn="ctr"/>
                      <a:r>
                        <a:rPr lang="fr-FR" sz="1300" u="none" strike="noStrike" dirty="0">
                          <a:effectLst/>
                        </a:rPr>
                        <a:t>…</a:t>
                      </a:r>
                      <a:endParaRPr lang="fr-FR" sz="1300" b="0" i="0" u="none" strike="noStrike" dirty="0">
                        <a:solidFill>
                          <a:srgbClr val="000000"/>
                        </a:solidFill>
                        <a:effectLst/>
                        <a:latin typeface="Arial" panose="020B0604020202020204" pitchFamily="34" charset="0"/>
                      </a:endParaRPr>
                    </a:p>
                  </a:txBody>
                  <a:tcPr marL="0" marR="0" marT="0" marB="0" anchor="ctr">
                    <a:solidFill>
                      <a:srgbClr val="FDE1FA"/>
                    </a:solidFill>
                  </a:tcPr>
                </a:tc>
                <a:extLst>
                  <a:ext uri="{0D108BD9-81ED-4DB2-BD59-A6C34878D82A}">
                    <a16:rowId xmlns:a16="http://schemas.microsoft.com/office/drawing/2014/main" val="530315252"/>
                  </a:ext>
                </a:extLst>
              </a:tr>
              <a:tr h="646934">
                <a:tc>
                  <a:txBody>
                    <a:bodyPr/>
                    <a:lstStyle/>
                    <a:p>
                      <a:pPr marL="36000" algn="l" fontAlgn="ctr"/>
                      <a:r>
                        <a:rPr lang="en-US" sz="1300" b="0" i="0" u="none" strike="noStrike" dirty="0" smtClean="0">
                          <a:solidFill>
                            <a:srgbClr val="000000"/>
                          </a:solidFill>
                          <a:effectLst/>
                          <a:latin typeface="+mn-lt"/>
                        </a:rPr>
                        <a:t>Investments in the real economy</a:t>
                      </a:r>
                      <a:endParaRPr lang="fr-FR" sz="1300" b="0" i="0" u="none" strike="noStrike" dirty="0">
                        <a:solidFill>
                          <a:srgbClr val="000000"/>
                        </a:solidFill>
                        <a:effectLst/>
                        <a:latin typeface="+mn-lt"/>
                      </a:endParaRPr>
                    </a:p>
                  </a:txBody>
                  <a:tcPr marL="0" marR="0" marT="0" marB="0" anchor="ctr"/>
                </a:tc>
                <a:tc>
                  <a:txBody>
                    <a:bodyPr/>
                    <a:lstStyle/>
                    <a:p>
                      <a:pPr algn="ctr" fontAlgn="ctr"/>
                      <a:r>
                        <a:rPr lang="fr-FR" sz="1300" b="0" i="0" u="none" strike="noStrike" dirty="0" smtClean="0">
                          <a:solidFill>
                            <a:srgbClr val="000000"/>
                          </a:solidFill>
                          <a:effectLst/>
                          <a:latin typeface="+mn-lt"/>
                        </a:rPr>
                        <a:t>Q12</a:t>
                      </a:r>
                      <a:endParaRPr lang="fr-FR" sz="1300" b="0" i="0" u="none" strike="noStrike" dirty="0">
                        <a:solidFill>
                          <a:srgbClr val="000000"/>
                        </a:solidFill>
                        <a:effectLst/>
                        <a:latin typeface="+mn-lt"/>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300" b="0" i="1" u="none" strike="noStrike" dirty="0" smtClean="0">
                          <a:solidFill>
                            <a:schemeClr val="dk1"/>
                          </a:solidFill>
                          <a:effectLst/>
                          <a:latin typeface="+mn-lt"/>
                        </a:rPr>
                        <a:t>idem</a:t>
                      </a:r>
                      <a:endParaRPr lang="fr-FR" sz="1300" b="0" i="1" u="none" strike="noStrike" dirty="0" smtClean="0">
                        <a:solidFill>
                          <a:srgbClr val="000000"/>
                        </a:solidFill>
                        <a:effectLst/>
                        <a:latin typeface="+mn-lt"/>
                      </a:endParaRPr>
                    </a:p>
                    <a:p>
                      <a:pPr algn="ctr" fontAlgn="ctr"/>
                      <a:endParaRPr lang="fr-FR" sz="1300" b="0" i="1" u="none" strike="noStrike" dirty="0">
                        <a:solidFill>
                          <a:srgbClr val="000000"/>
                        </a:solidFill>
                        <a:effectLst/>
                        <a:latin typeface="+mn-lt"/>
                      </a:endParaRPr>
                    </a:p>
                  </a:txBody>
                  <a:tcPr marL="0" marR="0" marT="0" marB="0" anchor="ctr">
                    <a:solidFill>
                      <a:srgbClr val="FCFDE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300" b="0" i="1" u="none" strike="noStrike" dirty="0" smtClean="0">
                          <a:solidFill>
                            <a:schemeClr val="dk1"/>
                          </a:solidFill>
                          <a:effectLst/>
                          <a:latin typeface="+mn-lt"/>
                        </a:rPr>
                        <a:t>idem</a:t>
                      </a:r>
                      <a:endParaRPr lang="fr-FR" sz="1300" b="0" i="1" u="none" strike="noStrike" dirty="0" smtClean="0">
                        <a:solidFill>
                          <a:srgbClr val="000000"/>
                        </a:solidFill>
                        <a:effectLst/>
                        <a:latin typeface="+mn-lt"/>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fr-FR" sz="1300" b="0" i="1" u="none" strike="noStrike" dirty="0" smtClean="0">
                        <a:solidFill>
                          <a:srgbClr val="000000"/>
                        </a:solidFill>
                        <a:effectLst/>
                        <a:latin typeface="+mn-lt"/>
                      </a:endParaRPr>
                    </a:p>
                  </a:txBody>
                  <a:tcPr marL="0" marR="0" marT="0" marB="0" anchor="ctr">
                    <a:solidFill>
                      <a:srgbClr val="FCFDE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300" b="0" i="1" u="none" strike="noStrike" dirty="0" smtClean="0">
                          <a:solidFill>
                            <a:schemeClr val="dk1"/>
                          </a:solidFill>
                          <a:effectLst/>
                          <a:latin typeface="+mn-lt"/>
                        </a:rPr>
                        <a:t>idem</a:t>
                      </a:r>
                      <a:endParaRPr lang="fr-FR" sz="1300" b="0" i="1" u="none" strike="noStrike" dirty="0" smtClean="0">
                        <a:solidFill>
                          <a:srgbClr val="000000"/>
                        </a:solidFill>
                        <a:effectLst/>
                        <a:latin typeface="+mn-lt"/>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fr-FR" sz="1300" b="0" i="1" u="none" strike="noStrike" dirty="0" smtClean="0">
                        <a:solidFill>
                          <a:srgbClr val="000000"/>
                        </a:solidFill>
                        <a:effectLst/>
                        <a:latin typeface="+mn-lt"/>
                      </a:endParaRPr>
                    </a:p>
                  </a:txBody>
                  <a:tcPr marL="0" marR="0" marT="0" marB="0" anchor="ctr">
                    <a:solidFill>
                      <a:srgbClr val="FCFDE1"/>
                    </a:solidFill>
                  </a:tcPr>
                </a:tc>
                <a:tc>
                  <a:txBody>
                    <a:bodyPr/>
                    <a:lstStyle/>
                    <a:p>
                      <a:pPr algn="ctr" fontAlgn="ctr"/>
                      <a:endParaRPr lang="fr-FR" sz="1300" b="0" i="0" u="none" strike="noStrike" dirty="0">
                        <a:solidFill>
                          <a:srgbClr val="000000"/>
                        </a:solidFill>
                        <a:effectLst/>
                        <a:latin typeface="Arial" panose="020B0604020202020204" pitchFamily="34" charset="0"/>
                      </a:endParaRPr>
                    </a:p>
                  </a:txBody>
                  <a:tcPr marL="0" marR="0" marT="0" marB="0" anchor="ctr">
                    <a:solidFill>
                      <a:srgbClr val="FDE1FA"/>
                    </a:solidFill>
                  </a:tcPr>
                </a:tc>
                <a:extLst>
                  <a:ext uri="{0D108BD9-81ED-4DB2-BD59-A6C34878D82A}">
                    <a16:rowId xmlns:a16="http://schemas.microsoft.com/office/drawing/2014/main" val="4060096142"/>
                  </a:ext>
                </a:extLst>
              </a:tr>
            </a:tbl>
          </a:graphicData>
        </a:graphic>
      </p:graphicFrame>
      <p:pic>
        <p:nvPicPr>
          <p:cNvPr id="7" name="Image 6">
            <a:extLst>
              <a:ext uri="{FF2B5EF4-FFF2-40B4-BE49-F238E27FC236}">
                <a16:creationId xmlns:a16="http://schemas.microsoft.com/office/drawing/2014/main" id="{CC1A3696-3BAF-E449-83CD-755D7BD4FA92}"/>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748199" y="177421"/>
            <a:ext cx="1363867" cy="676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2873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89396" y="2046396"/>
            <a:ext cx="11315917" cy="4452878"/>
          </a:xfrm>
        </p:spPr>
        <p:txBody>
          <a:bodyPr>
            <a:noAutofit/>
          </a:bodyPr>
          <a:lstStyle/>
          <a:p>
            <a:pPr>
              <a:lnSpc>
                <a:spcPct val="110000"/>
              </a:lnSpc>
            </a:pPr>
            <a:r>
              <a:rPr lang="fr-FR" sz="2200" dirty="0" smtClean="0"/>
              <a:t>Les questions 1 à 7 (notées S1 à S7) sont des questions d’identification (pays, monnaie dans laquelle sont reportées les données, multiplicateur éventuel ─ex. €, milliers d’€, millions d’€…)</a:t>
            </a:r>
          </a:p>
          <a:p>
            <a:pPr>
              <a:lnSpc>
                <a:spcPct val="110000"/>
              </a:lnSpc>
            </a:pPr>
            <a:r>
              <a:rPr lang="fr-FR" sz="2200" dirty="0" smtClean="0"/>
              <a:t>Les questions suivantes (notées S8 à S91.7; environ 200 en incluant les sous-questions) demandent des données au 31.12.2021 (colonne G de la 1</a:t>
            </a:r>
            <a:r>
              <a:rPr lang="fr-FR" sz="2200" baseline="30000" dirty="0" smtClean="0"/>
              <a:t>ère</a:t>
            </a:r>
            <a:r>
              <a:rPr lang="fr-FR" sz="2200" dirty="0" smtClean="0"/>
              <a:t> feuille du fichier Excel).  </a:t>
            </a:r>
            <a:br>
              <a:rPr lang="fr-FR" sz="2200" dirty="0" smtClean="0"/>
            </a:br>
            <a:r>
              <a:rPr lang="fr-FR" sz="2200" dirty="0" smtClean="0"/>
              <a:t>(Les données aux dates des 31.12.2019 et 31.12.2020 peuvent être renseignées facultativement sur la 3</a:t>
            </a:r>
            <a:r>
              <a:rPr lang="fr-FR" sz="2200" baseline="30000" dirty="0" smtClean="0"/>
              <a:t>e</a:t>
            </a:r>
            <a:r>
              <a:rPr lang="fr-FR" sz="2200" dirty="0" smtClean="0"/>
              <a:t> feuille du fichier)</a:t>
            </a:r>
            <a:endParaRPr lang="fr-FR" sz="2200" dirty="0"/>
          </a:p>
          <a:p>
            <a:pPr>
              <a:lnSpc>
                <a:spcPct val="110000"/>
              </a:lnSpc>
            </a:pPr>
            <a:r>
              <a:rPr lang="fr-FR" sz="2200" dirty="0" smtClean="0"/>
              <a:t>Exemples de questions:</a:t>
            </a:r>
          </a:p>
          <a:p>
            <a:pPr marL="0" indent="0">
              <a:lnSpc>
                <a:spcPct val="110000"/>
              </a:lnSpc>
              <a:buNone/>
            </a:pPr>
            <a:r>
              <a:rPr lang="fr-FR" sz="2200" dirty="0" smtClean="0"/>
              <a:t>S8: nombre d’assureurs, au 31.12.2021</a:t>
            </a:r>
          </a:p>
          <a:p>
            <a:pPr marL="0" indent="0">
              <a:lnSpc>
                <a:spcPct val="110000"/>
              </a:lnSpc>
              <a:buNone/>
            </a:pPr>
            <a:r>
              <a:rPr lang="fr-FR" sz="2200" dirty="0" smtClean="0"/>
              <a:t>S9.1.F: </a:t>
            </a:r>
            <a:r>
              <a:rPr lang="fr-FR" sz="2200" dirty="0"/>
              <a:t>nombre </a:t>
            </a:r>
            <a:r>
              <a:rPr lang="fr-FR" sz="2200" dirty="0" smtClean="0"/>
              <a:t>d’assureurs ayant au moins 1 filiale ou succursale à l’étranger, au 31.12.2021</a:t>
            </a:r>
          </a:p>
          <a:p>
            <a:pPr marL="0" indent="0">
              <a:lnSpc>
                <a:spcPct val="110000"/>
              </a:lnSpc>
              <a:buNone/>
            </a:pPr>
            <a:r>
              <a:rPr lang="fr-FR" sz="2200" dirty="0" smtClean="0"/>
              <a:t>S9.2: nombre d’assureurs filiales d’assureurs étrangers, au 31.12.2021</a:t>
            </a:r>
          </a:p>
        </p:txBody>
      </p:sp>
      <p:sp>
        <p:nvSpPr>
          <p:cNvPr id="8" name="Titre 1"/>
          <p:cNvSpPr>
            <a:spLocks noGrp="1"/>
          </p:cNvSpPr>
          <p:nvPr>
            <p:ph type="title"/>
          </p:nvPr>
        </p:nvSpPr>
        <p:spPr>
          <a:xfrm>
            <a:off x="489397" y="296212"/>
            <a:ext cx="11057585" cy="1442435"/>
          </a:xfrm>
        </p:spPr>
        <p:txBody>
          <a:bodyPr>
            <a:normAutofit fontScale="90000"/>
          </a:bodyPr>
          <a:lstStyle/>
          <a:p>
            <a:r>
              <a:rPr lang="fr-FR" sz="4000" dirty="0" smtClean="0"/>
              <a:t>L’exercice  SWM de l’IAIS :  </a:t>
            </a:r>
            <a:r>
              <a:rPr lang="fr-FR" sz="3600" dirty="0" smtClean="0"/>
              <a:t>comment remplir la feuille </a:t>
            </a:r>
            <a:r>
              <a:rPr lang="fr-FR" sz="4000" b="1" dirty="0" smtClean="0">
                <a:latin typeface="+mn-lt"/>
              </a:rPr>
              <a:t>Données </a:t>
            </a:r>
            <a:r>
              <a:rPr lang="fr-FR" sz="4900" b="1" dirty="0" smtClean="0">
                <a:latin typeface="+mn-lt"/>
              </a:rPr>
              <a:t>quantitatives </a:t>
            </a:r>
            <a:r>
              <a:rPr lang="fr-FR" sz="3600" dirty="0" smtClean="0"/>
              <a:t>du 2</a:t>
            </a:r>
            <a:r>
              <a:rPr lang="fr-FR" sz="3600" baseline="30000" dirty="0" smtClean="0"/>
              <a:t>e</a:t>
            </a:r>
            <a:r>
              <a:rPr lang="fr-FR" sz="3600" dirty="0" smtClean="0"/>
              <a:t> fichier</a:t>
            </a:r>
            <a:r>
              <a:rPr lang="fr-FR" sz="3600" b="1" dirty="0" smtClean="0"/>
              <a:t>;</a:t>
            </a:r>
            <a:r>
              <a:rPr lang="fr-FR" b="1" dirty="0" smtClean="0"/>
              <a:t/>
            </a:r>
            <a:br>
              <a:rPr lang="fr-FR" b="1" dirty="0" smtClean="0"/>
            </a:br>
            <a:r>
              <a:rPr lang="fr-FR" sz="3100" i="1" dirty="0" smtClean="0">
                <a:solidFill>
                  <a:schemeClr val="accent1"/>
                </a:solidFill>
              </a:rPr>
              <a:t>quelques exemples de questions</a:t>
            </a:r>
            <a:endParaRPr lang="fr-FR" sz="3100" i="1" dirty="0">
              <a:solidFill>
                <a:schemeClr val="accent1"/>
              </a:solidFill>
            </a:endParaRPr>
          </a:p>
        </p:txBody>
      </p:sp>
      <p:pic>
        <p:nvPicPr>
          <p:cNvPr id="4" name="Image 3">
            <a:extLst>
              <a:ext uri="{FF2B5EF4-FFF2-40B4-BE49-F238E27FC236}">
                <a16:creationId xmlns:a16="http://schemas.microsoft.com/office/drawing/2014/main" id="{CC1A3696-3BAF-E449-83CD-755D7BD4FA92}"/>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748199" y="177421"/>
            <a:ext cx="1363867" cy="676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28983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1542</TotalTime>
  <Words>2018</Words>
  <Application>Microsoft Office PowerPoint</Application>
  <PresentationFormat>Grand écran</PresentationFormat>
  <Paragraphs>222</Paragraphs>
  <Slides>13</Slides>
  <Notes>13</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Calibri</vt:lpstr>
      <vt:lpstr>Calibri Light</vt:lpstr>
      <vt:lpstr>French Script MT</vt:lpstr>
      <vt:lpstr>Office Theme</vt:lpstr>
      <vt:lpstr>Présentation de l’exercice Surveillance globale du secteur —Secteur Wide Monitoring, SWM— de l’AICA :  l’intérêt d’y participer,  comment participer</vt:lpstr>
      <vt:lpstr>L’exercice SWM de l’IAIS :  pourquoi participer</vt:lpstr>
      <vt:lpstr>L’exercice  SWM de l’IAIS : de quoi s’agit-il</vt:lpstr>
      <vt:lpstr>L’exercice  SWM de l’IAIS : comment participer; comment remplir le fichier Données qualitatives; comment remplir le 1er tableau</vt:lpstr>
      <vt:lpstr>L’exercice  SWM de l’IAIS :  comment remplir le fichier Données qualitatives (suite); comment remplir le 3e tableau: les 6 premières questions</vt:lpstr>
      <vt:lpstr>L’exercice  SWM de l’IAIS :  comment remplir le fichier Données qualitatives (suite); comment remplir le 3e tableau (suite)</vt:lpstr>
      <vt:lpstr>L’exercice  SWM de l’IAIS : Données qualitatives  (suite); comment remplir le 2e tableau:  1ère et 2e questions</vt:lpstr>
      <vt:lpstr>L’exercice  SWM de l’IAIS : Données qualitatives; comment remplir le 2e tableau  (suite):  3e, 4e et 5e questions</vt:lpstr>
      <vt:lpstr>L’exercice  SWM de l’IAIS :  comment remplir la feuille Données quantitatives du 2e fichier; quelques exemples de questions</vt:lpstr>
      <vt:lpstr>L’exercice  SWM de l’IAIS : la feuille Données quantitatives, exemples de questions (suite)</vt:lpstr>
      <vt:lpstr>L’exercice  SWM de l’IAIS : la feuille Données quantitatives,  exemples de questions (suite);  utilisation du fichier Technical Specifications</vt:lpstr>
      <vt:lpstr>L’exercice  SWM de l’IAIS : la feuille Données quantitatives, quelques questions (suite)</vt:lpstr>
      <vt:lpstr>Merci de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Colpaert, Nicolas</dc:creator>
  <cp:lastModifiedBy>TEMPE François (UA 2774)</cp:lastModifiedBy>
  <cp:revision>63</cp:revision>
  <cp:lastPrinted>2022-03-15T20:03:24Z</cp:lastPrinted>
  <dcterms:created xsi:type="dcterms:W3CDTF">2022-03-01T16:58:35Z</dcterms:created>
  <dcterms:modified xsi:type="dcterms:W3CDTF">2022-03-17T17:32:15Z</dcterms:modified>
</cp:coreProperties>
</file>