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9"/>
  </p:notesMasterIdLst>
  <p:sldIdLst>
    <p:sldId id="257" r:id="rId3"/>
    <p:sldId id="1105" r:id="rId4"/>
    <p:sldId id="1104" r:id="rId5"/>
    <p:sldId id="259" r:id="rId6"/>
    <p:sldId id="1107" r:id="rId7"/>
    <p:sldId id="1108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4BAC62"/>
    <a:srgbClr val="FCFDE1"/>
    <a:srgbClr val="FD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14A5-49F4-B8E4-9CDFC6B72A3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14A5-49F4-B8E4-9CDFC6B72A31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2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4A5-49F4-B8E4-9CDFC6B72A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A5-49F4-B8E4-9CDFC6B72A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1er trim.</c:v>
                </c:pt>
                <c:pt idx="1">
                  <c:v>2e trim.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13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A5-49F4-B8E4-9CDFC6B72A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10E5-4F50-9BB9-2975D10AFE4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10E5-4F50-9BB9-2975D10AFE4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2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0E5-4F50-9BB9-2975D10AFE4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E5-4F50-9BB9-2975D10AF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1er trim.</c:v>
                </c:pt>
                <c:pt idx="1">
                  <c:v>2e trim.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32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E5-4F50-9BB9-2975D10AF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41B3-47BD-88B0-3D6A90FAE032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1-41B3-47BD-88B0-3D6A90FAE032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>
                      <a:solidFill>
                        <a:schemeClr val="bg2"/>
                      </a:solidFill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B3-47BD-88B0-3D6A90FAE0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B3-47BD-88B0-3D6A90FAE0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1er trim.</c:v>
                </c:pt>
                <c:pt idx="1">
                  <c:v>2e trim.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B3-47BD-88B0-3D6A90FAE0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839-4203-BCE5-EFDF3694929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F839-4203-BCE5-EFDF3694929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2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839-4203-BCE5-EFDF369492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39-4203-BCE5-EFDF369492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1er trim.</c:v>
                </c:pt>
                <c:pt idx="1">
                  <c:v>2e trim.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39-4203-BCE5-EFDF369492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AAD6C-E063-4478-AC61-3B5F53E86F6F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35385-252A-4E5B-BD07-EA77EE49D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70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171450"/>
            <a:ext cx="5002212" cy="3752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419" y="4082381"/>
            <a:ext cx="6250515" cy="56086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ar-MA" altLang="fr-FR" sz="1000" b="1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fr-FR" altLang="fr-FR" sz="1800" b="1"/>
          </a:p>
        </p:txBody>
      </p:sp>
    </p:spTree>
    <p:extLst>
      <p:ext uri="{BB962C8B-B14F-4D97-AF65-F5344CB8AC3E}">
        <p14:creationId xmlns:p14="http://schemas.microsoft.com/office/powerpoint/2010/main" val="140216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g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2" descr="cover-Beet.jpg &lt;IGNORE&gt;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over_bg_beet_part2.jpg &lt;IGNORE&gt;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68767"/>
            <a:ext cx="91440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7" descr="CONFIDENTIAL_TAG_0xFFEE"/>
          <p:cNvSpPr txBox="1">
            <a:spLocks noChangeArrowheads="1"/>
          </p:cNvSpPr>
          <p:nvPr userDrawn="1"/>
        </p:nvSpPr>
        <p:spPr bwMode="auto">
          <a:xfrm>
            <a:off x="2120901" y="6515103"/>
            <a:ext cx="1720850" cy="12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sz="825">
              <a:solidFill>
                <a:srgbClr val="666666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449264" y="4204514"/>
            <a:ext cx="8250237" cy="1244816"/>
          </a:xfrm>
        </p:spPr>
        <p:txBody>
          <a:bodyPr anchor="t">
            <a:normAutofit/>
          </a:bodyPr>
          <a:lstStyle>
            <a:lvl1pPr algn="l">
              <a:defRPr sz="2700" b="0" baseline="0">
                <a:solidFill>
                  <a:srgbClr val="FFFFFF"/>
                </a:solidFill>
              </a:defRPr>
            </a:lvl1pPr>
          </a:lstStyle>
          <a:p>
            <a:r>
              <a:rPr lang="fr-FR" noProof="0"/>
              <a:t>Cliquez pour modifier le style du titre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7" y="5721354"/>
            <a:ext cx="5881407" cy="67945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lang="en-GB" sz="1050" kern="1200" noProof="0" dirty="0">
                <a:solidFill>
                  <a:srgbClr val="6666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/>
              <a:t>Cliquez pour modifier le style des sous-titres du masque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83065" y="6516688"/>
            <a:ext cx="777875" cy="2413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825">
                <a:solidFill>
                  <a:srgbClr val="6666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69281D-CE0C-4AF4-878A-F1BD4430B5D8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6661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5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35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9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82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71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07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60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06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3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 descr="CONFIDENTIAL_TAG_0xFFEE"/>
          <p:cNvSpPr txBox="1">
            <a:spLocks noChangeArrowheads="1"/>
          </p:cNvSpPr>
          <p:nvPr userDrawn="1"/>
        </p:nvSpPr>
        <p:spPr bwMode="auto">
          <a:xfrm>
            <a:off x="5915026" y="6515103"/>
            <a:ext cx="1684339" cy="12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sz="825">
              <a:solidFill>
                <a:srgbClr val="666666"/>
              </a:solidFill>
              <a:cs typeface="Arial" pitchFamily="34" charset="0"/>
            </a:endParaRPr>
          </a:p>
        </p:txBody>
      </p:sp>
      <p:sp>
        <p:nvSpPr>
          <p:cNvPr id="23" name="Title Placeholder 1"/>
          <p:cNvSpPr>
            <a:spLocks noGrp="1"/>
          </p:cNvSpPr>
          <p:nvPr>
            <p:ph type="title"/>
          </p:nvPr>
        </p:nvSpPr>
        <p:spPr>
          <a:xfrm>
            <a:off x="447677" y="185739"/>
            <a:ext cx="8239125" cy="920750"/>
          </a:xfrm>
          <a:prstGeom prst="rect">
            <a:avLst/>
          </a:prstGeom>
        </p:spPr>
        <p:txBody>
          <a:bodyPr rtlCol="0" anchor="t" anchorCtr="0">
            <a:noAutofit/>
          </a:bodyPr>
          <a:lstStyle/>
          <a:p>
            <a:r>
              <a:rPr lang="fr-FR" noProof="0"/>
              <a:t>Cliquez pour modifier le style du titre</a:t>
            </a:r>
            <a:endParaRPr lang="en-GB" noProof="0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7"/>
          </p:nvPr>
        </p:nvSpPr>
        <p:spPr>
          <a:xfrm>
            <a:off x="449264" y="1263408"/>
            <a:ext cx="8250237" cy="48897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375"/>
              </a:spcBef>
              <a:buClr>
                <a:schemeClr val="accent1"/>
              </a:buClr>
              <a:buSzPct val="110000"/>
              <a:buFont typeface="Arial" pitchFamily="34" charset="0"/>
              <a:buNone/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197639" indent="-197639">
              <a:spcBef>
                <a:spcPts val="375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500" baseline="0">
                <a:solidFill>
                  <a:schemeClr val="tx1"/>
                </a:solidFill>
                <a:latin typeface="Arial" pitchFamily="34" charset="0"/>
              </a:defRPr>
            </a:lvl2pPr>
            <a:lvl3pPr marL="402421" indent="-204783">
              <a:spcBef>
                <a:spcPts val="375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350" baseline="0">
                <a:solidFill>
                  <a:schemeClr val="tx1"/>
                </a:solidFill>
                <a:latin typeface="Arial" pitchFamily="34" charset="0"/>
              </a:defRPr>
            </a:lvl3pPr>
            <a:lvl4pPr marL="608395" indent="-205974">
              <a:spcBef>
                <a:spcPts val="375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200" baseline="0">
                <a:solidFill>
                  <a:schemeClr val="tx1"/>
                </a:solidFill>
                <a:latin typeface="Arial" pitchFamily="34" charset="0"/>
              </a:defRPr>
            </a:lvl4pPr>
            <a:lvl5pPr marL="806034" indent="-197639">
              <a:spcBef>
                <a:spcPts val="375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 sz="1050" baseline="0">
                <a:solidFill>
                  <a:schemeClr val="tx1"/>
                </a:solidFill>
                <a:latin typeface="Arial" pitchFamily="34" charset="0"/>
              </a:defRPr>
            </a:lvl5pPr>
            <a:lvl6pPr marL="852467" indent="-161921">
              <a:spcBef>
                <a:spcPts val="375"/>
              </a:spcBef>
              <a:buClr>
                <a:schemeClr val="accent1"/>
              </a:buClr>
              <a:buFont typeface="Verdana" pitchFamily="34" charset="0"/>
              <a:buNone/>
              <a:defRPr sz="1050" baseline="0">
                <a:solidFill>
                  <a:schemeClr val="tx1"/>
                </a:solidFill>
              </a:defRPr>
            </a:lvl6pPr>
            <a:lvl7pPr marL="1007244" indent="-171446">
              <a:spcBef>
                <a:spcPts val="375"/>
              </a:spcBef>
              <a:buClr>
                <a:schemeClr val="tx1">
                  <a:lumMod val="60000"/>
                  <a:lumOff val="40000"/>
                </a:schemeClr>
              </a:buClr>
              <a:buFont typeface="Verdana" pitchFamily="34" charset="0"/>
              <a:buChar char="•"/>
              <a:defRPr sz="105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  <a:endParaRPr lang="fr-CA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183065" y="6516688"/>
            <a:ext cx="777875" cy="2413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825">
                <a:solidFill>
                  <a:srgbClr val="6666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60CBE4-6AAF-44F3-BA55-8782634B868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8" name="Image 4" descr="CGI_Business_Consulting_logo_L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42" y="6490484"/>
            <a:ext cx="2216259" cy="32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376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9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5" descr="section.jpg &lt;IGNORE&gt;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0" descr="&lt;IGNORE&gt;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6" y="253048"/>
            <a:ext cx="8251825" cy="605254"/>
          </a:xfrm>
        </p:spPr>
        <p:txBody>
          <a:bodyPr>
            <a:noAutofit/>
          </a:bodyPr>
          <a:lstStyle>
            <a:lvl1pPr algn="l">
              <a:defRPr sz="2925" baseline="0">
                <a:solidFill>
                  <a:schemeClr val="tx2"/>
                </a:solidFill>
              </a:defRPr>
            </a:lvl1pPr>
          </a:lstStyle>
          <a:p>
            <a:r>
              <a:rPr lang="fr-FR" noProof="0"/>
              <a:t>Cliquez pour modifier le style du titre</a:t>
            </a:r>
            <a:endParaRPr lang="en-GB" noProof="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47678" y="855981"/>
            <a:ext cx="8251825" cy="62992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925">
                <a:solidFill>
                  <a:schemeClr val="tx1"/>
                </a:solidFill>
                <a:latin typeface="Arial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Cliquez pour modifier le style des sous-titres du masque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83065" y="6516688"/>
            <a:ext cx="777875" cy="2413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825">
                <a:solidFill>
                  <a:srgbClr val="6666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61902D-EE3B-42D5-8BCC-87E5521F6E7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_bg_beet_part2.jpg  &lt;IGNORE&gt;"/>
          <p:cNvPicPr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5" descr="section.jpg &lt;IGNORE&gt;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47674" y="253048"/>
            <a:ext cx="8251826" cy="605254"/>
          </a:xfrm>
        </p:spPr>
        <p:txBody>
          <a:bodyPr>
            <a:noAutofit/>
          </a:bodyPr>
          <a:lstStyle>
            <a:lvl1pPr algn="l">
              <a:defRPr sz="2925" baseline="0">
                <a:solidFill>
                  <a:srgbClr val="FFFFFF"/>
                </a:solidFill>
              </a:defRPr>
            </a:lvl1pPr>
          </a:lstStyle>
          <a:p>
            <a:r>
              <a:rPr lang="fr-FR" noProof="0"/>
              <a:t>Cliquez pour modifier le style du titre</a:t>
            </a:r>
            <a:endParaRPr lang="en-GB" noProof="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 bwMode="gray">
          <a:xfrm>
            <a:off x="447678" y="855981"/>
            <a:ext cx="8251825" cy="62992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buNone/>
              <a:defRPr sz="2925">
                <a:solidFill>
                  <a:srgbClr val="FFFFFF"/>
                </a:solidFill>
                <a:latin typeface="Arial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Cliquez pour modifier le style des sous-titres du masque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3892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 descr="&lt;IGNORE&gt;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6" y="1266829"/>
            <a:ext cx="6262688" cy="1730375"/>
          </a:xfrm>
        </p:spPr>
        <p:txBody>
          <a:bodyPr>
            <a:normAutofit/>
          </a:bodyPr>
          <a:lstStyle>
            <a:lvl1pPr algn="l">
              <a:defRPr sz="2250" baseline="0">
                <a:solidFill>
                  <a:schemeClr val="tx2"/>
                </a:solidFill>
              </a:defRPr>
            </a:lvl1pPr>
          </a:lstStyle>
          <a:p>
            <a:r>
              <a:rPr lang="fr-FR" noProof="0"/>
              <a:t>Cliquez pour modifier le style du titre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83065" y="6516688"/>
            <a:ext cx="777875" cy="2413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825">
                <a:solidFill>
                  <a:srgbClr val="6666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93825A-A0B9-4973-B8EE-D644CEB0A80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4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 descr="footer-Be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38793"/>
            <a:ext cx="91440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7" descr="CONFIDENTIAL_TAG_0xFFEE"/>
          <p:cNvSpPr txBox="1">
            <a:spLocks noChangeArrowheads="1"/>
          </p:cNvSpPr>
          <p:nvPr userDrawn="1"/>
        </p:nvSpPr>
        <p:spPr bwMode="auto">
          <a:xfrm>
            <a:off x="5915026" y="6515103"/>
            <a:ext cx="1684339" cy="12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sz="825">
              <a:solidFill>
                <a:srgbClr val="666666"/>
              </a:solidFill>
              <a:cs typeface="Arial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183065" y="6516688"/>
            <a:ext cx="777875" cy="2413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825">
                <a:solidFill>
                  <a:srgbClr val="6666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BCF119-E2DD-41C4-97FA-3B5412EF7B0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6" name="Image 4" descr="CGI_Business_Consulting_logo_L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1944" y="6531428"/>
            <a:ext cx="2216259" cy="32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519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4924425"/>
            <a:ext cx="76200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50" b="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812470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8E6C-774C-4D69-975D-31B6A2F4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E8D4-6692-47EB-BE33-6F83C0810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756B4-1A4A-4C37-A291-1438A51B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500C8-D143-4B8A-844D-8B763F66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ADF1-19CF-47A2-8020-B968875A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57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02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677" y="177805"/>
            <a:ext cx="82391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Cliquer pour ajouter un titre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0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82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5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5pPr>
      <a:lvl6pPr marL="342892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6pPr>
      <a:lvl7pPr marL="685783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7pPr>
      <a:lvl8pPr marL="1028675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8pPr>
      <a:lvl9pPr marL="1371566" algn="l" rtl="0" fontAlgn="base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8E22-F291-4063-BAA9-FB64A730AC46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E2F5-CCBC-43E8-AFAB-336584DFF3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ayssal.mouden@acaps.ma" TargetMode="External"/><Relationship Id="rId2" Type="http://schemas.openxmlformats.org/officeDocument/2006/relationships/hyperlink" Target="mailto:mouna.chentoufi@acaps.ma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go aca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770" y="934904"/>
            <a:ext cx="5003952" cy="126996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2928748"/>
            <a:ext cx="9217024" cy="76701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BCD801-A609-3443-91A9-5C1CCB58AFF5}"/>
              </a:ext>
            </a:extLst>
          </p:cNvPr>
          <p:cNvSpPr/>
          <p:nvPr/>
        </p:nvSpPr>
        <p:spPr>
          <a:xfrm>
            <a:off x="1767929" y="2864770"/>
            <a:ext cx="5831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887852"/>
                </a:solidFill>
                <a:latin typeface="Calibri"/>
                <a:cs typeface="Calibri"/>
              </a:rPr>
              <a:t>Présentation de l’expérience de l’ACAPS  dans le cadre du SWM 2021 de l’AICA/IAIS</a:t>
            </a:r>
          </a:p>
        </p:txBody>
      </p:sp>
    </p:spTree>
    <p:extLst>
      <p:ext uri="{BB962C8B-B14F-4D97-AF65-F5344CB8AC3E}">
        <p14:creationId xmlns:p14="http://schemas.microsoft.com/office/powerpoint/2010/main" val="38827679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542BC5F0-4B91-4F3C-A2B7-4F5E51D26361}"/>
              </a:ext>
            </a:extLst>
          </p:cNvPr>
          <p:cNvGrpSpPr/>
          <p:nvPr/>
        </p:nvGrpSpPr>
        <p:grpSpPr>
          <a:xfrm>
            <a:off x="3672135" y="3586064"/>
            <a:ext cx="2263784" cy="1509189"/>
            <a:chOff x="3302774" y="3717032"/>
            <a:chExt cx="3183596" cy="2122397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35297804-5116-4974-8DDE-CD13ECF2329D}"/>
                </a:ext>
              </a:extLst>
            </p:cNvPr>
            <p:cNvSpPr/>
            <p:nvPr/>
          </p:nvSpPr>
          <p:spPr bwMode="gray">
            <a:xfrm>
              <a:off x="3991107" y="3874766"/>
              <a:ext cx="1806930" cy="18069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1350"/>
            </a:p>
          </p:txBody>
        </p:sp>
        <p:graphicFrame>
          <p:nvGraphicFramePr>
            <p:cNvPr id="25" name="Graphique 24">
              <a:extLst>
                <a:ext uri="{FF2B5EF4-FFF2-40B4-BE49-F238E27FC236}">
                  <a16:creationId xmlns:a16="http://schemas.microsoft.com/office/drawing/2014/main" id="{4DEE09B8-B892-47E8-A4A1-2F567D5AB4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09648355"/>
                </p:ext>
              </p:extLst>
            </p:nvPr>
          </p:nvGraphicFramePr>
          <p:xfrm>
            <a:off x="3302774" y="3717032"/>
            <a:ext cx="3183596" cy="21223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6236DEC-8047-4289-AC1A-D782229C9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6B43928-6054-4DF0-A8C3-F5F791D5D011}"/>
              </a:ext>
            </a:extLst>
          </p:cNvPr>
          <p:cNvGrpSpPr/>
          <p:nvPr/>
        </p:nvGrpSpPr>
        <p:grpSpPr>
          <a:xfrm>
            <a:off x="4115958" y="2617553"/>
            <a:ext cx="2106234" cy="1404156"/>
            <a:chOff x="4016896" y="2314337"/>
            <a:chExt cx="2808312" cy="1872208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D54978BF-211C-4B0E-8770-F97A6C7A3E5F}"/>
                </a:ext>
              </a:extLst>
            </p:cNvPr>
            <p:cNvSpPr/>
            <p:nvPr/>
          </p:nvSpPr>
          <p:spPr bwMode="gray">
            <a:xfrm>
              <a:off x="4624088" y="2453477"/>
              <a:ext cx="1593928" cy="159392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1350"/>
            </a:p>
          </p:txBody>
        </p:sp>
        <p:graphicFrame>
          <p:nvGraphicFramePr>
            <p:cNvPr id="11" name="Graphique 10">
              <a:extLst>
                <a:ext uri="{FF2B5EF4-FFF2-40B4-BE49-F238E27FC236}">
                  <a16:creationId xmlns:a16="http://schemas.microsoft.com/office/drawing/2014/main" id="{DCB881DC-F871-4291-BA75-67E119F0518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38107882"/>
                </p:ext>
              </p:extLst>
            </p:nvPr>
          </p:nvGraphicFramePr>
          <p:xfrm>
            <a:off x="4016896" y="2314337"/>
            <a:ext cx="2808312" cy="18722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FBEC398E-1657-435A-BECD-F485E6F936F5}"/>
              </a:ext>
            </a:extLst>
          </p:cNvPr>
          <p:cNvGrpSpPr/>
          <p:nvPr/>
        </p:nvGrpSpPr>
        <p:grpSpPr>
          <a:xfrm>
            <a:off x="2665853" y="1963292"/>
            <a:ext cx="2422494" cy="1620180"/>
            <a:chOff x="2443463" y="1529950"/>
            <a:chExt cx="3229992" cy="2160240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1A6FDC38-5231-4570-AE75-29B8E0460462}"/>
                </a:ext>
              </a:extLst>
            </p:cNvPr>
            <p:cNvSpPr/>
            <p:nvPr/>
          </p:nvSpPr>
          <p:spPr bwMode="gray">
            <a:xfrm>
              <a:off x="2978339" y="1529950"/>
              <a:ext cx="2160240" cy="21602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1350"/>
            </a:p>
          </p:txBody>
        </p:sp>
        <p:graphicFrame>
          <p:nvGraphicFramePr>
            <p:cNvPr id="15" name="Graphique 14">
              <a:extLst>
                <a:ext uri="{FF2B5EF4-FFF2-40B4-BE49-F238E27FC236}">
                  <a16:creationId xmlns:a16="http://schemas.microsoft.com/office/drawing/2014/main" id="{A4F41413-31CA-4C9F-B94B-ED6FBDC6F0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48567454"/>
                </p:ext>
              </p:extLst>
            </p:nvPr>
          </p:nvGraphicFramePr>
          <p:xfrm>
            <a:off x="2443463" y="1533406"/>
            <a:ext cx="3229992" cy="21533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C814B59-ACAE-451F-878E-707B0C4F1FC7}"/>
              </a:ext>
            </a:extLst>
          </p:cNvPr>
          <p:cNvGrpSpPr/>
          <p:nvPr/>
        </p:nvGrpSpPr>
        <p:grpSpPr>
          <a:xfrm>
            <a:off x="2449802" y="3249016"/>
            <a:ext cx="2314261" cy="1591798"/>
            <a:chOff x="4016896" y="2314337"/>
            <a:chExt cx="2808312" cy="1872208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B4B606E-386D-4A7E-948C-A17858E8CD45}"/>
                </a:ext>
              </a:extLst>
            </p:cNvPr>
            <p:cNvSpPr/>
            <p:nvPr/>
          </p:nvSpPr>
          <p:spPr bwMode="gray">
            <a:xfrm>
              <a:off x="4624088" y="2453477"/>
              <a:ext cx="1593928" cy="159392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1350"/>
            </a:p>
          </p:txBody>
        </p:sp>
        <p:graphicFrame>
          <p:nvGraphicFramePr>
            <p:cNvPr id="18" name="Graphique 17">
              <a:extLst>
                <a:ext uri="{FF2B5EF4-FFF2-40B4-BE49-F238E27FC236}">
                  <a16:creationId xmlns:a16="http://schemas.microsoft.com/office/drawing/2014/main" id="{8636A477-CD24-4FB7-8C7D-C88EF837613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45356741"/>
                </p:ext>
              </p:extLst>
            </p:nvPr>
          </p:nvGraphicFramePr>
          <p:xfrm>
            <a:off x="4016896" y="2314337"/>
            <a:ext cx="2808312" cy="18722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A8B4D38-9875-496F-AEF4-1D35390A115F}"/>
              </a:ext>
            </a:extLst>
          </p:cNvPr>
          <p:cNvSpPr txBox="1"/>
          <p:nvPr/>
        </p:nvSpPr>
        <p:spPr bwMode="auto">
          <a:xfrm>
            <a:off x="891430" y="1558581"/>
            <a:ext cx="2175580" cy="1374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noAutofit/>
          </a:bodyPr>
          <a:lstStyle/>
          <a:p>
            <a:r>
              <a:rPr lang="fr-FR" sz="1200" b="1" dirty="0">
                <a:solidFill>
                  <a:srgbClr val="00B050"/>
                </a:solidFill>
                <a:cs typeface="Arial" pitchFamily="34" charset="0"/>
              </a:rPr>
              <a:t>Indicateurs disponibles</a:t>
            </a:r>
          </a:p>
          <a:p>
            <a:r>
              <a:rPr lang="fr-FR" sz="1600" b="1" dirty="0">
                <a:cs typeface="Arial" pitchFamily="34" charset="0"/>
              </a:rPr>
              <a:t>68% </a:t>
            </a:r>
            <a:r>
              <a:rPr lang="fr-FR" sz="1600" dirty="0">
                <a:cs typeface="Arial" pitchFamily="34" charset="0"/>
              </a:rPr>
              <a:t>des indicateurs sont disponibles dans les états réglementaires.</a:t>
            </a:r>
            <a:r>
              <a:rPr lang="fr-FR" sz="1200" dirty="0">
                <a:cs typeface="Arial" pitchFamily="34" charset="0"/>
              </a:rPr>
              <a:t>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715D4B-120E-4EB1-92CD-78778065AFA0}"/>
              </a:ext>
            </a:extLst>
          </p:cNvPr>
          <p:cNvSpPr txBox="1"/>
          <p:nvPr/>
        </p:nvSpPr>
        <p:spPr bwMode="auto">
          <a:xfrm>
            <a:off x="5898154" y="1798448"/>
            <a:ext cx="2966446" cy="1363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noAutofit/>
          </a:bodyPr>
          <a:lstStyle/>
          <a:p>
            <a:r>
              <a:rPr lang="fr-FR" sz="1200" b="1" dirty="0">
                <a:solidFill>
                  <a:schemeClr val="accent4"/>
                </a:solidFill>
                <a:cs typeface="Arial" pitchFamily="34" charset="0"/>
              </a:rPr>
              <a:t>Indicateurs développés sur l’outil BI pour le SWM</a:t>
            </a:r>
          </a:p>
          <a:p>
            <a:r>
              <a:rPr lang="fr-FR" sz="1600" b="1" dirty="0">
                <a:cs typeface="Arial" pitchFamily="34" charset="0"/>
              </a:rPr>
              <a:t>32% </a:t>
            </a:r>
            <a:r>
              <a:rPr lang="fr-FR" sz="1600" dirty="0">
                <a:cs typeface="Arial" pitchFamily="34" charset="0"/>
              </a:rPr>
              <a:t>des indicateurs ont été automatisés sur l’outil BI utilisé par l’ACAPS (</a:t>
            </a:r>
            <a:r>
              <a:rPr lang="fr-FR" sz="1600" dirty="0" err="1">
                <a:cs typeface="Arial" pitchFamily="34" charset="0"/>
              </a:rPr>
              <a:t>Qliksense</a:t>
            </a:r>
            <a:r>
              <a:rPr lang="fr-FR" sz="1600" dirty="0">
                <a:cs typeface="Arial" pitchFamily="34" charset="0"/>
              </a:rPr>
              <a:t>) afin de faciliter la réponse aux prochains exercices.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615A847-0E4C-4814-869C-5748DBE4E0AE}"/>
              </a:ext>
            </a:extLst>
          </p:cNvPr>
          <p:cNvSpPr txBox="1"/>
          <p:nvPr/>
        </p:nvSpPr>
        <p:spPr bwMode="auto">
          <a:xfrm>
            <a:off x="406400" y="4021730"/>
            <a:ext cx="2508261" cy="1320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noAutofit/>
          </a:bodyPr>
          <a:lstStyle/>
          <a:p>
            <a:r>
              <a:rPr lang="fr-FR" sz="1200" b="1" dirty="0">
                <a:solidFill>
                  <a:srgbClr val="92D050"/>
                </a:solidFill>
                <a:cs typeface="Arial" pitchFamily="34" charset="0"/>
              </a:rPr>
              <a:t>Indicateurs suivis (existants sur l’outil BI)</a:t>
            </a:r>
          </a:p>
          <a:p>
            <a:r>
              <a:rPr lang="fr-FR" sz="1600" b="1" dirty="0">
                <a:cs typeface="Arial" pitchFamily="34" charset="0"/>
              </a:rPr>
              <a:t>23% </a:t>
            </a:r>
            <a:r>
              <a:rPr lang="fr-FR" sz="1600" dirty="0">
                <a:cs typeface="Arial" pitchFamily="34" charset="0"/>
              </a:rPr>
              <a:t>des indicateurs  font partie des tableaux de bord de suivi de l’ACAPS et sont produits en automatique.</a:t>
            </a:r>
          </a:p>
          <a:p>
            <a:r>
              <a:rPr lang="fr-FR" sz="750" i="1" dirty="0"/>
              <a:t>. </a:t>
            </a:r>
            <a:endParaRPr lang="fr-FR" sz="1350" dirty="0">
              <a:cs typeface="Arial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E795A71-CA4D-473A-9C49-C95F4E9EAF66}"/>
              </a:ext>
            </a:extLst>
          </p:cNvPr>
          <p:cNvSpPr txBox="1"/>
          <p:nvPr/>
        </p:nvSpPr>
        <p:spPr bwMode="auto">
          <a:xfrm>
            <a:off x="5602692" y="4551638"/>
            <a:ext cx="3261908" cy="1223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noAutofit/>
          </a:bodyPr>
          <a:lstStyle/>
          <a:p>
            <a:r>
              <a:rPr lang="fr-FR" sz="1200" b="1" dirty="0">
                <a:solidFill>
                  <a:schemeClr val="accent5"/>
                </a:solidFill>
                <a:cs typeface="Arial" pitchFamily="34" charset="0"/>
              </a:rPr>
              <a:t>Traitement manuel</a:t>
            </a:r>
          </a:p>
          <a:p>
            <a:r>
              <a:rPr lang="fr-FR" sz="1600" b="1" dirty="0">
                <a:cs typeface="Arial" pitchFamily="34" charset="0"/>
              </a:rPr>
              <a:t>13% </a:t>
            </a:r>
            <a:r>
              <a:rPr lang="fr-FR" sz="1600" dirty="0">
                <a:cs typeface="Arial" pitchFamily="34" charset="0"/>
              </a:rPr>
              <a:t>des indicateurs ont dû faire l’objet d’un traitement manuel, mais seront pour la majorité disponibles avec le déploiement de Solvabilité Basée sur les Risques (SBR).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E373881-13E8-4245-A53D-27C5970AB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48" y="-21237"/>
            <a:ext cx="9144000" cy="88521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F8A7C98-2452-4149-B00D-7877C9401E96}"/>
              </a:ext>
            </a:extLst>
          </p:cNvPr>
          <p:cNvSpPr/>
          <p:nvPr/>
        </p:nvSpPr>
        <p:spPr>
          <a:xfrm>
            <a:off x="66522" y="163281"/>
            <a:ext cx="5831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887852"/>
                </a:solidFill>
                <a:latin typeface="Calibri"/>
                <a:cs typeface="Calibri"/>
              </a:rPr>
              <a:t>Premiers constats</a:t>
            </a:r>
          </a:p>
        </p:txBody>
      </p:sp>
    </p:spTree>
    <p:extLst>
      <p:ext uri="{BB962C8B-B14F-4D97-AF65-F5344CB8AC3E}">
        <p14:creationId xmlns:p14="http://schemas.microsoft.com/office/powerpoint/2010/main" val="37608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1254" y="1726576"/>
            <a:ext cx="8104031" cy="409548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b="1" dirty="0">
                <a:solidFill>
                  <a:srgbClr val="FFC000"/>
                </a:solidFill>
              </a:rPr>
              <a:t>15% </a:t>
            </a:r>
            <a:r>
              <a:rPr lang="fr-FR" dirty="0"/>
              <a:t>des indicateurs ne sont </a:t>
            </a: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pas présents </a:t>
            </a:r>
            <a:r>
              <a:rPr lang="fr-FR" dirty="0"/>
              <a:t>dans les états règlementaires. Il s’agit principalement des indicateurs portants sur les contrats en UC.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17 % </a:t>
            </a:r>
            <a:r>
              <a:rPr lang="fr-FR" dirty="0"/>
              <a:t>des indicateurs ne sont </a:t>
            </a:r>
            <a:r>
              <a:rPr lang="fr-FR" b="1" dirty="0">
                <a:solidFill>
                  <a:srgbClr val="FF0000"/>
                </a:solidFill>
              </a:rPr>
              <a:t>pas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applicables</a:t>
            </a:r>
            <a:r>
              <a:rPr lang="fr-FR" dirty="0"/>
              <a:t> au marché marocain :</a:t>
            </a:r>
          </a:p>
          <a:p>
            <a:pPr>
              <a:buFontTx/>
              <a:buChar char="-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Absence du </a:t>
            </a:r>
            <a:r>
              <a:rPr lang="fr-FR" dirty="0" err="1"/>
              <a:t>Credit</a:t>
            </a:r>
            <a:r>
              <a:rPr lang="fr-FR" dirty="0"/>
              <a:t> rating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Absence de produits dérivés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F648332-B58F-4744-8BBB-9FB8A80E0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8" y="-21237"/>
            <a:ext cx="9144000" cy="8852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68D7F13-5DA3-E044-9437-E4E33FEEA165}"/>
              </a:ext>
            </a:extLst>
          </p:cNvPr>
          <p:cNvSpPr/>
          <p:nvPr/>
        </p:nvSpPr>
        <p:spPr>
          <a:xfrm>
            <a:off x="66522" y="163281"/>
            <a:ext cx="5831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887852"/>
                </a:solidFill>
                <a:latin typeface="Calibri"/>
                <a:cs typeface="Calibri"/>
              </a:rPr>
              <a:t>Premiers constats</a:t>
            </a:r>
          </a:p>
        </p:txBody>
      </p:sp>
    </p:spTree>
    <p:extLst>
      <p:ext uri="{BB962C8B-B14F-4D97-AF65-F5344CB8AC3E}">
        <p14:creationId xmlns:p14="http://schemas.microsoft.com/office/powerpoint/2010/main" val="265411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5549" y="1723743"/>
            <a:ext cx="8104031" cy="40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Les </a:t>
            </a:r>
            <a:r>
              <a:rPr lang="fr-FR" sz="2400" i="1" dirty="0" err="1"/>
              <a:t>Technical</a:t>
            </a:r>
            <a:r>
              <a:rPr lang="fr-FR" sz="2400" i="1" dirty="0"/>
              <a:t> </a:t>
            </a:r>
            <a:r>
              <a:rPr lang="fr-FR" sz="2400" i="1" dirty="0" err="1"/>
              <a:t>specifications</a:t>
            </a:r>
            <a:r>
              <a:rPr lang="fr-FR" sz="2400" i="1" dirty="0"/>
              <a:t> </a:t>
            </a:r>
            <a:r>
              <a:rPr lang="fr-FR" sz="2400" dirty="0"/>
              <a:t>sont assez </a:t>
            </a:r>
            <a:r>
              <a:rPr lang="fr-FR" sz="2400" b="1" dirty="0">
                <a:solidFill>
                  <a:srgbClr val="00B050"/>
                </a:solidFill>
              </a:rPr>
              <a:t>claires et </a:t>
            </a:r>
            <a:r>
              <a:rPr lang="fr-FR" sz="2400" b="1" dirty="0" smtClean="0">
                <a:solidFill>
                  <a:srgbClr val="00B050"/>
                </a:solidFill>
              </a:rPr>
              <a:t>détaillées </a:t>
            </a:r>
            <a:r>
              <a:rPr lang="fr-FR" sz="2400" dirty="0"/>
              <a:t>afin d’accompagner à la réalisation de l’exercice ;</a:t>
            </a:r>
          </a:p>
          <a:p>
            <a:pPr>
              <a:buFontTx/>
              <a:buChar char="-"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L’équipe de l’IAIS a été </a:t>
            </a:r>
            <a:r>
              <a:rPr lang="fr-FR" sz="2400" b="1" dirty="0">
                <a:solidFill>
                  <a:srgbClr val="00B050"/>
                </a:solidFill>
              </a:rPr>
              <a:t>disponible et réactive </a:t>
            </a:r>
            <a:r>
              <a:rPr lang="fr-FR" sz="2400" dirty="0"/>
              <a:t>pour répondre à nos interrogations ;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35 </a:t>
            </a:r>
            <a:r>
              <a:rPr lang="fr-FR" sz="2400" dirty="0" err="1" smtClean="0"/>
              <a:t>Jours.Homme</a:t>
            </a:r>
            <a:r>
              <a:rPr lang="fr-FR" sz="2400" dirty="0" smtClean="0"/>
              <a:t> ont </a:t>
            </a:r>
            <a:r>
              <a:rPr lang="fr-FR" sz="2400" dirty="0"/>
              <a:t>été nécessaires pour compléter le </a:t>
            </a:r>
            <a:r>
              <a:rPr lang="fr-FR" sz="2400" i="1" dirty="0"/>
              <a:t>Quantitative Component</a:t>
            </a:r>
            <a:r>
              <a:rPr lang="fr-FR" sz="2400" dirty="0"/>
              <a:t> avec automatisation pour les prochains exercices.</a:t>
            </a:r>
          </a:p>
          <a:p>
            <a:pPr marL="0" indent="0">
              <a:buNone/>
            </a:pPr>
            <a:endParaRPr lang="fr-FR" sz="24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BE5CE12-FAFA-4359-A91A-074E8E6CEA30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82089" y="1781987"/>
            <a:ext cx="496800" cy="496800"/>
            <a:chOff x="4034522" y="3489881"/>
            <a:chExt cx="842218" cy="842218"/>
          </a:xfrm>
        </p:grpSpPr>
        <p:sp>
          <p:nvSpPr>
            <p:cNvPr id="9" name="Rectangle à coins arrondis 99">
              <a:extLst>
                <a:ext uri="{FF2B5EF4-FFF2-40B4-BE49-F238E27FC236}">
                  <a16:creationId xmlns:a16="http://schemas.microsoft.com/office/drawing/2014/main" id="{DEA60559-5C54-4386-B8E3-16270194DCF2}"/>
                </a:ext>
              </a:extLst>
            </p:cNvPr>
            <p:cNvSpPr/>
            <p:nvPr/>
          </p:nvSpPr>
          <p:spPr bwMode="auto">
            <a:xfrm>
              <a:off x="4034522" y="3489881"/>
              <a:ext cx="842218" cy="842218"/>
            </a:xfrm>
            <a:prstGeom prst="roundRect">
              <a:avLst/>
            </a:prstGeom>
            <a:solidFill>
              <a:srgbClr val="00B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7500" tIns="35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900" kern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10" name="Rectangle 292">
              <a:extLst>
                <a:ext uri="{FF2B5EF4-FFF2-40B4-BE49-F238E27FC236}">
                  <a16:creationId xmlns:a16="http://schemas.microsoft.com/office/drawing/2014/main" id="{9395794C-5115-4595-93A2-8E3AD95E473E}"/>
                </a:ext>
              </a:extLst>
            </p:cNvPr>
            <p:cNvSpPr/>
            <p:nvPr/>
          </p:nvSpPr>
          <p:spPr bwMode="gray">
            <a:xfrm rot="10800000">
              <a:off x="4241263" y="3684552"/>
              <a:ext cx="428739" cy="452877"/>
            </a:xfrm>
            <a:custGeom>
              <a:avLst/>
              <a:gdLst/>
              <a:ahLst/>
              <a:cxnLst/>
              <a:rect l="l" t="t" r="r" b="b"/>
              <a:pathLst>
                <a:path w="428739" h="452877">
                  <a:moveTo>
                    <a:pt x="78554" y="452877"/>
                  </a:moveTo>
                  <a:lnTo>
                    <a:pt x="0" y="452877"/>
                  </a:lnTo>
                  <a:lnTo>
                    <a:pt x="0" y="164877"/>
                  </a:lnTo>
                  <a:lnTo>
                    <a:pt x="78554" y="164877"/>
                  </a:lnTo>
                  <a:close/>
                  <a:moveTo>
                    <a:pt x="374739" y="452877"/>
                  </a:moveTo>
                  <a:lnTo>
                    <a:pt x="104739" y="452877"/>
                  </a:lnTo>
                  <a:lnTo>
                    <a:pt x="104739" y="380877"/>
                  </a:lnTo>
                  <a:lnTo>
                    <a:pt x="104739" y="308877"/>
                  </a:lnTo>
                  <a:lnTo>
                    <a:pt x="104739" y="236877"/>
                  </a:lnTo>
                  <a:lnTo>
                    <a:pt x="104739" y="164877"/>
                  </a:lnTo>
                  <a:lnTo>
                    <a:pt x="148348" y="164877"/>
                  </a:lnTo>
                  <a:lnTo>
                    <a:pt x="176747" y="51280"/>
                  </a:lnTo>
                  <a:lnTo>
                    <a:pt x="176747" y="0"/>
                  </a:lnTo>
                  <a:lnTo>
                    <a:pt x="248747" y="0"/>
                  </a:lnTo>
                  <a:lnTo>
                    <a:pt x="248747" y="164877"/>
                  </a:lnTo>
                  <a:lnTo>
                    <a:pt x="428739" y="164877"/>
                  </a:lnTo>
                  <a:lnTo>
                    <a:pt x="428739" y="236877"/>
                  </a:lnTo>
                  <a:lnTo>
                    <a:pt x="410739" y="236877"/>
                  </a:lnTo>
                  <a:lnTo>
                    <a:pt x="410739" y="308877"/>
                  </a:lnTo>
                  <a:lnTo>
                    <a:pt x="392739" y="308877"/>
                  </a:lnTo>
                  <a:lnTo>
                    <a:pt x="392739" y="380877"/>
                  </a:lnTo>
                  <a:lnTo>
                    <a:pt x="374739" y="380877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47625" tIns="0" rIns="48600" bIns="0"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SzPct val="90000"/>
                <a:defRPr/>
              </a:pPr>
              <a:endParaRPr lang="fr-F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754AE96-5A2A-44F3-9BC0-35F04F574021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82089" y="2959906"/>
            <a:ext cx="496800" cy="496800"/>
            <a:chOff x="4034522" y="3489881"/>
            <a:chExt cx="842218" cy="842218"/>
          </a:xfrm>
        </p:grpSpPr>
        <p:sp>
          <p:nvSpPr>
            <p:cNvPr id="12" name="Rectangle à coins arrondis 99">
              <a:extLst>
                <a:ext uri="{FF2B5EF4-FFF2-40B4-BE49-F238E27FC236}">
                  <a16:creationId xmlns:a16="http://schemas.microsoft.com/office/drawing/2014/main" id="{5344DF73-2925-458D-917A-5255D17D041C}"/>
                </a:ext>
              </a:extLst>
            </p:cNvPr>
            <p:cNvSpPr/>
            <p:nvPr/>
          </p:nvSpPr>
          <p:spPr bwMode="auto">
            <a:xfrm>
              <a:off x="4034522" y="3489881"/>
              <a:ext cx="842218" cy="842218"/>
            </a:xfrm>
            <a:prstGeom prst="roundRect">
              <a:avLst/>
            </a:prstGeom>
            <a:solidFill>
              <a:srgbClr val="00B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7500" tIns="35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900" kern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13" name="Rectangle 292">
              <a:extLst>
                <a:ext uri="{FF2B5EF4-FFF2-40B4-BE49-F238E27FC236}">
                  <a16:creationId xmlns:a16="http://schemas.microsoft.com/office/drawing/2014/main" id="{7AD722CA-0A41-48F8-B93C-8C589C5A7FF6}"/>
                </a:ext>
              </a:extLst>
            </p:cNvPr>
            <p:cNvSpPr/>
            <p:nvPr/>
          </p:nvSpPr>
          <p:spPr bwMode="gray">
            <a:xfrm rot="10800000">
              <a:off x="4241263" y="3684552"/>
              <a:ext cx="428739" cy="452877"/>
            </a:xfrm>
            <a:custGeom>
              <a:avLst/>
              <a:gdLst/>
              <a:ahLst/>
              <a:cxnLst/>
              <a:rect l="l" t="t" r="r" b="b"/>
              <a:pathLst>
                <a:path w="428739" h="452877">
                  <a:moveTo>
                    <a:pt x="78554" y="452877"/>
                  </a:moveTo>
                  <a:lnTo>
                    <a:pt x="0" y="452877"/>
                  </a:lnTo>
                  <a:lnTo>
                    <a:pt x="0" y="164877"/>
                  </a:lnTo>
                  <a:lnTo>
                    <a:pt x="78554" y="164877"/>
                  </a:lnTo>
                  <a:close/>
                  <a:moveTo>
                    <a:pt x="374739" y="452877"/>
                  </a:moveTo>
                  <a:lnTo>
                    <a:pt x="104739" y="452877"/>
                  </a:lnTo>
                  <a:lnTo>
                    <a:pt x="104739" y="380877"/>
                  </a:lnTo>
                  <a:lnTo>
                    <a:pt x="104739" y="308877"/>
                  </a:lnTo>
                  <a:lnTo>
                    <a:pt x="104739" y="236877"/>
                  </a:lnTo>
                  <a:lnTo>
                    <a:pt x="104739" y="164877"/>
                  </a:lnTo>
                  <a:lnTo>
                    <a:pt x="148348" y="164877"/>
                  </a:lnTo>
                  <a:lnTo>
                    <a:pt x="176747" y="51280"/>
                  </a:lnTo>
                  <a:lnTo>
                    <a:pt x="176747" y="0"/>
                  </a:lnTo>
                  <a:lnTo>
                    <a:pt x="248747" y="0"/>
                  </a:lnTo>
                  <a:lnTo>
                    <a:pt x="248747" y="164877"/>
                  </a:lnTo>
                  <a:lnTo>
                    <a:pt x="428739" y="164877"/>
                  </a:lnTo>
                  <a:lnTo>
                    <a:pt x="428739" y="236877"/>
                  </a:lnTo>
                  <a:lnTo>
                    <a:pt x="410739" y="236877"/>
                  </a:lnTo>
                  <a:lnTo>
                    <a:pt x="410739" y="308877"/>
                  </a:lnTo>
                  <a:lnTo>
                    <a:pt x="392739" y="308877"/>
                  </a:lnTo>
                  <a:lnTo>
                    <a:pt x="392739" y="380877"/>
                  </a:lnTo>
                  <a:lnTo>
                    <a:pt x="374739" y="380877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47625" tIns="0" rIns="48600" bIns="0"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SzPct val="90000"/>
                <a:defRPr/>
              </a:pPr>
              <a:endParaRPr lang="fr-F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11C4054-EF55-4ACF-B6DF-959294A792D3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282087" y="4137824"/>
            <a:ext cx="496800" cy="496800"/>
            <a:chOff x="4034522" y="3489881"/>
            <a:chExt cx="842218" cy="842218"/>
          </a:xfrm>
        </p:grpSpPr>
        <p:sp>
          <p:nvSpPr>
            <p:cNvPr id="15" name="Rectangle à coins arrondis 99">
              <a:extLst>
                <a:ext uri="{FF2B5EF4-FFF2-40B4-BE49-F238E27FC236}">
                  <a16:creationId xmlns:a16="http://schemas.microsoft.com/office/drawing/2014/main" id="{0A07A920-7988-4D76-82ED-1B4BAE7772A0}"/>
                </a:ext>
              </a:extLst>
            </p:cNvPr>
            <p:cNvSpPr/>
            <p:nvPr/>
          </p:nvSpPr>
          <p:spPr bwMode="auto">
            <a:xfrm>
              <a:off x="4034522" y="3489881"/>
              <a:ext cx="842218" cy="842218"/>
            </a:xfrm>
            <a:prstGeom prst="roundRect">
              <a:avLst/>
            </a:prstGeom>
            <a:solidFill>
              <a:srgbClr val="00B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7500" tIns="35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900" kern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16" name="Rectangle 292">
              <a:extLst>
                <a:ext uri="{FF2B5EF4-FFF2-40B4-BE49-F238E27FC236}">
                  <a16:creationId xmlns:a16="http://schemas.microsoft.com/office/drawing/2014/main" id="{E7EF7D08-935E-4B83-AC16-47B4D8A9475B}"/>
                </a:ext>
              </a:extLst>
            </p:cNvPr>
            <p:cNvSpPr/>
            <p:nvPr/>
          </p:nvSpPr>
          <p:spPr bwMode="gray">
            <a:xfrm rot="10800000">
              <a:off x="4241263" y="3684552"/>
              <a:ext cx="428739" cy="452877"/>
            </a:xfrm>
            <a:custGeom>
              <a:avLst/>
              <a:gdLst/>
              <a:ahLst/>
              <a:cxnLst/>
              <a:rect l="l" t="t" r="r" b="b"/>
              <a:pathLst>
                <a:path w="428739" h="452877">
                  <a:moveTo>
                    <a:pt x="78554" y="452877"/>
                  </a:moveTo>
                  <a:lnTo>
                    <a:pt x="0" y="452877"/>
                  </a:lnTo>
                  <a:lnTo>
                    <a:pt x="0" y="164877"/>
                  </a:lnTo>
                  <a:lnTo>
                    <a:pt x="78554" y="164877"/>
                  </a:lnTo>
                  <a:close/>
                  <a:moveTo>
                    <a:pt x="374739" y="452877"/>
                  </a:moveTo>
                  <a:lnTo>
                    <a:pt x="104739" y="452877"/>
                  </a:lnTo>
                  <a:lnTo>
                    <a:pt x="104739" y="380877"/>
                  </a:lnTo>
                  <a:lnTo>
                    <a:pt x="104739" y="308877"/>
                  </a:lnTo>
                  <a:lnTo>
                    <a:pt x="104739" y="236877"/>
                  </a:lnTo>
                  <a:lnTo>
                    <a:pt x="104739" y="164877"/>
                  </a:lnTo>
                  <a:lnTo>
                    <a:pt x="148348" y="164877"/>
                  </a:lnTo>
                  <a:lnTo>
                    <a:pt x="176747" y="51280"/>
                  </a:lnTo>
                  <a:lnTo>
                    <a:pt x="176747" y="0"/>
                  </a:lnTo>
                  <a:lnTo>
                    <a:pt x="248747" y="0"/>
                  </a:lnTo>
                  <a:lnTo>
                    <a:pt x="248747" y="164877"/>
                  </a:lnTo>
                  <a:lnTo>
                    <a:pt x="428739" y="164877"/>
                  </a:lnTo>
                  <a:lnTo>
                    <a:pt x="428739" y="236877"/>
                  </a:lnTo>
                  <a:lnTo>
                    <a:pt x="410739" y="236877"/>
                  </a:lnTo>
                  <a:lnTo>
                    <a:pt x="410739" y="308877"/>
                  </a:lnTo>
                  <a:lnTo>
                    <a:pt x="392739" y="308877"/>
                  </a:lnTo>
                  <a:lnTo>
                    <a:pt x="392739" y="380877"/>
                  </a:lnTo>
                  <a:lnTo>
                    <a:pt x="374739" y="380877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47625" tIns="0" rIns="48600" bIns="0"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SzPct val="90000"/>
                <a:defRPr/>
              </a:pPr>
              <a:endParaRPr lang="fr-FR" sz="120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18F00532-8B7E-044C-846A-B2CF5A163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8" y="-21237"/>
            <a:ext cx="9144000" cy="88521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724DD32-0996-1341-82F0-899E6F120034}"/>
              </a:ext>
            </a:extLst>
          </p:cNvPr>
          <p:cNvSpPr/>
          <p:nvPr/>
        </p:nvSpPr>
        <p:spPr>
          <a:xfrm>
            <a:off x="66522" y="163281"/>
            <a:ext cx="6912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887852"/>
                </a:solidFill>
                <a:cs typeface="Calibri"/>
              </a:rPr>
              <a:t>Leviers facilitants l’exercice &amp; challenges rencontrés</a:t>
            </a:r>
          </a:p>
        </p:txBody>
      </p:sp>
    </p:spTree>
    <p:extLst>
      <p:ext uri="{BB962C8B-B14F-4D97-AF65-F5344CB8AC3E}">
        <p14:creationId xmlns:p14="http://schemas.microsoft.com/office/powerpoint/2010/main" val="269236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44092FB2-B88A-4648-B3CF-D51BD9A4FC53}"/>
              </a:ext>
            </a:extLst>
          </p:cNvPr>
          <p:cNvGrpSpPr/>
          <p:nvPr/>
        </p:nvGrpSpPr>
        <p:grpSpPr>
          <a:xfrm>
            <a:off x="396500" y="1947024"/>
            <a:ext cx="7909299" cy="3986636"/>
            <a:chOff x="486703" y="1219782"/>
            <a:chExt cx="8600758" cy="44018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5E3C5C-9810-4285-8F9A-95035F96E8B0}"/>
                </a:ext>
              </a:extLst>
            </p:cNvPr>
            <p:cNvSpPr/>
            <p:nvPr/>
          </p:nvSpPr>
          <p:spPr>
            <a:xfrm>
              <a:off x="1832654" y="1219782"/>
              <a:ext cx="7254806" cy="1019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kern="0" dirty="0">
                  <a:solidFill>
                    <a:srgbClr val="00B050"/>
                  </a:solidFill>
                  <a:latin typeface="Arial"/>
                </a:rPr>
                <a:t>Amélioration</a:t>
              </a:r>
              <a:r>
                <a:rPr lang="fr-FR" b="1" kern="0" dirty="0">
                  <a:solidFill>
                    <a:srgbClr val="363534"/>
                  </a:solidFill>
                  <a:latin typeface="Arial"/>
                </a:rPr>
                <a:t> du suivi des risques : l’exercice a permis à l’ACAPS </a:t>
              </a:r>
              <a:r>
                <a:rPr lang="fr-FR" b="1" kern="0" dirty="0">
                  <a:solidFill>
                    <a:srgbClr val="00B050"/>
                  </a:solidFill>
                  <a:latin typeface="Arial"/>
                </a:rPr>
                <a:t>d’enrichir</a:t>
              </a:r>
              <a:r>
                <a:rPr lang="fr-FR" b="1" kern="0" dirty="0">
                  <a:solidFill>
                    <a:srgbClr val="363534"/>
                  </a:solidFill>
                  <a:latin typeface="Arial"/>
                </a:rPr>
                <a:t> ses tableaux de bord de suivi avec des indicateurs issus du SWM</a:t>
              </a:r>
            </a:p>
          </p:txBody>
        </p:sp>
        <p:grpSp>
          <p:nvGrpSpPr>
            <p:cNvPr id="15" name="Groupe 33">
              <a:extLst>
                <a:ext uri="{FF2B5EF4-FFF2-40B4-BE49-F238E27FC236}">
                  <a16:creationId xmlns:a16="http://schemas.microsoft.com/office/drawing/2014/main" id="{F143EB87-5386-405C-9268-7649577C092B}"/>
                </a:ext>
              </a:extLst>
            </p:cNvPr>
            <p:cNvGrpSpPr/>
            <p:nvPr/>
          </p:nvGrpSpPr>
          <p:grpSpPr>
            <a:xfrm>
              <a:off x="587212" y="3784322"/>
              <a:ext cx="641383" cy="677351"/>
              <a:chOff x="549750" y="4047793"/>
              <a:chExt cx="641244" cy="677351"/>
            </a:xfrm>
          </p:grpSpPr>
          <p:grpSp>
            <p:nvGrpSpPr>
              <p:cNvPr id="38" name="Groupe 29">
                <a:extLst>
                  <a:ext uri="{FF2B5EF4-FFF2-40B4-BE49-F238E27FC236}">
                    <a16:creationId xmlns:a16="http://schemas.microsoft.com/office/drawing/2014/main" id="{656F7297-C1F1-47B4-850F-F9FF30A8B2E0}"/>
                  </a:ext>
                </a:extLst>
              </p:cNvPr>
              <p:cNvGrpSpPr/>
              <p:nvPr/>
            </p:nvGrpSpPr>
            <p:grpSpPr>
              <a:xfrm>
                <a:off x="549750" y="4293096"/>
                <a:ext cx="641244" cy="432048"/>
                <a:chOff x="546372" y="4293096"/>
                <a:chExt cx="641244" cy="432048"/>
              </a:xfrm>
            </p:grpSpPr>
            <p:sp>
              <p:nvSpPr>
                <p:cNvPr id="43" name="Rectangle à coins arrondis 21">
                  <a:extLst>
                    <a:ext uri="{FF2B5EF4-FFF2-40B4-BE49-F238E27FC236}">
                      <a16:creationId xmlns:a16="http://schemas.microsoft.com/office/drawing/2014/main" id="{E7B4515E-A738-4046-965C-4062DE9D4BAC}"/>
                    </a:ext>
                  </a:extLst>
                </p:cNvPr>
                <p:cNvSpPr/>
                <p:nvPr/>
              </p:nvSpPr>
              <p:spPr bwMode="gray">
                <a:xfrm>
                  <a:off x="614994" y="4365104"/>
                  <a:ext cx="504000" cy="360040"/>
                </a:xfrm>
                <a:prstGeom prst="roundRect">
                  <a:avLst/>
                </a:prstGeom>
                <a:solidFill>
                  <a:srgbClr val="FFFFFF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47625" tIns="0" rIns="48600" bIns="0" rtlCol="0" anchor="ctr"/>
                <a:lstStyle/>
                <a:p>
                  <a:pPr algn="ctr" defTabSz="685800">
                    <a:spcBef>
                      <a:spcPct val="0"/>
                    </a:spcBef>
                    <a:buSzPct val="90000"/>
                    <a:defRPr/>
                  </a:pPr>
                  <a:endParaRPr lang="fr-FR" sz="1200" b="1" kern="0" dirty="0">
                    <a:solidFill>
                      <a:srgbClr val="FFFFFF"/>
                    </a:solidFill>
                    <a:latin typeface="Arial"/>
                    <a:cs typeface="Arial" pitchFamily="34" charset="0"/>
                  </a:endParaRPr>
                </a:p>
              </p:txBody>
            </p:sp>
            <p:grpSp>
              <p:nvGrpSpPr>
                <p:cNvPr id="44" name="Groupe 28">
                  <a:extLst>
                    <a:ext uri="{FF2B5EF4-FFF2-40B4-BE49-F238E27FC236}">
                      <a16:creationId xmlns:a16="http://schemas.microsoft.com/office/drawing/2014/main" id="{E51F6E8F-7955-4559-8930-237E37F2BC74}"/>
                    </a:ext>
                  </a:extLst>
                </p:cNvPr>
                <p:cNvGrpSpPr/>
                <p:nvPr/>
              </p:nvGrpSpPr>
              <p:grpSpPr>
                <a:xfrm>
                  <a:off x="546372" y="4437120"/>
                  <a:ext cx="641244" cy="72000"/>
                  <a:chOff x="546372" y="4365112"/>
                  <a:chExt cx="641244" cy="72000"/>
                </a:xfrm>
              </p:grpSpPr>
              <p:sp>
                <p:nvSpPr>
                  <p:cNvPr id="46" name="Ellipse 45">
                    <a:extLst>
                      <a:ext uri="{FF2B5EF4-FFF2-40B4-BE49-F238E27FC236}">
                        <a16:creationId xmlns:a16="http://schemas.microsoft.com/office/drawing/2014/main" id="{72D77C0C-7EBE-49F3-A213-8F0054B4578A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1115616" y="4365112"/>
                    <a:ext cx="72000" cy="72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47625" tIns="0" rIns="48600" bIns="0" rtlCol="0" anchor="ctr"/>
                  <a:lstStyle/>
                  <a:p>
                    <a:pPr algn="ctr" defTabSz="685800">
                      <a:spcBef>
                        <a:spcPct val="0"/>
                      </a:spcBef>
                      <a:buSzPct val="90000"/>
                      <a:defRPr/>
                    </a:pPr>
                    <a:endParaRPr lang="fr-FR" sz="1200" b="1" kern="0" dirty="0">
                      <a:solidFill>
                        <a:srgbClr val="FFFFFF"/>
                      </a:solidFill>
                      <a:latin typeface="Arial"/>
                      <a:cs typeface="Arial" pitchFamily="34" charset="0"/>
                    </a:endParaRPr>
                  </a:p>
                </p:txBody>
              </p:sp>
              <p:sp>
                <p:nvSpPr>
                  <p:cNvPr id="47" name="Ellipse 46">
                    <a:extLst>
                      <a:ext uri="{FF2B5EF4-FFF2-40B4-BE49-F238E27FC236}">
                        <a16:creationId xmlns:a16="http://schemas.microsoft.com/office/drawing/2014/main" id="{4FAF84F2-361F-4826-A142-392815A0EAD5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546372" y="4365112"/>
                    <a:ext cx="72000" cy="72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47625" tIns="0" rIns="48600" bIns="0" rtlCol="0" anchor="ctr"/>
                  <a:lstStyle/>
                  <a:p>
                    <a:pPr algn="ctr" defTabSz="685800">
                      <a:spcBef>
                        <a:spcPct val="0"/>
                      </a:spcBef>
                      <a:buSzPct val="90000"/>
                      <a:defRPr/>
                    </a:pPr>
                    <a:endParaRPr lang="fr-FR" sz="1200" b="1" kern="0" dirty="0">
                      <a:solidFill>
                        <a:srgbClr val="FFFFFF"/>
                      </a:solidFill>
                      <a:latin typeface="Arial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5" name="Corde 44">
                  <a:extLst>
                    <a:ext uri="{FF2B5EF4-FFF2-40B4-BE49-F238E27FC236}">
                      <a16:creationId xmlns:a16="http://schemas.microsoft.com/office/drawing/2014/main" id="{394FE03D-30CC-4660-B562-032CB988C484}"/>
                    </a:ext>
                  </a:extLst>
                </p:cNvPr>
                <p:cNvSpPr/>
                <p:nvPr/>
              </p:nvSpPr>
              <p:spPr bwMode="gray">
                <a:xfrm rot="5400000">
                  <a:off x="812994" y="4149096"/>
                  <a:ext cx="108000" cy="396000"/>
                </a:xfrm>
                <a:prstGeom prst="chord">
                  <a:avLst>
                    <a:gd name="adj1" fmla="val 5352587"/>
                    <a:gd name="adj2" fmla="val 16200000"/>
                  </a:avLst>
                </a:prstGeom>
                <a:solidFill>
                  <a:srgbClr val="FFFFFF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47625" tIns="0" rIns="48600" bIns="0" rtlCol="0" anchor="ctr"/>
                <a:lstStyle/>
                <a:p>
                  <a:pPr algn="ctr" defTabSz="685800">
                    <a:spcBef>
                      <a:spcPct val="0"/>
                    </a:spcBef>
                    <a:buSzPct val="90000"/>
                    <a:defRPr/>
                  </a:pPr>
                  <a:endParaRPr lang="fr-FR" sz="1200" b="1" kern="0" dirty="0">
                    <a:solidFill>
                      <a:srgbClr val="FFFFFF"/>
                    </a:solidFill>
                    <a:latin typeface="Arial"/>
                    <a:cs typeface="Arial" pitchFamily="34" charset="0"/>
                  </a:endParaRPr>
                </a:p>
              </p:txBody>
            </p:sp>
          </p:grpSp>
          <p:sp>
            <p:nvSpPr>
              <p:cNvPr id="39" name="Organigramme : Délai 38">
                <a:extLst>
                  <a:ext uri="{FF2B5EF4-FFF2-40B4-BE49-F238E27FC236}">
                    <a16:creationId xmlns:a16="http://schemas.microsoft.com/office/drawing/2014/main" id="{BA0A7881-D5CF-4D88-BCF6-4D3D6EDAA4AC}"/>
                  </a:ext>
                </a:extLst>
              </p:cNvPr>
              <p:cNvSpPr/>
              <p:nvPr/>
            </p:nvSpPr>
            <p:spPr bwMode="gray">
              <a:xfrm rot="16923713">
                <a:off x="974965" y="4253731"/>
                <a:ext cx="36000" cy="36000"/>
              </a:xfrm>
              <a:prstGeom prst="flowChartDelay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40" name="Nuage 39">
                <a:extLst>
                  <a:ext uri="{FF2B5EF4-FFF2-40B4-BE49-F238E27FC236}">
                    <a16:creationId xmlns:a16="http://schemas.microsoft.com/office/drawing/2014/main" id="{25B26E72-EB21-4D42-89C1-AF145CAA929A}"/>
                  </a:ext>
                </a:extLst>
              </p:cNvPr>
              <p:cNvSpPr/>
              <p:nvPr/>
            </p:nvSpPr>
            <p:spPr bwMode="gray">
              <a:xfrm>
                <a:off x="791580" y="4047793"/>
                <a:ext cx="180020" cy="173295"/>
              </a:xfrm>
              <a:prstGeom prst="cloud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41" name="Nuage 40">
                <a:extLst>
                  <a:ext uri="{FF2B5EF4-FFF2-40B4-BE49-F238E27FC236}">
                    <a16:creationId xmlns:a16="http://schemas.microsoft.com/office/drawing/2014/main" id="{BA281B3D-D01A-4F25-9424-DC7B2AF9B431}"/>
                  </a:ext>
                </a:extLst>
              </p:cNvPr>
              <p:cNvSpPr/>
              <p:nvPr/>
            </p:nvSpPr>
            <p:spPr bwMode="gray">
              <a:xfrm>
                <a:off x="996364" y="4149072"/>
                <a:ext cx="72008" cy="72000"/>
              </a:xfrm>
              <a:prstGeom prst="cloud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665690-3411-49B4-9DC6-39CF22D98D1E}"/>
                </a:ext>
              </a:extLst>
            </p:cNvPr>
            <p:cNvSpPr/>
            <p:nvPr/>
          </p:nvSpPr>
          <p:spPr>
            <a:xfrm>
              <a:off x="1832654" y="4083624"/>
              <a:ext cx="7254806" cy="1019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kern="0" dirty="0">
                  <a:latin typeface="Arial"/>
                </a:rPr>
                <a:t>Contribuer à l’élaboration de </a:t>
              </a:r>
              <a:r>
                <a:rPr lang="fr-FR" b="1" kern="0" dirty="0">
                  <a:solidFill>
                    <a:srgbClr val="4BACC6"/>
                  </a:solidFill>
                  <a:latin typeface="Arial"/>
                </a:rPr>
                <a:t>statistiques</a:t>
              </a:r>
              <a:r>
                <a:rPr lang="fr-FR" b="1" kern="0" dirty="0">
                  <a:latin typeface="Arial"/>
                </a:rPr>
                <a:t> agrégées spécifiques au </a:t>
              </a:r>
              <a:r>
                <a:rPr lang="fr-FR" b="1" kern="0" dirty="0">
                  <a:solidFill>
                    <a:srgbClr val="4BACC6"/>
                  </a:solidFill>
                  <a:latin typeface="Arial"/>
                </a:rPr>
                <a:t>continent africain</a:t>
              </a:r>
            </a:p>
            <a:p>
              <a:pPr defTabSz="685800">
                <a:defRPr/>
              </a:pPr>
              <a:endParaRPr lang="fr-FR" b="1" kern="0" dirty="0">
                <a:solidFill>
                  <a:srgbClr val="363534"/>
                </a:solidFill>
                <a:latin typeface="Arial"/>
              </a:endParaRPr>
            </a:p>
          </p:txBody>
        </p:sp>
        <p:grpSp>
          <p:nvGrpSpPr>
            <p:cNvPr id="29" name="Groupe 61">
              <a:extLst>
                <a:ext uri="{FF2B5EF4-FFF2-40B4-BE49-F238E27FC236}">
                  <a16:creationId xmlns:a16="http://schemas.microsoft.com/office/drawing/2014/main" id="{75149982-9391-42CA-A688-023406FA5871}"/>
                </a:ext>
              </a:extLst>
            </p:cNvPr>
            <p:cNvGrpSpPr/>
            <p:nvPr/>
          </p:nvGrpSpPr>
          <p:grpSpPr>
            <a:xfrm rot="19003307">
              <a:off x="673988" y="5220118"/>
              <a:ext cx="299285" cy="401563"/>
              <a:chOff x="679156" y="4979981"/>
              <a:chExt cx="299220" cy="401563"/>
            </a:xfrm>
          </p:grpSpPr>
          <p:sp>
            <p:nvSpPr>
              <p:cNvPr id="34" name="Organigramme : Délai 33">
                <a:extLst>
                  <a:ext uri="{FF2B5EF4-FFF2-40B4-BE49-F238E27FC236}">
                    <a16:creationId xmlns:a16="http://schemas.microsoft.com/office/drawing/2014/main" id="{19A1E400-83B8-4770-89E8-D60BD303BA44}"/>
                  </a:ext>
                </a:extLst>
              </p:cNvPr>
              <p:cNvSpPr/>
              <p:nvPr/>
            </p:nvSpPr>
            <p:spPr bwMode="gray">
              <a:xfrm>
                <a:off x="679156" y="5105982"/>
                <a:ext cx="119208" cy="149563"/>
              </a:xfrm>
              <a:prstGeom prst="flowChartDelay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35" name="Organigramme : Délai 34">
                <a:extLst>
                  <a:ext uri="{FF2B5EF4-FFF2-40B4-BE49-F238E27FC236}">
                    <a16:creationId xmlns:a16="http://schemas.microsoft.com/office/drawing/2014/main" id="{DD7F73C1-8D44-4169-9776-40A5F6F2D4F1}"/>
                  </a:ext>
                </a:extLst>
              </p:cNvPr>
              <p:cNvSpPr/>
              <p:nvPr/>
            </p:nvSpPr>
            <p:spPr bwMode="gray">
              <a:xfrm>
                <a:off x="859168" y="5231981"/>
                <a:ext cx="119208" cy="149563"/>
              </a:xfrm>
              <a:prstGeom prst="flowChartDelay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36" name="Organigramme : Délai 35">
                <a:extLst>
                  <a:ext uri="{FF2B5EF4-FFF2-40B4-BE49-F238E27FC236}">
                    <a16:creationId xmlns:a16="http://schemas.microsoft.com/office/drawing/2014/main" id="{73C3B2C0-322A-4A7C-86D7-C3DCA6CA19B4}"/>
                  </a:ext>
                </a:extLst>
              </p:cNvPr>
              <p:cNvSpPr/>
              <p:nvPr/>
            </p:nvSpPr>
            <p:spPr bwMode="gray">
              <a:xfrm>
                <a:off x="859168" y="4979981"/>
                <a:ext cx="119208" cy="149563"/>
              </a:xfrm>
              <a:prstGeom prst="flowChartDelay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04B20E8-BD1A-4B4A-A49A-588F0F030DB9}"/>
                </a:ext>
              </a:extLst>
            </p:cNvPr>
            <p:cNvSpPr/>
            <p:nvPr/>
          </p:nvSpPr>
          <p:spPr>
            <a:xfrm>
              <a:off x="1832655" y="2589712"/>
              <a:ext cx="7254806" cy="1019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fr-FR" b="1" kern="0" dirty="0">
                  <a:solidFill>
                    <a:srgbClr val="363534"/>
                  </a:solidFill>
                  <a:latin typeface="Arial"/>
                </a:rPr>
                <a:t>L’exercice SWM a porté sur les exercices 2019 et 2020 ce qui permet d'avoir une évaluation de </a:t>
              </a:r>
              <a:r>
                <a:rPr lang="fr-FR" b="1" kern="0" dirty="0">
                  <a:solidFill>
                    <a:srgbClr val="FFC000"/>
                  </a:solidFill>
                  <a:latin typeface="Arial"/>
                </a:rPr>
                <a:t>l'impact du Covid-19 </a:t>
              </a:r>
              <a:r>
                <a:rPr lang="fr-FR" b="1" kern="0" dirty="0">
                  <a:solidFill>
                    <a:srgbClr val="363534"/>
                  </a:solidFill>
                  <a:latin typeface="Arial"/>
                </a:rPr>
                <a:t>sur le secteur mondial de l'assurance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39C9D359-E472-42C9-B6C6-E64B76B9725D}"/>
                </a:ext>
              </a:extLst>
            </p:cNvPr>
            <p:cNvGrpSpPr/>
            <p:nvPr/>
          </p:nvGrpSpPr>
          <p:grpSpPr>
            <a:xfrm>
              <a:off x="486703" y="2584102"/>
              <a:ext cx="842400" cy="850267"/>
              <a:chOff x="486703" y="2584102"/>
              <a:chExt cx="912403" cy="850267"/>
            </a:xfrm>
          </p:grpSpPr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0EC4C6FB-B998-495A-A631-F0E7FDEEC978}"/>
                  </a:ext>
                </a:extLst>
              </p:cNvPr>
              <p:cNvSpPr/>
              <p:nvPr/>
            </p:nvSpPr>
            <p:spPr bwMode="auto">
              <a:xfrm>
                <a:off x="486703" y="2584102"/>
                <a:ext cx="912403" cy="842218"/>
              </a:xfrm>
              <a:prstGeom prst="ellipse">
                <a:avLst/>
              </a:prstGeom>
              <a:solidFill>
                <a:srgbClr val="FF6A00"/>
              </a:solidFill>
              <a:ln w="38100" cap="flat" cmpd="sng" algn="ctr">
                <a:solidFill>
                  <a:srgbClr val="FF6A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67500" tIns="35100" rIns="67500" bIns="35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2100" b="1" kern="0" spc="-248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2" name="Explosion 1 42">
                <a:extLst>
                  <a:ext uri="{FF2B5EF4-FFF2-40B4-BE49-F238E27FC236}">
                    <a16:creationId xmlns:a16="http://schemas.microsoft.com/office/drawing/2014/main" id="{F5F3925F-F39F-44D0-88E6-CA02D639662F}"/>
                  </a:ext>
                </a:extLst>
              </p:cNvPr>
              <p:cNvSpPr/>
              <p:nvPr/>
            </p:nvSpPr>
            <p:spPr bwMode="gray">
              <a:xfrm>
                <a:off x="594335" y="2656110"/>
                <a:ext cx="468000" cy="504000"/>
              </a:xfrm>
              <a:prstGeom prst="irregularSeal1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23" name="Explosion 2 41">
                <a:extLst>
                  <a:ext uri="{FF2B5EF4-FFF2-40B4-BE49-F238E27FC236}">
                    <a16:creationId xmlns:a16="http://schemas.microsoft.com/office/drawing/2014/main" id="{340BF8E1-05F7-4B85-ADA1-F59D0DB21281}"/>
                  </a:ext>
                </a:extLst>
              </p:cNvPr>
              <p:cNvSpPr/>
              <p:nvPr/>
            </p:nvSpPr>
            <p:spPr bwMode="gray">
              <a:xfrm rot="11970160">
                <a:off x="677446" y="2813785"/>
                <a:ext cx="672614" cy="620584"/>
              </a:xfrm>
              <a:prstGeom prst="irregularSeal2">
                <a:avLst/>
              </a:prstGeom>
              <a:solidFill>
                <a:srgbClr val="FFFFFF"/>
              </a:solidFill>
              <a:ln w="28575" algn="ctr">
                <a:solidFill>
                  <a:srgbClr val="FF6A00"/>
                </a:solidFill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24" name="Étoile à 5 branches 43">
                <a:extLst>
                  <a:ext uri="{FF2B5EF4-FFF2-40B4-BE49-F238E27FC236}">
                    <a16:creationId xmlns:a16="http://schemas.microsoft.com/office/drawing/2014/main" id="{71C35EB1-2013-4746-9F13-034B3A6AD14F}"/>
                  </a:ext>
                </a:extLst>
              </p:cNvPr>
              <p:cNvSpPr/>
              <p:nvPr/>
            </p:nvSpPr>
            <p:spPr bwMode="gray">
              <a:xfrm rot="2005054">
                <a:off x="1012138" y="2618790"/>
                <a:ext cx="195000" cy="180000"/>
              </a:xfrm>
              <a:prstGeom prst="star5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25" name="Étoile à 5 branches 44">
                <a:extLst>
                  <a:ext uri="{FF2B5EF4-FFF2-40B4-BE49-F238E27FC236}">
                    <a16:creationId xmlns:a16="http://schemas.microsoft.com/office/drawing/2014/main" id="{11032A79-6779-4F59-A0AA-0BEBCB7D6122}"/>
                  </a:ext>
                </a:extLst>
              </p:cNvPr>
              <p:cNvSpPr/>
              <p:nvPr/>
            </p:nvSpPr>
            <p:spPr bwMode="gray">
              <a:xfrm rot="2005054">
                <a:off x="1156634" y="2814001"/>
                <a:ext cx="78000" cy="72000"/>
              </a:xfrm>
              <a:prstGeom prst="star5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26" name="Étoile à 5 branches 45">
                <a:extLst>
                  <a:ext uri="{FF2B5EF4-FFF2-40B4-BE49-F238E27FC236}">
                    <a16:creationId xmlns:a16="http://schemas.microsoft.com/office/drawing/2014/main" id="{BD0345A3-4046-4987-83D3-7D78CC479330}"/>
                  </a:ext>
                </a:extLst>
              </p:cNvPr>
              <p:cNvSpPr/>
              <p:nvPr/>
            </p:nvSpPr>
            <p:spPr bwMode="gray">
              <a:xfrm rot="2005054">
                <a:off x="610595" y="3168433"/>
                <a:ext cx="78000" cy="72000"/>
              </a:xfrm>
              <a:prstGeom prst="star5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  <p:sp>
            <p:nvSpPr>
              <p:cNvPr id="27" name="Étoile à 5 branches 46">
                <a:extLst>
                  <a:ext uri="{FF2B5EF4-FFF2-40B4-BE49-F238E27FC236}">
                    <a16:creationId xmlns:a16="http://schemas.microsoft.com/office/drawing/2014/main" id="{222BB0B0-1BC8-47F2-B6D2-5B045C61D13E}"/>
                  </a:ext>
                </a:extLst>
              </p:cNvPr>
              <p:cNvSpPr/>
              <p:nvPr/>
            </p:nvSpPr>
            <p:spPr bwMode="gray">
              <a:xfrm rot="2005054">
                <a:off x="576873" y="3068682"/>
                <a:ext cx="78000" cy="72000"/>
              </a:xfrm>
              <a:prstGeom prst="star5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47625" tIns="0" rIns="48600" bIns="0" rtlCol="0" anchor="ctr"/>
              <a:lstStyle/>
              <a:p>
                <a:pPr algn="ctr" defTabSz="685800">
                  <a:spcBef>
                    <a:spcPct val="0"/>
                  </a:spcBef>
                  <a:buSzPct val="90000"/>
                  <a:defRPr/>
                </a:pPr>
                <a:endParaRPr lang="fr-FR" sz="1200" b="1" kern="0" dirty="0">
                  <a:solidFill>
                    <a:srgbClr val="FFFFFF"/>
                  </a:solidFill>
                  <a:latin typeface="Arial"/>
                  <a:cs typeface="Arial" pitchFamily="34" charset="0"/>
                </a:endParaRP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4F13EE6-D03A-4B28-8C4A-E9D82C9C8624}"/>
              </a:ext>
            </a:extLst>
          </p:cNvPr>
          <p:cNvGrpSpPr>
            <a:grpSpLocks noChangeAspect="1"/>
          </p:cNvGrpSpPr>
          <p:nvPr/>
        </p:nvGrpSpPr>
        <p:grpSpPr>
          <a:xfrm>
            <a:off x="413398" y="1996023"/>
            <a:ext cx="722657" cy="673179"/>
            <a:chOff x="5636701" y="2936929"/>
            <a:chExt cx="662344" cy="662344"/>
          </a:xfrm>
        </p:grpSpPr>
        <p:sp>
          <p:nvSpPr>
            <p:cNvPr id="54" name="Rectangle à coins arrondis 734">
              <a:extLst>
                <a:ext uri="{FF2B5EF4-FFF2-40B4-BE49-F238E27FC236}">
                  <a16:creationId xmlns:a16="http://schemas.microsoft.com/office/drawing/2014/main" id="{2AB62E72-8DBF-4BD0-AE09-ABC7697D5D56}"/>
                </a:ext>
              </a:extLst>
            </p:cNvPr>
            <p:cNvSpPr/>
            <p:nvPr/>
          </p:nvSpPr>
          <p:spPr bwMode="auto">
            <a:xfrm>
              <a:off x="5636701" y="2936929"/>
              <a:ext cx="662344" cy="662344"/>
            </a:xfrm>
            <a:prstGeom prst="roundRect">
              <a:avLst/>
            </a:prstGeom>
            <a:solidFill>
              <a:srgbClr val="00B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7500" tIns="35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900" kern="0" dirty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55" name="Rectangle 463">
              <a:extLst>
                <a:ext uri="{FF2B5EF4-FFF2-40B4-BE49-F238E27FC236}">
                  <a16:creationId xmlns:a16="http://schemas.microsoft.com/office/drawing/2014/main" id="{4A883713-14BC-4B16-85A6-14EC46928081}"/>
                </a:ext>
              </a:extLst>
            </p:cNvPr>
            <p:cNvSpPr/>
            <p:nvPr/>
          </p:nvSpPr>
          <p:spPr bwMode="gray">
            <a:xfrm>
              <a:off x="5697873" y="3045210"/>
              <a:ext cx="540000" cy="473535"/>
            </a:xfrm>
            <a:custGeom>
              <a:avLst/>
              <a:gdLst/>
              <a:ahLst/>
              <a:cxnLst/>
              <a:rect l="l" t="t" r="r" b="b"/>
              <a:pathLst>
                <a:path w="540000" h="473535">
                  <a:moveTo>
                    <a:pt x="269978" y="419529"/>
                  </a:moveTo>
                  <a:cubicBezTo>
                    <a:pt x="260036" y="419529"/>
                    <a:pt x="251976" y="427589"/>
                    <a:pt x="251976" y="437531"/>
                  </a:cubicBezTo>
                  <a:cubicBezTo>
                    <a:pt x="251976" y="447473"/>
                    <a:pt x="260036" y="455533"/>
                    <a:pt x="269978" y="455533"/>
                  </a:cubicBezTo>
                  <a:cubicBezTo>
                    <a:pt x="279920" y="455533"/>
                    <a:pt x="287980" y="447473"/>
                    <a:pt x="287980" y="437531"/>
                  </a:cubicBezTo>
                  <a:cubicBezTo>
                    <a:pt x="287980" y="427589"/>
                    <a:pt x="279920" y="419529"/>
                    <a:pt x="269978" y="419529"/>
                  </a:cubicBezTo>
                  <a:close/>
                  <a:moveTo>
                    <a:pt x="0" y="370894"/>
                  </a:moveTo>
                  <a:lnTo>
                    <a:pt x="540000" y="370894"/>
                  </a:lnTo>
                  <a:lnTo>
                    <a:pt x="540000" y="388894"/>
                  </a:lnTo>
                  <a:lnTo>
                    <a:pt x="279000" y="388894"/>
                  </a:lnTo>
                  <a:lnTo>
                    <a:pt x="279000" y="405264"/>
                  </a:lnTo>
                  <a:cubicBezTo>
                    <a:pt x="294849" y="407081"/>
                    <a:pt x="305982" y="421006"/>
                    <a:pt x="305982" y="437531"/>
                  </a:cubicBezTo>
                  <a:cubicBezTo>
                    <a:pt x="305982" y="457415"/>
                    <a:pt x="289862" y="473535"/>
                    <a:pt x="269978" y="473535"/>
                  </a:cubicBezTo>
                  <a:cubicBezTo>
                    <a:pt x="250094" y="473535"/>
                    <a:pt x="233974" y="457415"/>
                    <a:pt x="233974" y="437531"/>
                  </a:cubicBezTo>
                  <a:cubicBezTo>
                    <a:pt x="233974" y="420989"/>
                    <a:pt x="245131" y="407051"/>
                    <a:pt x="261000" y="405246"/>
                  </a:cubicBezTo>
                  <a:lnTo>
                    <a:pt x="261000" y="388894"/>
                  </a:lnTo>
                  <a:lnTo>
                    <a:pt x="0" y="388894"/>
                  </a:lnTo>
                  <a:close/>
                  <a:moveTo>
                    <a:pt x="404774" y="180204"/>
                  </a:moveTo>
                  <a:cubicBezTo>
                    <a:pt x="376524" y="186754"/>
                    <a:pt x="355696" y="210735"/>
                    <a:pt x="353163" y="239623"/>
                  </a:cubicBezTo>
                  <a:cubicBezTo>
                    <a:pt x="350631" y="268511"/>
                    <a:pt x="366970" y="295749"/>
                    <a:pt x="393648" y="307115"/>
                  </a:cubicBezTo>
                  <a:cubicBezTo>
                    <a:pt x="420327" y="318481"/>
                    <a:pt x="451289" y="311395"/>
                    <a:pt x="470368" y="289556"/>
                  </a:cubicBezTo>
                  <a:cubicBezTo>
                    <a:pt x="489447" y="267717"/>
                    <a:pt x="492311" y="236084"/>
                    <a:pt x="477466" y="211173"/>
                  </a:cubicBezTo>
                  <a:lnTo>
                    <a:pt x="419910" y="245474"/>
                  </a:lnTo>
                  <a:close/>
                  <a:moveTo>
                    <a:pt x="205424" y="178147"/>
                  </a:moveTo>
                  <a:lnTo>
                    <a:pt x="205424" y="233452"/>
                  </a:lnTo>
                  <a:lnTo>
                    <a:pt x="223424" y="247118"/>
                  </a:lnTo>
                  <a:lnTo>
                    <a:pt x="223424" y="178147"/>
                  </a:lnTo>
                  <a:close/>
                  <a:moveTo>
                    <a:pt x="339266" y="151539"/>
                  </a:moveTo>
                  <a:lnTo>
                    <a:pt x="249380" y="200190"/>
                  </a:lnTo>
                  <a:lnTo>
                    <a:pt x="271622" y="217076"/>
                  </a:lnTo>
                  <a:lnTo>
                    <a:pt x="229229" y="272916"/>
                  </a:lnTo>
                  <a:lnTo>
                    <a:pt x="149798" y="212612"/>
                  </a:lnTo>
                  <a:cubicBezTo>
                    <a:pt x="143531" y="207854"/>
                    <a:pt x="134594" y="209078"/>
                    <a:pt x="129836" y="215344"/>
                  </a:cubicBezTo>
                  <a:lnTo>
                    <a:pt x="60918" y="306122"/>
                  </a:lnTo>
                  <a:cubicBezTo>
                    <a:pt x="56160" y="312389"/>
                    <a:pt x="57383" y="321327"/>
                    <a:pt x="63650" y="326085"/>
                  </a:cubicBezTo>
                  <a:cubicBezTo>
                    <a:pt x="69917" y="330842"/>
                    <a:pt x="78854" y="329619"/>
                    <a:pt x="83612" y="323352"/>
                  </a:cubicBezTo>
                  <a:lnTo>
                    <a:pt x="143916" y="243921"/>
                  </a:lnTo>
                  <a:lnTo>
                    <a:pt x="223347" y="304225"/>
                  </a:lnTo>
                  <a:cubicBezTo>
                    <a:pt x="226480" y="306604"/>
                    <a:pt x="230281" y="307488"/>
                    <a:pt x="233894" y="306993"/>
                  </a:cubicBezTo>
                  <a:lnTo>
                    <a:pt x="243309" y="301493"/>
                  </a:lnTo>
                  <a:lnTo>
                    <a:pt x="294317" y="234306"/>
                  </a:lnTo>
                  <a:lnTo>
                    <a:pt x="316559" y="251192"/>
                  </a:lnTo>
                  <a:close/>
                  <a:moveTo>
                    <a:pt x="429278" y="139050"/>
                  </a:moveTo>
                  <a:lnTo>
                    <a:pt x="437440" y="205553"/>
                  </a:lnTo>
                  <a:lnTo>
                    <a:pt x="495055" y="171351"/>
                  </a:lnTo>
                  <a:cubicBezTo>
                    <a:pt x="481481" y="148485"/>
                    <a:pt x="455671" y="135811"/>
                    <a:pt x="429278" y="139050"/>
                  </a:cubicBezTo>
                  <a:close/>
                  <a:moveTo>
                    <a:pt x="79341" y="138055"/>
                  </a:moveTo>
                  <a:lnTo>
                    <a:pt x="79341" y="260464"/>
                  </a:lnTo>
                  <a:lnTo>
                    <a:pt x="97341" y="236755"/>
                  </a:lnTo>
                  <a:lnTo>
                    <a:pt x="97341" y="138055"/>
                  </a:lnTo>
                  <a:close/>
                  <a:moveTo>
                    <a:pt x="142383" y="135125"/>
                  </a:moveTo>
                  <a:lnTo>
                    <a:pt x="142383" y="189275"/>
                  </a:lnTo>
                  <a:cubicBezTo>
                    <a:pt x="145040" y="188607"/>
                    <a:pt x="147586" y="189541"/>
                    <a:pt x="149798" y="191221"/>
                  </a:cubicBezTo>
                  <a:lnTo>
                    <a:pt x="160383" y="199257"/>
                  </a:lnTo>
                  <a:lnTo>
                    <a:pt x="160383" y="135125"/>
                  </a:lnTo>
                  <a:close/>
                  <a:moveTo>
                    <a:pt x="173904" y="125138"/>
                  </a:moveTo>
                  <a:lnTo>
                    <a:pt x="173904" y="209522"/>
                  </a:lnTo>
                  <a:lnTo>
                    <a:pt x="191904" y="223188"/>
                  </a:lnTo>
                  <a:lnTo>
                    <a:pt x="191904" y="125138"/>
                  </a:lnTo>
                  <a:close/>
                  <a:moveTo>
                    <a:pt x="110862" y="116018"/>
                  </a:moveTo>
                  <a:lnTo>
                    <a:pt x="110862" y="218946"/>
                  </a:lnTo>
                  <a:lnTo>
                    <a:pt x="128862" y="195236"/>
                  </a:lnTo>
                  <a:lnTo>
                    <a:pt x="128862" y="116018"/>
                  </a:lnTo>
                  <a:close/>
                  <a:moveTo>
                    <a:pt x="18489" y="87444"/>
                  </a:moveTo>
                  <a:lnTo>
                    <a:pt x="521512" y="87444"/>
                  </a:lnTo>
                  <a:lnTo>
                    <a:pt x="521512" y="355450"/>
                  </a:lnTo>
                  <a:lnTo>
                    <a:pt x="18489" y="355450"/>
                  </a:lnTo>
                  <a:close/>
                  <a:moveTo>
                    <a:pt x="0" y="0"/>
                  </a:moveTo>
                  <a:lnTo>
                    <a:pt x="540000" y="0"/>
                  </a:lnTo>
                  <a:lnTo>
                    <a:pt x="540000" y="72000"/>
                  </a:lnTo>
                  <a:lnTo>
                    <a:pt x="0" y="72000"/>
                  </a:lnTo>
                  <a:close/>
                </a:path>
              </a:pathLst>
            </a:cu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1350"/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19F91719-C4E7-4925-811E-FCD804D1118C}"/>
              </a:ext>
            </a:extLst>
          </p:cNvPr>
          <p:cNvGrpSpPr>
            <a:grpSpLocks noChangeAspect="1"/>
          </p:cNvGrpSpPr>
          <p:nvPr/>
        </p:nvGrpSpPr>
        <p:grpSpPr>
          <a:xfrm>
            <a:off x="456079" y="4585252"/>
            <a:ext cx="748407" cy="686700"/>
            <a:chOff x="7070065" y="758932"/>
            <a:chExt cx="662344" cy="662344"/>
          </a:xfrm>
        </p:grpSpPr>
        <p:sp>
          <p:nvSpPr>
            <p:cNvPr id="57" name="Rectangle à coins arrondis 387">
              <a:extLst>
                <a:ext uri="{FF2B5EF4-FFF2-40B4-BE49-F238E27FC236}">
                  <a16:creationId xmlns:a16="http://schemas.microsoft.com/office/drawing/2014/main" id="{32224D96-6D5C-4F5B-8D1B-4295DF5EF422}"/>
                </a:ext>
              </a:extLst>
            </p:cNvPr>
            <p:cNvSpPr/>
            <p:nvPr/>
          </p:nvSpPr>
          <p:spPr bwMode="auto">
            <a:xfrm>
              <a:off x="7070065" y="758932"/>
              <a:ext cx="662344" cy="662344"/>
            </a:xfrm>
            <a:prstGeom prst="roundRect">
              <a:avLst/>
            </a:prstGeom>
            <a:solidFill>
              <a:srgbClr val="A1C4D0">
                <a:lumMod val="75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7500" tIns="35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900" kern="0" dirty="0">
                <a:solidFill>
                  <a:srgbClr val="003366"/>
                </a:solidFill>
                <a:latin typeface="Arial" charset="0"/>
              </a:endParaRP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B4EF124D-76A4-42FB-BCA5-5F0F9C415F54}"/>
                </a:ext>
              </a:extLst>
            </p:cNvPr>
            <p:cNvSpPr/>
            <p:nvPr/>
          </p:nvSpPr>
          <p:spPr bwMode="gray">
            <a:xfrm>
              <a:off x="7155650" y="862471"/>
              <a:ext cx="491174" cy="455266"/>
            </a:xfrm>
            <a:custGeom>
              <a:avLst/>
              <a:gdLst/>
              <a:ahLst/>
              <a:cxnLst/>
              <a:rect l="l" t="t" r="r" b="b"/>
              <a:pathLst>
                <a:path w="491174" h="455266">
                  <a:moveTo>
                    <a:pt x="82743" y="198066"/>
                  </a:moveTo>
                  <a:lnTo>
                    <a:pt x="82743" y="309254"/>
                  </a:lnTo>
                  <a:lnTo>
                    <a:pt x="28743" y="360400"/>
                  </a:lnTo>
                  <a:lnTo>
                    <a:pt x="28742" y="198066"/>
                  </a:lnTo>
                  <a:close/>
                  <a:moveTo>
                    <a:pt x="491174" y="187737"/>
                  </a:moveTo>
                  <a:lnTo>
                    <a:pt x="445467" y="303288"/>
                  </a:lnTo>
                  <a:lnTo>
                    <a:pt x="421618" y="278108"/>
                  </a:lnTo>
                  <a:lnTo>
                    <a:pt x="289732" y="403025"/>
                  </a:lnTo>
                  <a:cubicBezTo>
                    <a:pt x="282513" y="409863"/>
                    <a:pt x="271120" y="409554"/>
                    <a:pt x="264284" y="402336"/>
                  </a:cubicBezTo>
                  <a:lnTo>
                    <a:pt x="177638" y="310856"/>
                  </a:lnTo>
                  <a:lnTo>
                    <a:pt x="30378" y="450335"/>
                  </a:lnTo>
                  <a:cubicBezTo>
                    <a:pt x="23160" y="457171"/>
                    <a:pt x="11767" y="456862"/>
                    <a:pt x="4931" y="449644"/>
                  </a:cubicBezTo>
                  <a:cubicBezTo>
                    <a:pt x="-1905" y="442427"/>
                    <a:pt x="-1596" y="431034"/>
                    <a:pt x="5622" y="424198"/>
                  </a:cubicBezTo>
                  <a:lnTo>
                    <a:pt x="165950" y="272342"/>
                  </a:lnTo>
                  <a:cubicBezTo>
                    <a:pt x="169558" y="268924"/>
                    <a:pt x="174211" y="267292"/>
                    <a:pt x="178816" y="267417"/>
                  </a:cubicBezTo>
                  <a:cubicBezTo>
                    <a:pt x="183422" y="267542"/>
                    <a:pt x="187980" y="269423"/>
                    <a:pt x="191398" y="273031"/>
                  </a:cubicBezTo>
                  <a:lnTo>
                    <a:pt x="278043" y="364512"/>
                  </a:lnTo>
                  <a:lnTo>
                    <a:pt x="396862" y="251971"/>
                  </a:lnTo>
                  <a:lnTo>
                    <a:pt x="373313" y="227109"/>
                  </a:lnTo>
                  <a:close/>
                  <a:moveTo>
                    <a:pt x="313755" y="128784"/>
                  </a:moveTo>
                  <a:lnTo>
                    <a:pt x="313755" y="288787"/>
                  </a:lnTo>
                  <a:lnTo>
                    <a:pt x="278043" y="322612"/>
                  </a:lnTo>
                  <a:lnTo>
                    <a:pt x="259755" y="303306"/>
                  </a:lnTo>
                  <a:lnTo>
                    <a:pt x="259755" y="128784"/>
                  </a:lnTo>
                  <a:close/>
                  <a:moveTo>
                    <a:pt x="105748" y="35130"/>
                  </a:moveTo>
                  <a:lnTo>
                    <a:pt x="159744" y="35130"/>
                  </a:lnTo>
                  <a:lnTo>
                    <a:pt x="159743" y="236322"/>
                  </a:lnTo>
                  <a:lnTo>
                    <a:pt x="105748" y="287463"/>
                  </a:lnTo>
                  <a:close/>
                  <a:moveTo>
                    <a:pt x="236750" y="0"/>
                  </a:moveTo>
                  <a:lnTo>
                    <a:pt x="236750" y="279016"/>
                  </a:lnTo>
                  <a:lnTo>
                    <a:pt x="191398" y="231133"/>
                  </a:lnTo>
                  <a:cubicBezTo>
                    <a:pt x="189040" y="228645"/>
                    <a:pt x="186141" y="226978"/>
                    <a:pt x="182749" y="227274"/>
                  </a:cubicBezTo>
                  <a:lnTo>
                    <a:pt x="182749" y="0"/>
                  </a:lnTo>
                  <a:close/>
                </a:path>
              </a:pathLst>
            </a:custGeom>
            <a:solidFill>
              <a:srgbClr val="FFFFFF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900" kern="0">
                <a:solidFill>
                  <a:srgbClr val="363534"/>
                </a:solidFill>
                <a:latin typeface="Arial" pitchFamily="34" charset="0"/>
              </a:endParaRPr>
            </a:p>
          </p:txBody>
        </p:sp>
      </p:grpSp>
      <p:sp>
        <p:nvSpPr>
          <p:cNvPr id="60" name="Titre 1">
            <a:extLst>
              <a:ext uri="{FF2B5EF4-FFF2-40B4-BE49-F238E27FC236}">
                <a16:creationId xmlns:a16="http://schemas.microsoft.com/office/drawing/2014/main" id="{00D68D0C-742D-43FB-850B-388DFA6AAFB0}"/>
              </a:ext>
            </a:extLst>
          </p:cNvPr>
          <p:cNvSpPr txBox="1">
            <a:spLocks/>
          </p:cNvSpPr>
          <p:nvPr/>
        </p:nvSpPr>
        <p:spPr bwMode="auto">
          <a:xfrm>
            <a:off x="134421" y="1022356"/>
            <a:ext cx="6694289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5pPr>
            <a:lvl6pPr marL="457189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377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566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75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r>
              <a:rPr lang="fr-FR" sz="2250" dirty="0">
                <a:solidFill>
                  <a:srgbClr val="991F3D"/>
                </a:solidFill>
              </a:rPr>
              <a:t/>
            </a:r>
            <a:br>
              <a:rPr lang="fr-FR" sz="2250" dirty="0">
                <a:solidFill>
                  <a:srgbClr val="991F3D"/>
                </a:solidFill>
              </a:rPr>
            </a:br>
            <a:endParaRPr lang="fr-FR" sz="2250" dirty="0">
              <a:solidFill>
                <a:srgbClr val="991F3D"/>
              </a:solidFill>
            </a:endParaRP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F528C8B1-DCD8-824F-AEE7-7ADF9B128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8" y="-21237"/>
            <a:ext cx="9144000" cy="885217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E9C30999-75A9-DB47-89A3-325406BDFAC3}"/>
              </a:ext>
            </a:extLst>
          </p:cNvPr>
          <p:cNvSpPr/>
          <p:nvPr/>
        </p:nvSpPr>
        <p:spPr>
          <a:xfrm>
            <a:off x="66522" y="163281"/>
            <a:ext cx="6912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887852"/>
                </a:solidFill>
                <a:cs typeface="Calibri"/>
              </a:rPr>
              <a:t>Enseignements tirés</a:t>
            </a:r>
          </a:p>
        </p:txBody>
      </p:sp>
    </p:spTree>
    <p:extLst>
      <p:ext uri="{BB962C8B-B14F-4D97-AF65-F5344CB8AC3E}">
        <p14:creationId xmlns:p14="http://schemas.microsoft.com/office/powerpoint/2010/main" val="1328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F5DDC-9671-C94B-A398-82BC6D04C66C}"/>
              </a:ext>
            </a:extLst>
          </p:cNvPr>
          <p:cNvSpPr/>
          <p:nvPr/>
        </p:nvSpPr>
        <p:spPr>
          <a:xfrm>
            <a:off x="1483567" y="3032448"/>
            <a:ext cx="6092890" cy="169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>
                <a:solidFill>
                  <a:srgbClr val="002060"/>
                </a:solidFill>
              </a:rPr>
              <a:t>Département des Relations Internationales – ACAPS :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mouna.chentoufi@acaps.ma</a:t>
            </a: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fayssal.mouden@acaps.ma</a:t>
            </a:r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>
              <a:solidFill>
                <a:schemeClr val="bg1"/>
              </a:solidFill>
            </a:endParaRPr>
          </a:p>
          <a:p>
            <a:r>
              <a:rPr lang="fr-FR" sz="2000" dirty="0" err="1">
                <a:solidFill>
                  <a:srgbClr val="887852"/>
                </a:solidFill>
                <a:cs typeface="Calibri"/>
              </a:rPr>
              <a:t>www.acaps.ma</a:t>
            </a:r>
            <a:endParaRPr lang="fr-FR" sz="2000" dirty="0">
              <a:solidFill>
                <a:srgbClr val="887852"/>
              </a:solidFill>
              <a:cs typeface="Calibri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AFCBE3F-3F45-674F-B538-5E76DCFD2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48" y="-21237"/>
            <a:ext cx="9144000" cy="8852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BF4A18-8F8F-EB48-97B4-8714A5D932EE}"/>
              </a:ext>
            </a:extLst>
          </p:cNvPr>
          <p:cNvSpPr/>
          <p:nvPr/>
        </p:nvSpPr>
        <p:spPr>
          <a:xfrm>
            <a:off x="66522" y="163281"/>
            <a:ext cx="6912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887852"/>
                </a:solidFill>
                <a:cs typeface="Calibri"/>
              </a:rPr>
              <a:t>Nous contacter</a:t>
            </a:r>
          </a:p>
        </p:txBody>
      </p:sp>
    </p:spTree>
    <p:extLst>
      <p:ext uri="{BB962C8B-B14F-4D97-AF65-F5344CB8AC3E}">
        <p14:creationId xmlns:p14="http://schemas.microsoft.com/office/powerpoint/2010/main" val="1326630872"/>
      </p:ext>
    </p:extLst>
  </p:cSld>
  <p:clrMapOvr>
    <a:masterClrMapping/>
  </p:clrMapOvr>
</p:sld>
</file>

<file path=ppt/theme/theme1.xml><?xml version="1.0" encoding="utf-8"?>
<a:theme xmlns:a="http://schemas.openxmlformats.org/drawingml/2006/main" name="Onscreen;2057;Pos3;Date1;Logica Onscreen Template">
  <a:themeElements>
    <a:clrScheme name="CGI">
      <a:dk1>
        <a:srgbClr val="363534"/>
      </a:dk1>
      <a:lt1>
        <a:srgbClr val="FFFFFF"/>
      </a:lt1>
      <a:dk2>
        <a:srgbClr val="991F3D"/>
      </a:dk2>
      <a:lt2>
        <a:srgbClr val="FFFFFF"/>
      </a:lt2>
      <a:accent1>
        <a:srgbClr val="E31937"/>
      </a:accent1>
      <a:accent2>
        <a:srgbClr val="991F3D"/>
      </a:accent2>
      <a:accent3>
        <a:srgbClr val="FF6A00"/>
      </a:accent3>
      <a:accent4>
        <a:srgbClr val="A1C4D0"/>
      </a:accent4>
      <a:accent5>
        <a:srgbClr val="F2A200"/>
      </a:accent5>
      <a:accent6>
        <a:srgbClr val="A5ACB0"/>
      </a:accent6>
      <a:hlink>
        <a:srgbClr val="E67386"/>
      </a:hlink>
      <a:folHlink>
        <a:srgbClr val="FFAA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38100" algn="ctr">
          <a:noFill/>
          <a:bevel/>
          <a:headEnd/>
          <a:tailEnd/>
        </a:ln>
        <a:effectLst/>
      </a:spPr>
      <a:bodyPr rtlCol="0" anchor="ctr"/>
      <a:lstStyle>
        <a:defPPr algn="ctr">
          <a:defRPr>
            <a:latin typeface="Segoe Print" panose="02000600000000000000" pitchFamily="2" charset="0"/>
          </a:defRPr>
        </a:defPPr>
      </a:lstStyle>
    </a:spDef>
    <a:lnDef>
      <a:spPr bwMode="gray">
        <a:noFill/>
        <a:ln w="12700">
          <a:solidFill>
            <a:schemeClr val="accent1"/>
          </a:solidFill>
          <a:round/>
          <a:headEnd/>
          <a:tailEnd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0" tIns="0" rIns="0" bIns="0" rtlCol="0">
        <a:spAutoFit/>
      </a:bodyPr>
      <a:lstStyle>
        <a:defPPr>
          <a:defRPr dirty="0" smtClean="0"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301</Words>
  <Application>Microsoft Office PowerPoint</Application>
  <PresentationFormat>Affichage à l'écran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Onscreen;2057;Pos3;Date1;Logica Onscreen Template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Colpaert, Nicolas</dc:creator>
  <cp:lastModifiedBy>TEMPE François (UA 2774)</cp:lastModifiedBy>
  <cp:revision>74</cp:revision>
  <cp:lastPrinted>2022-03-11T19:41:32Z</cp:lastPrinted>
  <dcterms:created xsi:type="dcterms:W3CDTF">2022-03-01T16:58:35Z</dcterms:created>
  <dcterms:modified xsi:type="dcterms:W3CDTF">2022-03-23T20:48:57Z</dcterms:modified>
</cp:coreProperties>
</file>