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511" r:id="rId3"/>
    <p:sldId id="512" r:id="rId4"/>
    <p:sldId id="496" r:id="rId5"/>
    <p:sldId id="524" r:id="rId6"/>
    <p:sldId id="525" r:id="rId7"/>
    <p:sldId id="498" r:id="rId8"/>
    <p:sldId id="500" r:id="rId9"/>
    <p:sldId id="518" r:id="rId10"/>
    <p:sldId id="514" r:id="rId11"/>
    <p:sldId id="515" r:id="rId12"/>
    <p:sldId id="521" r:id="rId13"/>
    <p:sldId id="526" r:id="rId14"/>
    <p:sldId id="527" r:id="rId15"/>
  </p:sldIdLst>
  <p:sldSz cx="9144000" cy="6858000" type="screen4x3"/>
  <p:notesSz cx="6819900" cy="99187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guide id="3" orient="horz" pos="3079">
          <p15:clr>
            <a:srgbClr val="A4A3A4"/>
          </p15:clr>
        </p15:guide>
        <p15:guide id="4" pos="2119">
          <p15:clr>
            <a:srgbClr val="A4A3A4"/>
          </p15:clr>
        </p15:guide>
        <p15:guide id="5" orient="horz" pos="3173">
          <p15:clr>
            <a:srgbClr val="A4A3A4"/>
          </p15:clr>
        </p15:guide>
        <p15:guide id="6" orient="horz" pos="3125">
          <p15:clr>
            <a:srgbClr val="A4A3A4"/>
          </p15:clr>
        </p15:guide>
        <p15:guide id="7" pos="2172">
          <p15:clr>
            <a:srgbClr val="A4A3A4"/>
          </p15:clr>
        </p15:guide>
        <p15:guide id="8" pos="214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595"/>
    <a:srgbClr val="4E8E0E"/>
    <a:srgbClr val="9087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1336" autoAdjust="0"/>
  </p:normalViewPr>
  <p:slideViewPr>
    <p:cSldViewPr>
      <p:cViewPr varScale="1">
        <p:scale>
          <a:sx n="78" d="100"/>
          <a:sy n="78" d="100"/>
        </p:scale>
        <p:origin x="15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480"/>
    </p:cViewPr>
  </p:sorterViewPr>
  <p:notesViewPr>
    <p:cSldViewPr>
      <p:cViewPr varScale="1">
        <p:scale>
          <a:sx n="60" d="100"/>
          <a:sy n="60" d="100"/>
        </p:scale>
        <p:origin x="-3211" y="-82"/>
      </p:cViewPr>
      <p:guideLst>
        <p:guide orient="horz" pos="3127"/>
        <p:guide pos="2142"/>
        <p:guide orient="horz" pos="3079"/>
        <p:guide pos="2119"/>
        <p:guide orient="horz" pos="3173"/>
        <p:guide orient="horz" pos="3125"/>
        <p:guide pos="2172"/>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54586" cy="495612"/>
          </a:xfrm>
          <a:prstGeom prst="rect">
            <a:avLst/>
          </a:prstGeom>
        </p:spPr>
        <p:txBody>
          <a:bodyPr vert="horz" lIns="93188" tIns="46594" rIns="93188" bIns="46594" rtlCol="0"/>
          <a:lstStyle>
            <a:lvl1pPr algn="l">
              <a:defRPr sz="1200"/>
            </a:lvl1pPr>
          </a:lstStyle>
          <a:p>
            <a:endParaRPr lang="fr-FR" dirty="0"/>
          </a:p>
        </p:txBody>
      </p:sp>
      <p:sp>
        <p:nvSpPr>
          <p:cNvPr id="3" name="Espace réservé de la date 2"/>
          <p:cNvSpPr>
            <a:spLocks noGrp="1"/>
          </p:cNvSpPr>
          <p:nvPr>
            <p:ph type="dt" sz="quarter" idx="1"/>
          </p:nvPr>
        </p:nvSpPr>
        <p:spPr>
          <a:xfrm>
            <a:off x="3863690" y="1"/>
            <a:ext cx="2954586" cy="495612"/>
          </a:xfrm>
          <a:prstGeom prst="rect">
            <a:avLst/>
          </a:prstGeom>
        </p:spPr>
        <p:txBody>
          <a:bodyPr vert="horz" lIns="93188" tIns="46594" rIns="93188" bIns="46594" rtlCol="0"/>
          <a:lstStyle>
            <a:lvl1pPr algn="r">
              <a:defRPr sz="1200"/>
            </a:lvl1pPr>
          </a:lstStyle>
          <a:p>
            <a:fld id="{D2D71D6E-88FC-4C0F-8412-45522F148C38}" type="datetimeFigureOut">
              <a:rPr lang="fr-FR" smtClean="0"/>
              <a:t>09/11/2021</a:t>
            </a:fld>
            <a:endParaRPr lang="fr-FR" dirty="0"/>
          </a:p>
        </p:txBody>
      </p:sp>
      <p:sp>
        <p:nvSpPr>
          <p:cNvPr id="4" name="Espace réservé du pied de page 3"/>
          <p:cNvSpPr>
            <a:spLocks noGrp="1"/>
          </p:cNvSpPr>
          <p:nvPr>
            <p:ph type="ftr" sz="quarter" idx="2"/>
          </p:nvPr>
        </p:nvSpPr>
        <p:spPr>
          <a:xfrm>
            <a:off x="1" y="9421474"/>
            <a:ext cx="2954586" cy="495612"/>
          </a:xfrm>
          <a:prstGeom prst="rect">
            <a:avLst/>
          </a:prstGeom>
        </p:spPr>
        <p:txBody>
          <a:bodyPr vert="horz" lIns="93188" tIns="46594" rIns="93188" bIns="46594"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63690" y="9421474"/>
            <a:ext cx="2954586" cy="495612"/>
          </a:xfrm>
          <a:prstGeom prst="rect">
            <a:avLst/>
          </a:prstGeom>
        </p:spPr>
        <p:txBody>
          <a:bodyPr vert="horz" lIns="93188" tIns="46594" rIns="93188" bIns="46594" rtlCol="0" anchor="b"/>
          <a:lstStyle>
            <a:lvl1pPr algn="r">
              <a:defRPr sz="1200"/>
            </a:lvl1pPr>
          </a:lstStyle>
          <a:p>
            <a:fld id="{BD7D5832-F303-4ABA-8E6A-87EFDCB6E460}" type="slidenum">
              <a:rPr lang="fr-FR" smtClean="0"/>
              <a:t>‹N°›</a:t>
            </a:fld>
            <a:endParaRPr lang="fr-FR" dirty="0"/>
          </a:p>
        </p:txBody>
      </p:sp>
    </p:spTree>
    <p:extLst>
      <p:ext uri="{BB962C8B-B14F-4D97-AF65-F5344CB8AC3E}">
        <p14:creationId xmlns:p14="http://schemas.microsoft.com/office/powerpoint/2010/main" val="1275475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55078" cy="495935"/>
          </a:xfrm>
          <a:prstGeom prst="rect">
            <a:avLst/>
          </a:prstGeom>
        </p:spPr>
        <p:txBody>
          <a:bodyPr vert="horz" lIns="91567" tIns="45782" rIns="91567" bIns="45782"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63234" y="0"/>
            <a:ext cx="2955078" cy="495935"/>
          </a:xfrm>
          <a:prstGeom prst="rect">
            <a:avLst/>
          </a:prstGeom>
        </p:spPr>
        <p:txBody>
          <a:bodyPr vert="horz" lIns="91567" tIns="45782" rIns="91567" bIns="45782" rtlCol="0"/>
          <a:lstStyle>
            <a:lvl1pPr algn="r" fontAlgn="auto">
              <a:spcBef>
                <a:spcPts val="0"/>
              </a:spcBef>
              <a:spcAft>
                <a:spcPts val="0"/>
              </a:spcAft>
              <a:defRPr sz="1200">
                <a:latin typeface="+mn-lt"/>
                <a:cs typeface="+mn-cs"/>
              </a:defRPr>
            </a:lvl1pPr>
          </a:lstStyle>
          <a:p>
            <a:pPr>
              <a:defRPr/>
            </a:pPr>
            <a:fld id="{A20F20FD-12E7-43B1-8A5D-168689E6AA97}" type="datetimeFigureOut">
              <a:rPr lang="fr-FR"/>
              <a:pPr>
                <a:defRPr/>
              </a:pPr>
              <a:t>09/11/2021</a:t>
            </a:fld>
            <a:endParaRPr lang="fr-FR" dirty="0"/>
          </a:p>
        </p:txBody>
      </p:sp>
      <p:sp>
        <p:nvSpPr>
          <p:cNvPr id="4" name="Espace réservé de l'image des diapositives 3"/>
          <p:cNvSpPr>
            <a:spLocks noGrp="1" noRot="1" noChangeAspect="1"/>
          </p:cNvSpPr>
          <p:nvPr>
            <p:ph type="sldImg" idx="2"/>
          </p:nvPr>
        </p:nvSpPr>
        <p:spPr>
          <a:xfrm>
            <a:off x="930275" y="744538"/>
            <a:ext cx="4959350" cy="3719512"/>
          </a:xfrm>
          <a:prstGeom prst="rect">
            <a:avLst/>
          </a:prstGeom>
          <a:noFill/>
          <a:ln w="12700">
            <a:solidFill>
              <a:prstClr val="black"/>
            </a:solidFill>
          </a:ln>
        </p:spPr>
        <p:txBody>
          <a:bodyPr vert="horz" lIns="91567" tIns="45782" rIns="91567" bIns="45782" rtlCol="0" anchor="ctr"/>
          <a:lstStyle/>
          <a:p>
            <a:pPr lvl="0"/>
            <a:endParaRPr lang="fr-FR" noProof="0" dirty="0"/>
          </a:p>
        </p:txBody>
      </p:sp>
      <p:sp>
        <p:nvSpPr>
          <p:cNvPr id="5" name="Espace réservé des commentaires 4"/>
          <p:cNvSpPr>
            <a:spLocks noGrp="1"/>
          </p:cNvSpPr>
          <p:nvPr>
            <p:ph type="body" sz="quarter" idx="3"/>
          </p:nvPr>
        </p:nvSpPr>
        <p:spPr>
          <a:xfrm>
            <a:off x="682310" y="4711383"/>
            <a:ext cx="5455284" cy="4463415"/>
          </a:xfrm>
          <a:prstGeom prst="rect">
            <a:avLst/>
          </a:prstGeom>
        </p:spPr>
        <p:txBody>
          <a:bodyPr vert="horz" lIns="91567" tIns="45782" rIns="91567" bIns="45782"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1" y="9421175"/>
            <a:ext cx="2955078" cy="495935"/>
          </a:xfrm>
          <a:prstGeom prst="rect">
            <a:avLst/>
          </a:prstGeom>
        </p:spPr>
        <p:txBody>
          <a:bodyPr vert="horz" lIns="91567" tIns="45782" rIns="91567" bIns="45782"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63234" y="9421175"/>
            <a:ext cx="2955078" cy="495935"/>
          </a:xfrm>
          <a:prstGeom prst="rect">
            <a:avLst/>
          </a:prstGeom>
        </p:spPr>
        <p:txBody>
          <a:bodyPr vert="horz" lIns="91567" tIns="45782" rIns="91567" bIns="45782" rtlCol="0" anchor="b"/>
          <a:lstStyle>
            <a:lvl1pPr algn="r" fontAlgn="auto">
              <a:spcBef>
                <a:spcPts val="0"/>
              </a:spcBef>
              <a:spcAft>
                <a:spcPts val="0"/>
              </a:spcAft>
              <a:defRPr sz="1200">
                <a:latin typeface="+mn-lt"/>
                <a:cs typeface="+mn-cs"/>
              </a:defRPr>
            </a:lvl1pPr>
          </a:lstStyle>
          <a:p>
            <a:pPr>
              <a:defRPr/>
            </a:pPr>
            <a:fld id="{1C2A62D7-E726-455F-A2F1-BA5C0C4B1A86}" type="slidenum">
              <a:rPr lang="fr-FR"/>
              <a:pPr>
                <a:defRPr/>
              </a:pPr>
              <a:t>‹N°›</a:t>
            </a:fld>
            <a:endParaRPr lang="fr-FR" dirty="0"/>
          </a:p>
        </p:txBody>
      </p:sp>
    </p:spTree>
    <p:extLst>
      <p:ext uri="{BB962C8B-B14F-4D97-AF65-F5344CB8AC3E}">
        <p14:creationId xmlns:p14="http://schemas.microsoft.com/office/powerpoint/2010/main" val="657361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903288" y="171450"/>
            <a:ext cx="4995862" cy="3748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xfrm>
            <a:off x="297418" y="4077159"/>
            <a:ext cx="6250515" cy="56015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Tx/>
              <a:buChar char="-"/>
            </a:pPr>
            <a:endParaRPr lang="ar-MA" altLang="fr-FR" sz="1000" b="1" dirty="0">
              <a:cs typeface="Times New Roman" pitchFamily="18" charset="0"/>
            </a:endParaRPr>
          </a:p>
          <a:p>
            <a:pPr eaLnBrk="1" hangingPunct="1">
              <a:spcBef>
                <a:spcPct val="0"/>
              </a:spcBef>
            </a:pPr>
            <a:endParaRPr lang="fr-FR" altLang="fr-FR" sz="1800" b="1" dirty="0"/>
          </a:p>
        </p:txBody>
      </p:sp>
    </p:spTree>
    <p:extLst>
      <p:ext uri="{BB962C8B-B14F-4D97-AF65-F5344CB8AC3E}">
        <p14:creationId xmlns:p14="http://schemas.microsoft.com/office/powerpoint/2010/main" val="1954137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892175" y="168275"/>
            <a:ext cx="4922838" cy="36941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3265" y="4017779"/>
            <a:ext cx="6163217" cy="5519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892175" y="168275"/>
            <a:ext cx="4922838" cy="36941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3265" y="4017779"/>
            <a:ext cx="6163217" cy="5519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892175" y="168275"/>
            <a:ext cx="4922838" cy="36941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3265" y="4017779"/>
            <a:ext cx="6163217" cy="5519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892175" y="168275"/>
            <a:ext cx="4922838" cy="36941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3265" y="4017779"/>
            <a:ext cx="6163217" cy="5519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a:p>
        </p:txBody>
      </p:sp>
    </p:spTree>
    <p:extLst>
      <p:ext uri="{BB962C8B-B14F-4D97-AF65-F5344CB8AC3E}">
        <p14:creationId xmlns:p14="http://schemas.microsoft.com/office/powerpoint/2010/main" val="1822185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892175" y="168275"/>
            <a:ext cx="4922838" cy="36941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3265" y="4017779"/>
            <a:ext cx="6163217" cy="5519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a:p>
        </p:txBody>
      </p:sp>
    </p:spTree>
    <p:extLst>
      <p:ext uri="{BB962C8B-B14F-4D97-AF65-F5344CB8AC3E}">
        <p14:creationId xmlns:p14="http://schemas.microsoft.com/office/powerpoint/2010/main" val="1414742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903288" y="171450"/>
            <a:ext cx="4995862" cy="3748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7419" y="4077161"/>
            <a:ext cx="6250515" cy="56015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903288" y="171450"/>
            <a:ext cx="4995862" cy="3748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7419" y="4077161"/>
            <a:ext cx="6250515" cy="56015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903288" y="171450"/>
            <a:ext cx="4995862" cy="3748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7419" y="4077161"/>
            <a:ext cx="6250515" cy="56015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903288" y="171450"/>
            <a:ext cx="4995862" cy="3748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7419" y="4077161"/>
            <a:ext cx="6250515" cy="56015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903288" y="171450"/>
            <a:ext cx="4995862" cy="3748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7419" y="4077161"/>
            <a:ext cx="6250515" cy="56015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903288" y="171450"/>
            <a:ext cx="4995862" cy="3748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7419" y="4077161"/>
            <a:ext cx="6250515" cy="56015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903288" y="171450"/>
            <a:ext cx="4995862" cy="3748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7419" y="4077161"/>
            <a:ext cx="6250515" cy="56015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903288" y="171450"/>
            <a:ext cx="4995862" cy="37480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297419" y="4077161"/>
            <a:ext cx="6250515" cy="56015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buFont typeface="Wingdings" pitchFamily="2" charset="2"/>
              <a:buNone/>
            </a:pPr>
            <a:endParaRPr lang="fr-FR" altLang="fr-FR" sz="1800" b="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87D5EFAB-8301-4F71-B5D9-A803936308B2}" type="datetime1">
              <a:rPr lang="fr-FR"/>
              <a:pPr>
                <a:defRPr/>
              </a:pPr>
              <a:t>09/11/2021</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73B9B0B3-46BD-47FB-8FD4-FF15C2A12FCD}" type="slidenum">
              <a:rPr lang="fr-FR"/>
              <a:pPr>
                <a:defRPr/>
              </a:pPr>
              <a:t>‹N°›</a:t>
            </a:fld>
            <a:endParaRPr lang="fr-FR" dirty="0"/>
          </a:p>
        </p:txBody>
      </p:sp>
    </p:spTree>
    <p:extLst>
      <p:ext uri="{BB962C8B-B14F-4D97-AF65-F5344CB8AC3E}">
        <p14:creationId xmlns:p14="http://schemas.microsoft.com/office/powerpoint/2010/main" val="3401078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0A0F3CB-71CB-4781-89E7-428542B6E191}" type="datetime1">
              <a:rPr lang="fr-FR"/>
              <a:pPr>
                <a:defRPr/>
              </a:pPr>
              <a:t>09/11/2021</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6DA03285-BBF2-47CA-9941-4BB3709F1066}" type="slidenum">
              <a:rPr lang="fr-FR"/>
              <a:pPr>
                <a:defRPr/>
              </a:pPr>
              <a:t>‹N°›</a:t>
            </a:fld>
            <a:endParaRPr lang="fr-FR" dirty="0"/>
          </a:p>
        </p:txBody>
      </p:sp>
    </p:spTree>
    <p:extLst>
      <p:ext uri="{BB962C8B-B14F-4D97-AF65-F5344CB8AC3E}">
        <p14:creationId xmlns:p14="http://schemas.microsoft.com/office/powerpoint/2010/main" val="301894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C9FD1208-2ED9-4D08-9BC9-F5A51F320AC9}" type="datetime1">
              <a:rPr lang="fr-FR"/>
              <a:pPr>
                <a:defRPr/>
              </a:pPr>
              <a:t>09/11/2021</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03854B11-C05E-4FDC-9844-DDCA8EED4F2E}" type="slidenum">
              <a:rPr lang="fr-FR"/>
              <a:pPr>
                <a:defRPr/>
              </a:pPr>
              <a:t>‹N°›</a:t>
            </a:fld>
            <a:endParaRPr lang="fr-FR" dirty="0"/>
          </a:p>
        </p:txBody>
      </p:sp>
    </p:spTree>
    <p:extLst>
      <p:ext uri="{BB962C8B-B14F-4D97-AF65-F5344CB8AC3E}">
        <p14:creationId xmlns:p14="http://schemas.microsoft.com/office/powerpoint/2010/main" val="1295416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6F4F655-1A4E-4540-A6FC-01769B664359}" type="datetime1">
              <a:rPr lang="fr-FR"/>
              <a:pPr>
                <a:defRPr/>
              </a:pPr>
              <a:t>09/11/2021</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B860AE34-8A1B-49F4-B0F3-9810283306D7}" type="slidenum">
              <a:rPr lang="fr-FR"/>
              <a:pPr>
                <a:defRPr/>
              </a:pPr>
              <a:t>‹N°›</a:t>
            </a:fld>
            <a:endParaRPr lang="fr-FR" dirty="0"/>
          </a:p>
        </p:txBody>
      </p:sp>
    </p:spTree>
    <p:extLst>
      <p:ext uri="{BB962C8B-B14F-4D97-AF65-F5344CB8AC3E}">
        <p14:creationId xmlns:p14="http://schemas.microsoft.com/office/powerpoint/2010/main" val="3334671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F3D835B-1E8B-4E0D-BFDF-CE6FC5F577EE}" type="datetime1">
              <a:rPr lang="fr-FR"/>
              <a:pPr>
                <a:defRPr/>
              </a:pPr>
              <a:t>09/11/2021</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6531D5F9-A9CE-46E3-9F26-2CF2AB2C14E1}" type="slidenum">
              <a:rPr lang="fr-FR"/>
              <a:pPr>
                <a:defRPr/>
              </a:pPr>
              <a:t>‹N°›</a:t>
            </a:fld>
            <a:endParaRPr lang="fr-FR" dirty="0"/>
          </a:p>
        </p:txBody>
      </p:sp>
    </p:spTree>
    <p:extLst>
      <p:ext uri="{BB962C8B-B14F-4D97-AF65-F5344CB8AC3E}">
        <p14:creationId xmlns:p14="http://schemas.microsoft.com/office/powerpoint/2010/main" val="9972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E9AB729C-9B80-4EDB-86F8-AE183701E0AA}" type="datetime1">
              <a:rPr lang="fr-FR"/>
              <a:pPr>
                <a:defRPr/>
              </a:pPr>
              <a:t>09/11/2021</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06A3941A-A101-4FB7-A103-66E4B23EA524}" type="slidenum">
              <a:rPr lang="fr-FR"/>
              <a:pPr>
                <a:defRPr/>
              </a:pPr>
              <a:t>‹N°›</a:t>
            </a:fld>
            <a:endParaRPr lang="fr-FR" dirty="0"/>
          </a:p>
        </p:txBody>
      </p:sp>
    </p:spTree>
    <p:extLst>
      <p:ext uri="{BB962C8B-B14F-4D97-AF65-F5344CB8AC3E}">
        <p14:creationId xmlns:p14="http://schemas.microsoft.com/office/powerpoint/2010/main" val="2997397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72EB5BF7-CB0F-4D28-BE7E-2CF15F694D4D}" type="datetime1">
              <a:rPr lang="fr-FR"/>
              <a:pPr>
                <a:defRPr/>
              </a:pPr>
              <a:t>09/11/2021</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D8B3E696-50F6-4E89-971B-4FF354AE429C}" type="slidenum">
              <a:rPr lang="fr-FR"/>
              <a:pPr>
                <a:defRPr/>
              </a:pPr>
              <a:t>‹N°›</a:t>
            </a:fld>
            <a:endParaRPr lang="fr-FR" dirty="0"/>
          </a:p>
        </p:txBody>
      </p:sp>
    </p:spTree>
    <p:extLst>
      <p:ext uri="{BB962C8B-B14F-4D97-AF65-F5344CB8AC3E}">
        <p14:creationId xmlns:p14="http://schemas.microsoft.com/office/powerpoint/2010/main" val="1553503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4FFDD097-6D46-4B27-A74E-676A7A53FDE8}" type="datetime1">
              <a:rPr lang="fr-FR"/>
              <a:pPr>
                <a:defRPr/>
              </a:pPr>
              <a:t>09/11/2021</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C78DF632-9E09-4696-B988-423C2E2CE21A}" type="slidenum">
              <a:rPr lang="fr-FR"/>
              <a:pPr>
                <a:defRPr/>
              </a:pPr>
              <a:t>‹N°›</a:t>
            </a:fld>
            <a:endParaRPr lang="fr-FR" dirty="0"/>
          </a:p>
        </p:txBody>
      </p:sp>
    </p:spTree>
    <p:extLst>
      <p:ext uri="{BB962C8B-B14F-4D97-AF65-F5344CB8AC3E}">
        <p14:creationId xmlns:p14="http://schemas.microsoft.com/office/powerpoint/2010/main" val="236808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0609C54-9412-4D0E-9D0C-7FBFDD054EAB}" type="datetime1">
              <a:rPr lang="fr-FR"/>
              <a:pPr>
                <a:defRPr/>
              </a:pPr>
              <a:t>09/11/2021</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065E7763-4DF3-42B9-B1CD-CC6371D3200C}" type="slidenum">
              <a:rPr lang="fr-FR"/>
              <a:pPr>
                <a:defRPr/>
              </a:pPr>
              <a:t>‹N°›</a:t>
            </a:fld>
            <a:endParaRPr lang="fr-FR" dirty="0"/>
          </a:p>
        </p:txBody>
      </p:sp>
    </p:spTree>
    <p:extLst>
      <p:ext uri="{BB962C8B-B14F-4D97-AF65-F5344CB8AC3E}">
        <p14:creationId xmlns:p14="http://schemas.microsoft.com/office/powerpoint/2010/main" val="233132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3141CEF-382F-4FF0-B2BF-62938E7E88A4}" type="datetime1">
              <a:rPr lang="fr-FR"/>
              <a:pPr>
                <a:defRPr/>
              </a:pPr>
              <a:t>09/11/2021</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9E166255-EBDA-4C7B-8726-47DC6F3AEF19}" type="slidenum">
              <a:rPr lang="fr-FR"/>
              <a:pPr>
                <a:defRPr/>
              </a:pPr>
              <a:t>‹N°›</a:t>
            </a:fld>
            <a:endParaRPr lang="fr-FR" dirty="0"/>
          </a:p>
        </p:txBody>
      </p:sp>
    </p:spTree>
    <p:extLst>
      <p:ext uri="{BB962C8B-B14F-4D97-AF65-F5344CB8AC3E}">
        <p14:creationId xmlns:p14="http://schemas.microsoft.com/office/powerpoint/2010/main" val="196882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C5C96CF-B270-41DE-B5FD-5C5080CCE321}" type="datetime1">
              <a:rPr lang="fr-FR"/>
              <a:pPr>
                <a:defRPr/>
              </a:pPr>
              <a:t>09/11/2021</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385506CE-871E-46BB-A44B-55D65D6C43DA}" type="slidenum">
              <a:rPr lang="fr-FR"/>
              <a:pPr>
                <a:defRPr/>
              </a:pPr>
              <a:t>‹N°›</a:t>
            </a:fld>
            <a:endParaRPr lang="fr-FR" dirty="0"/>
          </a:p>
        </p:txBody>
      </p:sp>
    </p:spTree>
    <p:extLst>
      <p:ext uri="{BB962C8B-B14F-4D97-AF65-F5344CB8AC3E}">
        <p14:creationId xmlns:p14="http://schemas.microsoft.com/office/powerpoint/2010/main" val="18682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6CB51CB-058E-42D0-BD50-841B04DEC771}" type="datetime1">
              <a:rPr lang="fr-FR"/>
              <a:pPr>
                <a:defRPr/>
              </a:pPr>
              <a:t>09/11/2021</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AC5BE82-CA60-4C95-A91A-976009257AA4}"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ZoneTexte 5"/>
          <p:cNvSpPr txBox="1"/>
          <p:nvPr/>
        </p:nvSpPr>
        <p:spPr>
          <a:xfrm>
            <a:off x="1115616" y="3060249"/>
            <a:ext cx="6768752" cy="1077218"/>
          </a:xfrm>
          <a:prstGeom prst="rect">
            <a:avLst/>
          </a:prstGeom>
          <a:noFill/>
        </p:spPr>
        <p:txBody>
          <a:bodyPr wrap="square">
            <a:spAutoFit/>
          </a:bodyPr>
          <a:lstStyle/>
          <a:p>
            <a:pPr algn="ctr" fontAlgn="auto">
              <a:spcBef>
                <a:spcPts val="0"/>
              </a:spcBef>
              <a:spcAft>
                <a:spcPts val="0"/>
              </a:spcAft>
              <a:defRPr/>
            </a:pPr>
            <a:r>
              <a:rPr lang="fr-FR" sz="3200" b="1" dirty="0">
                <a:solidFill>
                  <a:srgbClr val="205595"/>
                </a:solidFill>
                <a:uFill>
                  <a:solidFill>
                    <a:srgbClr val="002060"/>
                  </a:solidFill>
                </a:uFill>
                <a:latin typeface="+mn-lt"/>
                <a:cs typeface="+mn-cs"/>
              </a:rPr>
              <a:t>Couverture financière des risques catastrophiques au Maroc</a:t>
            </a:r>
            <a:endParaRPr lang="fr-FR" sz="3000" b="1" dirty="0">
              <a:solidFill>
                <a:srgbClr val="205595"/>
              </a:solidFill>
              <a:uFill>
                <a:solidFill>
                  <a:srgbClr val="002060"/>
                </a:solidFill>
              </a:uFill>
              <a:latin typeface="+mn-lt"/>
              <a:cs typeface="+mn-cs"/>
            </a:endParaRPr>
          </a:p>
        </p:txBody>
      </p:sp>
      <p:pic>
        <p:nvPicPr>
          <p:cNvPr id="3" name="Image 2"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81770" y="790888"/>
            <a:ext cx="5003952" cy="1269960"/>
          </a:xfrm>
          <a:prstGeom prst="rect">
            <a:avLst/>
          </a:prstGeom>
        </p:spPr>
      </p:pic>
      <p:sp>
        <p:nvSpPr>
          <p:cNvPr id="9" name="ZoneTexte 8"/>
          <p:cNvSpPr txBox="1"/>
          <p:nvPr/>
        </p:nvSpPr>
        <p:spPr>
          <a:xfrm>
            <a:off x="0" y="5863422"/>
            <a:ext cx="9144000" cy="338554"/>
          </a:xfrm>
          <a:prstGeom prst="rect">
            <a:avLst/>
          </a:prstGeom>
          <a:noFill/>
        </p:spPr>
        <p:txBody>
          <a:bodyPr wrap="square" rtlCol="0">
            <a:spAutoFit/>
          </a:bodyPr>
          <a:lstStyle/>
          <a:p>
            <a:pPr algn="ctr"/>
            <a:r>
              <a:rPr lang="fr-FR" sz="1600" dirty="0">
                <a:solidFill>
                  <a:srgbClr val="205595"/>
                </a:solidFill>
              </a:rPr>
              <a:t>www.acaps.ma</a:t>
            </a:r>
          </a:p>
        </p:txBody>
      </p:sp>
      <p:sp>
        <p:nvSpPr>
          <p:cNvPr id="10" name="Line 8"/>
          <p:cNvSpPr>
            <a:spLocks noChangeShapeType="1"/>
          </p:cNvSpPr>
          <p:nvPr/>
        </p:nvSpPr>
        <p:spPr bwMode="auto">
          <a:xfrm>
            <a:off x="2411760" y="5805264"/>
            <a:ext cx="4392488"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dirty="0">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ZoneTexte 3"/>
          <p:cNvSpPr txBox="1"/>
          <p:nvPr/>
        </p:nvSpPr>
        <p:spPr>
          <a:xfrm>
            <a:off x="2699792" y="4869160"/>
            <a:ext cx="4248472" cy="338554"/>
          </a:xfrm>
          <a:prstGeom prst="rect">
            <a:avLst/>
          </a:prstGeom>
          <a:noFill/>
        </p:spPr>
        <p:txBody>
          <a:bodyPr wrap="square" rtlCol="0">
            <a:spAutoFit/>
          </a:bodyPr>
          <a:lstStyle/>
          <a:p>
            <a:pPr algn="ctr"/>
            <a:r>
              <a:rPr lang="fr-FR" sz="1600" dirty="0">
                <a:solidFill>
                  <a:srgbClr val="205595"/>
                </a:solidFill>
              </a:rPr>
              <a:t>Rabat le 9 novembre 2021</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10</a:t>
            </a:fld>
            <a:endParaRPr lang="fr-FR" altLang="fr-FR">
              <a:solidFill>
                <a:srgbClr val="898989"/>
              </a:solidFill>
              <a:latin typeface="Calibri" pitchFamily="34" charset="0"/>
            </a:endParaRPr>
          </a:p>
        </p:txBody>
      </p:sp>
      <p:sp>
        <p:nvSpPr>
          <p:cNvPr id="9" name="Line 8"/>
          <p:cNvSpPr>
            <a:spLocks noChangeShapeType="1"/>
          </p:cNvSpPr>
          <p:nvPr/>
        </p:nvSpPr>
        <p:spPr bwMode="auto">
          <a:xfrm>
            <a:off x="0" y="857250"/>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188640"/>
            <a:ext cx="2088232" cy="529975"/>
          </a:xfrm>
          <a:prstGeom prst="rect">
            <a:avLst/>
          </a:prstGeom>
        </p:spPr>
      </p:pic>
      <p:sp>
        <p:nvSpPr>
          <p:cNvPr id="11" name="ZoneTexte 10"/>
          <p:cNvSpPr txBox="1"/>
          <p:nvPr/>
        </p:nvSpPr>
        <p:spPr>
          <a:xfrm>
            <a:off x="467544" y="6453336"/>
            <a:ext cx="1440160" cy="276999"/>
          </a:xfrm>
          <a:prstGeom prst="rect">
            <a:avLst/>
          </a:prstGeom>
          <a:noFill/>
        </p:spPr>
        <p:txBody>
          <a:bodyPr wrap="square" rtlCol="0">
            <a:spAutoFit/>
          </a:bodyPr>
          <a:lstStyle/>
          <a:p>
            <a:r>
              <a:rPr lang="fr-FR" sz="1200" dirty="0" err="1">
                <a:solidFill>
                  <a:srgbClr val="205595"/>
                </a:solidFill>
              </a:rPr>
              <a:t>www.acaps.ma</a:t>
            </a:r>
            <a:endParaRPr lang="fr-FR" sz="1200" dirty="0">
              <a:solidFill>
                <a:srgbClr val="205595"/>
              </a:solidFill>
            </a:endParaRPr>
          </a:p>
        </p:txBody>
      </p:sp>
      <p:sp>
        <p:nvSpPr>
          <p:cNvPr id="12" name="Line 8"/>
          <p:cNvSpPr>
            <a:spLocks noChangeShapeType="1"/>
          </p:cNvSpPr>
          <p:nvPr/>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ZoneTexte 8"/>
          <p:cNvSpPr txBox="1">
            <a:spLocks noChangeArrowheads="1"/>
          </p:cNvSpPr>
          <p:nvPr/>
        </p:nvSpPr>
        <p:spPr bwMode="auto">
          <a:xfrm>
            <a:off x="467543" y="214313"/>
            <a:ext cx="6154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fr-FR" altLang="fr-FR" sz="2400" b="1" dirty="0">
                <a:solidFill>
                  <a:srgbClr val="205595"/>
                </a:solidFill>
                <a:latin typeface="+mj-lt"/>
                <a:cs typeface="Arial" pitchFamily="34" charset="0"/>
              </a:rPr>
              <a:t>Volet allocataire</a:t>
            </a:r>
            <a:endParaRPr lang="fr-FR" altLang="fr-FR" sz="1400" b="1" dirty="0">
              <a:solidFill>
                <a:srgbClr val="205595"/>
              </a:solidFill>
              <a:latin typeface="+mj-lt"/>
              <a:cs typeface="Arial" pitchFamily="34" charset="0"/>
            </a:endParaRPr>
          </a:p>
        </p:txBody>
      </p:sp>
      <p:sp>
        <p:nvSpPr>
          <p:cNvPr id="14" name="Rectangle 3"/>
          <p:cNvSpPr>
            <a:spLocks noChangeArrowheads="1"/>
          </p:cNvSpPr>
          <p:nvPr/>
        </p:nvSpPr>
        <p:spPr bwMode="auto">
          <a:xfrm>
            <a:off x="601984" y="1321471"/>
            <a:ext cx="8218488" cy="4051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0" rIns="90801" bIns="45400">
            <a:spAutoFit/>
          </a:bodyPr>
          <a:lstStyle/>
          <a:p>
            <a:pPr>
              <a:spcAft>
                <a:spcPts val="800"/>
              </a:spcAft>
            </a:pPr>
            <a:r>
              <a:rPr lang="fr-FR" sz="1600" b="1" i="0" kern="0" dirty="0">
                <a:solidFill>
                  <a:srgbClr val="000000"/>
                </a:solidFill>
                <a:latin typeface="+mj-lt"/>
              </a:rPr>
              <a:t> </a:t>
            </a:r>
            <a:r>
              <a:rPr lang="fr-FR" sz="1600" b="1" dirty="0">
                <a:latin typeface="+mj-lt"/>
              </a:rPr>
              <a:t>Le Fonds de solidarité contre les évènements catastrophiques (FSEC) : Doté de la personnalité morale de droit public et de l’autonomie financière, le FSEC a pour objet : </a:t>
            </a:r>
            <a:endParaRPr lang="fr-FR" sz="1600" dirty="0">
              <a:latin typeface="+mj-lt"/>
            </a:endParaRPr>
          </a:p>
          <a:p>
            <a:pPr marL="742950" lvl="1" indent="-285750" algn="just">
              <a:spcAft>
                <a:spcPts val="800"/>
              </a:spcAft>
              <a:buFont typeface="Wingdings" panose="05000000000000000000" pitchFamily="2" charset="2"/>
              <a:buChar char="Ø"/>
            </a:pPr>
            <a:r>
              <a:rPr lang="fr-FR" sz="1600" b="1" dirty="0">
                <a:solidFill>
                  <a:srgbClr val="FF0000"/>
                </a:solidFill>
                <a:latin typeface="+mj-lt"/>
              </a:rPr>
              <a:t>D’indemniser les victimes d’évènements catastrophiques;</a:t>
            </a:r>
          </a:p>
          <a:p>
            <a:pPr marL="742950" lvl="1" indent="-285750" algn="just">
              <a:spcAft>
                <a:spcPts val="800"/>
              </a:spcAft>
              <a:buFont typeface="Wingdings" panose="05000000000000000000" pitchFamily="2" charset="2"/>
              <a:buChar char="Ø"/>
            </a:pPr>
            <a:r>
              <a:rPr lang="fr-FR" sz="1600" b="1" dirty="0">
                <a:solidFill>
                  <a:schemeClr val="tx2">
                    <a:lumMod val="60000"/>
                    <a:lumOff val="40000"/>
                  </a:schemeClr>
                </a:solidFill>
                <a:latin typeface="+mj-lt"/>
              </a:rPr>
              <a:t>D’accorder aux entreprises d’assurances et de réassurance, dans le cadre de conventions qui pourront être conclues avec elles à cet effet, des De contribuer, dans les conditions prévues à l’article 229-1 de la loi n° 17-99 précitée, à la garantie accordée par l’Etat conformément aux dispositions du même article; </a:t>
            </a:r>
            <a:endParaRPr lang="fr-FR" sz="1600" dirty="0">
              <a:solidFill>
                <a:schemeClr val="tx2">
                  <a:lumMod val="60000"/>
                  <a:lumOff val="40000"/>
                </a:schemeClr>
              </a:solidFill>
              <a:latin typeface="+mj-lt"/>
            </a:endParaRPr>
          </a:p>
          <a:p>
            <a:pPr marL="742950" lvl="1" indent="-285750" algn="just">
              <a:spcAft>
                <a:spcPts val="800"/>
              </a:spcAft>
              <a:buFont typeface="Wingdings" panose="05000000000000000000" pitchFamily="2" charset="2"/>
              <a:buChar char="Ø"/>
            </a:pPr>
            <a:r>
              <a:rPr lang="fr-FR" sz="1600" b="1" dirty="0">
                <a:latin typeface="+mj-lt"/>
              </a:rPr>
              <a:t>De formuler des propositions et les communiquer à l’administration en vue d’améliorer le régime; </a:t>
            </a:r>
            <a:endParaRPr lang="fr-FR" sz="1600" dirty="0">
              <a:latin typeface="+mj-lt"/>
            </a:endParaRPr>
          </a:p>
          <a:p>
            <a:pPr marL="742950" lvl="1" indent="-285750" algn="just">
              <a:spcAft>
                <a:spcPts val="800"/>
              </a:spcAft>
              <a:buFont typeface="Wingdings" panose="05000000000000000000" pitchFamily="2" charset="2"/>
              <a:buChar char="Ø"/>
            </a:pPr>
            <a:r>
              <a:rPr lang="fr-FR" sz="1600" b="1" dirty="0">
                <a:latin typeface="+mj-lt"/>
              </a:rPr>
              <a:t>D’établir les données statistiques et financières relatives aux conséquences des évènements catastrophiques et les communiquer à l’administration à la demande de celle-ci; </a:t>
            </a:r>
            <a:endParaRPr lang="fr-FR" sz="1600" dirty="0">
              <a:latin typeface="+mj-lt"/>
            </a:endParaRPr>
          </a:p>
          <a:p>
            <a:pPr marL="742950" lvl="1" indent="-285750" algn="just">
              <a:spcAft>
                <a:spcPts val="800"/>
              </a:spcAft>
              <a:buFont typeface="Wingdings" panose="05000000000000000000" pitchFamily="2" charset="2"/>
              <a:buChar char="Ø"/>
            </a:pPr>
            <a:r>
              <a:rPr lang="fr-FR" sz="1600" b="1" dirty="0">
                <a:latin typeface="+mj-lt"/>
              </a:rPr>
              <a:t>De réaliser ou faire réaliser toute étude qu’il juge nécessaire à l’exercice de ses missions. </a:t>
            </a:r>
            <a:endParaRPr lang="fr-FR" sz="1600" b="1" i="0" kern="0" dirty="0">
              <a:solidFill>
                <a:srgbClr val="000000"/>
              </a:solidFill>
              <a:latin typeface="+mj-lt"/>
              <a:cs typeface="Calibri" pitchFamily="34" charset="0"/>
            </a:endParaRPr>
          </a:p>
        </p:txBody>
      </p:sp>
    </p:spTree>
    <p:extLst>
      <p:ext uri="{BB962C8B-B14F-4D97-AF65-F5344CB8AC3E}">
        <p14:creationId xmlns:p14="http://schemas.microsoft.com/office/powerpoint/2010/main" val="126555241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11</a:t>
            </a:fld>
            <a:endParaRPr lang="fr-FR" altLang="fr-FR">
              <a:solidFill>
                <a:srgbClr val="898989"/>
              </a:solidFill>
              <a:latin typeface="Calibri" pitchFamily="34" charset="0"/>
            </a:endParaRPr>
          </a:p>
        </p:txBody>
      </p:sp>
      <p:sp>
        <p:nvSpPr>
          <p:cNvPr id="9" name="Line 8"/>
          <p:cNvSpPr>
            <a:spLocks noChangeShapeType="1"/>
          </p:cNvSpPr>
          <p:nvPr/>
        </p:nvSpPr>
        <p:spPr bwMode="auto">
          <a:xfrm>
            <a:off x="0" y="857250"/>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188640"/>
            <a:ext cx="2088232" cy="529975"/>
          </a:xfrm>
          <a:prstGeom prst="rect">
            <a:avLst/>
          </a:prstGeom>
        </p:spPr>
      </p:pic>
      <p:sp>
        <p:nvSpPr>
          <p:cNvPr id="11" name="ZoneTexte 10"/>
          <p:cNvSpPr txBox="1"/>
          <p:nvPr/>
        </p:nvSpPr>
        <p:spPr>
          <a:xfrm>
            <a:off x="467544" y="6453336"/>
            <a:ext cx="1440160" cy="276999"/>
          </a:xfrm>
          <a:prstGeom prst="rect">
            <a:avLst/>
          </a:prstGeom>
          <a:noFill/>
        </p:spPr>
        <p:txBody>
          <a:bodyPr wrap="square" rtlCol="0">
            <a:spAutoFit/>
          </a:bodyPr>
          <a:lstStyle/>
          <a:p>
            <a:r>
              <a:rPr lang="fr-FR" sz="1200" dirty="0" err="1">
                <a:solidFill>
                  <a:srgbClr val="205595"/>
                </a:solidFill>
              </a:rPr>
              <a:t>www.acaps.ma</a:t>
            </a:r>
            <a:endParaRPr lang="fr-FR" sz="1200" dirty="0">
              <a:solidFill>
                <a:srgbClr val="205595"/>
              </a:solidFill>
            </a:endParaRPr>
          </a:p>
        </p:txBody>
      </p:sp>
      <p:sp>
        <p:nvSpPr>
          <p:cNvPr id="12" name="Line 8"/>
          <p:cNvSpPr>
            <a:spLocks noChangeShapeType="1"/>
          </p:cNvSpPr>
          <p:nvPr/>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ZoneTexte 8"/>
          <p:cNvSpPr txBox="1">
            <a:spLocks noChangeArrowheads="1"/>
          </p:cNvSpPr>
          <p:nvPr/>
        </p:nvSpPr>
        <p:spPr bwMode="auto">
          <a:xfrm>
            <a:off x="467543" y="214313"/>
            <a:ext cx="6154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fr-FR" altLang="fr-FR" sz="2400" b="1" dirty="0">
                <a:solidFill>
                  <a:srgbClr val="205595"/>
                </a:solidFill>
                <a:latin typeface="+mj-lt"/>
                <a:cs typeface="Arial" pitchFamily="34" charset="0"/>
              </a:rPr>
              <a:t>Volet allocataire</a:t>
            </a:r>
            <a:endParaRPr lang="fr-FR" altLang="fr-FR" sz="1400" b="1" dirty="0">
              <a:solidFill>
                <a:srgbClr val="205595"/>
              </a:solidFill>
              <a:latin typeface="+mj-lt"/>
              <a:cs typeface="Arial" pitchFamily="34" charset="0"/>
            </a:endParaRPr>
          </a:p>
        </p:txBody>
      </p:sp>
      <p:sp>
        <p:nvSpPr>
          <p:cNvPr id="14" name="Rectangle 3"/>
          <p:cNvSpPr>
            <a:spLocks noChangeArrowheads="1"/>
          </p:cNvSpPr>
          <p:nvPr/>
        </p:nvSpPr>
        <p:spPr bwMode="auto">
          <a:xfrm>
            <a:off x="601984" y="1462778"/>
            <a:ext cx="8218488" cy="3046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01" tIns="45400" rIns="90801" bIns="45400">
            <a:spAutoFit/>
          </a:bodyPr>
          <a:lstStyle/>
          <a:p>
            <a:pPr marL="285750" indent="-285750" algn="just">
              <a:spcAft>
                <a:spcPts val="600"/>
              </a:spcAft>
              <a:buFont typeface="Arial" panose="020B0604020202020204" pitchFamily="34" charset="0"/>
              <a:buChar char="•"/>
            </a:pPr>
            <a:r>
              <a:rPr lang="fr-FR" b="1" dirty="0">
                <a:latin typeface="+mj-lt"/>
              </a:rPr>
              <a:t>L’administration du fonds est confiée au conseil présidé par le chef de gouvernement et composé de représentants de l’administration, de l’ACAPS et du secteur des assurances. Le fond est géré par un directeur. </a:t>
            </a:r>
          </a:p>
          <a:p>
            <a:pPr marL="285750" indent="-285750" algn="just">
              <a:spcAft>
                <a:spcPts val="600"/>
              </a:spcAft>
              <a:buFont typeface="Arial" panose="020B0604020202020204" pitchFamily="34" charset="0"/>
              <a:buChar char="•"/>
            </a:pPr>
            <a:r>
              <a:rPr lang="fr-FR" b="1" dirty="0">
                <a:solidFill>
                  <a:schemeClr val="tx2">
                    <a:lumMod val="60000"/>
                    <a:lumOff val="40000"/>
                  </a:schemeClr>
                </a:solidFill>
                <a:latin typeface="+mj-lt"/>
              </a:rPr>
              <a:t>Principales ressources financières du FSEC : </a:t>
            </a:r>
          </a:p>
          <a:p>
            <a:pPr marL="742950" lvl="1" indent="-285750" algn="just">
              <a:spcAft>
                <a:spcPts val="600"/>
              </a:spcAft>
              <a:buFont typeface="Wingdings" panose="05000000000000000000" pitchFamily="2" charset="2"/>
              <a:buChar char="§"/>
            </a:pPr>
            <a:r>
              <a:rPr lang="fr-FR" b="1" dirty="0">
                <a:solidFill>
                  <a:schemeClr val="tx2">
                    <a:lumMod val="60000"/>
                    <a:lumOff val="40000"/>
                  </a:schemeClr>
                </a:solidFill>
                <a:latin typeface="+mj-lt"/>
              </a:rPr>
              <a:t>Dotation initiale de l’Etat ; </a:t>
            </a:r>
          </a:p>
          <a:p>
            <a:pPr marL="742950" lvl="1" indent="-285750" algn="just">
              <a:spcAft>
                <a:spcPts val="600"/>
              </a:spcAft>
              <a:buFont typeface="Wingdings" panose="05000000000000000000" pitchFamily="2" charset="2"/>
              <a:buChar char="§"/>
            </a:pPr>
            <a:r>
              <a:rPr lang="fr-FR" b="1" dirty="0">
                <a:solidFill>
                  <a:schemeClr val="tx2">
                    <a:lumMod val="60000"/>
                    <a:lumOff val="40000"/>
                  </a:schemeClr>
                </a:solidFill>
                <a:latin typeface="+mj-lt"/>
              </a:rPr>
              <a:t>Produit des taxes parafiscales instituées à son profit ; </a:t>
            </a:r>
          </a:p>
          <a:p>
            <a:pPr marL="742950" lvl="1" indent="-285750" algn="just">
              <a:spcAft>
                <a:spcPts val="600"/>
              </a:spcAft>
              <a:buFont typeface="Wingdings" panose="05000000000000000000" pitchFamily="2" charset="2"/>
              <a:buChar char="§"/>
            </a:pPr>
            <a:r>
              <a:rPr lang="fr-FR" b="1" dirty="0">
                <a:solidFill>
                  <a:schemeClr val="tx2">
                    <a:lumMod val="60000"/>
                    <a:lumOff val="40000"/>
                  </a:schemeClr>
                </a:solidFill>
                <a:latin typeface="+mj-lt"/>
              </a:rPr>
              <a:t>Rémunération pour services rendus ; </a:t>
            </a:r>
          </a:p>
          <a:p>
            <a:pPr marL="742950" lvl="1" indent="-285750" algn="just">
              <a:spcAft>
                <a:spcPts val="600"/>
              </a:spcAft>
              <a:buFont typeface="Wingdings" panose="05000000000000000000" pitchFamily="2" charset="2"/>
              <a:buChar char="§"/>
            </a:pPr>
            <a:r>
              <a:rPr lang="fr-FR" b="1" dirty="0">
                <a:solidFill>
                  <a:schemeClr val="tx2">
                    <a:lumMod val="60000"/>
                    <a:lumOff val="40000"/>
                  </a:schemeClr>
                </a:solidFill>
                <a:latin typeface="+mj-lt"/>
              </a:rPr>
              <a:t>D’autres recettes;</a:t>
            </a:r>
          </a:p>
          <a:p>
            <a:pPr marL="742950" lvl="1" indent="-285750" algn="just">
              <a:spcAft>
                <a:spcPts val="600"/>
              </a:spcAft>
              <a:buFont typeface="Wingdings" panose="05000000000000000000" pitchFamily="2" charset="2"/>
              <a:buChar char="§"/>
            </a:pPr>
            <a:r>
              <a:rPr lang="fr-FR" b="1" dirty="0">
                <a:solidFill>
                  <a:schemeClr val="tx2">
                    <a:lumMod val="60000"/>
                    <a:lumOff val="40000"/>
                  </a:schemeClr>
                </a:solidFill>
                <a:latin typeface="+mj-lt"/>
              </a:rPr>
              <a:t>Le Fonds de solidarité peut émettre des emprunts avec la garantie de l’Etat.</a:t>
            </a:r>
          </a:p>
        </p:txBody>
      </p:sp>
    </p:spTree>
    <p:extLst>
      <p:ext uri="{BB962C8B-B14F-4D97-AF65-F5344CB8AC3E}">
        <p14:creationId xmlns:p14="http://schemas.microsoft.com/office/powerpoint/2010/main" val="372490600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12</a:t>
            </a:fld>
            <a:endParaRPr lang="fr-FR" altLang="fr-FR">
              <a:solidFill>
                <a:srgbClr val="898989"/>
              </a:solidFill>
              <a:latin typeface="Calibri" pitchFamily="34" charset="0"/>
            </a:endParaRPr>
          </a:p>
        </p:txBody>
      </p:sp>
      <p:sp>
        <p:nvSpPr>
          <p:cNvPr id="9" name="Line 8"/>
          <p:cNvSpPr>
            <a:spLocks noChangeShapeType="1"/>
          </p:cNvSpPr>
          <p:nvPr/>
        </p:nvSpPr>
        <p:spPr bwMode="auto">
          <a:xfrm>
            <a:off x="0" y="857250"/>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188640"/>
            <a:ext cx="2088232" cy="529975"/>
          </a:xfrm>
          <a:prstGeom prst="rect">
            <a:avLst/>
          </a:prstGeom>
        </p:spPr>
      </p:pic>
      <p:sp>
        <p:nvSpPr>
          <p:cNvPr id="11" name="ZoneTexte 10"/>
          <p:cNvSpPr txBox="1"/>
          <p:nvPr/>
        </p:nvSpPr>
        <p:spPr>
          <a:xfrm>
            <a:off x="467544" y="6453336"/>
            <a:ext cx="1440160" cy="276999"/>
          </a:xfrm>
          <a:prstGeom prst="rect">
            <a:avLst/>
          </a:prstGeom>
          <a:noFill/>
        </p:spPr>
        <p:txBody>
          <a:bodyPr wrap="square" rtlCol="0">
            <a:spAutoFit/>
          </a:bodyPr>
          <a:lstStyle/>
          <a:p>
            <a:r>
              <a:rPr lang="fr-FR" sz="1200" dirty="0" err="1">
                <a:solidFill>
                  <a:srgbClr val="205595"/>
                </a:solidFill>
              </a:rPr>
              <a:t>www.acaps.ma</a:t>
            </a:r>
            <a:endParaRPr lang="fr-FR" sz="1200" dirty="0">
              <a:solidFill>
                <a:srgbClr val="205595"/>
              </a:solidFill>
            </a:endParaRPr>
          </a:p>
        </p:txBody>
      </p:sp>
      <p:sp>
        <p:nvSpPr>
          <p:cNvPr id="12" name="Line 8"/>
          <p:cNvSpPr>
            <a:spLocks noChangeShapeType="1"/>
          </p:cNvSpPr>
          <p:nvPr/>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ZoneTexte 8"/>
          <p:cNvSpPr txBox="1">
            <a:spLocks noChangeArrowheads="1"/>
          </p:cNvSpPr>
          <p:nvPr/>
        </p:nvSpPr>
        <p:spPr bwMode="auto">
          <a:xfrm>
            <a:off x="467543" y="214313"/>
            <a:ext cx="6154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fr-FR" altLang="fr-FR" sz="2400" b="1" dirty="0">
                <a:solidFill>
                  <a:srgbClr val="205595"/>
                </a:solidFill>
                <a:latin typeface="+mj-lt"/>
                <a:cs typeface="Arial" pitchFamily="34" charset="0"/>
              </a:rPr>
              <a:t>Volet allocataire</a:t>
            </a:r>
            <a:endParaRPr lang="fr-FR" altLang="fr-FR" sz="1400" b="1" dirty="0">
              <a:solidFill>
                <a:srgbClr val="205595"/>
              </a:solidFill>
              <a:latin typeface="+mj-lt"/>
              <a:cs typeface="Arial" pitchFamily="34" charset="0"/>
            </a:endParaRPr>
          </a:p>
        </p:txBody>
      </p:sp>
      <p:sp>
        <p:nvSpPr>
          <p:cNvPr id="3" name="Rectangle 2"/>
          <p:cNvSpPr/>
          <p:nvPr/>
        </p:nvSpPr>
        <p:spPr>
          <a:xfrm>
            <a:off x="755576" y="1499007"/>
            <a:ext cx="7632848" cy="3370153"/>
          </a:xfrm>
          <a:prstGeom prst="rect">
            <a:avLst/>
          </a:prstGeom>
        </p:spPr>
        <p:txBody>
          <a:bodyPr wrap="square">
            <a:spAutoFit/>
          </a:bodyPr>
          <a:lstStyle/>
          <a:p>
            <a:pPr marL="285750" indent="-285750">
              <a:spcAft>
                <a:spcPts val="600"/>
              </a:spcAft>
              <a:buFont typeface="Wingdings" panose="05000000000000000000" pitchFamily="2" charset="2"/>
              <a:buChar char="Ø"/>
            </a:pPr>
            <a:r>
              <a:rPr lang="fr-FR" dirty="0">
                <a:latin typeface="+mj-lt"/>
              </a:rPr>
              <a:t>indemnité pour le préjudice corporel: Cette indemnité est limitée à 70%, au plus, du montant estimé conformément aux dispositions du dahir du 02 octobre 1984. </a:t>
            </a:r>
          </a:p>
          <a:p>
            <a:pPr marL="285750" indent="-285750">
              <a:spcAft>
                <a:spcPts val="600"/>
              </a:spcAft>
              <a:buFont typeface="Wingdings" panose="05000000000000000000" pitchFamily="2" charset="2"/>
              <a:buChar char="Ø"/>
            </a:pPr>
            <a:r>
              <a:rPr lang="fr-FR" dirty="0">
                <a:latin typeface="+mj-lt"/>
              </a:rPr>
              <a:t>Allocation au profit des personnes dont la résidence principale est déclarée inhabitable: Dans ce cas, deux types d’allocations sont possibles selon le statut d’occupation :</a:t>
            </a:r>
          </a:p>
          <a:p>
            <a:pPr marL="742950" lvl="1" indent="-285750">
              <a:spcAft>
                <a:spcPts val="600"/>
              </a:spcAft>
              <a:buFont typeface="Wingdings" panose="05000000000000000000" pitchFamily="2" charset="2"/>
              <a:buChar char="Ø"/>
            </a:pPr>
            <a:r>
              <a:rPr lang="fr-FR" dirty="0">
                <a:latin typeface="+mj-lt"/>
              </a:rPr>
              <a:t>propriétaire allocation pour perte de la résidence principale dont l’aide à la réhabilitation des locaux ne dépasse pas 70% du montant de reconstruction;</a:t>
            </a:r>
          </a:p>
          <a:p>
            <a:pPr marL="742950" lvl="1" indent="-285750">
              <a:spcAft>
                <a:spcPts val="600"/>
              </a:spcAft>
              <a:buFont typeface="Wingdings" panose="05000000000000000000" pitchFamily="2" charset="2"/>
              <a:buChar char="Ø"/>
            </a:pPr>
            <a:r>
              <a:rPr lang="fr-FR" dirty="0">
                <a:latin typeface="+mj-lt"/>
              </a:rPr>
              <a:t>d’occupant avec ou sans contrat de bail (allocation pour privation de jouissance dont le montant est estimé à six fois le loyer mensuel) </a:t>
            </a:r>
          </a:p>
        </p:txBody>
      </p:sp>
    </p:spTree>
    <p:extLst>
      <p:ext uri="{BB962C8B-B14F-4D97-AF65-F5344CB8AC3E}">
        <p14:creationId xmlns:p14="http://schemas.microsoft.com/office/powerpoint/2010/main" val="104462967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13</a:t>
            </a:fld>
            <a:endParaRPr lang="fr-FR" altLang="fr-FR">
              <a:solidFill>
                <a:srgbClr val="898989"/>
              </a:solidFill>
              <a:latin typeface="Calibri" pitchFamily="34" charset="0"/>
            </a:endParaRPr>
          </a:p>
        </p:txBody>
      </p:sp>
      <p:sp>
        <p:nvSpPr>
          <p:cNvPr id="9" name="Line 8"/>
          <p:cNvSpPr>
            <a:spLocks noChangeShapeType="1"/>
          </p:cNvSpPr>
          <p:nvPr/>
        </p:nvSpPr>
        <p:spPr bwMode="auto">
          <a:xfrm>
            <a:off x="0" y="857250"/>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188640"/>
            <a:ext cx="2088232" cy="529975"/>
          </a:xfrm>
          <a:prstGeom prst="rect">
            <a:avLst/>
          </a:prstGeom>
        </p:spPr>
      </p:pic>
      <p:sp>
        <p:nvSpPr>
          <p:cNvPr id="11" name="ZoneTexte 10"/>
          <p:cNvSpPr txBox="1"/>
          <p:nvPr/>
        </p:nvSpPr>
        <p:spPr>
          <a:xfrm>
            <a:off x="467544" y="6453336"/>
            <a:ext cx="1440160" cy="276999"/>
          </a:xfrm>
          <a:prstGeom prst="rect">
            <a:avLst/>
          </a:prstGeom>
          <a:noFill/>
        </p:spPr>
        <p:txBody>
          <a:bodyPr wrap="square" rtlCol="0">
            <a:spAutoFit/>
          </a:bodyPr>
          <a:lstStyle/>
          <a:p>
            <a:r>
              <a:rPr lang="fr-FR" sz="1200" dirty="0" err="1">
                <a:solidFill>
                  <a:srgbClr val="205595"/>
                </a:solidFill>
              </a:rPr>
              <a:t>www.acaps.ma</a:t>
            </a:r>
            <a:endParaRPr lang="fr-FR" sz="1200" dirty="0">
              <a:solidFill>
                <a:srgbClr val="205595"/>
              </a:solidFill>
            </a:endParaRPr>
          </a:p>
        </p:txBody>
      </p:sp>
      <p:sp>
        <p:nvSpPr>
          <p:cNvPr id="12" name="Line 8"/>
          <p:cNvSpPr>
            <a:spLocks noChangeShapeType="1"/>
          </p:cNvSpPr>
          <p:nvPr/>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ZoneTexte 8"/>
          <p:cNvSpPr txBox="1">
            <a:spLocks noChangeArrowheads="1"/>
          </p:cNvSpPr>
          <p:nvPr/>
        </p:nvSpPr>
        <p:spPr bwMode="auto">
          <a:xfrm>
            <a:off x="467543" y="214313"/>
            <a:ext cx="6154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fr-FR" altLang="fr-FR" sz="2400" b="1" dirty="0">
                <a:solidFill>
                  <a:srgbClr val="205595"/>
                </a:solidFill>
                <a:latin typeface="+mj-lt"/>
                <a:cs typeface="Arial" pitchFamily="34" charset="0"/>
              </a:rPr>
              <a:t>Volet allocataire</a:t>
            </a:r>
            <a:endParaRPr lang="fr-FR" altLang="fr-FR" sz="1400" b="1" dirty="0">
              <a:solidFill>
                <a:srgbClr val="205595"/>
              </a:solidFill>
              <a:latin typeface="+mj-lt"/>
              <a:cs typeface="Arial" pitchFamily="34" charset="0"/>
            </a:endParaRPr>
          </a:p>
        </p:txBody>
      </p:sp>
      <p:sp>
        <p:nvSpPr>
          <p:cNvPr id="14" name="Title 1">
            <a:extLst>
              <a:ext uri="{FF2B5EF4-FFF2-40B4-BE49-F238E27FC236}">
                <a16:creationId xmlns:a16="http://schemas.microsoft.com/office/drawing/2014/main" id="{D6D058B2-41C8-43A3-A8E5-CCECFF19A8C0}"/>
              </a:ext>
            </a:extLst>
          </p:cNvPr>
          <p:cNvSpPr txBox="1">
            <a:spLocks/>
          </p:cNvSpPr>
          <p:nvPr/>
        </p:nvSpPr>
        <p:spPr>
          <a:xfrm>
            <a:off x="244509" y="1283274"/>
            <a:ext cx="8575963" cy="311520"/>
          </a:xfrm>
          <a:prstGeom prst="rect">
            <a:avLst/>
          </a:prstGeom>
        </p:spPr>
        <p:txBody>
          <a:bodyPr>
            <a:normAutofit fontScale="67500" lnSpcReduction="2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fr-FR" sz="2400" b="1">
                <a:latin typeface="+mn-lt"/>
              </a:rPr>
              <a:t>Stratégie de couverture financière des engagements du FSEC</a:t>
            </a:r>
            <a:endParaRPr lang="fr-FR" sz="2400" b="1" dirty="0">
              <a:latin typeface="+mn-lt"/>
            </a:endParaRPr>
          </a:p>
        </p:txBody>
      </p:sp>
      <p:sp>
        <p:nvSpPr>
          <p:cNvPr id="15" name="Content Placeholder 2">
            <a:extLst>
              <a:ext uri="{FF2B5EF4-FFF2-40B4-BE49-F238E27FC236}">
                <a16:creationId xmlns:a16="http://schemas.microsoft.com/office/drawing/2014/main" id="{6912C8BE-809A-4578-A00D-F43CFD6DFDB7}"/>
              </a:ext>
            </a:extLst>
          </p:cNvPr>
          <p:cNvSpPr txBox="1">
            <a:spLocks/>
          </p:cNvSpPr>
          <p:nvPr/>
        </p:nvSpPr>
        <p:spPr>
          <a:xfrm>
            <a:off x="5335360" y="2676516"/>
            <a:ext cx="894176" cy="866273"/>
          </a:xfrm>
          <a:prstGeom prst="rect">
            <a:avLst/>
          </a:prstGeom>
        </p:spPr>
        <p:txBody>
          <a:bodyPr vert="horz" lIns="0" tIns="34290" rIns="0" bIns="34290" rtlCol="0">
            <a:noAutofit/>
          </a:bodyPr>
          <a:lst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lnSpc>
                <a:spcPct val="120000"/>
              </a:lnSpc>
              <a:buNone/>
            </a:pPr>
            <a:r>
              <a:rPr lang="en-US" sz="4050" b="1" dirty="0">
                <a:solidFill>
                  <a:schemeClr val="bg1">
                    <a:lumMod val="50000"/>
                  </a:schemeClr>
                </a:solidFill>
              </a:rPr>
              <a:t>+</a:t>
            </a:r>
            <a:endParaRPr lang="en-US" sz="900" b="1" dirty="0">
              <a:solidFill>
                <a:schemeClr val="bg1">
                  <a:lumMod val="50000"/>
                </a:schemeClr>
              </a:solidFill>
            </a:endParaRPr>
          </a:p>
        </p:txBody>
      </p:sp>
      <p:sp>
        <p:nvSpPr>
          <p:cNvPr id="16" name="Rectangle 15">
            <a:extLst>
              <a:ext uri="{FF2B5EF4-FFF2-40B4-BE49-F238E27FC236}">
                <a16:creationId xmlns:a16="http://schemas.microsoft.com/office/drawing/2014/main" id="{5E68D067-1DB3-4BBD-A18D-AE2D7B98F32F}"/>
              </a:ext>
            </a:extLst>
          </p:cNvPr>
          <p:cNvSpPr/>
          <p:nvPr/>
        </p:nvSpPr>
        <p:spPr>
          <a:xfrm>
            <a:off x="1795383" y="3609666"/>
            <a:ext cx="1304510" cy="188951"/>
          </a:xfrm>
          <a:prstGeom prst="rect">
            <a:avLst/>
          </a:prstGeom>
          <a:solidFill>
            <a:srgbClr val="FFC9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0DACF88-992C-4A42-BDCD-35E29F8F07B3}"/>
              </a:ext>
            </a:extLst>
          </p:cNvPr>
          <p:cNvSpPr/>
          <p:nvPr/>
        </p:nvSpPr>
        <p:spPr>
          <a:xfrm>
            <a:off x="1795383" y="1997008"/>
            <a:ext cx="1304510" cy="12620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a:extLst>
              <a:ext uri="{FF2B5EF4-FFF2-40B4-BE49-F238E27FC236}">
                <a16:creationId xmlns:a16="http://schemas.microsoft.com/office/drawing/2014/main" id="{DFCFB1B1-2D7E-47EE-A23D-4D5EE39A6FEF}"/>
              </a:ext>
            </a:extLst>
          </p:cNvPr>
          <p:cNvSpPr txBox="1">
            <a:spLocks/>
          </p:cNvSpPr>
          <p:nvPr/>
        </p:nvSpPr>
        <p:spPr>
          <a:xfrm>
            <a:off x="1895071" y="3609669"/>
            <a:ext cx="1133374" cy="327992"/>
          </a:xfrm>
          <a:prstGeom prst="rect">
            <a:avLst/>
          </a:prstGeom>
        </p:spPr>
        <p:txBody>
          <a:bodyPr vert="horz" lIns="0" tIns="34290" rIns="0" bIns="34290" rtlCol="0">
            <a:noAutofit/>
          </a:bodyPr>
          <a:lst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788" b="1" i="1" dirty="0" err="1">
                <a:solidFill>
                  <a:schemeClr val="bg1"/>
                </a:solidFill>
              </a:rPr>
              <a:t>Réserves</a:t>
            </a:r>
            <a:r>
              <a:rPr lang="en-US" sz="788" b="1" i="1" dirty="0">
                <a:solidFill>
                  <a:schemeClr val="bg1"/>
                </a:solidFill>
              </a:rPr>
              <a:t> de 200mMAD</a:t>
            </a:r>
          </a:p>
        </p:txBody>
      </p:sp>
      <p:sp>
        <p:nvSpPr>
          <p:cNvPr id="19" name="Content Placeholder 2">
            <a:extLst>
              <a:ext uri="{FF2B5EF4-FFF2-40B4-BE49-F238E27FC236}">
                <a16:creationId xmlns:a16="http://schemas.microsoft.com/office/drawing/2014/main" id="{5593861A-6BCD-4C2E-B546-58BF776A43DD}"/>
              </a:ext>
            </a:extLst>
          </p:cNvPr>
          <p:cNvSpPr txBox="1">
            <a:spLocks/>
          </p:cNvSpPr>
          <p:nvPr/>
        </p:nvSpPr>
        <p:spPr>
          <a:xfrm>
            <a:off x="2067620" y="2398099"/>
            <a:ext cx="760033" cy="311479"/>
          </a:xfrm>
          <a:prstGeom prst="rect">
            <a:avLst/>
          </a:prstGeom>
        </p:spPr>
        <p:txBody>
          <a:bodyPr vert="horz" lIns="0" tIns="34290" rIns="0" bIns="34290" rtlCol="0">
            <a:noAutofit/>
          </a:bodyPr>
          <a:lst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900" b="1" i="1" dirty="0">
                <a:solidFill>
                  <a:schemeClr val="bg1"/>
                </a:solidFill>
              </a:rPr>
              <a:t>Assurance de</a:t>
            </a:r>
            <a:br>
              <a:rPr lang="en-US" sz="900" b="1" i="1" dirty="0">
                <a:solidFill>
                  <a:schemeClr val="bg1"/>
                </a:solidFill>
              </a:rPr>
            </a:br>
            <a:r>
              <a:rPr lang="en-US" sz="900" b="1" i="1" dirty="0">
                <a:solidFill>
                  <a:schemeClr val="bg1"/>
                </a:solidFill>
              </a:rPr>
              <a:t>5.1XS0.9 </a:t>
            </a:r>
            <a:r>
              <a:rPr lang="en-US" sz="900" b="1" i="1" dirty="0" err="1">
                <a:solidFill>
                  <a:schemeClr val="bg1"/>
                </a:solidFill>
              </a:rPr>
              <a:t>MrdMAD</a:t>
            </a:r>
            <a:endParaRPr lang="en-US" sz="900" b="1" i="1" dirty="0">
              <a:solidFill>
                <a:schemeClr val="bg1"/>
              </a:solidFill>
            </a:endParaRPr>
          </a:p>
        </p:txBody>
      </p:sp>
      <p:sp>
        <p:nvSpPr>
          <p:cNvPr id="20" name="Rectangle 19">
            <a:extLst>
              <a:ext uri="{FF2B5EF4-FFF2-40B4-BE49-F238E27FC236}">
                <a16:creationId xmlns:a16="http://schemas.microsoft.com/office/drawing/2014/main" id="{F4DD4B86-B607-4C3F-9987-9CA6D997DAEB}"/>
              </a:ext>
            </a:extLst>
          </p:cNvPr>
          <p:cNvSpPr/>
          <p:nvPr/>
        </p:nvSpPr>
        <p:spPr>
          <a:xfrm>
            <a:off x="1799111" y="3319684"/>
            <a:ext cx="1304510" cy="22939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a:extLst>
              <a:ext uri="{FF2B5EF4-FFF2-40B4-BE49-F238E27FC236}">
                <a16:creationId xmlns:a16="http://schemas.microsoft.com/office/drawing/2014/main" id="{6D0ED021-9A34-4F2C-96C4-58B479687B45}"/>
              </a:ext>
            </a:extLst>
          </p:cNvPr>
          <p:cNvSpPr txBox="1">
            <a:spLocks/>
          </p:cNvSpPr>
          <p:nvPr/>
        </p:nvSpPr>
        <p:spPr>
          <a:xfrm>
            <a:off x="2067621" y="3293315"/>
            <a:ext cx="760033" cy="327992"/>
          </a:xfrm>
          <a:prstGeom prst="rect">
            <a:avLst/>
          </a:prstGeom>
        </p:spPr>
        <p:txBody>
          <a:bodyPr vert="horz" lIns="0" tIns="34290" rIns="0" bIns="34290" rtlCol="0">
            <a:noAutofit/>
          </a:bodyPr>
          <a:lst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825" b="1" i="1" dirty="0">
                <a:solidFill>
                  <a:schemeClr val="bg1"/>
                </a:solidFill>
              </a:rPr>
              <a:t>Crédit de Cont. de 0.7MrdMAD</a:t>
            </a:r>
          </a:p>
        </p:txBody>
      </p:sp>
      <p:sp>
        <p:nvSpPr>
          <p:cNvPr id="22" name="Rectangle 21">
            <a:extLst>
              <a:ext uri="{FF2B5EF4-FFF2-40B4-BE49-F238E27FC236}">
                <a16:creationId xmlns:a16="http://schemas.microsoft.com/office/drawing/2014/main" id="{B75CBC1F-CAB8-45AF-B434-CE2EB5C6E4ED}"/>
              </a:ext>
            </a:extLst>
          </p:cNvPr>
          <p:cNvSpPr/>
          <p:nvPr/>
        </p:nvSpPr>
        <p:spPr>
          <a:xfrm>
            <a:off x="4538584" y="3643881"/>
            <a:ext cx="716556" cy="188951"/>
          </a:xfrm>
          <a:prstGeom prst="rect">
            <a:avLst/>
          </a:prstGeom>
          <a:solidFill>
            <a:srgbClr val="FFC9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2592E2F-C68A-4035-B04B-33B64F4FD5F0}"/>
              </a:ext>
            </a:extLst>
          </p:cNvPr>
          <p:cNvSpPr/>
          <p:nvPr/>
        </p:nvSpPr>
        <p:spPr>
          <a:xfrm>
            <a:off x="4538584" y="2031221"/>
            <a:ext cx="716556" cy="12620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ontent Placeholder 2">
            <a:extLst>
              <a:ext uri="{FF2B5EF4-FFF2-40B4-BE49-F238E27FC236}">
                <a16:creationId xmlns:a16="http://schemas.microsoft.com/office/drawing/2014/main" id="{E416421F-6B4F-4939-A2EA-AE86390B035B}"/>
              </a:ext>
            </a:extLst>
          </p:cNvPr>
          <p:cNvSpPr txBox="1">
            <a:spLocks/>
          </p:cNvSpPr>
          <p:nvPr/>
        </p:nvSpPr>
        <p:spPr>
          <a:xfrm>
            <a:off x="4343304" y="3643878"/>
            <a:ext cx="1133374" cy="327992"/>
          </a:xfrm>
          <a:prstGeom prst="rect">
            <a:avLst/>
          </a:prstGeom>
        </p:spPr>
        <p:txBody>
          <a:bodyPr vert="horz" lIns="0" tIns="34290" rIns="0" bIns="34290" rtlCol="0">
            <a:noAutofit/>
          </a:bodyPr>
          <a:lst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788" b="1" i="1" dirty="0" err="1">
                <a:solidFill>
                  <a:schemeClr val="bg1"/>
                </a:solidFill>
              </a:rPr>
              <a:t>Rés</a:t>
            </a:r>
            <a:r>
              <a:rPr lang="en-US" sz="788" b="1" i="1" dirty="0">
                <a:solidFill>
                  <a:schemeClr val="bg1"/>
                </a:solidFill>
              </a:rPr>
              <a:t>. de 200mMAD</a:t>
            </a:r>
          </a:p>
        </p:txBody>
      </p:sp>
      <p:sp>
        <p:nvSpPr>
          <p:cNvPr id="25" name="Content Placeholder 2">
            <a:extLst>
              <a:ext uri="{FF2B5EF4-FFF2-40B4-BE49-F238E27FC236}">
                <a16:creationId xmlns:a16="http://schemas.microsoft.com/office/drawing/2014/main" id="{5FBC4132-AFC6-44B1-BC2A-F6BD216DA516}"/>
              </a:ext>
            </a:extLst>
          </p:cNvPr>
          <p:cNvSpPr txBox="1">
            <a:spLocks/>
          </p:cNvSpPr>
          <p:nvPr/>
        </p:nvSpPr>
        <p:spPr>
          <a:xfrm>
            <a:off x="4515854" y="2432312"/>
            <a:ext cx="760033" cy="311479"/>
          </a:xfrm>
          <a:prstGeom prst="rect">
            <a:avLst/>
          </a:prstGeom>
        </p:spPr>
        <p:txBody>
          <a:bodyPr vert="horz" lIns="0" tIns="34290" rIns="0" bIns="34290" rtlCol="0">
            <a:noAutofit/>
          </a:bodyPr>
          <a:lst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900" b="1" i="1" dirty="0">
                <a:solidFill>
                  <a:schemeClr val="bg1"/>
                </a:solidFill>
              </a:rPr>
              <a:t>Assurance </a:t>
            </a:r>
            <a:r>
              <a:rPr lang="en-US" sz="900" b="1" i="1" dirty="0" err="1">
                <a:solidFill>
                  <a:schemeClr val="bg1"/>
                </a:solidFill>
              </a:rPr>
              <a:t>Tremblement</a:t>
            </a:r>
            <a:r>
              <a:rPr lang="en-US" sz="900" b="1" i="1" dirty="0">
                <a:solidFill>
                  <a:schemeClr val="bg1"/>
                </a:solidFill>
              </a:rPr>
              <a:t> de Terre de</a:t>
            </a:r>
            <a:br>
              <a:rPr lang="en-US" sz="900" b="1" i="1" dirty="0">
                <a:solidFill>
                  <a:schemeClr val="bg1"/>
                </a:solidFill>
              </a:rPr>
            </a:br>
            <a:r>
              <a:rPr lang="en-US" sz="900" b="1" i="1" dirty="0">
                <a:solidFill>
                  <a:schemeClr val="bg1"/>
                </a:solidFill>
              </a:rPr>
              <a:t>5.1XS1.1 </a:t>
            </a:r>
            <a:r>
              <a:rPr lang="en-US" sz="900" b="1" i="1" dirty="0" err="1">
                <a:solidFill>
                  <a:schemeClr val="bg1"/>
                </a:solidFill>
              </a:rPr>
              <a:t>MrdMAD</a:t>
            </a:r>
            <a:endParaRPr lang="en-US" sz="900" b="1" i="1" dirty="0">
              <a:solidFill>
                <a:schemeClr val="bg1"/>
              </a:solidFill>
            </a:endParaRPr>
          </a:p>
        </p:txBody>
      </p:sp>
      <p:sp>
        <p:nvSpPr>
          <p:cNvPr id="26" name="Rectangle 25">
            <a:extLst>
              <a:ext uri="{FF2B5EF4-FFF2-40B4-BE49-F238E27FC236}">
                <a16:creationId xmlns:a16="http://schemas.microsoft.com/office/drawing/2014/main" id="{F85F59B9-F31A-4D8F-91FC-691D2F9533FF}"/>
              </a:ext>
            </a:extLst>
          </p:cNvPr>
          <p:cNvSpPr/>
          <p:nvPr/>
        </p:nvSpPr>
        <p:spPr>
          <a:xfrm>
            <a:off x="4542311" y="3353900"/>
            <a:ext cx="716556" cy="22939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ntent Placeholder 2">
            <a:extLst>
              <a:ext uri="{FF2B5EF4-FFF2-40B4-BE49-F238E27FC236}">
                <a16:creationId xmlns:a16="http://schemas.microsoft.com/office/drawing/2014/main" id="{7C743BB2-52B8-4FB4-A191-3C070FD6375B}"/>
              </a:ext>
            </a:extLst>
          </p:cNvPr>
          <p:cNvSpPr txBox="1">
            <a:spLocks/>
          </p:cNvSpPr>
          <p:nvPr/>
        </p:nvSpPr>
        <p:spPr>
          <a:xfrm>
            <a:off x="4501104" y="3327525"/>
            <a:ext cx="760033" cy="327992"/>
          </a:xfrm>
          <a:prstGeom prst="rect">
            <a:avLst/>
          </a:prstGeom>
        </p:spPr>
        <p:txBody>
          <a:bodyPr vert="horz" lIns="0" tIns="34290" rIns="0" bIns="34290" rtlCol="0">
            <a:noAutofit/>
          </a:bodyPr>
          <a:lst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825" b="1" i="1" dirty="0">
                <a:solidFill>
                  <a:schemeClr val="bg1"/>
                </a:solidFill>
              </a:rPr>
              <a:t>Crédit de Cont. de 0.9MrdMAD</a:t>
            </a:r>
          </a:p>
        </p:txBody>
      </p:sp>
      <p:sp>
        <p:nvSpPr>
          <p:cNvPr id="28" name="Rectangle 27">
            <a:extLst>
              <a:ext uri="{FF2B5EF4-FFF2-40B4-BE49-F238E27FC236}">
                <a16:creationId xmlns:a16="http://schemas.microsoft.com/office/drawing/2014/main" id="{4BF27154-C15E-4DCA-8A19-0278F05AE0E9}"/>
              </a:ext>
            </a:extLst>
          </p:cNvPr>
          <p:cNvSpPr/>
          <p:nvPr/>
        </p:nvSpPr>
        <p:spPr>
          <a:xfrm>
            <a:off x="6375901" y="3643881"/>
            <a:ext cx="716556" cy="188951"/>
          </a:xfrm>
          <a:prstGeom prst="rect">
            <a:avLst/>
          </a:prstGeom>
          <a:solidFill>
            <a:srgbClr val="FFC9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ontent Placeholder 2">
            <a:extLst>
              <a:ext uri="{FF2B5EF4-FFF2-40B4-BE49-F238E27FC236}">
                <a16:creationId xmlns:a16="http://schemas.microsoft.com/office/drawing/2014/main" id="{1E7A2AF3-CC43-4299-B127-7E3B67375C8D}"/>
              </a:ext>
            </a:extLst>
          </p:cNvPr>
          <p:cNvSpPr txBox="1">
            <a:spLocks/>
          </p:cNvSpPr>
          <p:nvPr/>
        </p:nvSpPr>
        <p:spPr>
          <a:xfrm>
            <a:off x="6180622" y="3643878"/>
            <a:ext cx="1133374" cy="327992"/>
          </a:xfrm>
          <a:prstGeom prst="rect">
            <a:avLst/>
          </a:prstGeom>
        </p:spPr>
        <p:txBody>
          <a:bodyPr vert="horz" lIns="0" tIns="34290" rIns="0" bIns="34290" rtlCol="0">
            <a:noAutofit/>
          </a:bodyPr>
          <a:lst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788" b="1" i="1" dirty="0" err="1">
                <a:solidFill>
                  <a:schemeClr val="bg1"/>
                </a:solidFill>
              </a:rPr>
              <a:t>Rés</a:t>
            </a:r>
            <a:r>
              <a:rPr lang="en-US" sz="788" b="1" i="1" dirty="0">
                <a:solidFill>
                  <a:schemeClr val="bg1"/>
                </a:solidFill>
              </a:rPr>
              <a:t>. de 200mMAD</a:t>
            </a:r>
          </a:p>
        </p:txBody>
      </p:sp>
      <p:sp>
        <p:nvSpPr>
          <p:cNvPr id="30" name="Rectangle 29">
            <a:extLst>
              <a:ext uri="{FF2B5EF4-FFF2-40B4-BE49-F238E27FC236}">
                <a16:creationId xmlns:a16="http://schemas.microsoft.com/office/drawing/2014/main" id="{6A586A19-2171-4412-AD0F-18A20EBA92BE}"/>
              </a:ext>
            </a:extLst>
          </p:cNvPr>
          <p:cNvSpPr/>
          <p:nvPr/>
        </p:nvSpPr>
        <p:spPr>
          <a:xfrm>
            <a:off x="6379629" y="3353900"/>
            <a:ext cx="716556" cy="22939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2">
            <a:extLst>
              <a:ext uri="{FF2B5EF4-FFF2-40B4-BE49-F238E27FC236}">
                <a16:creationId xmlns:a16="http://schemas.microsoft.com/office/drawing/2014/main" id="{D6F227C7-BC33-490D-9255-B53A40959E82}"/>
              </a:ext>
            </a:extLst>
          </p:cNvPr>
          <p:cNvSpPr txBox="1">
            <a:spLocks/>
          </p:cNvSpPr>
          <p:nvPr/>
        </p:nvSpPr>
        <p:spPr>
          <a:xfrm>
            <a:off x="6354163" y="3322458"/>
            <a:ext cx="760033" cy="327992"/>
          </a:xfrm>
          <a:prstGeom prst="rect">
            <a:avLst/>
          </a:prstGeom>
        </p:spPr>
        <p:txBody>
          <a:bodyPr vert="horz" lIns="0" tIns="34290" rIns="0" bIns="34290" rtlCol="0">
            <a:noAutofit/>
          </a:bodyPr>
          <a:lst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825" b="1" i="1" dirty="0">
                <a:solidFill>
                  <a:schemeClr val="bg1"/>
                </a:solidFill>
              </a:rPr>
              <a:t>Crédit de Cont. de 0.7MrdMAD</a:t>
            </a:r>
          </a:p>
        </p:txBody>
      </p:sp>
      <p:sp>
        <p:nvSpPr>
          <p:cNvPr id="32" name="Rectangle 31">
            <a:extLst>
              <a:ext uri="{FF2B5EF4-FFF2-40B4-BE49-F238E27FC236}">
                <a16:creationId xmlns:a16="http://schemas.microsoft.com/office/drawing/2014/main" id="{4B0609F6-C478-4ABE-B2B9-CADB7CD8B389}"/>
              </a:ext>
            </a:extLst>
          </p:cNvPr>
          <p:cNvSpPr/>
          <p:nvPr/>
        </p:nvSpPr>
        <p:spPr>
          <a:xfrm>
            <a:off x="6375901" y="2936228"/>
            <a:ext cx="716556" cy="34685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ontent Placeholder 2">
            <a:extLst>
              <a:ext uri="{FF2B5EF4-FFF2-40B4-BE49-F238E27FC236}">
                <a16:creationId xmlns:a16="http://schemas.microsoft.com/office/drawing/2014/main" id="{A39DBDCE-0979-4448-8FA2-D0341D11B5F4}"/>
              </a:ext>
            </a:extLst>
          </p:cNvPr>
          <p:cNvSpPr txBox="1">
            <a:spLocks/>
          </p:cNvSpPr>
          <p:nvPr/>
        </p:nvSpPr>
        <p:spPr>
          <a:xfrm>
            <a:off x="6353780" y="2926338"/>
            <a:ext cx="760033" cy="377054"/>
          </a:xfrm>
          <a:prstGeom prst="rect">
            <a:avLst/>
          </a:prstGeom>
        </p:spPr>
        <p:txBody>
          <a:bodyPr vert="horz" lIns="0" tIns="34290" rIns="0" bIns="34290" rtlCol="0">
            <a:noAutofit/>
          </a:bodyPr>
          <a:lst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sz="825" b="1" i="1" dirty="0">
                <a:solidFill>
                  <a:schemeClr val="bg1"/>
                </a:solidFill>
              </a:rPr>
              <a:t>Crédit de Cont. </a:t>
            </a:r>
            <a:r>
              <a:rPr lang="en-US" sz="825" b="1" i="1" dirty="0" err="1">
                <a:solidFill>
                  <a:schemeClr val="bg1"/>
                </a:solidFill>
              </a:rPr>
              <a:t>Inondations</a:t>
            </a:r>
            <a:r>
              <a:rPr lang="en-US" sz="825" b="1" i="1" dirty="0">
                <a:solidFill>
                  <a:schemeClr val="bg1"/>
                </a:solidFill>
              </a:rPr>
              <a:t> de 1MrdMAD</a:t>
            </a:r>
          </a:p>
        </p:txBody>
      </p:sp>
      <p:cxnSp>
        <p:nvCxnSpPr>
          <p:cNvPr id="34" name="Straight Arrow Connector 59">
            <a:extLst>
              <a:ext uri="{FF2B5EF4-FFF2-40B4-BE49-F238E27FC236}">
                <a16:creationId xmlns:a16="http://schemas.microsoft.com/office/drawing/2014/main" id="{B6BFD2B3-7327-40C1-A34B-E976D8360FE8}"/>
              </a:ext>
            </a:extLst>
          </p:cNvPr>
          <p:cNvCxnSpPr/>
          <p:nvPr/>
        </p:nvCxnSpPr>
        <p:spPr>
          <a:xfrm>
            <a:off x="3467717" y="3073043"/>
            <a:ext cx="603802" cy="0"/>
          </a:xfrm>
          <a:prstGeom prst="straightConnector1">
            <a:avLst/>
          </a:prstGeom>
          <a:ln w="539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5" name="Content Placeholder 2">
            <a:extLst>
              <a:ext uri="{FF2B5EF4-FFF2-40B4-BE49-F238E27FC236}">
                <a16:creationId xmlns:a16="http://schemas.microsoft.com/office/drawing/2014/main" id="{5BECBDD3-F655-4CE5-AC47-D91F73353417}"/>
              </a:ext>
            </a:extLst>
          </p:cNvPr>
          <p:cNvSpPr txBox="1">
            <a:spLocks/>
          </p:cNvSpPr>
          <p:nvPr/>
        </p:nvSpPr>
        <p:spPr>
          <a:xfrm>
            <a:off x="4419440" y="3871596"/>
            <a:ext cx="894176" cy="239318"/>
          </a:xfrm>
          <a:prstGeom prst="rect">
            <a:avLst/>
          </a:prstGeom>
        </p:spPr>
        <p:txBody>
          <a:bodyPr vert="horz" lIns="0" tIns="34290" rIns="0" bIns="34290" rtlCol="0">
            <a:noAutofit/>
          </a:bodyPr>
          <a:lst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lnSpc>
                <a:spcPct val="120000"/>
              </a:lnSpc>
              <a:buNone/>
            </a:pPr>
            <a:r>
              <a:rPr lang="en-US" sz="1050" b="1" i="1" dirty="0" err="1">
                <a:solidFill>
                  <a:schemeClr val="bg1">
                    <a:lumMod val="65000"/>
                  </a:schemeClr>
                </a:solidFill>
              </a:rPr>
              <a:t>TdT</a:t>
            </a:r>
            <a:endParaRPr lang="en-US" sz="1050" b="1" i="1" dirty="0">
              <a:solidFill>
                <a:schemeClr val="bg1">
                  <a:lumMod val="65000"/>
                </a:schemeClr>
              </a:solidFill>
            </a:endParaRPr>
          </a:p>
        </p:txBody>
      </p:sp>
      <p:sp>
        <p:nvSpPr>
          <p:cNvPr id="36" name="Content Placeholder 2">
            <a:extLst>
              <a:ext uri="{FF2B5EF4-FFF2-40B4-BE49-F238E27FC236}">
                <a16:creationId xmlns:a16="http://schemas.microsoft.com/office/drawing/2014/main" id="{D6F62959-4815-4DAC-A6D9-5BBCBAAE7D3A}"/>
              </a:ext>
            </a:extLst>
          </p:cNvPr>
          <p:cNvSpPr txBox="1">
            <a:spLocks/>
          </p:cNvSpPr>
          <p:nvPr/>
        </p:nvSpPr>
        <p:spPr>
          <a:xfrm>
            <a:off x="6310653" y="3893315"/>
            <a:ext cx="894176" cy="217600"/>
          </a:xfrm>
          <a:prstGeom prst="rect">
            <a:avLst/>
          </a:prstGeom>
        </p:spPr>
        <p:txBody>
          <a:bodyPr vert="horz" lIns="0" tIns="34290" rIns="0" bIns="34290" rtlCol="0">
            <a:noAutofit/>
          </a:bodyPr>
          <a:lst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lnSpc>
                <a:spcPct val="120000"/>
              </a:lnSpc>
              <a:buNone/>
            </a:pPr>
            <a:r>
              <a:rPr lang="en-US" sz="1050" b="1" i="1" dirty="0" err="1">
                <a:solidFill>
                  <a:schemeClr val="bg1">
                    <a:lumMod val="65000"/>
                  </a:schemeClr>
                </a:solidFill>
              </a:rPr>
              <a:t>Inondations</a:t>
            </a:r>
            <a:endParaRPr lang="en-US" sz="1050" b="1" i="1" dirty="0">
              <a:solidFill>
                <a:schemeClr val="bg1">
                  <a:lumMod val="65000"/>
                </a:schemeClr>
              </a:solidFill>
            </a:endParaRPr>
          </a:p>
        </p:txBody>
      </p:sp>
      <p:sp>
        <p:nvSpPr>
          <p:cNvPr id="37" name="Rectangle 36">
            <a:extLst>
              <a:ext uri="{FF2B5EF4-FFF2-40B4-BE49-F238E27FC236}">
                <a16:creationId xmlns:a16="http://schemas.microsoft.com/office/drawing/2014/main" id="{C71CA66A-5060-43C3-B267-AF5DDE9B080E}"/>
              </a:ext>
            </a:extLst>
          </p:cNvPr>
          <p:cNvSpPr/>
          <p:nvPr/>
        </p:nvSpPr>
        <p:spPr>
          <a:xfrm>
            <a:off x="244509" y="4326450"/>
            <a:ext cx="2203127" cy="565724"/>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Couverture des engagements TDT + TSUNAMI</a:t>
            </a:r>
          </a:p>
          <a:p>
            <a:pPr algn="ctr"/>
            <a:r>
              <a:rPr lang="fr-FR" sz="1100" dirty="0"/>
              <a:t>Capacité 6,2</a:t>
            </a:r>
          </a:p>
        </p:txBody>
      </p:sp>
      <p:sp>
        <p:nvSpPr>
          <p:cNvPr id="38" name="Rectangle 37">
            <a:extLst>
              <a:ext uri="{FF2B5EF4-FFF2-40B4-BE49-F238E27FC236}">
                <a16:creationId xmlns:a16="http://schemas.microsoft.com/office/drawing/2014/main" id="{59691746-DA61-42EE-8217-2606C4F61E0E}"/>
              </a:ext>
            </a:extLst>
          </p:cNvPr>
          <p:cNvSpPr/>
          <p:nvPr/>
        </p:nvSpPr>
        <p:spPr>
          <a:xfrm>
            <a:off x="2831849" y="4316061"/>
            <a:ext cx="2545771" cy="56572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Crédit de contingence 0,9XL0,2</a:t>
            </a:r>
          </a:p>
        </p:txBody>
      </p:sp>
      <p:sp>
        <p:nvSpPr>
          <p:cNvPr id="39" name="Rectangle 38">
            <a:extLst>
              <a:ext uri="{FF2B5EF4-FFF2-40B4-BE49-F238E27FC236}">
                <a16:creationId xmlns:a16="http://schemas.microsoft.com/office/drawing/2014/main" id="{C5D9F0EE-1622-453D-A345-5B1D88D7F5F5}"/>
              </a:ext>
            </a:extLst>
          </p:cNvPr>
          <p:cNvSpPr/>
          <p:nvPr/>
        </p:nvSpPr>
        <p:spPr>
          <a:xfrm>
            <a:off x="2489198" y="4326450"/>
            <a:ext cx="297618" cy="555335"/>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t>
            </a:r>
          </a:p>
        </p:txBody>
      </p:sp>
      <p:sp>
        <p:nvSpPr>
          <p:cNvPr id="40" name="Rectangle 39">
            <a:extLst>
              <a:ext uri="{FF2B5EF4-FFF2-40B4-BE49-F238E27FC236}">
                <a16:creationId xmlns:a16="http://schemas.microsoft.com/office/drawing/2014/main" id="{3EFAC331-2C31-45D9-A4E4-022074FF29FC}"/>
              </a:ext>
            </a:extLst>
          </p:cNvPr>
          <p:cNvSpPr/>
          <p:nvPr/>
        </p:nvSpPr>
        <p:spPr>
          <a:xfrm>
            <a:off x="5765551" y="4319523"/>
            <a:ext cx="2545771" cy="56572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Réassurance ou marché des capitaux ou émission obligataire 5,1,XL1,1</a:t>
            </a:r>
          </a:p>
        </p:txBody>
      </p:sp>
      <p:sp>
        <p:nvSpPr>
          <p:cNvPr id="41" name="Rectangle 40">
            <a:extLst>
              <a:ext uri="{FF2B5EF4-FFF2-40B4-BE49-F238E27FC236}">
                <a16:creationId xmlns:a16="http://schemas.microsoft.com/office/drawing/2014/main" id="{A9B2EA0F-536F-4BE2-9409-F55702EDED28}"/>
              </a:ext>
            </a:extLst>
          </p:cNvPr>
          <p:cNvSpPr/>
          <p:nvPr/>
        </p:nvSpPr>
        <p:spPr>
          <a:xfrm>
            <a:off x="5422900" y="4329912"/>
            <a:ext cx="297618" cy="555335"/>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t>
            </a:r>
          </a:p>
        </p:txBody>
      </p:sp>
      <p:sp>
        <p:nvSpPr>
          <p:cNvPr id="42" name="Rectangle 41">
            <a:extLst>
              <a:ext uri="{FF2B5EF4-FFF2-40B4-BE49-F238E27FC236}">
                <a16:creationId xmlns:a16="http://schemas.microsoft.com/office/drawing/2014/main" id="{FA3CC00C-2285-4673-A5C7-BF9891003830}"/>
              </a:ext>
            </a:extLst>
          </p:cNvPr>
          <p:cNvSpPr/>
          <p:nvPr/>
        </p:nvSpPr>
        <p:spPr>
          <a:xfrm>
            <a:off x="247974" y="5078061"/>
            <a:ext cx="2203127" cy="565724"/>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Couverture des engagements Inondations</a:t>
            </a:r>
          </a:p>
          <a:p>
            <a:pPr algn="ctr"/>
            <a:r>
              <a:rPr lang="fr-FR" sz="1200" dirty="0"/>
              <a:t>Capacité 1,9</a:t>
            </a:r>
          </a:p>
        </p:txBody>
      </p:sp>
      <p:sp>
        <p:nvSpPr>
          <p:cNvPr id="43" name="Rectangle 42">
            <a:extLst>
              <a:ext uri="{FF2B5EF4-FFF2-40B4-BE49-F238E27FC236}">
                <a16:creationId xmlns:a16="http://schemas.microsoft.com/office/drawing/2014/main" id="{258A04AA-8213-47AA-8FD6-1A37BF1E1B1C}"/>
              </a:ext>
            </a:extLst>
          </p:cNvPr>
          <p:cNvSpPr/>
          <p:nvPr/>
        </p:nvSpPr>
        <p:spPr>
          <a:xfrm>
            <a:off x="2835314" y="5067672"/>
            <a:ext cx="2545771" cy="56572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Crédit de contingence 1,7XL0,2</a:t>
            </a:r>
          </a:p>
        </p:txBody>
      </p:sp>
      <p:sp>
        <p:nvSpPr>
          <p:cNvPr id="44" name="Rectangle 43">
            <a:extLst>
              <a:ext uri="{FF2B5EF4-FFF2-40B4-BE49-F238E27FC236}">
                <a16:creationId xmlns:a16="http://schemas.microsoft.com/office/drawing/2014/main" id="{C87C62AA-0826-4F60-B7A6-3B2EBC34DF00}"/>
              </a:ext>
            </a:extLst>
          </p:cNvPr>
          <p:cNvSpPr/>
          <p:nvPr/>
        </p:nvSpPr>
        <p:spPr>
          <a:xfrm>
            <a:off x="2492663" y="5078061"/>
            <a:ext cx="297618" cy="555335"/>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t>
            </a:r>
          </a:p>
        </p:txBody>
      </p:sp>
      <p:sp>
        <p:nvSpPr>
          <p:cNvPr id="45" name="Content Placeholder 2">
            <a:extLst>
              <a:ext uri="{FF2B5EF4-FFF2-40B4-BE49-F238E27FC236}">
                <a16:creationId xmlns:a16="http://schemas.microsoft.com/office/drawing/2014/main" id="{FAA3EBA9-9DB1-4735-B299-345C57729900}"/>
              </a:ext>
            </a:extLst>
          </p:cNvPr>
          <p:cNvSpPr txBox="1">
            <a:spLocks/>
          </p:cNvSpPr>
          <p:nvPr/>
        </p:nvSpPr>
        <p:spPr>
          <a:xfrm>
            <a:off x="1795383" y="3871596"/>
            <a:ext cx="1304510" cy="305420"/>
          </a:xfrm>
          <a:prstGeom prst="rect">
            <a:avLst/>
          </a:prstGeom>
        </p:spPr>
        <p:txBody>
          <a:bodyPr vert="horz" lIns="0" tIns="34290" rIns="0" bIns="34290" rtlCol="0">
            <a:noAutofit/>
          </a:bodyPr>
          <a:lstStyle>
            <a:lvl1pPr marL="91436" indent="-91436" algn="l" defTabSz="914354"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29" indent="-182870" algn="l" defTabSz="914354"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00"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71"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42" indent="-182870"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4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3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25"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16" indent="-228589" algn="l" defTabSz="914354"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lnSpc>
                <a:spcPct val="120000"/>
              </a:lnSpc>
              <a:buNone/>
            </a:pPr>
            <a:r>
              <a:rPr lang="en-US" sz="1050" b="1" i="1" dirty="0" err="1">
                <a:solidFill>
                  <a:schemeClr val="bg1">
                    <a:lumMod val="65000"/>
                  </a:schemeClr>
                </a:solidFill>
              </a:rPr>
              <a:t>TdT</a:t>
            </a:r>
            <a:r>
              <a:rPr lang="en-US" sz="1050" b="1" i="1" dirty="0">
                <a:solidFill>
                  <a:schemeClr val="bg1">
                    <a:lumMod val="65000"/>
                  </a:schemeClr>
                </a:solidFill>
              </a:rPr>
              <a:t> + </a:t>
            </a:r>
            <a:r>
              <a:rPr lang="en-US" sz="1050" b="1" i="1" dirty="0" err="1">
                <a:solidFill>
                  <a:schemeClr val="bg1">
                    <a:lumMod val="65000"/>
                  </a:schemeClr>
                </a:solidFill>
              </a:rPr>
              <a:t>Inondation</a:t>
            </a:r>
            <a:endParaRPr lang="en-US" sz="1050" b="1" i="1" dirty="0">
              <a:solidFill>
                <a:schemeClr val="bg1">
                  <a:lumMod val="65000"/>
                </a:schemeClr>
              </a:solidFill>
            </a:endParaRPr>
          </a:p>
        </p:txBody>
      </p:sp>
    </p:spTree>
    <p:extLst>
      <p:ext uri="{BB962C8B-B14F-4D97-AF65-F5344CB8AC3E}">
        <p14:creationId xmlns:p14="http://schemas.microsoft.com/office/powerpoint/2010/main" val="227443855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14</a:t>
            </a:fld>
            <a:endParaRPr lang="fr-FR" altLang="fr-FR">
              <a:solidFill>
                <a:srgbClr val="898989"/>
              </a:solidFill>
              <a:latin typeface="Calibri" pitchFamily="34" charset="0"/>
            </a:endParaRPr>
          </a:p>
        </p:txBody>
      </p:sp>
      <p:sp>
        <p:nvSpPr>
          <p:cNvPr id="9" name="Line 8"/>
          <p:cNvSpPr>
            <a:spLocks noChangeShapeType="1"/>
          </p:cNvSpPr>
          <p:nvPr/>
        </p:nvSpPr>
        <p:spPr bwMode="auto">
          <a:xfrm>
            <a:off x="0" y="857250"/>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188640"/>
            <a:ext cx="2088232" cy="529975"/>
          </a:xfrm>
          <a:prstGeom prst="rect">
            <a:avLst/>
          </a:prstGeom>
        </p:spPr>
      </p:pic>
      <p:sp>
        <p:nvSpPr>
          <p:cNvPr id="11" name="ZoneTexte 10"/>
          <p:cNvSpPr txBox="1"/>
          <p:nvPr/>
        </p:nvSpPr>
        <p:spPr>
          <a:xfrm>
            <a:off x="467544" y="6453336"/>
            <a:ext cx="1440160" cy="276999"/>
          </a:xfrm>
          <a:prstGeom prst="rect">
            <a:avLst/>
          </a:prstGeom>
          <a:noFill/>
        </p:spPr>
        <p:txBody>
          <a:bodyPr wrap="square" rtlCol="0">
            <a:spAutoFit/>
          </a:bodyPr>
          <a:lstStyle/>
          <a:p>
            <a:r>
              <a:rPr lang="fr-FR" sz="1200" dirty="0" err="1">
                <a:solidFill>
                  <a:srgbClr val="205595"/>
                </a:solidFill>
              </a:rPr>
              <a:t>www.acaps.ma</a:t>
            </a:r>
            <a:endParaRPr lang="fr-FR" sz="1200" dirty="0">
              <a:solidFill>
                <a:srgbClr val="205595"/>
              </a:solidFill>
            </a:endParaRPr>
          </a:p>
        </p:txBody>
      </p:sp>
      <p:sp>
        <p:nvSpPr>
          <p:cNvPr id="12" name="Line 8"/>
          <p:cNvSpPr>
            <a:spLocks noChangeShapeType="1"/>
          </p:cNvSpPr>
          <p:nvPr/>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Rectangle 2">
            <a:extLst>
              <a:ext uri="{FF2B5EF4-FFF2-40B4-BE49-F238E27FC236}">
                <a16:creationId xmlns:a16="http://schemas.microsoft.com/office/drawing/2014/main" id="{193E3232-6637-4F2E-9F52-814057182AE1}"/>
              </a:ext>
            </a:extLst>
          </p:cNvPr>
          <p:cNvSpPr/>
          <p:nvPr/>
        </p:nvSpPr>
        <p:spPr>
          <a:xfrm>
            <a:off x="3633283" y="2967335"/>
            <a:ext cx="1877437" cy="923330"/>
          </a:xfrm>
          <a:prstGeom prst="rect">
            <a:avLst/>
          </a:prstGeom>
          <a:noFill/>
        </p:spPr>
        <p:txBody>
          <a:bodyPr wrap="none" lIns="91440" tIns="45720" rIns="91440" bIns="45720">
            <a:spAutoFit/>
          </a:bodyPr>
          <a:lstStyle/>
          <a:p>
            <a:pPr algn="ctr"/>
            <a:r>
              <a:rPr lang="fr-FR" sz="5400" b="0" cap="none" spc="0" dirty="0">
                <a:ln w="0"/>
                <a:gradFill>
                  <a:gsLst>
                    <a:gs pos="21000">
                      <a:srgbClr val="53575C"/>
                    </a:gs>
                    <a:gs pos="88000">
                      <a:srgbClr val="C5C7CA"/>
                    </a:gs>
                  </a:gsLst>
                  <a:lin ang="5400000"/>
                </a:gradFill>
                <a:effectLst/>
              </a:rPr>
              <a:t>Merci</a:t>
            </a:r>
          </a:p>
        </p:txBody>
      </p:sp>
    </p:spTree>
    <p:extLst>
      <p:ext uri="{BB962C8B-B14F-4D97-AF65-F5344CB8AC3E}">
        <p14:creationId xmlns:p14="http://schemas.microsoft.com/office/powerpoint/2010/main" val="257151390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ZoneTexte 8"/>
          <p:cNvSpPr txBox="1">
            <a:spLocks noChangeArrowheads="1"/>
          </p:cNvSpPr>
          <p:nvPr/>
        </p:nvSpPr>
        <p:spPr bwMode="auto">
          <a:xfrm>
            <a:off x="467543" y="44624"/>
            <a:ext cx="615492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fr-FR" altLang="fr-FR" sz="2400" b="1" dirty="0">
                <a:solidFill>
                  <a:srgbClr val="205595"/>
                </a:solidFill>
                <a:latin typeface="+mj-lt"/>
                <a:cs typeface="Arial" pitchFamily="34" charset="0"/>
              </a:rPr>
              <a:t>Historique des évènements catastrophiques au Maroc</a:t>
            </a:r>
            <a:endParaRPr lang="fr-FR" altLang="fr-FR" sz="1400" b="1" dirty="0">
              <a:solidFill>
                <a:srgbClr val="205595"/>
              </a:solidFill>
              <a:latin typeface="+mj-lt"/>
              <a:cs typeface="Arial" pitchFamily="34" charset="0"/>
            </a:endParaRPr>
          </a:p>
        </p:txBody>
      </p:sp>
      <p:sp>
        <p:nvSpPr>
          <p:cNvPr id="2" name="Espace réservé du numéro de diapositive 1"/>
          <p:cNvSpPr>
            <a:spLocks noGrp="1"/>
          </p:cNvSpPr>
          <p:nvPr>
            <p:ph type="sldNum" sz="quarter" idx="12"/>
          </p:nvPr>
        </p:nvSpPr>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2</a:t>
            </a:fld>
            <a:endParaRPr lang="fr-FR" altLang="fr-FR">
              <a:solidFill>
                <a:srgbClr val="898989"/>
              </a:solidFill>
              <a:latin typeface="Calibri" pitchFamily="34" charset="0"/>
            </a:endParaRPr>
          </a:p>
        </p:txBody>
      </p:sp>
      <p:sp>
        <p:nvSpPr>
          <p:cNvPr id="9" name="Line 8"/>
          <p:cNvSpPr>
            <a:spLocks noChangeShapeType="1"/>
          </p:cNvSpPr>
          <p:nvPr/>
        </p:nvSpPr>
        <p:spPr bwMode="auto">
          <a:xfrm>
            <a:off x="0" y="857250"/>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188640"/>
            <a:ext cx="2088232" cy="529975"/>
          </a:xfrm>
          <a:prstGeom prst="rect">
            <a:avLst/>
          </a:prstGeom>
        </p:spPr>
      </p:pic>
      <p:sp>
        <p:nvSpPr>
          <p:cNvPr id="11" name="ZoneTexte 10"/>
          <p:cNvSpPr txBox="1"/>
          <p:nvPr/>
        </p:nvSpPr>
        <p:spPr>
          <a:xfrm>
            <a:off x="467544" y="6453336"/>
            <a:ext cx="1440160" cy="276999"/>
          </a:xfrm>
          <a:prstGeom prst="rect">
            <a:avLst/>
          </a:prstGeom>
          <a:noFill/>
        </p:spPr>
        <p:txBody>
          <a:bodyPr wrap="square" rtlCol="0">
            <a:spAutoFit/>
          </a:bodyPr>
          <a:lstStyle/>
          <a:p>
            <a:r>
              <a:rPr lang="fr-FR" sz="1200" dirty="0" err="1">
                <a:solidFill>
                  <a:srgbClr val="205595"/>
                </a:solidFill>
              </a:rPr>
              <a:t>www.acaps.ma</a:t>
            </a:r>
            <a:endParaRPr lang="fr-FR" sz="1200" dirty="0">
              <a:solidFill>
                <a:srgbClr val="205595"/>
              </a:solidFill>
            </a:endParaRPr>
          </a:p>
        </p:txBody>
      </p:sp>
      <p:sp>
        <p:nvSpPr>
          <p:cNvPr id="12" name="Line 8"/>
          <p:cNvSpPr>
            <a:spLocks noChangeShapeType="1"/>
          </p:cNvSpPr>
          <p:nvPr/>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15" name="Group 62"/>
          <p:cNvGraphicFramePr>
            <a:graphicFrameLocks/>
          </p:cNvGraphicFramePr>
          <p:nvPr>
            <p:extLst>
              <p:ext uri="{D42A27DB-BD31-4B8C-83A1-F6EECF244321}">
                <p14:modId xmlns:p14="http://schemas.microsoft.com/office/powerpoint/2010/main" val="471180343"/>
              </p:ext>
            </p:extLst>
          </p:nvPr>
        </p:nvGraphicFramePr>
        <p:xfrm>
          <a:off x="758825" y="1520825"/>
          <a:ext cx="8021638" cy="4464050"/>
        </p:xfrm>
        <a:graphic>
          <a:graphicData uri="http://schemas.openxmlformats.org/drawingml/2006/table">
            <a:tbl>
              <a:tblPr/>
              <a:tblGrid>
                <a:gridCol w="1114063">
                  <a:extLst>
                    <a:ext uri="{9D8B030D-6E8A-4147-A177-3AD203B41FA5}">
                      <a16:colId xmlns:a16="http://schemas.microsoft.com/office/drawing/2014/main" val="20000"/>
                    </a:ext>
                  </a:extLst>
                </a:gridCol>
                <a:gridCol w="1893998">
                  <a:extLst>
                    <a:ext uri="{9D8B030D-6E8A-4147-A177-3AD203B41FA5}">
                      <a16:colId xmlns:a16="http://schemas.microsoft.com/office/drawing/2014/main" val="20001"/>
                    </a:ext>
                  </a:extLst>
                </a:gridCol>
                <a:gridCol w="898150">
                  <a:extLst>
                    <a:ext uri="{9D8B030D-6E8A-4147-A177-3AD203B41FA5}">
                      <a16:colId xmlns:a16="http://schemas.microsoft.com/office/drawing/2014/main" val="20002"/>
                    </a:ext>
                  </a:extLst>
                </a:gridCol>
                <a:gridCol w="849721">
                  <a:extLst>
                    <a:ext uri="{9D8B030D-6E8A-4147-A177-3AD203B41FA5}">
                      <a16:colId xmlns:a16="http://schemas.microsoft.com/office/drawing/2014/main" val="20003"/>
                    </a:ext>
                  </a:extLst>
                </a:gridCol>
                <a:gridCol w="758680">
                  <a:extLst>
                    <a:ext uri="{9D8B030D-6E8A-4147-A177-3AD203B41FA5}">
                      <a16:colId xmlns:a16="http://schemas.microsoft.com/office/drawing/2014/main" val="20004"/>
                    </a:ext>
                  </a:extLst>
                </a:gridCol>
                <a:gridCol w="1487013">
                  <a:extLst>
                    <a:ext uri="{9D8B030D-6E8A-4147-A177-3AD203B41FA5}">
                      <a16:colId xmlns:a16="http://schemas.microsoft.com/office/drawing/2014/main" val="20005"/>
                    </a:ext>
                  </a:extLst>
                </a:gridCol>
                <a:gridCol w="1020013">
                  <a:extLst>
                    <a:ext uri="{9D8B030D-6E8A-4147-A177-3AD203B41FA5}">
                      <a16:colId xmlns:a16="http://schemas.microsoft.com/office/drawing/2014/main" val="20006"/>
                    </a:ext>
                  </a:extLst>
                </a:gridCol>
              </a:tblGrid>
              <a:tr h="819539">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rPr>
                        <a:t>Date de l’événement</a:t>
                      </a:r>
                    </a:p>
                  </a:txBody>
                  <a:tcPr marL="90026" marR="90026" marT="71994" marB="7199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8D0D4"/>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rPr>
                        <a:t>Localité affecté</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8D0D4"/>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rPr>
                        <a:t>Morts</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8D0D4"/>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rPr>
                        <a:t> Blessés</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8D0D4"/>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rPr>
                        <a:t>Sans abri</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8D0D4"/>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rPr>
                        <a:t>Pertes économiques</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8D0D4"/>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dirty="0">
                          <a:ln>
                            <a:noFill/>
                          </a:ln>
                          <a:solidFill>
                            <a:schemeClr val="tx1"/>
                          </a:solidFill>
                          <a:effectLst/>
                          <a:latin typeface="Calibri" pitchFamily="34" charset="0"/>
                        </a:rPr>
                        <a:t>Magnitude Richter</a:t>
                      </a:r>
                    </a:p>
                  </a:txBody>
                  <a:tcPr marL="90026" marR="90026" marT="71994" marB="7199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8D0D4"/>
                    </a:solidFill>
                  </a:tcPr>
                </a:tc>
                <a:extLst>
                  <a:ext uri="{0D108BD9-81ED-4DB2-BD59-A6C34878D82A}">
                    <a16:rowId xmlns:a16="http://schemas.microsoft.com/office/drawing/2014/main" val="10000"/>
                  </a:ext>
                </a:extLst>
              </a:tr>
              <a:tr h="708022">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24/02/2004</a:t>
                      </a:r>
                    </a:p>
                  </a:txBody>
                  <a:tcPr marL="90026" marR="90026" marT="71994" marB="7199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Al Hoceima</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629</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926</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15530</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400 millions USD</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6.3</a:t>
                      </a:r>
                    </a:p>
                  </a:txBody>
                  <a:tcPr marL="90026" marR="90026" marT="71994" marB="7199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187207">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28/02/1969</a:t>
                      </a:r>
                    </a:p>
                  </a:txBody>
                  <a:tcPr marL="90026" marR="90026" marT="71994" marB="7199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Océan atlantique</a:t>
                      </a:r>
                    </a:p>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Ressenti dans tout le Maroc</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Calibri" pitchFamily="34" charset="0"/>
                        </a:rPr>
                        <a:t>dizaine</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200</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7.3</a:t>
                      </a:r>
                    </a:p>
                  </a:txBody>
                  <a:tcPr marL="90026" marR="90026" marT="71994" marB="7199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623352">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29/02/1960</a:t>
                      </a:r>
                    </a:p>
                  </a:txBody>
                  <a:tcPr marL="90026" marR="90026" marT="71994" marB="7199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Agadir</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12000 </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120 millions USD </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5.9</a:t>
                      </a:r>
                    </a:p>
                  </a:txBody>
                  <a:tcPr marL="90026" marR="90026" marT="71994" marB="7199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1125930">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1/11/1755 </a:t>
                      </a:r>
                    </a:p>
                  </a:txBody>
                  <a:tcPr marL="90026" marR="90026" marT="71994" marB="7199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Mekhnès et Zerhoun, Salé, Tanger, Larache, Mehdia et Rabat</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a:t>
                      </a:r>
                    </a:p>
                  </a:txBody>
                  <a:tcPr marL="90026" marR="90026" marT="71994" marB="719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8.5</a:t>
                      </a:r>
                    </a:p>
                  </a:txBody>
                  <a:tcPr marL="90026" marR="90026" marT="71994" marB="7199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4"/>
                  </a:ext>
                </a:extLst>
              </a:tr>
            </a:tbl>
          </a:graphicData>
        </a:graphic>
      </p:graphicFrame>
      <p:sp>
        <p:nvSpPr>
          <p:cNvPr id="16" name="Rectangle 53"/>
          <p:cNvSpPr>
            <a:spLocks noChangeArrowheads="1"/>
          </p:cNvSpPr>
          <p:nvPr/>
        </p:nvSpPr>
        <p:spPr bwMode="auto">
          <a:xfrm>
            <a:off x="4078288" y="914400"/>
            <a:ext cx="1382712" cy="522288"/>
          </a:xfrm>
          <a:prstGeom prst="rect">
            <a:avLst/>
          </a:prstGeom>
          <a:noFill/>
          <a:ln w="9525">
            <a:noFill/>
            <a:miter lim="800000"/>
            <a:headEnd/>
            <a:tailEnd/>
          </a:ln>
        </p:spPr>
        <p:txBody>
          <a:bodyPr wrap="none">
            <a:spAutoFit/>
          </a:bodyPr>
          <a:lstStyle/>
          <a:p>
            <a:pPr defTabSz="908050">
              <a:defRPr/>
            </a:pPr>
            <a:r>
              <a:rPr lang="fr-FR" sz="2800" b="1" i="0" dirty="0">
                <a:solidFill>
                  <a:schemeClr val="accent6"/>
                </a:solidFill>
                <a:latin typeface="Calibri" pitchFamily="34" charset="0"/>
              </a:rPr>
              <a:t>Séismes</a:t>
            </a:r>
          </a:p>
        </p:txBody>
      </p:sp>
    </p:spTree>
    <p:extLst>
      <p:ext uri="{BB962C8B-B14F-4D97-AF65-F5344CB8AC3E}">
        <p14:creationId xmlns:p14="http://schemas.microsoft.com/office/powerpoint/2010/main" val="5410038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ZoneTexte 8"/>
          <p:cNvSpPr txBox="1">
            <a:spLocks noChangeArrowheads="1"/>
          </p:cNvSpPr>
          <p:nvPr/>
        </p:nvSpPr>
        <p:spPr bwMode="auto">
          <a:xfrm>
            <a:off x="467543" y="44624"/>
            <a:ext cx="615492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fr-FR" altLang="fr-FR" sz="2400" b="1" dirty="0">
                <a:solidFill>
                  <a:srgbClr val="205595"/>
                </a:solidFill>
                <a:latin typeface="+mj-lt"/>
                <a:cs typeface="Arial" pitchFamily="34" charset="0"/>
              </a:rPr>
              <a:t>Historique des évènements catastrophiques au Maroc</a:t>
            </a:r>
            <a:endParaRPr lang="fr-FR" altLang="fr-FR" sz="1400" b="1" dirty="0">
              <a:solidFill>
                <a:srgbClr val="205595"/>
              </a:solidFill>
              <a:latin typeface="+mj-lt"/>
              <a:cs typeface="Arial" pitchFamily="34" charset="0"/>
            </a:endParaRPr>
          </a:p>
        </p:txBody>
      </p:sp>
      <p:sp>
        <p:nvSpPr>
          <p:cNvPr id="2" name="Espace réservé du numéro de diapositive 1"/>
          <p:cNvSpPr>
            <a:spLocks noGrp="1"/>
          </p:cNvSpPr>
          <p:nvPr>
            <p:ph type="sldNum" sz="quarter" idx="12"/>
          </p:nvPr>
        </p:nvSpPr>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3</a:t>
            </a:fld>
            <a:endParaRPr lang="fr-FR" altLang="fr-FR">
              <a:solidFill>
                <a:srgbClr val="898989"/>
              </a:solidFill>
              <a:latin typeface="Calibri" pitchFamily="34" charset="0"/>
            </a:endParaRPr>
          </a:p>
        </p:txBody>
      </p:sp>
      <p:sp>
        <p:nvSpPr>
          <p:cNvPr id="9" name="Line 8"/>
          <p:cNvSpPr>
            <a:spLocks noChangeShapeType="1"/>
          </p:cNvSpPr>
          <p:nvPr/>
        </p:nvSpPr>
        <p:spPr bwMode="auto">
          <a:xfrm>
            <a:off x="0" y="857250"/>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188640"/>
            <a:ext cx="2088232" cy="529975"/>
          </a:xfrm>
          <a:prstGeom prst="rect">
            <a:avLst/>
          </a:prstGeom>
        </p:spPr>
      </p:pic>
      <p:sp>
        <p:nvSpPr>
          <p:cNvPr id="11" name="ZoneTexte 10"/>
          <p:cNvSpPr txBox="1"/>
          <p:nvPr/>
        </p:nvSpPr>
        <p:spPr>
          <a:xfrm>
            <a:off x="467544" y="6453336"/>
            <a:ext cx="1440160" cy="276999"/>
          </a:xfrm>
          <a:prstGeom prst="rect">
            <a:avLst/>
          </a:prstGeom>
          <a:noFill/>
        </p:spPr>
        <p:txBody>
          <a:bodyPr wrap="square" rtlCol="0">
            <a:spAutoFit/>
          </a:bodyPr>
          <a:lstStyle/>
          <a:p>
            <a:r>
              <a:rPr lang="fr-FR" sz="1200" dirty="0" err="1">
                <a:solidFill>
                  <a:srgbClr val="205595"/>
                </a:solidFill>
              </a:rPr>
              <a:t>www.acaps.ma</a:t>
            </a:r>
            <a:endParaRPr lang="fr-FR" sz="1200" dirty="0">
              <a:solidFill>
                <a:srgbClr val="205595"/>
              </a:solidFill>
            </a:endParaRPr>
          </a:p>
        </p:txBody>
      </p:sp>
      <p:sp>
        <p:nvSpPr>
          <p:cNvPr id="12" name="Line 8"/>
          <p:cNvSpPr>
            <a:spLocks noChangeShapeType="1"/>
          </p:cNvSpPr>
          <p:nvPr/>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13" name="Group 57"/>
          <p:cNvGraphicFramePr>
            <a:graphicFrameLocks/>
          </p:cNvGraphicFramePr>
          <p:nvPr>
            <p:extLst>
              <p:ext uri="{D42A27DB-BD31-4B8C-83A1-F6EECF244321}">
                <p14:modId xmlns:p14="http://schemas.microsoft.com/office/powerpoint/2010/main" val="2675406481"/>
              </p:ext>
            </p:extLst>
          </p:nvPr>
        </p:nvGraphicFramePr>
        <p:xfrm>
          <a:off x="717550" y="1433661"/>
          <a:ext cx="8224838" cy="5019675"/>
        </p:xfrm>
        <a:graphic>
          <a:graphicData uri="http://schemas.openxmlformats.org/drawingml/2006/table">
            <a:tbl>
              <a:tblPr/>
              <a:tblGrid>
                <a:gridCol w="1529702">
                  <a:extLst>
                    <a:ext uri="{9D8B030D-6E8A-4147-A177-3AD203B41FA5}">
                      <a16:colId xmlns:a16="http://schemas.microsoft.com/office/drawing/2014/main" val="20000"/>
                    </a:ext>
                  </a:extLst>
                </a:gridCol>
                <a:gridCol w="2339647">
                  <a:extLst>
                    <a:ext uri="{9D8B030D-6E8A-4147-A177-3AD203B41FA5}">
                      <a16:colId xmlns:a16="http://schemas.microsoft.com/office/drawing/2014/main" val="20001"/>
                    </a:ext>
                  </a:extLst>
                </a:gridCol>
                <a:gridCol w="647609">
                  <a:extLst>
                    <a:ext uri="{9D8B030D-6E8A-4147-A177-3AD203B41FA5}">
                      <a16:colId xmlns:a16="http://schemas.microsoft.com/office/drawing/2014/main" val="20002"/>
                    </a:ext>
                  </a:extLst>
                </a:gridCol>
                <a:gridCol w="826971">
                  <a:extLst>
                    <a:ext uri="{9D8B030D-6E8A-4147-A177-3AD203B41FA5}">
                      <a16:colId xmlns:a16="http://schemas.microsoft.com/office/drawing/2014/main" val="20003"/>
                    </a:ext>
                  </a:extLst>
                </a:gridCol>
                <a:gridCol w="631897">
                  <a:extLst>
                    <a:ext uri="{9D8B030D-6E8A-4147-A177-3AD203B41FA5}">
                      <a16:colId xmlns:a16="http://schemas.microsoft.com/office/drawing/2014/main" val="20004"/>
                    </a:ext>
                  </a:extLst>
                </a:gridCol>
                <a:gridCol w="2249012">
                  <a:extLst>
                    <a:ext uri="{9D8B030D-6E8A-4147-A177-3AD203B41FA5}">
                      <a16:colId xmlns:a16="http://schemas.microsoft.com/office/drawing/2014/main" val="20005"/>
                    </a:ext>
                  </a:extLst>
                </a:gridCol>
              </a:tblGrid>
              <a:tr h="565911">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500" b="1" i="0" u="none" strike="noStrike" cap="none" normalizeH="0" baseline="0" dirty="0">
                          <a:ln>
                            <a:noFill/>
                          </a:ln>
                          <a:solidFill>
                            <a:schemeClr val="tx1"/>
                          </a:solidFill>
                          <a:effectLst/>
                          <a:latin typeface="Calibri" pitchFamily="34" charset="0"/>
                        </a:rPr>
                        <a:t>Date de l’événement</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500" b="1" i="0" u="none" strike="noStrike" cap="none" normalizeH="0" baseline="0" dirty="0">
                          <a:ln>
                            <a:noFill/>
                          </a:ln>
                          <a:solidFill>
                            <a:schemeClr val="tx1"/>
                          </a:solidFill>
                          <a:effectLst/>
                          <a:latin typeface="Calibri" pitchFamily="34" charset="0"/>
                        </a:rPr>
                        <a:t>Localité affecté</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500" b="1" i="0" u="none" strike="noStrike" cap="none" normalizeH="0" baseline="0" dirty="0">
                          <a:ln>
                            <a:noFill/>
                          </a:ln>
                          <a:solidFill>
                            <a:schemeClr val="tx1"/>
                          </a:solidFill>
                          <a:effectLst/>
                          <a:latin typeface="Calibri" pitchFamily="34" charset="0"/>
                        </a:rPr>
                        <a:t>Morts</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500" b="1" i="0" u="none" strike="noStrike" cap="none" normalizeH="0" baseline="0" dirty="0">
                          <a:ln>
                            <a:noFill/>
                          </a:ln>
                          <a:solidFill>
                            <a:schemeClr val="tx1"/>
                          </a:solidFill>
                          <a:effectLst/>
                          <a:latin typeface="Calibri" pitchFamily="34" charset="0"/>
                        </a:rPr>
                        <a:t>Blessés</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500" b="1" i="0" u="none" strike="noStrike" cap="none" normalizeH="0" baseline="0" dirty="0">
                          <a:ln>
                            <a:noFill/>
                          </a:ln>
                          <a:solidFill>
                            <a:schemeClr val="tx1"/>
                          </a:solidFill>
                          <a:effectLst/>
                          <a:latin typeface="Calibri" pitchFamily="34" charset="0"/>
                        </a:rPr>
                        <a:t>Sans abri</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500" b="1" i="0" u="none" strike="noStrike" cap="none" normalizeH="0" baseline="0" dirty="0">
                          <a:ln>
                            <a:noFill/>
                          </a:ln>
                          <a:solidFill>
                            <a:schemeClr val="tx1"/>
                          </a:solidFill>
                          <a:effectLst/>
                          <a:latin typeface="Calibri" pitchFamily="34" charset="0"/>
                        </a:rPr>
                        <a:t>Pertes économiques</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val="10000"/>
                  </a:ext>
                </a:extLst>
              </a:tr>
              <a:tr h="640154">
                <a:tc>
                  <a:txBody>
                    <a:bodyPr/>
                    <a:lstStyle/>
                    <a:p>
                      <a:pPr marL="0" marR="0" lvl="0" indent="0" algn="ctr" defTabSz="908050" rtl="0" eaLnBrk="1" fontAlgn="base" latinLnBrk="0" hangingPunct="1">
                        <a:lnSpc>
                          <a:spcPct val="100000"/>
                        </a:lnSpc>
                        <a:spcBef>
                          <a:spcPct val="20000"/>
                        </a:spcBef>
                        <a:spcAft>
                          <a:spcPct val="0"/>
                        </a:spcAft>
                        <a:buClrTx/>
                        <a:buSzTx/>
                        <a:buFontTx/>
                        <a:buNone/>
                        <a:tabLst/>
                        <a:defRPr/>
                      </a:pPr>
                      <a:r>
                        <a:rPr kumimoji="0" lang="fr-FR" sz="1400" b="0" i="0" u="none" strike="noStrike" cap="none" normalizeH="0" baseline="0" dirty="0">
                          <a:ln>
                            <a:noFill/>
                          </a:ln>
                          <a:solidFill>
                            <a:schemeClr val="tx1"/>
                          </a:solidFill>
                          <a:effectLst/>
                          <a:latin typeface="Calibri" pitchFamily="34" charset="0"/>
                        </a:rPr>
                        <a:t>30 novembre 2010</a:t>
                      </a:r>
                    </a:p>
                    <a:p>
                      <a:pPr marL="0" marR="0" lvl="0" indent="0" algn="ctr" defTabSz="90805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dirty="0">
                        <a:ln>
                          <a:noFill/>
                        </a:ln>
                        <a:solidFill>
                          <a:schemeClr val="tx1"/>
                        </a:solidFill>
                        <a:effectLst/>
                        <a:latin typeface="Calibri" pitchFamily="34"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Gharb</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29</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gridSpan="2">
                  <a:txBody>
                    <a:bodyPr/>
                    <a:lstStyle/>
                    <a:p>
                      <a:pPr marL="0" marR="0" lvl="0" indent="0" algn="l" defTabSz="90805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dirty="0">
                        <a:ln>
                          <a:noFill/>
                        </a:ln>
                        <a:solidFill>
                          <a:schemeClr val="tx1"/>
                        </a:solidFill>
                        <a:effectLst/>
                        <a:latin typeface="Calibri" pitchFamily="34" charset="0"/>
                      </a:endParaRP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fr-FR"/>
                    </a:p>
                  </a:txBody>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20 millions USD (crédits destinés à réparer les dommages)</a:t>
                      </a:r>
                    </a:p>
                  </a:txBody>
                  <a:tcPr marL="0" marR="0" marT="0" marB="0" anchor="ctr"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731582">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kern="1200" cap="none" normalizeH="0" baseline="0" dirty="0">
                          <a:ln>
                            <a:noFill/>
                          </a:ln>
                          <a:solidFill>
                            <a:schemeClr val="tx1"/>
                          </a:solidFill>
                          <a:effectLst/>
                          <a:latin typeface="Calibri" pitchFamily="34" charset="0"/>
                          <a:ea typeface="+mn-ea"/>
                          <a:cs typeface="+mn-cs"/>
                        </a:rPr>
                        <a:t>09 Octobre 2008</a:t>
                      </a:r>
                    </a:p>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kern="1200" cap="none" normalizeH="0" baseline="0" dirty="0">
                          <a:ln>
                            <a:noFill/>
                          </a:ln>
                          <a:solidFill>
                            <a:schemeClr val="tx1"/>
                          </a:solidFill>
                          <a:effectLst/>
                          <a:latin typeface="Calibri" pitchFamily="34" charset="0"/>
                          <a:ea typeface="+mn-ea"/>
                          <a:cs typeface="+mn-cs"/>
                        </a:rPr>
                        <a:t>au 4 février 2009</a:t>
                      </a:r>
                    </a:p>
                    <a:p>
                      <a:pPr marL="0" marR="0" lvl="0" indent="0" algn="ctr" defTabSz="908050" rtl="0" eaLnBrk="1" fontAlgn="base" latinLnBrk="0" hangingPunct="1">
                        <a:lnSpc>
                          <a:spcPct val="100000"/>
                        </a:lnSpc>
                        <a:spcBef>
                          <a:spcPct val="20000"/>
                        </a:spcBef>
                        <a:spcAft>
                          <a:spcPct val="0"/>
                        </a:spcAft>
                        <a:buClrTx/>
                        <a:buSzTx/>
                        <a:buFontTx/>
                        <a:buNone/>
                        <a:tabLst/>
                      </a:pPr>
                      <a:endParaRPr kumimoji="0" lang="fr-FR" sz="1400" b="0" i="0" u="none" strike="noStrike" kern="1200" cap="none" normalizeH="0" baseline="0" dirty="0">
                        <a:ln>
                          <a:noFill/>
                        </a:ln>
                        <a:solidFill>
                          <a:schemeClr val="tx1"/>
                        </a:solidFill>
                        <a:effectLst/>
                        <a:latin typeface="Calibri" pitchFamily="34" charset="0"/>
                        <a:ea typeface="+mn-ea"/>
                        <a:cs typeface="+mn-cs"/>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nb-NO" sz="1400" b="0" i="0" u="none" strike="noStrike" kern="1200" cap="none" normalizeH="0" baseline="0" dirty="0">
                          <a:ln>
                            <a:noFill/>
                          </a:ln>
                          <a:solidFill>
                            <a:schemeClr val="tx1"/>
                          </a:solidFill>
                          <a:effectLst/>
                          <a:latin typeface="Calibri" pitchFamily="34" charset="0"/>
                          <a:ea typeface="+mn-ea"/>
                          <a:cs typeface="+mn-cs"/>
                        </a:rPr>
                        <a:t>Fès-Boulmane, Figuig, Errachidia, Nador, Tanger, Taza, Gharb, Moyen Atlas</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50</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tc gridSpan="2">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Centaines de familles</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fr-FR"/>
                    </a:p>
                  </a:txBody>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Plus de 150 usines sinistrées, 2000 maisons endommagées, 300 effondrées, plus de 1500 têtes de bétail perdus, 3500 oliviers, 8000 pommiers, 5000 palmiers, 4 écoles, 1 hôpital, et </a:t>
                      </a:r>
                      <a:r>
                        <a:rPr kumimoji="0" lang="fr-FR" sz="1400" b="0" i="0" u="none" strike="noStrike" kern="1200" cap="none" normalizeH="0" baseline="0" dirty="0">
                          <a:ln>
                            <a:noFill/>
                          </a:ln>
                          <a:solidFill>
                            <a:schemeClr val="tx1"/>
                          </a:solidFill>
                          <a:effectLst/>
                          <a:latin typeface="Calibri" pitchFamily="34" charset="0"/>
                          <a:ea typeface="+mn-ea"/>
                          <a:cs typeface="+mn-cs"/>
                        </a:rPr>
                        <a:t>au moins </a:t>
                      </a:r>
                      <a:r>
                        <a:rPr kumimoji="0" lang="fr-FR" sz="1400" b="0" i="0" u="none" strike="noStrike" cap="none" normalizeH="0" baseline="0" dirty="0">
                          <a:ln>
                            <a:noFill/>
                          </a:ln>
                          <a:solidFill>
                            <a:schemeClr val="tx1"/>
                          </a:solidFill>
                          <a:effectLst/>
                          <a:latin typeface="Calibri" pitchFamily="34" charset="0"/>
                        </a:rPr>
                        <a:t>2 ponts détruits</a:t>
                      </a:r>
                      <a:r>
                        <a:rPr kumimoji="0" lang="nb-NO" sz="1400" b="0" i="0" u="none" strike="noStrike" cap="none" normalizeH="0" baseline="0" dirty="0">
                          <a:ln>
                            <a:noFill/>
                          </a:ln>
                          <a:solidFill>
                            <a:schemeClr val="tx1"/>
                          </a:solidFill>
                          <a:effectLst/>
                          <a:latin typeface="Calibri" pitchFamily="34" charset="0"/>
                        </a:rPr>
                        <a:t>.</a:t>
                      </a:r>
                      <a:endParaRPr kumimoji="0" lang="fr-FR" sz="1400" b="0" i="0" u="none" strike="noStrike" cap="none" normalizeH="0" baseline="0" dirty="0">
                        <a:ln>
                          <a:noFill/>
                        </a:ln>
                        <a:solidFill>
                          <a:schemeClr val="tx1"/>
                        </a:solidFill>
                        <a:effectLst/>
                        <a:latin typeface="Calibri" pitchFamily="34" charset="0"/>
                      </a:endParaRPr>
                    </a:p>
                  </a:txBody>
                  <a:tcPr marL="0" marR="0" marT="0" marB="0" anchor="ctr"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532104">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Calibri" pitchFamily="34" charset="0"/>
                        </a:rPr>
                        <a:t>17 au 25 novembre 2002 </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nb-NO" sz="1400" b="0" i="0" u="none" strike="noStrike" cap="none" normalizeH="0" baseline="0" dirty="0">
                          <a:ln>
                            <a:noFill/>
                          </a:ln>
                          <a:solidFill>
                            <a:schemeClr val="tx1"/>
                          </a:solidFill>
                          <a:effectLst/>
                          <a:latin typeface="Calibri" pitchFamily="34" charset="0"/>
                        </a:rPr>
                        <a:t>Mohammedia, Bengurir, Kenitra et Khouribga</a:t>
                      </a:r>
                      <a:endParaRPr kumimoji="0" lang="fr-FR" sz="1400" b="0" i="0" u="none" strike="noStrike" cap="none" normalizeH="0" baseline="0" dirty="0">
                        <a:ln>
                          <a:noFill/>
                        </a:ln>
                        <a:solidFill>
                          <a:schemeClr val="tx1"/>
                        </a:solidFill>
                        <a:effectLst/>
                        <a:latin typeface="Calibri" pitchFamily="34" charset="0"/>
                      </a:endParaRP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63</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Calibri" pitchFamily="34" charset="0"/>
                        </a:rPr>
                        <a:t>…</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200 millions USD</a:t>
                      </a:r>
                    </a:p>
                  </a:txBody>
                  <a:tcPr marL="0" marR="0" marT="0" marB="0" anchor="ctr"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1060882">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Calibri" pitchFamily="34" charset="0"/>
                        </a:rPr>
                        <a:t>24 janvier 1996 </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err="1">
                          <a:ln>
                            <a:noFill/>
                          </a:ln>
                          <a:solidFill>
                            <a:schemeClr val="tx1"/>
                          </a:solidFill>
                          <a:effectLst/>
                          <a:latin typeface="Calibri" pitchFamily="34" charset="0"/>
                        </a:rPr>
                        <a:t>Beni</a:t>
                      </a:r>
                      <a:r>
                        <a:rPr kumimoji="0" lang="fr-FR" sz="1400" b="0" i="0" u="none" strike="noStrike" cap="none" normalizeH="0" baseline="0" dirty="0">
                          <a:ln>
                            <a:noFill/>
                          </a:ln>
                          <a:solidFill>
                            <a:schemeClr val="tx1"/>
                          </a:solidFill>
                          <a:effectLst/>
                          <a:latin typeface="Calibri" pitchFamily="34" charset="0"/>
                        </a:rPr>
                        <a:t> Mellal, Casablanca, </a:t>
                      </a:r>
                      <a:r>
                        <a:rPr kumimoji="0" lang="fr-FR" sz="1400" b="0" i="0" u="none" strike="noStrike" cap="none" normalizeH="0" baseline="0" dirty="0" err="1">
                          <a:ln>
                            <a:noFill/>
                          </a:ln>
                          <a:solidFill>
                            <a:schemeClr val="tx1"/>
                          </a:solidFill>
                          <a:effectLst/>
                          <a:latin typeface="Calibri" pitchFamily="34" charset="0"/>
                        </a:rPr>
                        <a:t>Chefchaoun</a:t>
                      </a:r>
                      <a:r>
                        <a:rPr kumimoji="0" lang="fr-FR" sz="1400" b="0" i="0" u="none" strike="noStrike" cap="none" normalizeH="0" baseline="0" dirty="0">
                          <a:ln>
                            <a:noFill/>
                          </a:ln>
                          <a:solidFill>
                            <a:schemeClr val="tx1"/>
                          </a:solidFill>
                          <a:effectLst/>
                          <a:latin typeface="Calibri" pitchFamily="34" charset="0"/>
                        </a:rPr>
                        <a:t>, Essaouira, </a:t>
                      </a:r>
                      <a:r>
                        <a:rPr kumimoji="0" lang="fr-FR" sz="1400" b="0" i="0" u="none" strike="noStrike" cap="none" normalizeH="0" baseline="0" dirty="0" err="1">
                          <a:ln>
                            <a:noFill/>
                          </a:ln>
                          <a:solidFill>
                            <a:schemeClr val="tx1"/>
                          </a:solidFill>
                          <a:effectLst/>
                          <a:latin typeface="Calibri" pitchFamily="34" charset="0"/>
                        </a:rPr>
                        <a:t>Ifrane</a:t>
                      </a:r>
                      <a:r>
                        <a:rPr kumimoji="0" lang="fr-FR" sz="1400" b="0" i="0" u="none" strike="noStrike" cap="none" normalizeH="0" baseline="0" dirty="0">
                          <a:ln>
                            <a:noFill/>
                          </a:ln>
                          <a:solidFill>
                            <a:schemeClr val="tx1"/>
                          </a:solidFill>
                          <a:effectLst/>
                          <a:latin typeface="Calibri" pitchFamily="34" charset="0"/>
                        </a:rPr>
                        <a:t>, El </a:t>
                      </a:r>
                      <a:r>
                        <a:rPr kumimoji="0" lang="fr-FR" sz="1400" b="0" i="0" u="none" strike="noStrike" cap="none" normalizeH="0" baseline="0" dirty="0" err="1">
                          <a:ln>
                            <a:noFill/>
                          </a:ln>
                          <a:solidFill>
                            <a:schemeClr val="tx1"/>
                          </a:solidFill>
                          <a:effectLst/>
                          <a:latin typeface="Calibri" pitchFamily="34" charset="0"/>
                        </a:rPr>
                        <a:t>Jadida,Kenitra</a:t>
                      </a:r>
                      <a:r>
                        <a:rPr kumimoji="0" lang="fr-FR" sz="1400" b="0" i="0" u="none" strike="noStrike" cap="none" normalizeH="0" baseline="0" dirty="0">
                          <a:ln>
                            <a:noFill/>
                          </a:ln>
                          <a:solidFill>
                            <a:schemeClr val="tx1"/>
                          </a:solidFill>
                          <a:effectLst/>
                          <a:latin typeface="Calibri" pitchFamily="34" charset="0"/>
                        </a:rPr>
                        <a:t>, </a:t>
                      </a:r>
                      <a:r>
                        <a:rPr kumimoji="0" lang="fr-FR" sz="1400" b="0" i="0" u="none" strike="noStrike" cap="none" normalizeH="0" baseline="0" dirty="0" err="1">
                          <a:ln>
                            <a:noFill/>
                          </a:ln>
                          <a:solidFill>
                            <a:schemeClr val="tx1"/>
                          </a:solidFill>
                          <a:effectLst/>
                          <a:latin typeface="Calibri" pitchFamily="34" charset="0"/>
                        </a:rPr>
                        <a:t>Khenifra</a:t>
                      </a:r>
                      <a:r>
                        <a:rPr kumimoji="0" lang="fr-FR" sz="1400" b="0" i="0" u="none" strike="noStrike" cap="none" normalizeH="0" baseline="0" dirty="0">
                          <a:ln>
                            <a:noFill/>
                          </a:ln>
                          <a:solidFill>
                            <a:schemeClr val="tx1"/>
                          </a:solidFill>
                          <a:effectLst/>
                          <a:latin typeface="Calibri" pitchFamily="34" charset="0"/>
                        </a:rPr>
                        <a:t>, Larache et d’autres régions.</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25</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tc gridSpan="2">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60000</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fr-FR"/>
                    </a:p>
                  </a:txBody>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55 millions USD</a:t>
                      </a:r>
                    </a:p>
                    <a:p>
                      <a:pPr marL="0" marR="0" lvl="0" indent="0" algn="ctr" defTabSz="90805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dirty="0">
                        <a:ln>
                          <a:noFill/>
                        </a:ln>
                        <a:solidFill>
                          <a:schemeClr val="tx1"/>
                        </a:solidFill>
                        <a:effectLst/>
                        <a:latin typeface="Calibri" pitchFamily="34" charset="0"/>
                      </a:endParaRPr>
                    </a:p>
                  </a:txBody>
                  <a:tcPr marL="0" marR="0" marT="0" marB="0" anchor="ctr"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4"/>
                  </a:ext>
                </a:extLst>
              </a:tr>
              <a:tr h="489042">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Calibri" pitchFamily="34" charset="0"/>
                        </a:rPr>
                        <a:t>17 août 1995 </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err="1">
                          <a:ln>
                            <a:noFill/>
                          </a:ln>
                          <a:solidFill>
                            <a:schemeClr val="tx1"/>
                          </a:solidFill>
                          <a:effectLst/>
                          <a:latin typeface="Calibri" pitchFamily="34" charset="0"/>
                        </a:rPr>
                        <a:t>Ourika</a:t>
                      </a:r>
                      <a:r>
                        <a:rPr kumimoji="0" lang="fr-FR" sz="1400" b="0" i="0" u="none" strike="noStrike" cap="none" normalizeH="0" baseline="0" dirty="0">
                          <a:ln>
                            <a:noFill/>
                          </a:ln>
                          <a:solidFill>
                            <a:schemeClr val="tx1"/>
                          </a:solidFill>
                          <a:effectLst/>
                          <a:latin typeface="Calibri" pitchFamily="34" charset="0"/>
                        </a:rPr>
                        <a:t> et régions</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Calibri" pitchFamily="34" charset="0"/>
                        </a:rPr>
                        <a:t>730</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gridSpan="2">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Calibri" pitchFamily="34" charset="0"/>
                        </a:rPr>
                        <a:t>35000</a:t>
                      </a: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lang="fr-FR"/>
                    </a:p>
                  </a:txBody>
                  <a:tcPr/>
                </a:tc>
                <a:tc>
                  <a:txBody>
                    <a:bodyPr/>
                    <a:lstStyle/>
                    <a:p>
                      <a:pPr marL="0" marR="0" lvl="0" indent="0" algn="ctr" defTabSz="90805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dirty="0">
                          <a:ln>
                            <a:noFill/>
                          </a:ln>
                          <a:solidFill>
                            <a:schemeClr val="tx1"/>
                          </a:solidFill>
                          <a:effectLst/>
                          <a:latin typeface="Calibri" pitchFamily="34" charset="0"/>
                        </a:rPr>
                        <a:t>9 millions USD </a:t>
                      </a:r>
                    </a:p>
                  </a:txBody>
                  <a:tcPr marL="0" marR="0" marT="0" marB="0" anchor="ctr"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5"/>
                  </a:ext>
                </a:extLst>
              </a:tr>
            </a:tbl>
          </a:graphicData>
        </a:graphic>
      </p:graphicFrame>
      <p:sp>
        <p:nvSpPr>
          <p:cNvPr id="14" name="Rectangle 55"/>
          <p:cNvSpPr>
            <a:spLocks noChangeArrowheads="1"/>
          </p:cNvSpPr>
          <p:nvPr/>
        </p:nvSpPr>
        <p:spPr bwMode="auto">
          <a:xfrm>
            <a:off x="3568700" y="866924"/>
            <a:ext cx="1965325" cy="523875"/>
          </a:xfrm>
          <a:prstGeom prst="rect">
            <a:avLst/>
          </a:prstGeom>
          <a:noFill/>
          <a:ln w="9525">
            <a:noFill/>
            <a:miter lim="800000"/>
            <a:headEnd/>
            <a:tailEnd/>
          </a:ln>
        </p:spPr>
        <p:txBody>
          <a:bodyPr wrap="none">
            <a:spAutoFit/>
          </a:bodyPr>
          <a:lstStyle/>
          <a:p>
            <a:pPr defTabSz="908050">
              <a:defRPr/>
            </a:pPr>
            <a:r>
              <a:rPr lang="fr-FR" sz="2800" b="1" i="0" dirty="0">
                <a:solidFill>
                  <a:schemeClr val="accent6"/>
                </a:solidFill>
                <a:latin typeface="Calibri" pitchFamily="34" charset="0"/>
              </a:rPr>
              <a:t>Inondations</a:t>
            </a:r>
          </a:p>
        </p:txBody>
      </p:sp>
    </p:spTree>
    <p:extLst>
      <p:ext uri="{BB962C8B-B14F-4D97-AF65-F5344CB8AC3E}">
        <p14:creationId xmlns:p14="http://schemas.microsoft.com/office/powerpoint/2010/main" val="248185598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4</a:t>
            </a:fld>
            <a:endParaRPr lang="fr-FR" altLang="fr-FR">
              <a:solidFill>
                <a:srgbClr val="898989"/>
              </a:solidFill>
              <a:latin typeface="Calibri" pitchFamily="34" charset="0"/>
            </a:endParaRPr>
          </a:p>
        </p:txBody>
      </p:sp>
      <p:sp>
        <p:nvSpPr>
          <p:cNvPr id="9" name="Line 8"/>
          <p:cNvSpPr>
            <a:spLocks noChangeShapeType="1"/>
          </p:cNvSpPr>
          <p:nvPr/>
        </p:nvSpPr>
        <p:spPr bwMode="auto">
          <a:xfrm>
            <a:off x="0" y="764704"/>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188640"/>
            <a:ext cx="2088232" cy="529975"/>
          </a:xfrm>
          <a:prstGeom prst="rect">
            <a:avLst/>
          </a:prstGeom>
        </p:spPr>
      </p:pic>
      <p:sp>
        <p:nvSpPr>
          <p:cNvPr id="11" name="ZoneTexte 10"/>
          <p:cNvSpPr txBox="1"/>
          <p:nvPr/>
        </p:nvSpPr>
        <p:spPr>
          <a:xfrm>
            <a:off x="467544" y="6453336"/>
            <a:ext cx="1440160" cy="276999"/>
          </a:xfrm>
          <a:prstGeom prst="rect">
            <a:avLst/>
          </a:prstGeom>
          <a:noFill/>
        </p:spPr>
        <p:txBody>
          <a:bodyPr wrap="square" rtlCol="0">
            <a:spAutoFit/>
          </a:bodyPr>
          <a:lstStyle/>
          <a:p>
            <a:r>
              <a:rPr lang="fr-FR" sz="1200" dirty="0" err="1">
                <a:solidFill>
                  <a:srgbClr val="205595"/>
                </a:solidFill>
              </a:rPr>
              <a:t>www.acaps.ma</a:t>
            </a:r>
            <a:endParaRPr lang="fr-FR" sz="1200" dirty="0">
              <a:solidFill>
                <a:srgbClr val="205595"/>
              </a:solidFill>
            </a:endParaRPr>
          </a:p>
        </p:txBody>
      </p:sp>
      <p:sp>
        <p:nvSpPr>
          <p:cNvPr id="12" name="Line 8"/>
          <p:cNvSpPr>
            <a:spLocks noChangeShapeType="1"/>
          </p:cNvSpPr>
          <p:nvPr/>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ZoneTexte 8"/>
          <p:cNvSpPr txBox="1">
            <a:spLocks noChangeArrowheads="1"/>
          </p:cNvSpPr>
          <p:nvPr/>
        </p:nvSpPr>
        <p:spPr bwMode="auto">
          <a:xfrm>
            <a:off x="467543" y="214313"/>
            <a:ext cx="6154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fr-FR" altLang="fr-FR" sz="2400" b="1" dirty="0">
                <a:solidFill>
                  <a:srgbClr val="205595"/>
                </a:solidFill>
                <a:cs typeface="Arial" pitchFamily="34" charset="0"/>
              </a:rPr>
              <a:t>Architecture du régime de couverture </a:t>
            </a:r>
            <a:endParaRPr lang="fr-FR" altLang="fr-FR" sz="1400" b="1" dirty="0">
              <a:solidFill>
                <a:srgbClr val="205595"/>
              </a:solidFill>
              <a:cs typeface="Arial" pitchFamily="34" charset="0"/>
            </a:endParaRPr>
          </a:p>
        </p:txBody>
      </p:sp>
      <p:sp>
        <p:nvSpPr>
          <p:cNvPr id="14" name="ZoneTexte 13"/>
          <p:cNvSpPr txBox="1"/>
          <p:nvPr/>
        </p:nvSpPr>
        <p:spPr>
          <a:xfrm>
            <a:off x="1583669" y="1052736"/>
            <a:ext cx="6048672" cy="1923604"/>
          </a:xfrm>
          <a:prstGeom prst="rect">
            <a:avLst/>
          </a:prstGeom>
          <a:noFill/>
          <a:ln>
            <a:solidFill>
              <a:srgbClr val="99CCFF"/>
            </a:solidFill>
          </a:ln>
        </p:spPr>
        <p:txBody>
          <a:bodyPr wrap="square">
            <a:spAutoFit/>
          </a:bodyPr>
          <a:lstStyle/>
          <a:p>
            <a:pPr algn="ctr">
              <a:spcAft>
                <a:spcPts val="600"/>
              </a:spcAft>
              <a:buClr>
                <a:schemeClr val="hlink"/>
              </a:buClr>
              <a:buSzPct val="120000"/>
              <a:defRPr/>
            </a:pPr>
            <a:r>
              <a:rPr lang="fr-FR" sz="2000" b="1" i="0" dirty="0">
                <a:solidFill>
                  <a:schemeClr val="tx2">
                    <a:lumMod val="60000"/>
                    <a:lumOff val="40000"/>
                  </a:schemeClr>
                </a:solidFill>
                <a:latin typeface="Calibri" pitchFamily="34" charset="0"/>
                <a:ea typeface="Calibri" pitchFamily="34" charset="0"/>
                <a:cs typeface="Calibri" pitchFamily="34" charset="0"/>
              </a:rPr>
              <a:t>Objectif du régime </a:t>
            </a:r>
          </a:p>
          <a:p>
            <a:pPr algn="l">
              <a:spcAft>
                <a:spcPts val="600"/>
              </a:spcAft>
              <a:defRPr/>
            </a:pPr>
            <a:r>
              <a:rPr lang="fr-FR" sz="2000" b="1" dirty="0">
                <a:latin typeface="Calibri" pitchFamily="34" charset="0"/>
                <a:ea typeface="Calibri" pitchFamily="34" charset="0"/>
                <a:cs typeface="Calibri" pitchFamily="34" charset="0"/>
              </a:rPr>
              <a:t> </a:t>
            </a:r>
            <a:r>
              <a:rPr lang="fr-FR" i="0" dirty="0">
                <a:latin typeface="Calibri" pitchFamily="34" charset="0"/>
                <a:ea typeface="Calibri" pitchFamily="34" charset="0"/>
                <a:cs typeface="Calibri" pitchFamily="34" charset="0"/>
              </a:rPr>
              <a:t>Couvrir les biens et les personnes contre :</a:t>
            </a:r>
          </a:p>
          <a:p>
            <a:pPr marL="285750" indent="-285750" algn="just">
              <a:spcAft>
                <a:spcPts val="600"/>
              </a:spcAft>
              <a:buFont typeface="Wingdings" pitchFamily="2" charset="2"/>
              <a:buChar char="§"/>
              <a:defRPr/>
            </a:pPr>
            <a:r>
              <a:rPr lang="fr-FR" b="1" i="0" dirty="0">
                <a:latin typeface="Calibri" pitchFamily="34" charset="0"/>
                <a:ea typeface="Calibri" pitchFamily="34" charset="0"/>
                <a:cs typeface="Calibri" pitchFamily="34" charset="0"/>
              </a:rPr>
              <a:t>Les catastrophes naturelles </a:t>
            </a:r>
            <a:r>
              <a:rPr lang="fr-FR" i="0" dirty="0">
                <a:latin typeface="Calibri" pitchFamily="34" charset="0"/>
                <a:ea typeface="Calibri" pitchFamily="34" charset="0"/>
                <a:cs typeface="Calibri" pitchFamily="34" charset="0"/>
              </a:rPr>
              <a:t>: Inondation, TDT, Tsunami</a:t>
            </a:r>
          </a:p>
          <a:p>
            <a:pPr marL="285750" indent="-285750" algn="just">
              <a:spcAft>
                <a:spcPts val="600"/>
              </a:spcAft>
              <a:buFont typeface="Wingdings" pitchFamily="2" charset="2"/>
              <a:buChar char="§"/>
              <a:defRPr/>
            </a:pPr>
            <a:r>
              <a:rPr lang="fr-FR" b="1" i="0" dirty="0">
                <a:latin typeface="Calibri" pitchFamily="34" charset="0"/>
                <a:ea typeface="Calibri" pitchFamily="34" charset="0"/>
                <a:cs typeface="Calibri" pitchFamily="34" charset="0"/>
              </a:rPr>
              <a:t>Le terrorisme, les émeutes et mouvements populaires</a:t>
            </a:r>
          </a:p>
          <a:p>
            <a:pPr algn="l">
              <a:spcBef>
                <a:spcPts val="600"/>
              </a:spcBef>
              <a:spcAft>
                <a:spcPts val="0"/>
              </a:spcAft>
              <a:defRPr/>
            </a:pPr>
            <a:r>
              <a:rPr lang="fr-FR" i="0" dirty="0">
                <a:latin typeface="Calibri" pitchFamily="34" charset="0"/>
                <a:ea typeface="Calibri" pitchFamily="34" charset="0"/>
                <a:cs typeface="Calibri" pitchFamily="34" charset="0"/>
              </a:rPr>
              <a:t>       Déclaration par arrêté du Chef du gouvernement.</a:t>
            </a:r>
            <a:r>
              <a:rPr lang="fr-FR" sz="1700" b="1" i="0" dirty="0">
                <a:latin typeface="Calibri" pitchFamily="34" charset="0"/>
                <a:ea typeface="Calibri" pitchFamily="34" charset="0"/>
                <a:cs typeface="Calibri" pitchFamily="34" charset="0"/>
              </a:rPr>
              <a:t> </a:t>
            </a:r>
          </a:p>
        </p:txBody>
      </p:sp>
      <p:sp>
        <p:nvSpPr>
          <p:cNvPr id="15" name="AutoShape 3" descr="Marbre blanc"/>
          <p:cNvSpPr>
            <a:spLocks noChangeArrowheads="1"/>
          </p:cNvSpPr>
          <p:nvPr/>
        </p:nvSpPr>
        <p:spPr bwMode="auto">
          <a:xfrm>
            <a:off x="1282700" y="3328405"/>
            <a:ext cx="6865938" cy="463550"/>
          </a:xfrm>
          <a:prstGeom prst="cube">
            <a:avLst>
              <a:gd name="adj" fmla="val 25000"/>
            </a:avLst>
          </a:prstGeom>
          <a:solidFill>
            <a:srgbClr val="33CCCC"/>
          </a:solidFill>
          <a:ln>
            <a:noFill/>
          </a:ln>
          <a:effectLst>
            <a:prstShdw prst="shdw17" dist="17961" dir="2700000">
              <a:srgbClr val="1F7A7A"/>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defTabSz="908050" fontAlgn="auto">
              <a:spcBef>
                <a:spcPct val="50000"/>
              </a:spcBef>
              <a:spcAft>
                <a:spcPts val="0"/>
              </a:spcAft>
              <a:defRPr/>
            </a:pPr>
            <a:r>
              <a:rPr lang="fr-FR" sz="2800" i="0" kern="0" dirty="0">
                <a:solidFill>
                  <a:srgbClr val="FFFFFF"/>
                </a:solidFill>
                <a:latin typeface="Calibri" pitchFamily="34" charset="0"/>
              </a:rPr>
              <a:t>Le régime</a:t>
            </a:r>
          </a:p>
        </p:txBody>
      </p:sp>
      <p:sp>
        <p:nvSpPr>
          <p:cNvPr id="16" name="AutoShape 16"/>
          <p:cNvSpPr>
            <a:spLocks noChangeArrowheads="1"/>
          </p:cNvSpPr>
          <p:nvPr/>
        </p:nvSpPr>
        <p:spPr bwMode="auto">
          <a:xfrm>
            <a:off x="1279525" y="4378325"/>
            <a:ext cx="2870200" cy="1058863"/>
          </a:xfrm>
          <a:prstGeom prst="flowChartAlternateProcess">
            <a:avLst/>
          </a:prstGeom>
          <a:solidFill>
            <a:srgbClr val="BBE0E3"/>
          </a:solidFill>
          <a:ln>
            <a:noFill/>
          </a:ln>
          <a:effectLst>
            <a:prstShdw prst="shdw17" dist="17961" dir="2700000">
              <a:srgbClr val="BBE0E3">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defTabSz="908050" fontAlgn="auto">
              <a:spcBef>
                <a:spcPts val="0"/>
              </a:spcBef>
              <a:spcAft>
                <a:spcPts val="0"/>
              </a:spcAft>
              <a:defRPr/>
            </a:pPr>
            <a:r>
              <a:rPr lang="fr-FR" sz="2200" b="1" i="0" kern="0" dirty="0">
                <a:solidFill>
                  <a:srgbClr val="000000"/>
                </a:solidFill>
                <a:latin typeface="Calibri" pitchFamily="34" charset="0"/>
              </a:rPr>
              <a:t>Volet assurantiel </a:t>
            </a:r>
          </a:p>
          <a:p>
            <a:pPr defTabSz="908050" fontAlgn="auto">
              <a:spcBef>
                <a:spcPts val="0"/>
              </a:spcBef>
              <a:spcAft>
                <a:spcPts val="0"/>
              </a:spcAft>
              <a:defRPr/>
            </a:pPr>
            <a:r>
              <a:rPr lang="fr-FR" i="0" kern="0" dirty="0">
                <a:solidFill>
                  <a:srgbClr val="000000"/>
                </a:solidFill>
                <a:latin typeface="Calibri" pitchFamily="34" charset="0"/>
              </a:rPr>
              <a:t>pour les détenteurs</a:t>
            </a:r>
          </a:p>
          <a:p>
            <a:pPr defTabSz="908050" fontAlgn="auto">
              <a:spcBef>
                <a:spcPts val="0"/>
              </a:spcBef>
              <a:spcAft>
                <a:spcPts val="0"/>
              </a:spcAft>
              <a:defRPr/>
            </a:pPr>
            <a:r>
              <a:rPr lang="fr-FR" i="0" kern="0" dirty="0">
                <a:solidFill>
                  <a:srgbClr val="000000"/>
                </a:solidFill>
                <a:latin typeface="Calibri" pitchFamily="34" charset="0"/>
              </a:rPr>
              <a:t> de contrats d’assurances</a:t>
            </a:r>
          </a:p>
        </p:txBody>
      </p:sp>
      <p:sp>
        <p:nvSpPr>
          <p:cNvPr id="17" name="AutoShape 17"/>
          <p:cNvSpPr>
            <a:spLocks noChangeArrowheads="1"/>
          </p:cNvSpPr>
          <p:nvPr/>
        </p:nvSpPr>
        <p:spPr bwMode="auto">
          <a:xfrm>
            <a:off x="5203825" y="4378325"/>
            <a:ext cx="2941638" cy="1058863"/>
          </a:xfrm>
          <a:prstGeom prst="flowChartAlternateProcess">
            <a:avLst/>
          </a:prstGeom>
          <a:solidFill>
            <a:srgbClr val="C0C0C0"/>
          </a:solidFill>
          <a:ln>
            <a:noFill/>
          </a:ln>
          <a:effectLst>
            <a:prstShdw prst="shdw17" dist="17961" dir="2700000">
              <a:srgbClr val="737373"/>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defTabSz="908050" fontAlgn="auto">
              <a:spcBef>
                <a:spcPts val="0"/>
              </a:spcBef>
              <a:spcAft>
                <a:spcPts val="0"/>
              </a:spcAft>
              <a:defRPr/>
            </a:pPr>
            <a:r>
              <a:rPr lang="fr-FR" sz="2200" b="1" i="0" kern="0" dirty="0">
                <a:solidFill>
                  <a:srgbClr val="000000"/>
                </a:solidFill>
                <a:latin typeface="Calibri" pitchFamily="34" charset="0"/>
              </a:rPr>
              <a:t>Volet allocataire </a:t>
            </a:r>
          </a:p>
          <a:p>
            <a:pPr defTabSz="908050" fontAlgn="auto">
              <a:spcBef>
                <a:spcPts val="0"/>
              </a:spcBef>
              <a:spcAft>
                <a:spcPts val="0"/>
              </a:spcAft>
              <a:defRPr/>
            </a:pPr>
            <a:r>
              <a:rPr lang="fr-FR" i="0" kern="0" dirty="0">
                <a:solidFill>
                  <a:srgbClr val="000000"/>
                </a:solidFill>
                <a:latin typeface="Calibri" pitchFamily="34" charset="0"/>
              </a:rPr>
              <a:t>pour les non assurées (FSEC)*</a:t>
            </a:r>
          </a:p>
        </p:txBody>
      </p:sp>
      <p:sp>
        <p:nvSpPr>
          <p:cNvPr id="18" name="AutoShape 18"/>
          <p:cNvSpPr>
            <a:spLocks noChangeArrowheads="1"/>
          </p:cNvSpPr>
          <p:nvPr/>
        </p:nvSpPr>
        <p:spPr bwMode="auto">
          <a:xfrm>
            <a:off x="2452688" y="3904667"/>
            <a:ext cx="584200" cy="352425"/>
          </a:xfrm>
          <a:prstGeom prst="downArrow">
            <a:avLst>
              <a:gd name="adj1" fmla="val 50000"/>
              <a:gd name="adj2" fmla="val 25000"/>
            </a:avLst>
          </a:prstGeom>
          <a:solidFill>
            <a:srgbClr val="BBE0E3"/>
          </a:solidFill>
          <a:ln>
            <a:noFill/>
          </a:ln>
          <a:effectLst>
            <a:prstShdw prst="shdw17" dist="17961" dir="2700000">
              <a:srgbClr val="BBE0E3">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fontAlgn="auto">
              <a:spcBef>
                <a:spcPts val="0"/>
              </a:spcBef>
              <a:spcAft>
                <a:spcPts val="0"/>
              </a:spcAft>
              <a:defRPr/>
            </a:pPr>
            <a:endParaRPr lang="fr-FR" i="0" kern="0">
              <a:solidFill>
                <a:sysClr val="windowText" lastClr="000000"/>
              </a:solidFill>
            </a:endParaRPr>
          </a:p>
        </p:txBody>
      </p:sp>
      <p:sp>
        <p:nvSpPr>
          <p:cNvPr id="19" name="AutoShape 19"/>
          <p:cNvSpPr>
            <a:spLocks noChangeArrowheads="1"/>
          </p:cNvSpPr>
          <p:nvPr/>
        </p:nvSpPr>
        <p:spPr bwMode="auto">
          <a:xfrm>
            <a:off x="6381750" y="3904667"/>
            <a:ext cx="584200" cy="352425"/>
          </a:xfrm>
          <a:prstGeom prst="downArrow">
            <a:avLst>
              <a:gd name="adj1" fmla="val 50000"/>
              <a:gd name="adj2" fmla="val 25000"/>
            </a:avLst>
          </a:prstGeom>
          <a:solidFill>
            <a:srgbClr val="C0C0C0"/>
          </a:solidFill>
          <a:ln>
            <a:noFill/>
          </a:ln>
          <a:effectLst>
            <a:prstShdw prst="shdw17" dist="17961" dir="2700000">
              <a:srgbClr val="737373"/>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fontAlgn="auto">
              <a:spcBef>
                <a:spcPts val="0"/>
              </a:spcBef>
              <a:spcAft>
                <a:spcPts val="0"/>
              </a:spcAft>
              <a:defRPr/>
            </a:pPr>
            <a:endParaRPr lang="fr-FR" i="0" kern="0">
              <a:solidFill>
                <a:sysClr val="windowText" lastClr="000000"/>
              </a:solidFill>
            </a:endParaRPr>
          </a:p>
        </p:txBody>
      </p:sp>
      <p:sp>
        <p:nvSpPr>
          <p:cNvPr id="20" name="ZoneTexte 1"/>
          <p:cNvSpPr txBox="1">
            <a:spLocks noChangeArrowheads="1"/>
          </p:cNvSpPr>
          <p:nvPr/>
        </p:nvSpPr>
        <p:spPr bwMode="auto">
          <a:xfrm>
            <a:off x="5203825" y="5446713"/>
            <a:ext cx="32035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Baskerville Old Face" pitchFamily="18" charset="0"/>
              </a:defRPr>
            </a:lvl1pPr>
            <a:lvl2pPr marL="742950" indent="-285750" eaLnBrk="0" hangingPunct="0">
              <a:defRPr i="1">
                <a:solidFill>
                  <a:schemeClr val="tx1"/>
                </a:solidFill>
                <a:latin typeface="Baskerville Old Face" pitchFamily="18" charset="0"/>
              </a:defRPr>
            </a:lvl2pPr>
            <a:lvl3pPr marL="1143000" indent="-228600" eaLnBrk="0" hangingPunct="0">
              <a:defRPr i="1">
                <a:solidFill>
                  <a:schemeClr val="tx1"/>
                </a:solidFill>
                <a:latin typeface="Baskerville Old Face" pitchFamily="18" charset="0"/>
              </a:defRPr>
            </a:lvl3pPr>
            <a:lvl4pPr marL="1600200" indent="-228600" eaLnBrk="0" hangingPunct="0">
              <a:defRPr i="1">
                <a:solidFill>
                  <a:schemeClr val="tx1"/>
                </a:solidFill>
                <a:latin typeface="Baskerville Old Face" pitchFamily="18" charset="0"/>
              </a:defRPr>
            </a:lvl4pPr>
            <a:lvl5pPr marL="2057400" indent="-228600" eaLnBrk="0" hangingPunct="0">
              <a:defRPr i="1">
                <a:solidFill>
                  <a:schemeClr val="tx1"/>
                </a:solidFill>
                <a:latin typeface="Baskerville Old Face" pitchFamily="18" charset="0"/>
              </a:defRPr>
            </a:lvl5pPr>
            <a:lvl6pPr marL="2514600" indent="-228600" algn="ctr" eaLnBrk="0" fontAlgn="base" hangingPunct="0">
              <a:spcBef>
                <a:spcPct val="0"/>
              </a:spcBef>
              <a:spcAft>
                <a:spcPct val="0"/>
              </a:spcAft>
              <a:defRPr i="1">
                <a:solidFill>
                  <a:schemeClr val="tx1"/>
                </a:solidFill>
                <a:latin typeface="Baskerville Old Face" pitchFamily="18" charset="0"/>
              </a:defRPr>
            </a:lvl6pPr>
            <a:lvl7pPr marL="2971800" indent="-228600" algn="ctr" eaLnBrk="0" fontAlgn="base" hangingPunct="0">
              <a:spcBef>
                <a:spcPct val="0"/>
              </a:spcBef>
              <a:spcAft>
                <a:spcPct val="0"/>
              </a:spcAft>
              <a:defRPr i="1">
                <a:solidFill>
                  <a:schemeClr val="tx1"/>
                </a:solidFill>
                <a:latin typeface="Baskerville Old Face" pitchFamily="18" charset="0"/>
              </a:defRPr>
            </a:lvl7pPr>
            <a:lvl8pPr marL="3429000" indent="-228600" algn="ctr" eaLnBrk="0" fontAlgn="base" hangingPunct="0">
              <a:spcBef>
                <a:spcPct val="0"/>
              </a:spcBef>
              <a:spcAft>
                <a:spcPct val="0"/>
              </a:spcAft>
              <a:defRPr i="1">
                <a:solidFill>
                  <a:schemeClr val="tx1"/>
                </a:solidFill>
                <a:latin typeface="Baskerville Old Face" pitchFamily="18" charset="0"/>
              </a:defRPr>
            </a:lvl8pPr>
            <a:lvl9pPr marL="3886200" indent="-228600" algn="ctr" eaLnBrk="0" fontAlgn="base" hangingPunct="0">
              <a:spcBef>
                <a:spcPct val="0"/>
              </a:spcBef>
              <a:spcAft>
                <a:spcPct val="0"/>
              </a:spcAft>
              <a:defRPr i="1">
                <a:solidFill>
                  <a:schemeClr val="tx1"/>
                </a:solidFill>
                <a:latin typeface="Baskerville Old Face" pitchFamily="18" charset="0"/>
              </a:defRPr>
            </a:lvl9pPr>
          </a:lstStyle>
          <a:p>
            <a:pPr algn="l" eaLnBrk="1" fontAlgn="auto" hangingPunct="1">
              <a:spcBef>
                <a:spcPts val="0"/>
              </a:spcBef>
              <a:spcAft>
                <a:spcPts val="0"/>
              </a:spcAft>
              <a:defRPr/>
            </a:pPr>
            <a:r>
              <a:rPr lang="fr-FR" sz="1400" kern="0" dirty="0">
                <a:solidFill>
                  <a:srgbClr val="000000"/>
                </a:solidFill>
                <a:latin typeface="Calibri" pitchFamily="34" charset="0"/>
                <a:cs typeface="Calibri" pitchFamily="34" charset="0"/>
              </a:rPr>
              <a:t>(*): </a:t>
            </a:r>
            <a:r>
              <a:rPr lang="fr-FR" sz="1600" kern="0" dirty="0">
                <a:solidFill>
                  <a:srgbClr val="000000"/>
                </a:solidFill>
                <a:latin typeface="Calibri" pitchFamily="34" charset="0"/>
                <a:cs typeface="Calibri" pitchFamily="34" charset="0"/>
              </a:rPr>
              <a:t>Fonds de Solidarité contre les</a:t>
            </a:r>
          </a:p>
          <a:p>
            <a:pPr algn="l" eaLnBrk="1" fontAlgn="auto" hangingPunct="1">
              <a:spcBef>
                <a:spcPts val="0"/>
              </a:spcBef>
              <a:spcAft>
                <a:spcPts val="0"/>
              </a:spcAft>
              <a:defRPr/>
            </a:pPr>
            <a:r>
              <a:rPr lang="fr-FR" sz="1600" kern="0" dirty="0">
                <a:solidFill>
                  <a:srgbClr val="000000"/>
                </a:solidFill>
                <a:latin typeface="Calibri" pitchFamily="34" charset="0"/>
                <a:cs typeface="Calibri" pitchFamily="34" charset="0"/>
              </a:rPr>
              <a:t>       Évènements Catastrophiques</a:t>
            </a:r>
          </a:p>
        </p:txBody>
      </p:sp>
      <p:sp>
        <p:nvSpPr>
          <p:cNvPr id="3" name="Flèche droite 2"/>
          <p:cNvSpPr/>
          <p:nvPr/>
        </p:nvSpPr>
        <p:spPr>
          <a:xfrm>
            <a:off x="1691680" y="2715241"/>
            <a:ext cx="216024" cy="131241"/>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6288601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ZoneTexte 8"/>
          <p:cNvSpPr txBox="1">
            <a:spLocks noChangeArrowheads="1"/>
          </p:cNvSpPr>
          <p:nvPr/>
        </p:nvSpPr>
        <p:spPr bwMode="auto">
          <a:xfrm>
            <a:off x="467543" y="179160"/>
            <a:ext cx="6154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fr-FR" altLang="fr-FR" sz="2400" b="1" dirty="0">
                <a:solidFill>
                  <a:srgbClr val="205595"/>
                </a:solidFill>
                <a:latin typeface="+mj-lt"/>
                <a:cs typeface="Arial" pitchFamily="34" charset="0"/>
              </a:rPr>
              <a:t>Défis liés à la mise en place du régime</a:t>
            </a:r>
            <a:endParaRPr lang="fr-FR" altLang="fr-FR" sz="1400" b="1" dirty="0">
              <a:solidFill>
                <a:srgbClr val="205595"/>
              </a:solidFill>
              <a:latin typeface="+mj-lt"/>
              <a:cs typeface="Arial" pitchFamily="34" charset="0"/>
            </a:endParaRPr>
          </a:p>
        </p:txBody>
      </p:sp>
      <p:sp>
        <p:nvSpPr>
          <p:cNvPr id="2" name="Espace réservé du numéro de diapositive 1"/>
          <p:cNvSpPr>
            <a:spLocks noGrp="1"/>
          </p:cNvSpPr>
          <p:nvPr>
            <p:ph type="sldNum" sz="quarter" idx="12"/>
          </p:nvPr>
        </p:nvSpPr>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5</a:t>
            </a:fld>
            <a:endParaRPr lang="fr-FR" altLang="fr-FR">
              <a:solidFill>
                <a:srgbClr val="898989"/>
              </a:solidFill>
              <a:latin typeface="Calibri" pitchFamily="34" charset="0"/>
            </a:endParaRPr>
          </a:p>
        </p:txBody>
      </p:sp>
      <p:sp>
        <p:nvSpPr>
          <p:cNvPr id="9" name="Line 8"/>
          <p:cNvSpPr>
            <a:spLocks noChangeShapeType="1"/>
          </p:cNvSpPr>
          <p:nvPr/>
        </p:nvSpPr>
        <p:spPr bwMode="auto">
          <a:xfrm>
            <a:off x="0" y="857250"/>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188640"/>
            <a:ext cx="2088232" cy="529975"/>
          </a:xfrm>
          <a:prstGeom prst="rect">
            <a:avLst/>
          </a:prstGeom>
        </p:spPr>
      </p:pic>
      <p:sp>
        <p:nvSpPr>
          <p:cNvPr id="11" name="ZoneTexte 10"/>
          <p:cNvSpPr txBox="1"/>
          <p:nvPr/>
        </p:nvSpPr>
        <p:spPr>
          <a:xfrm>
            <a:off x="467544" y="6453336"/>
            <a:ext cx="1440160" cy="276999"/>
          </a:xfrm>
          <a:prstGeom prst="rect">
            <a:avLst/>
          </a:prstGeom>
          <a:noFill/>
        </p:spPr>
        <p:txBody>
          <a:bodyPr wrap="square" rtlCol="0">
            <a:spAutoFit/>
          </a:bodyPr>
          <a:lstStyle/>
          <a:p>
            <a:r>
              <a:rPr lang="fr-FR" sz="1200" dirty="0" err="1">
                <a:solidFill>
                  <a:srgbClr val="205595"/>
                </a:solidFill>
              </a:rPr>
              <a:t>www.acaps.ma</a:t>
            </a:r>
            <a:endParaRPr lang="fr-FR" sz="1200" dirty="0">
              <a:solidFill>
                <a:srgbClr val="205595"/>
              </a:solidFill>
            </a:endParaRPr>
          </a:p>
        </p:txBody>
      </p:sp>
      <p:sp>
        <p:nvSpPr>
          <p:cNvPr id="12" name="Line 8"/>
          <p:cNvSpPr>
            <a:spLocks noChangeShapeType="1"/>
          </p:cNvSpPr>
          <p:nvPr/>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15" name="Tableau 14"/>
          <p:cNvGraphicFramePr>
            <a:graphicFrameLocks noGrp="1"/>
          </p:cNvGraphicFramePr>
          <p:nvPr>
            <p:extLst>
              <p:ext uri="{D42A27DB-BD31-4B8C-83A1-F6EECF244321}">
                <p14:modId xmlns:p14="http://schemas.microsoft.com/office/powerpoint/2010/main" val="108052498"/>
              </p:ext>
            </p:extLst>
          </p:nvPr>
        </p:nvGraphicFramePr>
        <p:xfrm>
          <a:off x="3131840" y="4221088"/>
          <a:ext cx="5372252" cy="1008112"/>
        </p:xfrm>
        <a:graphic>
          <a:graphicData uri="http://schemas.openxmlformats.org/drawingml/2006/table">
            <a:tbl>
              <a:tblPr firstRow="1" bandRow="1">
                <a:tableStyleId>{5C22544A-7EE6-4342-B048-85BDC9FD1C3A}</a:tableStyleId>
              </a:tblPr>
              <a:tblGrid>
                <a:gridCol w="5372252">
                  <a:extLst>
                    <a:ext uri="{9D8B030D-6E8A-4147-A177-3AD203B41FA5}">
                      <a16:colId xmlns:a16="http://schemas.microsoft.com/office/drawing/2014/main" val="20000"/>
                    </a:ext>
                  </a:extLst>
                </a:gridCol>
              </a:tblGrid>
              <a:tr h="1008112">
                <a:tc>
                  <a:txBody>
                    <a:bodyPr/>
                    <a:lstStyle/>
                    <a:p>
                      <a:pPr marL="285750" indent="-285750">
                        <a:buFontTx/>
                        <a:buChar char="-"/>
                      </a:pPr>
                      <a:r>
                        <a:rPr lang="fr-FR" sz="1400" b="0" dirty="0">
                          <a:solidFill>
                            <a:schemeClr val="tx1"/>
                          </a:solidFill>
                        </a:rPr>
                        <a:t>Implication des assureurs dans le processus</a:t>
                      </a:r>
                      <a:r>
                        <a:rPr lang="fr-FR" sz="1400" b="0" baseline="0" dirty="0">
                          <a:solidFill>
                            <a:schemeClr val="tx1"/>
                          </a:solidFill>
                        </a:rPr>
                        <a:t> de conception du système.</a:t>
                      </a:r>
                    </a:p>
                    <a:p>
                      <a:pPr marL="285750" indent="-285750">
                        <a:buFontTx/>
                        <a:buChar char="-"/>
                      </a:pPr>
                      <a:r>
                        <a:rPr lang="fr-FR" sz="1400" b="0" baseline="0" dirty="0">
                          <a:solidFill>
                            <a:schemeClr val="tx1"/>
                          </a:solidFill>
                        </a:rPr>
                        <a:t>Partage des résultats issues de l’outil de modélisation sur les pertes probables.</a:t>
                      </a:r>
                      <a:endParaRPr lang="fr-FR" sz="1400" b="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3300300528"/>
              </p:ext>
            </p:extLst>
          </p:nvPr>
        </p:nvGraphicFramePr>
        <p:xfrm>
          <a:off x="467544" y="1268760"/>
          <a:ext cx="2627784" cy="3960441"/>
        </p:xfrm>
        <a:graphic>
          <a:graphicData uri="http://schemas.openxmlformats.org/drawingml/2006/table">
            <a:tbl>
              <a:tblPr firstRow="1" bandRow="1">
                <a:tableStyleId>{5C22544A-7EE6-4342-B048-85BDC9FD1C3A}</a:tableStyleId>
              </a:tblPr>
              <a:tblGrid>
                <a:gridCol w="2627784">
                  <a:extLst>
                    <a:ext uri="{9D8B030D-6E8A-4147-A177-3AD203B41FA5}">
                      <a16:colId xmlns:a16="http://schemas.microsoft.com/office/drawing/2014/main" val="20000"/>
                    </a:ext>
                  </a:extLst>
                </a:gridCol>
              </a:tblGrid>
              <a:tr h="340720">
                <a:tc>
                  <a:txBody>
                    <a:bodyPr/>
                    <a:lstStyle/>
                    <a:p>
                      <a:r>
                        <a:rPr lang="fr-FR" sz="1600" dirty="0"/>
                        <a:t>Défis</a:t>
                      </a:r>
                    </a:p>
                  </a:txBody>
                  <a:tcPr/>
                </a:tc>
                <a:extLst>
                  <a:ext uri="{0D108BD9-81ED-4DB2-BD59-A6C34878D82A}">
                    <a16:rowId xmlns:a16="http://schemas.microsoft.com/office/drawing/2014/main" val="10000"/>
                  </a:ext>
                </a:extLst>
              </a:tr>
              <a:tr h="743389">
                <a:tc>
                  <a:txBody>
                    <a:bodyPr/>
                    <a:lstStyle/>
                    <a:p>
                      <a:r>
                        <a:rPr lang="fr-FR" sz="1400" b="1" dirty="0"/>
                        <a:t>Faible taux de pénétration pour l’assurance habitation</a:t>
                      </a:r>
                      <a:r>
                        <a:rPr lang="fr-FR" sz="1400" b="1" baseline="0" dirty="0"/>
                        <a:t> (inférieur à 5%)</a:t>
                      </a:r>
                      <a:endParaRPr lang="fr-FR" sz="1400" b="1" dirty="0"/>
                    </a:p>
                  </a:txBody>
                  <a:tcPr>
                    <a:solidFill>
                      <a:schemeClr val="accent1">
                        <a:lumMod val="20000"/>
                        <a:lumOff val="80000"/>
                      </a:schemeClr>
                    </a:solidFill>
                  </a:tcPr>
                </a:tc>
                <a:extLst>
                  <a:ext uri="{0D108BD9-81ED-4DB2-BD59-A6C34878D82A}">
                    <a16:rowId xmlns:a16="http://schemas.microsoft.com/office/drawing/2014/main" val="10001"/>
                  </a:ext>
                </a:extLst>
              </a:tr>
              <a:tr h="1916121">
                <a:tc>
                  <a:txBody>
                    <a:bodyPr/>
                    <a:lstStyle/>
                    <a:p>
                      <a:r>
                        <a:rPr lang="fr-FR" sz="1400" b="1" dirty="0"/>
                        <a:t>Faible taux de pénétration en assurance de personnes</a:t>
                      </a:r>
                    </a:p>
                    <a:p>
                      <a:endParaRPr lang="fr-FR" sz="1400" b="1" dirty="0"/>
                    </a:p>
                    <a:p>
                      <a:endParaRPr lang="fr-FR" sz="1400" b="1" dirty="0"/>
                    </a:p>
                    <a:p>
                      <a:endParaRPr lang="fr-FR" sz="1400" b="1" dirty="0"/>
                    </a:p>
                    <a:p>
                      <a:endParaRPr lang="fr-FR" sz="1400" b="1" dirty="0"/>
                    </a:p>
                    <a:p>
                      <a:endParaRPr lang="fr-FR" sz="1400" b="1" dirty="0"/>
                    </a:p>
                    <a:p>
                      <a:endParaRPr lang="fr-FR" sz="1400" b="1" dirty="0"/>
                    </a:p>
                  </a:txBody>
                  <a:tcPr>
                    <a:solidFill>
                      <a:schemeClr val="accent5">
                        <a:lumMod val="20000"/>
                        <a:lumOff val="80000"/>
                      </a:schemeClr>
                    </a:solidFill>
                  </a:tcPr>
                </a:tc>
                <a:extLst>
                  <a:ext uri="{0D108BD9-81ED-4DB2-BD59-A6C34878D82A}">
                    <a16:rowId xmlns:a16="http://schemas.microsoft.com/office/drawing/2014/main" val="10002"/>
                  </a:ext>
                </a:extLst>
              </a:tr>
              <a:tr h="960211">
                <a:tc>
                  <a:txBody>
                    <a:bodyPr/>
                    <a:lstStyle/>
                    <a:p>
                      <a:r>
                        <a:rPr lang="fr-FR" sz="1400" b="1" dirty="0"/>
                        <a:t>Réticence</a:t>
                      </a:r>
                      <a:r>
                        <a:rPr lang="fr-FR" sz="1400" b="1" baseline="0" dirty="0"/>
                        <a:t> des assureurs locaux à prendre une part des risques</a:t>
                      </a:r>
                    </a:p>
                    <a:p>
                      <a:endParaRPr lang="fr-FR" sz="1400" b="1" baseline="0" dirty="0"/>
                    </a:p>
                    <a:p>
                      <a:endParaRPr lang="fr-FR" sz="1400" b="1" dirty="0"/>
                    </a:p>
                  </a:txBody>
                  <a:tcP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1384190992"/>
              </p:ext>
            </p:extLst>
          </p:nvPr>
        </p:nvGraphicFramePr>
        <p:xfrm>
          <a:off x="3131840" y="1268760"/>
          <a:ext cx="5372252" cy="1066800"/>
        </p:xfrm>
        <a:graphic>
          <a:graphicData uri="http://schemas.openxmlformats.org/drawingml/2006/table">
            <a:tbl>
              <a:tblPr firstRow="1" bandRow="1">
                <a:tableStyleId>{5C22544A-7EE6-4342-B048-85BDC9FD1C3A}</a:tableStyleId>
              </a:tblPr>
              <a:tblGrid>
                <a:gridCol w="5372252">
                  <a:extLst>
                    <a:ext uri="{9D8B030D-6E8A-4147-A177-3AD203B41FA5}">
                      <a16:colId xmlns:a16="http://schemas.microsoft.com/office/drawing/2014/main" val="20000"/>
                    </a:ext>
                  </a:extLst>
                </a:gridCol>
              </a:tblGrid>
              <a:tr h="0">
                <a:tc>
                  <a:txBody>
                    <a:bodyPr/>
                    <a:lstStyle/>
                    <a:p>
                      <a:r>
                        <a:rPr lang="fr-FR" sz="1600" dirty="0"/>
                        <a:t>Solutions</a:t>
                      </a:r>
                    </a:p>
                  </a:txBody>
                  <a:tcPr/>
                </a:tc>
                <a:extLst>
                  <a:ext uri="{0D108BD9-81ED-4DB2-BD59-A6C34878D82A}">
                    <a16:rowId xmlns:a16="http://schemas.microsoft.com/office/drawing/2014/main" val="10000"/>
                  </a:ext>
                </a:extLst>
              </a:tr>
              <a:tr h="370840">
                <a:tc>
                  <a:txBody>
                    <a:bodyPr/>
                    <a:lstStyle/>
                    <a:p>
                      <a:pPr marL="342900" indent="-342900">
                        <a:buFontTx/>
                        <a:buChar char="-"/>
                      </a:pPr>
                      <a:r>
                        <a:rPr lang="fr-FR" sz="1400" dirty="0"/>
                        <a:t>Mise</a:t>
                      </a:r>
                      <a:r>
                        <a:rPr lang="fr-FR" sz="1400" baseline="0" dirty="0"/>
                        <a:t> en place du Fonds de solidarité pour couvrir les 95% des habitations non assurées.</a:t>
                      </a:r>
                    </a:p>
                    <a:p>
                      <a:pPr marL="342900" indent="-342900">
                        <a:buFontTx/>
                        <a:buChar char="-"/>
                      </a:pPr>
                      <a:endParaRPr lang="fr-FR" sz="1400" baseline="0" dirty="0"/>
                    </a:p>
                  </a:txBody>
                  <a:tcP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2746995399"/>
              </p:ext>
            </p:extLst>
          </p:nvPr>
        </p:nvGraphicFramePr>
        <p:xfrm>
          <a:off x="3131840" y="2348880"/>
          <a:ext cx="5372252" cy="1889760"/>
        </p:xfrm>
        <a:graphic>
          <a:graphicData uri="http://schemas.openxmlformats.org/drawingml/2006/table">
            <a:tbl>
              <a:tblPr firstRow="1" bandRow="1">
                <a:tableStyleId>{5C22544A-7EE6-4342-B048-85BDC9FD1C3A}</a:tableStyleId>
              </a:tblPr>
              <a:tblGrid>
                <a:gridCol w="5372252">
                  <a:extLst>
                    <a:ext uri="{9D8B030D-6E8A-4147-A177-3AD203B41FA5}">
                      <a16:colId xmlns:a16="http://schemas.microsoft.com/office/drawing/2014/main" val="20000"/>
                    </a:ext>
                  </a:extLst>
                </a:gridCol>
              </a:tblGrid>
              <a:tr h="370840">
                <a:tc>
                  <a:txBody>
                    <a:bodyPr/>
                    <a:lstStyle/>
                    <a:p>
                      <a:pPr marL="285750" indent="-285750">
                        <a:spcBef>
                          <a:spcPts val="0"/>
                        </a:spcBef>
                        <a:spcAft>
                          <a:spcPts val="800"/>
                        </a:spcAft>
                        <a:buFontTx/>
                        <a:buChar char="-"/>
                      </a:pPr>
                      <a:r>
                        <a:rPr lang="fr-FR" sz="1400" b="0" dirty="0">
                          <a:solidFill>
                            <a:schemeClr val="tx1"/>
                          </a:solidFill>
                        </a:rPr>
                        <a:t>L’assurance automobile obligatoire a été mise à profit pour couvrir</a:t>
                      </a:r>
                      <a:r>
                        <a:rPr lang="fr-FR" sz="1400" b="0" baseline="0" dirty="0">
                          <a:solidFill>
                            <a:schemeClr val="tx1"/>
                          </a:solidFill>
                        </a:rPr>
                        <a:t> le propriétaire du véhicule et sa famille.</a:t>
                      </a:r>
                    </a:p>
                    <a:p>
                      <a:pPr marL="285750" indent="-285750">
                        <a:spcAft>
                          <a:spcPts val="800"/>
                        </a:spcAft>
                        <a:buFontTx/>
                        <a:buChar char="-"/>
                      </a:pPr>
                      <a:r>
                        <a:rPr lang="fr-FR" sz="1400" b="0" baseline="0" dirty="0">
                          <a:solidFill>
                            <a:schemeClr val="tx1"/>
                          </a:solidFill>
                        </a:rPr>
                        <a:t>L’assurance de la responsabilité civile des établissements recevant du public a été mise à profit pour couvrir les personnes qui s’y trouvent au moment du sinistre.</a:t>
                      </a:r>
                    </a:p>
                    <a:p>
                      <a:pPr marL="285750" indent="-285750">
                        <a:spcAft>
                          <a:spcPts val="800"/>
                        </a:spcAft>
                        <a:buFontTx/>
                        <a:buChar char="-"/>
                      </a:pPr>
                      <a:r>
                        <a:rPr lang="fr-FR" sz="1400" b="0" baseline="0" dirty="0">
                          <a:solidFill>
                            <a:schemeClr val="tx1"/>
                          </a:solidFill>
                        </a:rPr>
                        <a:t>Le reste bénéficie de la couverture du Fonds de solidarité.</a:t>
                      </a:r>
                    </a:p>
                    <a:p>
                      <a:pPr marL="285750" indent="-285750">
                        <a:spcAft>
                          <a:spcPts val="800"/>
                        </a:spcAft>
                        <a:buFontTx/>
                        <a:buChar char="-"/>
                      </a:pPr>
                      <a:endParaRPr lang="fr-FR" sz="1400" dirty="0"/>
                    </a:p>
                  </a:txBody>
                  <a:tcPr>
                    <a:solidFill>
                      <a:schemeClr val="accent5">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566054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ZoneTexte 8"/>
          <p:cNvSpPr txBox="1">
            <a:spLocks noChangeArrowheads="1"/>
          </p:cNvSpPr>
          <p:nvPr/>
        </p:nvSpPr>
        <p:spPr bwMode="auto">
          <a:xfrm>
            <a:off x="467543" y="179160"/>
            <a:ext cx="6154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fr-FR" altLang="fr-FR" sz="2400" b="1" dirty="0">
                <a:solidFill>
                  <a:srgbClr val="205595"/>
                </a:solidFill>
                <a:latin typeface="+mj-lt"/>
                <a:cs typeface="Arial" pitchFamily="34" charset="0"/>
              </a:rPr>
              <a:t>Défis liés à la mise en place du régime</a:t>
            </a:r>
            <a:endParaRPr lang="fr-FR" altLang="fr-FR" sz="1400" b="1" dirty="0">
              <a:solidFill>
                <a:srgbClr val="205595"/>
              </a:solidFill>
              <a:latin typeface="+mj-lt"/>
              <a:cs typeface="Arial" pitchFamily="34" charset="0"/>
            </a:endParaRPr>
          </a:p>
        </p:txBody>
      </p:sp>
      <p:sp>
        <p:nvSpPr>
          <p:cNvPr id="2" name="Espace réservé du numéro de diapositive 1"/>
          <p:cNvSpPr>
            <a:spLocks noGrp="1"/>
          </p:cNvSpPr>
          <p:nvPr>
            <p:ph type="sldNum" sz="quarter" idx="12"/>
          </p:nvPr>
        </p:nvSpPr>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6</a:t>
            </a:fld>
            <a:endParaRPr lang="fr-FR" altLang="fr-FR">
              <a:solidFill>
                <a:srgbClr val="898989"/>
              </a:solidFill>
              <a:latin typeface="Calibri" pitchFamily="34" charset="0"/>
            </a:endParaRPr>
          </a:p>
        </p:txBody>
      </p:sp>
      <p:sp>
        <p:nvSpPr>
          <p:cNvPr id="9" name="Line 8"/>
          <p:cNvSpPr>
            <a:spLocks noChangeShapeType="1"/>
          </p:cNvSpPr>
          <p:nvPr/>
        </p:nvSpPr>
        <p:spPr bwMode="auto">
          <a:xfrm>
            <a:off x="0" y="857250"/>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188640"/>
            <a:ext cx="2088232" cy="529975"/>
          </a:xfrm>
          <a:prstGeom prst="rect">
            <a:avLst/>
          </a:prstGeom>
        </p:spPr>
      </p:pic>
      <p:sp>
        <p:nvSpPr>
          <p:cNvPr id="11" name="ZoneTexte 10"/>
          <p:cNvSpPr txBox="1"/>
          <p:nvPr/>
        </p:nvSpPr>
        <p:spPr>
          <a:xfrm>
            <a:off x="467544" y="6453336"/>
            <a:ext cx="1440160" cy="276999"/>
          </a:xfrm>
          <a:prstGeom prst="rect">
            <a:avLst/>
          </a:prstGeom>
          <a:noFill/>
        </p:spPr>
        <p:txBody>
          <a:bodyPr wrap="square" rtlCol="0">
            <a:spAutoFit/>
          </a:bodyPr>
          <a:lstStyle/>
          <a:p>
            <a:r>
              <a:rPr lang="fr-FR" sz="1200" dirty="0" err="1">
                <a:solidFill>
                  <a:srgbClr val="205595"/>
                </a:solidFill>
              </a:rPr>
              <a:t>www.acaps.ma</a:t>
            </a:r>
            <a:endParaRPr lang="fr-FR" sz="1200" dirty="0">
              <a:solidFill>
                <a:srgbClr val="205595"/>
              </a:solidFill>
            </a:endParaRPr>
          </a:p>
        </p:txBody>
      </p:sp>
      <p:sp>
        <p:nvSpPr>
          <p:cNvPr id="12" name="Line 8"/>
          <p:cNvSpPr>
            <a:spLocks noChangeShapeType="1"/>
          </p:cNvSpPr>
          <p:nvPr/>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4" name="Tableau 3"/>
          <p:cNvGraphicFramePr>
            <a:graphicFrameLocks noGrp="1"/>
          </p:cNvGraphicFramePr>
          <p:nvPr>
            <p:extLst>
              <p:ext uri="{D42A27DB-BD31-4B8C-83A1-F6EECF244321}">
                <p14:modId xmlns:p14="http://schemas.microsoft.com/office/powerpoint/2010/main" val="1051260695"/>
              </p:ext>
            </p:extLst>
          </p:nvPr>
        </p:nvGraphicFramePr>
        <p:xfrm>
          <a:off x="467542" y="1268761"/>
          <a:ext cx="2664297" cy="3871256"/>
        </p:xfrm>
        <a:graphic>
          <a:graphicData uri="http://schemas.openxmlformats.org/drawingml/2006/table">
            <a:tbl>
              <a:tblPr firstRow="1" bandRow="1">
                <a:tableStyleId>{5C22544A-7EE6-4342-B048-85BDC9FD1C3A}</a:tableStyleId>
              </a:tblPr>
              <a:tblGrid>
                <a:gridCol w="2664297">
                  <a:extLst>
                    <a:ext uri="{9D8B030D-6E8A-4147-A177-3AD203B41FA5}">
                      <a16:colId xmlns:a16="http://schemas.microsoft.com/office/drawing/2014/main" val="20000"/>
                    </a:ext>
                  </a:extLst>
                </a:gridCol>
              </a:tblGrid>
              <a:tr h="297767">
                <a:tc>
                  <a:txBody>
                    <a:bodyPr/>
                    <a:lstStyle/>
                    <a:p>
                      <a:r>
                        <a:rPr lang="fr-FR" sz="1400" dirty="0"/>
                        <a:t>Défis</a:t>
                      </a:r>
                    </a:p>
                  </a:txBody>
                  <a:tcPr/>
                </a:tc>
                <a:extLst>
                  <a:ext uri="{0D108BD9-81ED-4DB2-BD59-A6C34878D82A}">
                    <a16:rowId xmlns:a16="http://schemas.microsoft.com/office/drawing/2014/main" val="10000"/>
                  </a:ext>
                </a:extLst>
              </a:tr>
              <a:tr h="2071463">
                <a:tc>
                  <a:txBody>
                    <a:bodyPr/>
                    <a:lstStyle/>
                    <a:p>
                      <a:r>
                        <a:rPr lang="fr-FR" sz="1400" b="1" baseline="0" dirty="0"/>
                        <a:t>Equilibre du système assuranciel, primes CAT supportables par les assurés et limitation de l’engagement de l’Etat</a:t>
                      </a:r>
                    </a:p>
                    <a:p>
                      <a:endParaRPr lang="fr-FR" sz="1400" b="1" baseline="0" dirty="0"/>
                    </a:p>
                    <a:p>
                      <a:endParaRPr lang="fr-FR" sz="1400" b="1" baseline="0" dirty="0"/>
                    </a:p>
                    <a:p>
                      <a:endParaRPr lang="fr-FR" sz="1400" b="1" baseline="0" dirty="0"/>
                    </a:p>
                    <a:p>
                      <a:endParaRPr lang="fr-FR" sz="1400" b="1" baseline="0" dirty="0"/>
                    </a:p>
                    <a:p>
                      <a:endParaRPr lang="fr-FR" sz="1400" b="1" baseline="0" dirty="0"/>
                    </a:p>
                  </a:txBody>
                  <a:tcPr/>
                </a:tc>
                <a:extLst>
                  <a:ext uri="{0D108BD9-81ED-4DB2-BD59-A6C34878D82A}">
                    <a16:rowId xmlns:a16="http://schemas.microsoft.com/office/drawing/2014/main" val="10001"/>
                  </a:ext>
                </a:extLst>
              </a:tr>
              <a:tr h="1494993">
                <a:tc>
                  <a:txBody>
                    <a:bodyPr/>
                    <a:lstStyle/>
                    <a:p>
                      <a:pPr>
                        <a:spcBef>
                          <a:spcPts val="1200"/>
                        </a:spcBef>
                      </a:pPr>
                      <a:r>
                        <a:rPr lang="fr-FR" sz="1400" b="1" dirty="0"/>
                        <a:t>Equilibre du fonds</a:t>
                      </a:r>
                      <a:r>
                        <a:rPr lang="fr-FR" sz="1400" b="1" baseline="0" dirty="0"/>
                        <a:t> de solidarité</a:t>
                      </a:r>
                    </a:p>
                  </a:txBody>
                  <a:tcPr/>
                </a:tc>
                <a:extLst>
                  <a:ext uri="{0D108BD9-81ED-4DB2-BD59-A6C34878D82A}">
                    <a16:rowId xmlns:a16="http://schemas.microsoft.com/office/drawing/2014/main" val="10002"/>
                  </a:ext>
                </a:extLst>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1275628316"/>
              </p:ext>
            </p:extLst>
          </p:nvPr>
        </p:nvGraphicFramePr>
        <p:xfrm>
          <a:off x="3203848" y="1268760"/>
          <a:ext cx="5328592" cy="2397760"/>
        </p:xfrm>
        <a:graphic>
          <a:graphicData uri="http://schemas.openxmlformats.org/drawingml/2006/table">
            <a:tbl>
              <a:tblPr firstRow="1" bandRow="1">
                <a:tableStyleId>{5C22544A-7EE6-4342-B048-85BDC9FD1C3A}</a:tableStyleId>
              </a:tblPr>
              <a:tblGrid>
                <a:gridCol w="5328592">
                  <a:extLst>
                    <a:ext uri="{9D8B030D-6E8A-4147-A177-3AD203B41FA5}">
                      <a16:colId xmlns:a16="http://schemas.microsoft.com/office/drawing/2014/main" val="20000"/>
                    </a:ext>
                  </a:extLst>
                </a:gridCol>
              </a:tblGrid>
              <a:tr h="0">
                <a:tc>
                  <a:txBody>
                    <a:bodyPr/>
                    <a:lstStyle/>
                    <a:p>
                      <a:r>
                        <a:rPr lang="fr-FR" sz="1400" dirty="0"/>
                        <a:t>Solutions</a:t>
                      </a:r>
                    </a:p>
                  </a:txBody>
                  <a:tcPr/>
                </a:tc>
                <a:extLst>
                  <a:ext uri="{0D108BD9-81ED-4DB2-BD59-A6C34878D82A}">
                    <a16:rowId xmlns:a16="http://schemas.microsoft.com/office/drawing/2014/main" val="10000"/>
                  </a:ext>
                </a:extLst>
              </a:tr>
              <a:tr h="370840">
                <a:tc>
                  <a:txBody>
                    <a:bodyPr/>
                    <a:lstStyle/>
                    <a:p>
                      <a:pPr marL="285750" indent="-285750">
                        <a:spcAft>
                          <a:spcPts val="800"/>
                        </a:spcAft>
                        <a:buFontTx/>
                        <a:buChar char="-"/>
                      </a:pPr>
                      <a:r>
                        <a:rPr lang="fr-FR" sz="1400" dirty="0"/>
                        <a:t>Liste de périls dénommés</a:t>
                      </a:r>
                      <a:r>
                        <a:rPr lang="fr-FR" sz="1400" baseline="0" dirty="0"/>
                        <a:t>.</a:t>
                      </a:r>
                      <a:endParaRPr lang="fr-FR" sz="1400" dirty="0"/>
                    </a:p>
                    <a:p>
                      <a:pPr marL="285750" indent="-285750">
                        <a:spcAft>
                          <a:spcPts val="800"/>
                        </a:spcAft>
                        <a:buFontTx/>
                        <a:buChar char="-"/>
                      </a:pPr>
                      <a:r>
                        <a:rPr lang="fr-FR" sz="1400" dirty="0"/>
                        <a:t>Limites</a:t>
                      </a:r>
                      <a:r>
                        <a:rPr lang="fr-FR" sz="1400" baseline="0" dirty="0"/>
                        <a:t> et franchises par contrat. </a:t>
                      </a:r>
                    </a:p>
                    <a:p>
                      <a:pPr marL="285750" indent="-285750">
                        <a:spcAft>
                          <a:spcPts val="800"/>
                        </a:spcAft>
                        <a:buFontTx/>
                        <a:buChar char="-"/>
                      </a:pPr>
                      <a:r>
                        <a:rPr lang="fr-FR" sz="1400" baseline="0" dirty="0"/>
                        <a:t>Plafond global  par événement (Suisse, Belgique, Japon).</a:t>
                      </a:r>
                    </a:p>
                    <a:p>
                      <a:pPr marL="285750" indent="-285750">
                        <a:spcAft>
                          <a:spcPts val="800"/>
                        </a:spcAft>
                        <a:buFontTx/>
                        <a:buChar char="-"/>
                      </a:pPr>
                      <a:r>
                        <a:rPr lang="fr-FR" sz="1400" baseline="0" dirty="0"/>
                        <a:t>Barème d’indemnisation pour les dommages corporels.</a:t>
                      </a:r>
                    </a:p>
                    <a:p>
                      <a:pPr marL="285750" indent="-285750">
                        <a:spcAft>
                          <a:spcPts val="800"/>
                        </a:spcAft>
                        <a:buFontTx/>
                        <a:buChar char="-"/>
                      </a:pPr>
                      <a:r>
                        <a:rPr lang="fr-FR" sz="1400" baseline="0" dirty="0"/>
                        <a:t>Péréquation.</a:t>
                      </a:r>
                    </a:p>
                    <a:p>
                      <a:pPr marL="285750" indent="-285750">
                        <a:spcAft>
                          <a:spcPts val="800"/>
                        </a:spcAft>
                        <a:buFontTx/>
                        <a:buChar char="-"/>
                      </a:pPr>
                      <a:r>
                        <a:rPr lang="fr-FR" sz="1400" baseline="0" dirty="0"/>
                        <a:t>L’Etat garantit uniquement les risques de défaut de placement auprès des réassureurs et de leur défaillance.</a:t>
                      </a:r>
                    </a:p>
                  </a:txBody>
                  <a:tcP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479518486"/>
              </p:ext>
            </p:extLst>
          </p:nvPr>
        </p:nvGraphicFramePr>
        <p:xfrm>
          <a:off x="3203848" y="3645024"/>
          <a:ext cx="5328592" cy="1463040"/>
        </p:xfrm>
        <a:graphic>
          <a:graphicData uri="http://schemas.openxmlformats.org/drawingml/2006/table">
            <a:tbl>
              <a:tblPr firstRow="1" bandRow="1">
                <a:tableStyleId>{5C22544A-7EE6-4342-B048-85BDC9FD1C3A}</a:tableStyleId>
              </a:tblPr>
              <a:tblGrid>
                <a:gridCol w="5328592">
                  <a:extLst>
                    <a:ext uri="{9D8B030D-6E8A-4147-A177-3AD203B41FA5}">
                      <a16:colId xmlns:a16="http://schemas.microsoft.com/office/drawing/2014/main" val="20000"/>
                    </a:ext>
                  </a:extLst>
                </a:gridCol>
              </a:tblGrid>
              <a:tr h="370840">
                <a:tc>
                  <a:txBody>
                    <a:bodyPr/>
                    <a:lstStyle/>
                    <a:p>
                      <a:pPr marL="285750" indent="-285750" algn="l" defTabSz="914400" rtl="0" eaLnBrk="1" latinLnBrk="0" hangingPunct="1">
                        <a:spcBef>
                          <a:spcPts val="1200"/>
                        </a:spcBef>
                        <a:spcAft>
                          <a:spcPts val="800"/>
                        </a:spcAft>
                        <a:buFontTx/>
                        <a:buChar char="-"/>
                      </a:pPr>
                      <a:r>
                        <a:rPr lang="fr-FR" sz="1400" b="0" kern="1200" dirty="0">
                          <a:solidFill>
                            <a:schemeClr val="dk1"/>
                          </a:solidFill>
                          <a:latin typeface="+mn-lt"/>
                          <a:ea typeface="+mn-ea"/>
                          <a:cs typeface="+mn-cs"/>
                        </a:rPr>
                        <a:t>Barème d’indemnisation pour les dommages corporels</a:t>
                      </a:r>
                    </a:p>
                    <a:p>
                      <a:pPr marL="285750" indent="-285750" algn="l" defTabSz="914400" rtl="0" eaLnBrk="1" latinLnBrk="0" hangingPunct="1">
                        <a:spcAft>
                          <a:spcPts val="800"/>
                        </a:spcAft>
                        <a:buFontTx/>
                        <a:buChar char="-"/>
                      </a:pPr>
                      <a:r>
                        <a:rPr lang="fr-FR" sz="1400" b="0" kern="1200" dirty="0">
                          <a:solidFill>
                            <a:schemeClr val="dk1"/>
                          </a:solidFill>
                          <a:latin typeface="+mn-lt"/>
                          <a:ea typeface="+mn-ea"/>
                          <a:cs typeface="+mn-cs"/>
                        </a:rPr>
                        <a:t>Limite modeste pour les dommages affectant les résidences.</a:t>
                      </a:r>
                    </a:p>
                    <a:p>
                      <a:pPr marL="285750" indent="-285750" algn="l" defTabSz="914400" rtl="0" eaLnBrk="1" latinLnBrk="0" hangingPunct="1">
                        <a:spcAft>
                          <a:spcPts val="800"/>
                        </a:spcAft>
                        <a:buFontTx/>
                        <a:buChar char="-"/>
                      </a:pPr>
                      <a:r>
                        <a:rPr lang="fr-FR" sz="1400" b="0" kern="1200" dirty="0">
                          <a:solidFill>
                            <a:schemeClr val="dk1"/>
                          </a:solidFill>
                          <a:latin typeface="+mn-lt"/>
                          <a:ea typeface="+mn-ea"/>
                          <a:cs typeface="+mn-cs"/>
                        </a:rPr>
                        <a:t>Possibilité d’émettre des emprunts garantis par l’Etat</a:t>
                      </a:r>
                    </a:p>
                    <a:p>
                      <a:pPr marL="285750" indent="-285750" algn="l" defTabSz="914400" rtl="0" eaLnBrk="1" latinLnBrk="0" hangingPunct="1">
                        <a:spcAft>
                          <a:spcPts val="800"/>
                        </a:spcAft>
                        <a:buFontTx/>
                        <a:buChar char="-"/>
                      </a:pPr>
                      <a:r>
                        <a:rPr lang="fr-FR" sz="1400" b="0" kern="1200" dirty="0">
                          <a:solidFill>
                            <a:schemeClr val="dk1"/>
                          </a:solidFill>
                          <a:latin typeface="+mn-lt"/>
                          <a:ea typeface="+mn-ea"/>
                          <a:cs typeface="+mn-cs"/>
                        </a:rPr>
                        <a:t>Possibilité ultime de réduire les indemnités servis en proportion des disponibilité du fonds.</a:t>
                      </a:r>
                    </a:p>
                  </a:txBody>
                  <a:tcPr>
                    <a:solidFill>
                      <a:srgbClr val="CCECF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9156865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7</a:t>
            </a:fld>
            <a:endParaRPr lang="fr-FR" altLang="fr-FR">
              <a:solidFill>
                <a:srgbClr val="898989"/>
              </a:solidFill>
              <a:latin typeface="Calibri" pitchFamily="34" charset="0"/>
            </a:endParaRPr>
          </a:p>
        </p:txBody>
      </p:sp>
      <p:sp>
        <p:nvSpPr>
          <p:cNvPr id="9" name="Line 8"/>
          <p:cNvSpPr>
            <a:spLocks noChangeShapeType="1"/>
          </p:cNvSpPr>
          <p:nvPr/>
        </p:nvSpPr>
        <p:spPr bwMode="auto">
          <a:xfrm>
            <a:off x="0" y="857250"/>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188640"/>
            <a:ext cx="2088232" cy="529975"/>
          </a:xfrm>
          <a:prstGeom prst="rect">
            <a:avLst/>
          </a:prstGeom>
        </p:spPr>
      </p:pic>
      <p:sp>
        <p:nvSpPr>
          <p:cNvPr id="11" name="ZoneTexte 10"/>
          <p:cNvSpPr txBox="1"/>
          <p:nvPr/>
        </p:nvSpPr>
        <p:spPr>
          <a:xfrm>
            <a:off x="467544" y="6453336"/>
            <a:ext cx="1440160" cy="276999"/>
          </a:xfrm>
          <a:prstGeom prst="rect">
            <a:avLst/>
          </a:prstGeom>
          <a:noFill/>
        </p:spPr>
        <p:txBody>
          <a:bodyPr wrap="square" rtlCol="0">
            <a:spAutoFit/>
          </a:bodyPr>
          <a:lstStyle/>
          <a:p>
            <a:r>
              <a:rPr lang="fr-FR" sz="1200" dirty="0" err="1">
                <a:solidFill>
                  <a:srgbClr val="205595"/>
                </a:solidFill>
              </a:rPr>
              <a:t>www.acaps.ma</a:t>
            </a:r>
            <a:endParaRPr lang="fr-FR" sz="1200" dirty="0">
              <a:solidFill>
                <a:srgbClr val="205595"/>
              </a:solidFill>
            </a:endParaRPr>
          </a:p>
        </p:txBody>
      </p:sp>
      <p:sp>
        <p:nvSpPr>
          <p:cNvPr id="12" name="Line 8"/>
          <p:cNvSpPr>
            <a:spLocks noChangeShapeType="1"/>
          </p:cNvSpPr>
          <p:nvPr/>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ZoneTexte 8"/>
          <p:cNvSpPr txBox="1">
            <a:spLocks noChangeArrowheads="1"/>
          </p:cNvSpPr>
          <p:nvPr/>
        </p:nvSpPr>
        <p:spPr bwMode="auto">
          <a:xfrm>
            <a:off x="467543" y="214313"/>
            <a:ext cx="6154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fr-FR" altLang="fr-FR" sz="2400" b="1" dirty="0">
                <a:solidFill>
                  <a:srgbClr val="205595"/>
                </a:solidFill>
                <a:latin typeface="+mj-lt"/>
                <a:cs typeface="Arial" pitchFamily="34" charset="0"/>
              </a:rPr>
              <a:t>Volet assurantiel</a:t>
            </a:r>
            <a:endParaRPr lang="fr-FR" altLang="fr-FR" sz="1400" b="1" dirty="0">
              <a:solidFill>
                <a:srgbClr val="205595"/>
              </a:solidFill>
              <a:latin typeface="+mj-lt"/>
              <a:cs typeface="Arial" pitchFamily="34" charset="0"/>
            </a:endParaRPr>
          </a:p>
        </p:txBody>
      </p:sp>
      <p:sp>
        <p:nvSpPr>
          <p:cNvPr id="14" name="Rectangle 3"/>
          <p:cNvSpPr>
            <a:spLocks noChangeArrowheads="1"/>
          </p:cNvSpPr>
          <p:nvPr/>
        </p:nvSpPr>
        <p:spPr bwMode="auto">
          <a:xfrm>
            <a:off x="611188" y="1196975"/>
            <a:ext cx="8281987" cy="4517514"/>
          </a:xfrm>
          <a:prstGeom prst="rect">
            <a:avLst/>
          </a:prstGeom>
          <a:noFill/>
          <a:ln w="9525">
            <a:noFill/>
            <a:miter lim="800000"/>
            <a:headEnd/>
            <a:tailEnd/>
          </a:ln>
        </p:spPr>
        <p:txBody>
          <a:bodyPr lIns="90801" tIns="45400" rIns="90801" bIns="45400">
            <a:spAutoFit/>
          </a:bodyPr>
          <a:lstStyle/>
          <a:p>
            <a:pPr algn="just" defTabSz="908050">
              <a:spcBef>
                <a:spcPct val="40000"/>
              </a:spcBef>
              <a:spcAft>
                <a:spcPts val="600"/>
              </a:spcAft>
              <a:buClr>
                <a:srgbClr val="0066FF"/>
              </a:buClr>
              <a:buSzPct val="105000"/>
              <a:buFont typeface="Wingdings" pitchFamily="2" charset="2"/>
              <a:buNone/>
              <a:defRPr/>
            </a:pPr>
            <a:r>
              <a:rPr lang="fr-FR" b="1" i="0" dirty="0">
                <a:solidFill>
                  <a:srgbClr val="00B0F0"/>
                </a:solidFill>
                <a:latin typeface="Calibri" pitchFamily="34" charset="0"/>
              </a:rPr>
              <a:t>La couverture des risques catastrophiques est obligatoire dans :</a:t>
            </a:r>
          </a:p>
          <a:p>
            <a:pPr algn="just" defTabSz="908050">
              <a:spcBef>
                <a:spcPct val="40000"/>
              </a:spcBef>
              <a:buClr>
                <a:schemeClr val="hlink"/>
              </a:buClr>
              <a:buSzPct val="125000"/>
              <a:buFont typeface="Wingdings" pitchFamily="2" charset="2"/>
              <a:buChar char="ü"/>
              <a:defRPr/>
            </a:pPr>
            <a:r>
              <a:rPr lang="fr-FR" b="1" i="0" dirty="0">
                <a:latin typeface="Calibri" pitchFamily="34" charset="0"/>
              </a:rPr>
              <a:t> les contrats d’assurance de biens</a:t>
            </a:r>
          </a:p>
          <a:p>
            <a:pPr algn="just" defTabSz="908050">
              <a:spcBef>
                <a:spcPct val="40000"/>
              </a:spcBef>
              <a:buClr>
                <a:schemeClr val="hlink"/>
              </a:buClr>
              <a:buSzPct val="125000"/>
              <a:buFont typeface="Wingdings" pitchFamily="2" charset="2"/>
              <a:buChar char="ü"/>
              <a:defRPr/>
            </a:pPr>
            <a:r>
              <a:rPr lang="fr-FR" b="1" i="0" dirty="0">
                <a:latin typeface="Calibri" pitchFamily="34" charset="0"/>
              </a:rPr>
              <a:t> les contrats d’assurance couvrant la Responsabilité Civile automobile</a:t>
            </a:r>
          </a:p>
          <a:p>
            <a:pPr algn="just" defTabSz="908050">
              <a:spcBef>
                <a:spcPct val="40000"/>
              </a:spcBef>
              <a:buClr>
                <a:schemeClr val="hlink"/>
              </a:buClr>
              <a:buSzPct val="125000"/>
              <a:defRPr/>
            </a:pPr>
            <a:r>
              <a:rPr lang="fr-FR" b="1" i="0" dirty="0">
                <a:latin typeface="Calibri" pitchFamily="34" charset="0"/>
              </a:rPr>
              <a:t>	</a:t>
            </a:r>
            <a:r>
              <a:rPr lang="fr-FR" i="0" dirty="0">
                <a:latin typeface="Calibri" pitchFamily="34" charset="0"/>
              </a:rPr>
              <a:t>Sont couverts :</a:t>
            </a:r>
          </a:p>
          <a:p>
            <a:pPr marL="1165225" lvl="1" algn="l" defTabSz="908050">
              <a:spcBef>
                <a:spcPct val="40000"/>
              </a:spcBef>
              <a:buClr>
                <a:schemeClr val="hlink"/>
              </a:buClr>
              <a:buSzPct val="125000"/>
              <a:tabLst>
                <a:tab pos="1346200" algn="l"/>
              </a:tabLst>
              <a:defRPr/>
            </a:pPr>
            <a:r>
              <a:rPr lang="fr-FR" i="0" dirty="0">
                <a:latin typeface="Calibri" pitchFamily="34" charset="0"/>
              </a:rPr>
              <a:t>. Les dommages au véhicule;</a:t>
            </a:r>
          </a:p>
          <a:p>
            <a:pPr marL="1165225" lvl="1" algn="l" defTabSz="908050">
              <a:spcBef>
                <a:spcPct val="40000"/>
              </a:spcBef>
              <a:buClr>
                <a:schemeClr val="hlink"/>
              </a:buClr>
              <a:buSzPct val="125000"/>
              <a:tabLst>
                <a:tab pos="1346200" algn="l"/>
              </a:tabLst>
              <a:defRPr/>
            </a:pPr>
            <a:r>
              <a:rPr lang="fr-FR" i="0" dirty="0">
                <a:latin typeface="Calibri" pitchFamily="34" charset="0"/>
              </a:rPr>
              <a:t>. Les préjudices corporels subis par les passagers ;</a:t>
            </a:r>
          </a:p>
          <a:p>
            <a:pPr marL="1165225" lvl="1" algn="l" defTabSz="908050">
              <a:spcBef>
                <a:spcPct val="40000"/>
              </a:spcBef>
              <a:buClr>
                <a:schemeClr val="hlink"/>
              </a:buClr>
              <a:buSzPct val="125000"/>
              <a:tabLst>
                <a:tab pos="1346200" algn="l"/>
              </a:tabLst>
              <a:defRPr/>
            </a:pPr>
            <a:r>
              <a:rPr lang="fr-FR" i="0" dirty="0">
                <a:latin typeface="Calibri" pitchFamily="34" charset="0"/>
              </a:rPr>
              <a:t>. Les préjudices corporels subis par les membres de la famille du 	propriétaire </a:t>
            </a:r>
            <a:endParaRPr lang="fr-FR" sz="1600" dirty="0">
              <a:latin typeface="Calibri" pitchFamily="34" charset="0"/>
            </a:endParaRPr>
          </a:p>
          <a:p>
            <a:pPr marL="342900" indent="-342900" algn="just" defTabSz="908050">
              <a:spcBef>
                <a:spcPct val="40000"/>
              </a:spcBef>
              <a:buClr>
                <a:schemeClr val="hlink"/>
              </a:buClr>
              <a:buSzPct val="125000"/>
              <a:buFont typeface="Wingdings" pitchFamily="2" charset="2"/>
              <a:buChar char="ü"/>
              <a:defRPr/>
            </a:pPr>
            <a:r>
              <a:rPr lang="fr-FR" b="1" i="0" dirty="0">
                <a:latin typeface="Calibri" pitchFamily="34" charset="0"/>
              </a:rPr>
              <a:t>les contrats d’assurance Responsabilité Civile corporel</a:t>
            </a:r>
          </a:p>
          <a:p>
            <a:pPr algn="l" defTabSz="908050">
              <a:spcBef>
                <a:spcPct val="40000"/>
              </a:spcBef>
              <a:buClr>
                <a:schemeClr val="hlink"/>
              </a:buClr>
              <a:buSzPct val="125000"/>
              <a:defRPr/>
            </a:pPr>
            <a:r>
              <a:rPr lang="fr-FR" i="0" dirty="0">
                <a:latin typeface="Calibri" pitchFamily="34" charset="0"/>
              </a:rPr>
              <a:t>	Sont couverts les préjudices corporels subis par les personnes se trouvant 	dans le local assuré au moment du sinistre.</a:t>
            </a:r>
          </a:p>
          <a:p>
            <a:pPr algn="just" defTabSz="908050">
              <a:spcBef>
                <a:spcPts val="0"/>
              </a:spcBef>
              <a:buClr>
                <a:schemeClr val="hlink"/>
              </a:buClr>
              <a:buSzPct val="125000"/>
              <a:defRPr/>
            </a:pPr>
            <a:endParaRPr lang="fr-FR" sz="1400" b="1" i="0" dirty="0">
              <a:latin typeface="Calibri" pitchFamily="34" charset="0"/>
            </a:endParaRPr>
          </a:p>
          <a:p>
            <a:pPr algn="just" defTabSz="908050">
              <a:spcBef>
                <a:spcPts val="0"/>
              </a:spcBef>
              <a:buClr>
                <a:schemeClr val="hlink"/>
              </a:buClr>
              <a:buSzPct val="125000"/>
              <a:defRPr/>
            </a:pPr>
            <a:r>
              <a:rPr lang="fr-FR" sz="1000" dirty="0">
                <a:latin typeface="Calibri" pitchFamily="34" charset="0"/>
              </a:rPr>
              <a:t>At agricole</a:t>
            </a:r>
          </a:p>
        </p:txBody>
      </p:sp>
    </p:spTree>
    <p:extLst>
      <p:ext uri="{BB962C8B-B14F-4D97-AF65-F5344CB8AC3E}">
        <p14:creationId xmlns:p14="http://schemas.microsoft.com/office/powerpoint/2010/main" val="300240939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8</a:t>
            </a:fld>
            <a:endParaRPr lang="fr-FR" altLang="fr-FR">
              <a:solidFill>
                <a:srgbClr val="898989"/>
              </a:solidFill>
              <a:latin typeface="Calibri" pitchFamily="34" charset="0"/>
            </a:endParaRPr>
          </a:p>
        </p:txBody>
      </p:sp>
      <p:sp>
        <p:nvSpPr>
          <p:cNvPr id="9" name="Line 8"/>
          <p:cNvSpPr>
            <a:spLocks noChangeShapeType="1"/>
          </p:cNvSpPr>
          <p:nvPr/>
        </p:nvSpPr>
        <p:spPr bwMode="auto">
          <a:xfrm>
            <a:off x="0" y="764704"/>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188640"/>
            <a:ext cx="2088232" cy="529975"/>
          </a:xfrm>
          <a:prstGeom prst="rect">
            <a:avLst/>
          </a:prstGeom>
        </p:spPr>
      </p:pic>
      <p:sp>
        <p:nvSpPr>
          <p:cNvPr id="11" name="ZoneTexte 10"/>
          <p:cNvSpPr txBox="1"/>
          <p:nvPr/>
        </p:nvSpPr>
        <p:spPr>
          <a:xfrm>
            <a:off x="467544" y="6453336"/>
            <a:ext cx="1440160" cy="276999"/>
          </a:xfrm>
          <a:prstGeom prst="rect">
            <a:avLst/>
          </a:prstGeom>
          <a:noFill/>
        </p:spPr>
        <p:txBody>
          <a:bodyPr wrap="square" rtlCol="0">
            <a:spAutoFit/>
          </a:bodyPr>
          <a:lstStyle/>
          <a:p>
            <a:r>
              <a:rPr lang="fr-FR" sz="1200" dirty="0" err="1">
                <a:solidFill>
                  <a:srgbClr val="205595"/>
                </a:solidFill>
              </a:rPr>
              <a:t>www.acaps.ma</a:t>
            </a:r>
            <a:endParaRPr lang="fr-FR" sz="1200" dirty="0">
              <a:solidFill>
                <a:srgbClr val="205595"/>
              </a:solidFill>
            </a:endParaRPr>
          </a:p>
        </p:txBody>
      </p:sp>
      <p:sp>
        <p:nvSpPr>
          <p:cNvPr id="12" name="Line 8"/>
          <p:cNvSpPr>
            <a:spLocks noChangeShapeType="1"/>
          </p:cNvSpPr>
          <p:nvPr/>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ZoneTexte 8"/>
          <p:cNvSpPr txBox="1">
            <a:spLocks noChangeArrowheads="1"/>
          </p:cNvSpPr>
          <p:nvPr/>
        </p:nvSpPr>
        <p:spPr bwMode="auto">
          <a:xfrm>
            <a:off x="467543" y="214313"/>
            <a:ext cx="6154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None/>
              <a:defRPr/>
            </a:pPr>
            <a:r>
              <a:rPr lang="fr-FR" altLang="fr-FR" sz="2400" b="1" dirty="0">
                <a:solidFill>
                  <a:srgbClr val="205595"/>
                </a:solidFill>
                <a:cs typeface="Arial" pitchFamily="34" charset="0"/>
              </a:rPr>
              <a:t>Volet assurantiel</a:t>
            </a:r>
            <a:endParaRPr lang="fr-FR" altLang="fr-FR" sz="1400" b="1" dirty="0">
              <a:solidFill>
                <a:srgbClr val="205595"/>
              </a:solidFill>
              <a:latin typeface="+mj-lt"/>
              <a:cs typeface="Arial" pitchFamily="34" charset="0"/>
            </a:endParaRPr>
          </a:p>
        </p:txBody>
      </p:sp>
      <p:graphicFrame>
        <p:nvGraphicFramePr>
          <p:cNvPr id="14" name="Tableau 13"/>
          <p:cNvGraphicFramePr>
            <a:graphicFrameLocks noGrp="1"/>
          </p:cNvGraphicFramePr>
          <p:nvPr>
            <p:extLst>
              <p:ext uri="{D42A27DB-BD31-4B8C-83A1-F6EECF244321}">
                <p14:modId xmlns:p14="http://schemas.microsoft.com/office/powerpoint/2010/main" val="1486227046"/>
              </p:ext>
            </p:extLst>
          </p:nvPr>
        </p:nvGraphicFramePr>
        <p:xfrm>
          <a:off x="1566229" y="3015282"/>
          <a:ext cx="5688013" cy="1493838"/>
        </p:xfrm>
        <a:graphic>
          <a:graphicData uri="http://schemas.openxmlformats.org/drawingml/2006/table">
            <a:tbl>
              <a:tblPr>
                <a:tableStyleId>{5C22544A-7EE6-4342-B048-85BDC9FD1C3A}</a:tableStyleId>
              </a:tblPr>
              <a:tblGrid>
                <a:gridCol w="2185054">
                  <a:extLst>
                    <a:ext uri="{9D8B030D-6E8A-4147-A177-3AD203B41FA5}">
                      <a16:colId xmlns:a16="http://schemas.microsoft.com/office/drawing/2014/main" val="20000"/>
                    </a:ext>
                  </a:extLst>
                </a:gridCol>
                <a:gridCol w="1396886">
                  <a:extLst>
                    <a:ext uri="{9D8B030D-6E8A-4147-A177-3AD203B41FA5}">
                      <a16:colId xmlns:a16="http://schemas.microsoft.com/office/drawing/2014/main" val="20001"/>
                    </a:ext>
                  </a:extLst>
                </a:gridCol>
                <a:gridCol w="2106073">
                  <a:extLst>
                    <a:ext uri="{9D8B030D-6E8A-4147-A177-3AD203B41FA5}">
                      <a16:colId xmlns:a16="http://schemas.microsoft.com/office/drawing/2014/main" val="20002"/>
                    </a:ext>
                  </a:extLst>
                </a:gridCol>
              </a:tblGrid>
              <a:tr h="611935">
                <a:tc>
                  <a:txBody>
                    <a:bodyPr/>
                    <a:lstStyle/>
                    <a:p>
                      <a:pPr algn="l" fontAlgn="b"/>
                      <a:r>
                        <a:rPr lang="fr-FR" sz="1800" i="1" u="none" strike="noStrike" dirty="0">
                          <a:effectLst/>
                        </a:rPr>
                        <a:t>En milliards DH</a:t>
                      </a:r>
                      <a:endParaRPr lang="fr-FR" sz="1800" b="0" i="1" u="none" strike="noStrike" dirty="0">
                        <a:solidFill>
                          <a:srgbClr val="000000"/>
                        </a:solidFill>
                        <a:effectLst/>
                        <a:latin typeface="Calibri"/>
                      </a:endParaRPr>
                    </a:p>
                  </a:txBody>
                  <a:tcPr marL="6349" marR="6349" marT="6349" marB="0" anchor="ctr">
                    <a:solidFill>
                      <a:schemeClr val="bg1">
                        <a:lumMod val="85000"/>
                      </a:schemeClr>
                    </a:solidFill>
                  </a:tcPr>
                </a:tc>
                <a:tc>
                  <a:txBody>
                    <a:bodyPr/>
                    <a:lstStyle/>
                    <a:p>
                      <a:pPr algn="ctr" fontAlgn="b"/>
                      <a:r>
                        <a:rPr lang="fr-FR" sz="1800" b="1" u="none" strike="noStrike" dirty="0">
                          <a:effectLst/>
                        </a:rPr>
                        <a:t>Catastrophe naturelle</a:t>
                      </a:r>
                      <a:endParaRPr lang="fr-FR" sz="1800" b="1" i="0" u="none" strike="noStrike" dirty="0">
                        <a:solidFill>
                          <a:srgbClr val="000000"/>
                        </a:solidFill>
                        <a:effectLst/>
                        <a:latin typeface="Calibri"/>
                      </a:endParaRPr>
                    </a:p>
                  </a:txBody>
                  <a:tcPr marL="6349" marR="6349" marT="6349" marB="0" anchor="ctr">
                    <a:solidFill>
                      <a:schemeClr val="bg1">
                        <a:lumMod val="85000"/>
                      </a:schemeClr>
                    </a:solidFill>
                  </a:tcPr>
                </a:tc>
                <a:tc>
                  <a:txBody>
                    <a:bodyPr/>
                    <a:lstStyle/>
                    <a:p>
                      <a:pPr algn="ctr" fontAlgn="b"/>
                      <a:r>
                        <a:rPr lang="fr-FR" sz="1800" b="1" u="none" strike="noStrike" dirty="0">
                          <a:effectLst/>
                        </a:rPr>
                        <a:t>Terrorisme &amp; EMP</a:t>
                      </a:r>
                      <a:endParaRPr lang="fr-FR" sz="1800" b="1" i="0" u="none" strike="noStrike" dirty="0">
                        <a:solidFill>
                          <a:srgbClr val="000000"/>
                        </a:solidFill>
                        <a:effectLst/>
                        <a:latin typeface="Calibri"/>
                      </a:endParaRPr>
                    </a:p>
                  </a:txBody>
                  <a:tcPr marL="6349" marR="6349" marT="6349" marB="0" anchor="ctr">
                    <a:solidFill>
                      <a:schemeClr val="bg1">
                        <a:lumMod val="85000"/>
                      </a:schemeClr>
                    </a:solidFill>
                  </a:tcPr>
                </a:tc>
                <a:extLst>
                  <a:ext uri="{0D108BD9-81ED-4DB2-BD59-A6C34878D82A}">
                    <a16:rowId xmlns:a16="http://schemas.microsoft.com/office/drawing/2014/main" val="10000"/>
                  </a:ext>
                </a:extLst>
              </a:tr>
              <a:tr h="433478">
                <a:tc>
                  <a:txBody>
                    <a:bodyPr/>
                    <a:lstStyle/>
                    <a:p>
                      <a:pPr algn="l" fontAlgn="ctr"/>
                      <a:r>
                        <a:rPr lang="fr-FR" sz="1800" b="0" u="none" strike="noStrike" dirty="0">
                          <a:effectLst/>
                        </a:rPr>
                        <a:t>Par évènement</a:t>
                      </a:r>
                      <a:endParaRPr lang="fr-FR" sz="1800" b="0" i="0" u="none" strike="noStrike" dirty="0">
                        <a:solidFill>
                          <a:srgbClr val="000000"/>
                        </a:solidFill>
                        <a:effectLst/>
                        <a:latin typeface="Calibri"/>
                      </a:endParaRPr>
                    </a:p>
                  </a:txBody>
                  <a:tcPr marL="6349" marR="6349" marT="6349" marB="0" anchor="ctr">
                    <a:solidFill>
                      <a:schemeClr val="accent1">
                        <a:lumMod val="40000"/>
                        <a:lumOff val="60000"/>
                      </a:schemeClr>
                    </a:solidFill>
                  </a:tcPr>
                </a:tc>
                <a:tc>
                  <a:txBody>
                    <a:bodyPr/>
                    <a:lstStyle/>
                    <a:p>
                      <a:pPr algn="ctr" fontAlgn="b"/>
                      <a:r>
                        <a:rPr lang="fr-FR" sz="1800" u="none" strike="noStrike" dirty="0">
                          <a:effectLst/>
                        </a:rPr>
                        <a:t>2</a:t>
                      </a:r>
                      <a:endParaRPr lang="fr-FR" sz="1800" b="0" i="0" u="none" strike="noStrike" dirty="0">
                        <a:solidFill>
                          <a:srgbClr val="000000"/>
                        </a:solidFill>
                        <a:effectLst/>
                        <a:latin typeface="Calibri"/>
                      </a:endParaRPr>
                    </a:p>
                  </a:txBody>
                  <a:tcPr marL="6349" marR="6349" marT="6349" marB="0" anchor="ctr">
                    <a:solidFill>
                      <a:schemeClr val="accent1">
                        <a:lumMod val="40000"/>
                        <a:lumOff val="60000"/>
                      </a:schemeClr>
                    </a:solidFill>
                  </a:tcPr>
                </a:tc>
                <a:tc>
                  <a:txBody>
                    <a:bodyPr/>
                    <a:lstStyle/>
                    <a:p>
                      <a:pPr algn="ctr" fontAlgn="b"/>
                      <a:r>
                        <a:rPr lang="fr-FR" sz="1800" u="none" strike="noStrike" dirty="0">
                          <a:effectLst/>
                        </a:rPr>
                        <a:t>0,3 à 0,5</a:t>
                      </a:r>
                      <a:endParaRPr lang="fr-FR" sz="1800" b="0" i="0" u="none" strike="noStrike" dirty="0">
                        <a:solidFill>
                          <a:srgbClr val="000000"/>
                        </a:solidFill>
                        <a:effectLst/>
                        <a:latin typeface="Calibri"/>
                      </a:endParaRPr>
                    </a:p>
                  </a:txBody>
                  <a:tcPr marL="6349" marR="6349" marT="6349" marB="0" anchor="ctr">
                    <a:solidFill>
                      <a:schemeClr val="accent1">
                        <a:lumMod val="40000"/>
                        <a:lumOff val="60000"/>
                      </a:schemeClr>
                    </a:solidFill>
                  </a:tcPr>
                </a:tc>
                <a:extLst>
                  <a:ext uri="{0D108BD9-81ED-4DB2-BD59-A6C34878D82A}">
                    <a16:rowId xmlns:a16="http://schemas.microsoft.com/office/drawing/2014/main" val="10001"/>
                  </a:ext>
                </a:extLst>
              </a:tr>
              <a:tr h="448425">
                <a:tc>
                  <a:txBody>
                    <a:bodyPr/>
                    <a:lstStyle/>
                    <a:p>
                      <a:pPr algn="l" fontAlgn="ctr"/>
                      <a:r>
                        <a:rPr lang="fr-FR" sz="1800" b="0" u="none" strike="noStrike" dirty="0">
                          <a:effectLst/>
                        </a:rPr>
                        <a:t>Par année</a:t>
                      </a:r>
                      <a:endParaRPr lang="fr-FR" sz="1800" b="0" i="0" u="none" strike="noStrike" dirty="0">
                        <a:solidFill>
                          <a:srgbClr val="000000"/>
                        </a:solidFill>
                        <a:effectLst/>
                        <a:latin typeface="Calibri"/>
                      </a:endParaRPr>
                    </a:p>
                  </a:txBody>
                  <a:tcPr marL="6349" marR="6349" marT="6349" marB="0" anchor="ctr"/>
                </a:tc>
                <a:tc>
                  <a:txBody>
                    <a:bodyPr/>
                    <a:lstStyle/>
                    <a:p>
                      <a:pPr algn="ctr" fontAlgn="b"/>
                      <a:r>
                        <a:rPr lang="fr-FR" sz="1800" u="none" strike="noStrike" dirty="0">
                          <a:effectLst/>
                        </a:rPr>
                        <a:t>6</a:t>
                      </a:r>
                      <a:endParaRPr lang="fr-FR" sz="1800" b="0" i="0" u="none" strike="noStrike" dirty="0">
                        <a:solidFill>
                          <a:srgbClr val="000000"/>
                        </a:solidFill>
                        <a:effectLst/>
                        <a:latin typeface="Calibri"/>
                      </a:endParaRPr>
                    </a:p>
                  </a:txBody>
                  <a:tcPr marL="6349" marR="6349" marT="6349" marB="0" anchor="ctr"/>
                </a:tc>
                <a:tc>
                  <a:txBody>
                    <a:bodyPr/>
                    <a:lstStyle/>
                    <a:p>
                      <a:pPr algn="ctr" fontAlgn="b"/>
                      <a:r>
                        <a:rPr lang="fr-FR" sz="1800" u="none" strike="noStrike" dirty="0">
                          <a:effectLst/>
                        </a:rPr>
                        <a:t>0,6 à 1</a:t>
                      </a:r>
                      <a:endParaRPr lang="fr-FR" sz="1800" b="0" i="0" u="none" strike="noStrike" dirty="0">
                        <a:solidFill>
                          <a:srgbClr val="000000"/>
                        </a:solidFill>
                        <a:effectLst/>
                        <a:latin typeface="Calibri"/>
                      </a:endParaRPr>
                    </a:p>
                  </a:txBody>
                  <a:tcPr marL="6349" marR="6349" marT="6349" marB="0" anchor="ctr"/>
                </a:tc>
                <a:extLst>
                  <a:ext uri="{0D108BD9-81ED-4DB2-BD59-A6C34878D82A}">
                    <a16:rowId xmlns:a16="http://schemas.microsoft.com/office/drawing/2014/main" val="10002"/>
                  </a:ext>
                </a:extLst>
              </a:tr>
            </a:tbl>
          </a:graphicData>
        </a:graphic>
      </p:graphicFrame>
      <p:sp>
        <p:nvSpPr>
          <p:cNvPr id="15" name="ZoneTexte 14"/>
          <p:cNvSpPr txBox="1"/>
          <p:nvPr/>
        </p:nvSpPr>
        <p:spPr>
          <a:xfrm>
            <a:off x="1008062" y="1032074"/>
            <a:ext cx="7596187" cy="1231900"/>
          </a:xfrm>
          <a:prstGeom prst="rect">
            <a:avLst/>
          </a:prstGeom>
          <a:noFill/>
          <a:ln>
            <a:solidFill>
              <a:srgbClr val="99CCFF"/>
            </a:solidFill>
          </a:ln>
        </p:spPr>
        <p:txBody>
          <a:bodyPr>
            <a:spAutoFit/>
          </a:bodyPr>
          <a:lstStyle/>
          <a:p>
            <a:pPr algn="just">
              <a:buClr>
                <a:schemeClr val="hlink"/>
              </a:buClr>
              <a:buSzPct val="120000"/>
              <a:buFont typeface="Wingdings" pitchFamily="2" charset="2"/>
              <a:buChar char="§"/>
              <a:defRPr/>
            </a:pPr>
            <a:r>
              <a:rPr lang="fr-FR" sz="2000" b="1" i="0" dirty="0">
                <a:latin typeface="Calibri" pitchFamily="34" charset="0"/>
                <a:ea typeface="Calibri" pitchFamily="34" charset="0"/>
                <a:cs typeface="Calibri" pitchFamily="34" charset="0"/>
              </a:rPr>
              <a:t> </a:t>
            </a:r>
            <a:r>
              <a:rPr lang="fr-FR" sz="2000" b="1" i="0" dirty="0">
                <a:solidFill>
                  <a:schemeClr val="tx2">
                    <a:lumMod val="60000"/>
                    <a:lumOff val="40000"/>
                  </a:schemeClr>
                </a:solidFill>
                <a:latin typeface="Calibri" pitchFamily="34" charset="0"/>
                <a:ea typeface="Calibri" pitchFamily="34" charset="0"/>
                <a:cs typeface="Calibri" pitchFamily="34" charset="0"/>
              </a:rPr>
              <a:t>Plafond global d’indemnisation :</a:t>
            </a:r>
          </a:p>
          <a:p>
            <a:pPr algn="just">
              <a:defRPr/>
            </a:pPr>
            <a:r>
              <a:rPr lang="fr-FR" sz="2000" b="1" dirty="0">
                <a:latin typeface="Calibri" pitchFamily="34" charset="0"/>
                <a:ea typeface="Calibri" pitchFamily="34" charset="0"/>
                <a:cs typeface="Calibri" pitchFamily="34" charset="0"/>
              </a:rPr>
              <a:t> </a:t>
            </a:r>
            <a:r>
              <a:rPr lang="fr-FR" sz="1700" i="0" dirty="0">
                <a:latin typeface="Calibri" pitchFamily="34" charset="0"/>
                <a:ea typeface="Calibri" pitchFamily="34" charset="0"/>
                <a:cs typeface="Calibri" pitchFamily="34" charset="0"/>
              </a:rPr>
              <a:t>Lorsque le total des indemnités dépasse le plafond global fixé par voie réglementaire, les indemnités revenant aux bénéficiaires sont réduites de sorte qu’elles ne dépassent pas ensemble ce plafond.</a:t>
            </a:r>
          </a:p>
        </p:txBody>
      </p:sp>
      <p:sp>
        <p:nvSpPr>
          <p:cNvPr id="16" name="ZoneTexte 15"/>
          <p:cNvSpPr txBox="1"/>
          <p:nvPr/>
        </p:nvSpPr>
        <p:spPr>
          <a:xfrm>
            <a:off x="1566229" y="2583482"/>
            <a:ext cx="5688013" cy="369888"/>
          </a:xfrm>
          <a:prstGeom prst="rect">
            <a:avLst/>
          </a:prstGeom>
          <a:noFill/>
        </p:spPr>
        <p:txBody>
          <a:bodyPr>
            <a:spAutoFit/>
          </a:bodyPr>
          <a:lstStyle/>
          <a:p>
            <a:pPr>
              <a:defRPr/>
            </a:pPr>
            <a:r>
              <a:rPr lang="fr-FR" i="0" dirty="0">
                <a:latin typeface="+mj-lt"/>
              </a:rPr>
              <a:t>Plafonds globaux </a:t>
            </a:r>
            <a:r>
              <a:rPr lang="fr-FR" sz="1600" i="1" dirty="0">
                <a:latin typeface="+mj-lt"/>
              </a:rPr>
              <a:t>(chiffres non définitifs)</a:t>
            </a:r>
          </a:p>
        </p:txBody>
      </p:sp>
      <p:sp>
        <p:nvSpPr>
          <p:cNvPr id="18" name="ZoneTexte 17"/>
          <p:cNvSpPr txBox="1"/>
          <p:nvPr/>
        </p:nvSpPr>
        <p:spPr>
          <a:xfrm>
            <a:off x="1008061" y="4941168"/>
            <a:ext cx="7596187" cy="661720"/>
          </a:xfrm>
          <a:prstGeom prst="rect">
            <a:avLst/>
          </a:prstGeom>
          <a:noFill/>
          <a:ln>
            <a:solidFill>
              <a:srgbClr val="99CCFF"/>
            </a:solidFill>
          </a:ln>
        </p:spPr>
        <p:txBody>
          <a:bodyPr>
            <a:spAutoFit/>
          </a:bodyPr>
          <a:lstStyle/>
          <a:p>
            <a:pPr algn="just">
              <a:buClr>
                <a:schemeClr val="hlink"/>
              </a:buClr>
              <a:buSzPct val="120000"/>
              <a:buFont typeface="Wingdings" pitchFamily="2" charset="2"/>
              <a:buChar char="§"/>
              <a:defRPr/>
            </a:pPr>
            <a:r>
              <a:rPr lang="fr-FR" sz="2000" b="1" i="0" dirty="0">
                <a:latin typeface="Calibri" pitchFamily="34" charset="0"/>
                <a:ea typeface="Calibri" pitchFamily="34" charset="0"/>
                <a:cs typeface="Calibri" pitchFamily="34" charset="0"/>
              </a:rPr>
              <a:t> </a:t>
            </a:r>
            <a:r>
              <a:rPr lang="fr-FR" sz="2000" b="1" i="0" dirty="0">
                <a:solidFill>
                  <a:schemeClr val="tx2">
                    <a:lumMod val="60000"/>
                    <a:lumOff val="40000"/>
                  </a:schemeClr>
                </a:solidFill>
                <a:latin typeface="Calibri" pitchFamily="34" charset="0"/>
                <a:ea typeface="Calibri" pitchFamily="34" charset="0"/>
                <a:cs typeface="Calibri" pitchFamily="34" charset="0"/>
              </a:rPr>
              <a:t>Plafonds et franchises par contrat :</a:t>
            </a:r>
          </a:p>
          <a:p>
            <a:pPr algn="just">
              <a:buClr>
                <a:schemeClr val="hlink"/>
              </a:buClr>
              <a:buSzPct val="120000"/>
              <a:defRPr/>
            </a:pPr>
            <a:r>
              <a:rPr lang="fr-FR" sz="1700" i="0" dirty="0">
                <a:latin typeface="Calibri" pitchFamily="34" charset="0"/>
                <a:ea typeface="Calibri" pitchFamily="34" charset="0"/>
                <a:cs typeface="Calibri" pitchFamily="34" charset="0"/>
              </a:rPr>
              <a:t>Sont fixés par type d’exposition et permettront de moraliser le risque.</a:t>
            </a:r>
          </a:p>
        </p:txBody>
      </p:sp>
    </p:spTree>
    <p:extLst>
      <p:ext uri="{BB962C8B-B14F-4D97-AF65-F5344CB8AC3E}">
        <p14:creationId xmlns:p14="http://schemas.microsoft.com/office/powerpoint/2010/main" val="32471505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A4C969EE-5E53-4FA6-96ED-709BD1F0B0E7}" type="slidenum">
              <a:rPr lang="x-none" altLang="fr-FR" smtClean="0">
                <a:solidFill>
                  <a:srgbClr val="898989"/>
                </a:solidFill>
                <a:latin typeface="Calibri" pitchFamily="34" charset="0"/>
              </a:rPr>
              <a:pPr eaLnBrk="1" fontAlgn="base" hangingPunct="1">
                <a:spcBef>
                  <a:spcPct val="0"/>
                </a:spcBef>
                <a:spcAft>
                  <a:spcPct val="0"/>
                </a:spcAft>
              </a:pPr>
              <a:t>9</a:t>
            </a:fld>
            <a:endParaRPr lang="fr-FR" altLang="fr-FR">
              <a:solidFill>
                <a:srgbClr val="898989"/>
              </a:solidFill>
              <a:latin typeface="Calibri" pitchFamily="34" charset="0"/>
            </a:endParaRPr>
          </a:p>
        </p:txBody>
      </p:sp>
      <p:sp>
        <p:nvSpPr>
          <p:cNvPr id="9" name="Line 8"/>
          <p:cNvSpPr>
            <a:spLocks noChangeShapeType="1"/>
          </p:cNvSpPr>
          <p:nvPr/>
        </p:nvSpPr>
        <p:spPr bwMode="auto">
          <a:xfrm>
            <a:off x="0" y="764704"/>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 name="Image 9" descr="logo ac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188640"/>
            <a:ext cx="2088232" cy="529975"/>
          </a:xfrm>
          <a:prstGeom prst="rect">
            <a:avLst/>
          </a:prstGeom>
        </p:spPr>
      </p:pic>
      <p:sp>
        <p:nvSpPr>
          <p:cNvPr id="11" name="ZoneTexte 10"/>
          <p:cNvSpPr txBox="1"/>
          <p:nvPr/>
        </p:nvSpPr>
        <p:spPr>
          <a:xfrm>
            <a:off x="467544" y="6453336"/>
            <a:ext cx="1440160" cy="276999"/>
          </a:xfrm>
          <a:prstGeom prst="rect">
            <a:avLst/>
          </a:prstGeom>
          <a:noFill/>
        </p:spPr>
        <p:txBody>
          <a:bodyPr wrap="square" rtlCol="0">
            <a:spAutoFit/>
          </a:bodyPr>
          <a:lstStyle/>
          <a:p>
            <a:r>
              <a:rPr lang="fr-FR" sz="1200" dirty="0" err="1">
                <a:solidFill>
                  <a:srgbClr val="205595"/>
                </a:solidFill>
              </a:rPr>
              <a:t>www.acaps.ma</a:t>
            </a:r>
            <a:endParaRPr lang="fr-FR" sz="1200" dirty="0">
              <a:solidFill>
                <a:srgbClr val="205595"/>
              </a:solidFill>
            </a:endParaRPr>
          </a:p>
        </p:txBody>
      </p:sp>
      <p:sp>
        <p:nvSpPr>
          <p:cNvPr id="12" name="Line 8"/>
          <p:cNvSpPr>
            <a:spLocks noChangeShapeType="1"/>
          </p:cNvSpPr>
          <p:nvPr/>
        </p:nvSpPr>
        <p:spPr bwMode="auto">
          <a:xfrm>
            <a:off x="0" y="6381328"/>
            <a:ext cx="8820472" cy="0"/>
          </a:xfrm>
          <a:prstGeom prst="line">
            <a:avLst/>
          </a:prstGeom>
          <a:ln>
            <a:solidFill>
              <a:srgbClr val="90876B"/>
            </a:solidFill>
            <a:headEnd/>
            <a:tailEnd/>
          </a:ln>
        </p:spPr>
        <p:style>
          <a:lnRef idx="1">
            <a:schemeClr val="accent1"/>
          </a:lnRef>
          <a:fillRef idx="0">
            <a:schemeClr val="accent1"/>
          </a:fillRef>
          <a:effectRef idx="0">
            <a:schemeClr val="accent1"/>
          </a:effectRef>
          <a:fontRef idx="minor">
            <a:schemeClr val="tx1"/>
          </a:fontRef>
        </p:style>
        <p:txBody>
          <a:bodyPr/>
          <a:lstStyle/>
          <a:p>
            <a:endParaRPr lang="fr-FR" b="1">
              <a:ln w="57150" cmpd="thickThin">
                <a:solidFill>
                  <a:srgbClr val="90876B"/>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ZoneTexte 8"/>
          <p:cNvSpPr txBox="1">
            <a:spLocks noChangeArrowheads="1"/>
          </p:cNvSpPr>
          <p:nvPr/>
        </p:nvSpPr>
        <p:spPr bwMode="auto">
          <a:xfrm>
            <a:off x="467543" y="214313"/>
            <a:ext cx="6154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None/>
              <a:defRPr/>
            </a:pPr>
            <a:r>
              <a:rPr lang="fr-FR" altLang="fr-FR" sz="2400" b="1" dirty="0">
                <a:solidFill>
                  <a:srgbClr val="205595"/>
                </a:solidFill>
                <a:cs typeface="Arial" pitchFamily="34" charset="0"/>
              </a:rPr>
              <a:t>Volet assurantiel</a:t>
            </a:r>
            <a:endParaRPr lang="fr-FR" altLang="fr-FR" sz="1400" b="1" dirty="0">
              <a:solidFill>
                <a:srgbClr val="205595"/>
              </a:solidFill>
              <a:latin typeface="+mj-lt"/>
              <a:cs typeface="Arial" pitchFamily="34" charset="0"/>
            </a:endParaRPr>
          </a:p>
        </p:txBody>
      </p:sp>
      <p:sp>
        <p:nvSpPr>
          <p:cNvPr id="15" name="ZoneTexte 14"/>
          <p:cNvSpPr txBox="1"/>
          <p:nvPr/>
        </p:nvSpPr>
        <p:spPr>
          <a:xfrm>
            <a:off x="1008062" y="1032074"/>
            <a:ext cx="7596187" cy="400110"/>
          </a:xfrm>
          <a:prstGeom prst="rect">
            <a:avLst/>
          </a:prstGeom>
          <a:noFill/>
          <a:ln>
            <a:solidFill>
              <a:srgbClr val="99CCFF"/>
            </a:solidFill>
          </a:ln>
        </p:spPr>
        <p:txBody>
          <a:bodyPr>
            <a:spAutoFit/>
          </a:bodyPr>
          <a:lstStyle/>
          <a:p>
            <a:pPr algn="just">
              <a:buClr>
                <a:schemeClr val="hlink"/>
              </a:buClr>
              <a:buSzPct val="120000"/>
              <a:buFont typeface="Wingdings" pitchFamily="2" charset="2"/>
              <a:buChar char="§"/>
              <a:defRPr/>
            </a:pPr>
            <a:r>
              <a:rPr lang="fr-FR" sz="2000" b="1" i="0" dirty="0">
                <a:latin typeface="Calibri" pitchFamily="34" charset="0"/>
                <a:ea typeface="Calibri" pitchFamily="34" charset="0"/>
                <a:cs typeface="Calibri" pitchFamily="34" charset="0"/>
              </a:rPr>
              <a:t> </a:t>
            </a:r>
            <a:r>
              <a:rPr lang="fr-FR" sz="2000" b="1" dirty="0">
                <a:solidFill>
                  <a:schemeClr val="tx2">
                    <a:lumMod val="60000"/>
                    <a:lumOff val="40000"/>
                  </a:schemeClr>
                </a:solidFill>
                <a:latin typeface="Calibri" pitchFamily="34" charset="0"/>
                <a:ea typeface="Calibri" pitchFamily="34" charset="0"/>
                <a:cs typeface="Calibri" pitchFamily="34" charset="0"/>
              </a:rPr>
              <a:t>plafond par contrat</a:t>
            </a:r>
            <a:r>
              <a:rPr lang="fr-FR" sz="2000" b="1" i="0" dirty="0">
                <a:solidFill>
                  <a:schemeClr val="tx2">
                    <a:lumMod val="60000"/>
                    <a:lumOff val="40000"/>
                  </a:schemeClr>
                </a:solidFill>
                <a:latin typeface="Calibri" pitchFamily="34" charset="0"/>
                <a:ea typeface="Calibri" pitchFamily="34" charset="0"/>
                <a:cs typeface="Calibri" pitchFamily="34" charset="0"/>
              </a:rPr>
              <a:t> :</a:t>
            </a:r>
            <a:r>
              <a:rPr lang="fr-FR" sz="2000" b="1" dirty="0">
                <a:latin typeface="Calibri" pitchFamily="34" charset="0"/>
                <a:ea typeface="Calibri" pitchFamily="34" charset="0"/>
                <a:cs typeface="Calibri" pitchFamily="34" charset="0"/>
              </a:rPr>
              <a:t> </a:t>
            </a:r>
            <a:endParaRPr lang="fr-FR" sz="1700" i="0" dirty="0">
              <a:latin typeface="Calibri" pitchFamily="34" charset="0"/>
              <a:ea typeface="Calibri" pitchFamily="34" charset="0"/>
              <a:cs typeface="Calibri"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774126912"/>
              </p:ext>
            </p:extLst>
          </p:nvPr>
        </p:nvGraphicFramePr>
        <p:xfrm>
          <a:off x="1547664" y="1600197"/>
          <a:ext cx="6192688" cy="4530310"/>
        </p:xfrm>
        <a:graphic>
          <a:graphicData uri="http://schemas.openxmlformats.org/drawingml/2006/table">
            <a:tbl>
              <a:tblPr firstRow="1" firstCol="1" bandRow="1">
                <a:tableStyleId>{5C22544A-7EE6-4342-B048-85BDC9FD1C3A}</a:tableStyleId>
              </a:tblPr>
              <a:tblGrid>
                <a:gridCol w="2449225">
                  <a:extLst>
                    <a:ext uri="{9D8B030D-6E8A-4147-A177-3AD203B41FA5}">
                      <a16:colId xmlns:a16="http://schemas.microsoft.com/office/drawing/2014/main" val="20000"/>
                    </a:ext>
                  </a:extLst>
                </a:gridCol>
                <a:gridCol w="1143382">
                  <a:extLst>
                    <a:ext uri="{9D8B030D-6E8A-4147-A177-3AD203B41FA5}">
                      <a16:colId xmlns:a16="http://schemas.microsoft.com/office/drawing/2014/main" val="20001"/>
                    </a:ext>
                  </a:extLst>
                </a:gridCol>
                <a:gridCol w="2600081">
                  <a:extLst>
                    <a:ext uri="{9D8B030D-6E8A-4147-A177-3AD203B41FA5}">
                      <a16:colId xmlns:a16="http://schemas.microsoft.com/office/drawing/2014/main" val="20002"/>
                    </a:ext>
                  </a:extLst>
                </a:gridCol>
              </a:tblGrid>
              <a:tr h="297762">
                <a:tc>
                  <a:txBody>
                    <a:bodyPr/>
                    <a:lstStyle/>
                    <a:p>
                      <a:pPr marL="90170" marR="89535">
                        <a:lnSpc>
                          <a:spcPct val="115000"/>
                        </a:lnSpc>
                        <a:spcAft>
                          <a:spcPts val="600"/>
                        </a:spcAft>
                      </a:pPr>
                      <a:r>
                        <a:rPr lang="fr-FR" sz="1050" dirty="0">
                          <a:effectLst/>
                        </a:rPr>
                        <a:t>Type de bien</a:t>
                      </a:r>
                      <a:endParaRPr lang="fr-FR" sz="1100" dirty="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050">
                          <a:effectLst/>
                        </a:rPr>
                        <a:t>Plafond de garantie (DH) </a:t>
                      </a:r>
                      <a:endParaRPr lang="fr-FR" sz="110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050">
                          <a:effectLst/>
                        </a:rPr>
                        <a:t>Franchise</a:t>
                      </a:r>
                      <a:endParaRPr lang="fr-FR" sz="1100">
                        <a:effectLst/>
                        <a:latin typeface="Times New Roman"/>
                        <a:ea typeface="Times New Roman"/>
                      </a:endParaRPr>
                    </a:p>
                  </a:txBody>
                  <a:tcPr marL="34327" marR="34327" marT="0" marB="0"/>
                </a:tc>
                <a:extLst>
                  <a:ext uri="{0D108BD9-81ED-4DB2-BD59-A6C34878D82A}">
                    <a16:rowId xmlns:a16="http://schemas.microsoft.com/office/drawing/2014/main" val="10000"/>
                  </a:ext>
                </a:extLst>
              </a:tr>
              <a:tr h="306905">
                <a:tc>
                  <a:txBody>
                    <a:bodyPr/>
                    <a:lstStyle/>
                    <a:p>
                      <a:pPr marL="0" marR="89535" lvl="0" indent="0" rtl="0">
                        <a:lnSpc>
                          <a:spcPct val="115000"/>
                        </a:lnSpc>
                        <a:spcAft>
                          <a:spcPts val="600"/>
                        </a:spcAft>
                        <a:buSzPts val="1100"/>
                        <a:buFont typeface="+mj-lt"/>
                        <a:buNone/>
                      </a:pPr>
                      <a:r>
                        <a:rPr lang="fr-FR" sz="1050" dirty="0">
                          <a:effectLst/>
                        </a:rPr>
                        <a:t>Bâtiment industriel, commercial ou à usage  d'hôtel, d'hôpital ou de clinique.</a:t>
                      </a:r>
                      <a:endParaRPr lang="fr-FR" sz="1100" dirty="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100">
                          <a:effectLst/>
                        </a:rPr>
                        <a:t>5 000 000</a:t>
                      </a:r>
                      <a:endParaRPr lang="fr-FR" sz="110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050">
                          <a:effectLst/>
                        </a:rPr>
                        <a:t>15 % du montant de l’indemnité avec un minimum de 20 000 DH</a:t>
                      </a:r>
                      <a:endParaRPr lang="fr-FR" sz="1100">
                        <a:effectLst/>
                        <a:latin typeface="Times New Roman"/>
                        <a:ea typeface="Times New Roman"/>
                      </a:endParaRPr>
                    </a:p>
                  </a:txBody>
                  <a:tcPr marL="34327" marR="34327" marT="0" marB="0"/>
                </a:tc>
                <a:extLst>
                  <a:ext uri="{0D108BD9-81ED-4DB2-BD59-A6C34878D82A}">
                    <a16:rowId xmlns:a16="http://schemas.microsoft.com/office/drawing/2014/main" val="10001"/>
                  </a:ext>
                </a:extLst>
              </a:tr>
              <a:tr h="216024">
                <a:tc>
                  <a:txBody>
                    <a:bodyPr/>
                    <a:lstStyle/>
                    <a:p>
                      <a:pPr marL="0" marR="89535" lvl="0" indent="0" rtl="0">
                        <a:lnSpc>
                          <a:spcPct val="115000"/>
                        </a:lnSpc>
                        <a:spcAft>
                          <a:spcPts val="600"/>
                        </a:spcAft>
                        <a:buSzPts val="1100"/>
                        <a:buFont typeface="+mj-lt"/>
                        <a:buNone/>
                      </a:pPr>
                      <a:r>
                        <a:rPr lang="fr-FR" sz="1050" dirty="0">
                          <a:effectLst/>
                        </a:rPr>
                        <a:t>Bâtiment à usage d’habitation</a:t>
                      </a:r>
                      <a:endParaRPr lang="fr-FR" sz="1100" dirty="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100">
                          <a:effectLst/>
                        </a:rPr>
                        <a:t>2 000 000</a:t>
                      </a:r>
                      <a:r>
                        <a:rPr lang="fr-FR" sz="1050">
                          <a:effectLst/>
                        </a:rPr>
                        <a:t> </a:t>
                      </a:r>
                      <a:endParaRPr lang="fr-FR" sz="110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050">
                          <a:effectLst/>
                        </a:rPr>
                        <a:t>10% du montant de l’indemnité avec un minimum de 7 000 DH</a:t>
                      </a:r>
                      <a:endParaRPr lang="fr-FR" sz="1100">
                        <a:effectLst/>
                        <a:latin typeface="Times New Roman"/>
                        <a:ea typeface="Times New Roman"/>
                      </a:endParaRPr>
                    </a:p>
                  </a:txBody>
                  <a:tcPr marL="34327" marR="34327" marT="0" marB="0"/>
                </a:tc>
                <a:extLst>
                  <a:ext uri="{0D108BD9-81ED-4DB2-BD59-A6C34878D82A}">
                    <a16:rowId xmlns:a16="http://schemas.microsoft.com/office/drawing/2014/main" val="10002"/>
                  </a:ext>
                </a:extLst>
              </a:tr>
              <a:tr h="376482">
                <a:tc>
                  <a:txBody>
                    <a:bodyPr/>
                    <a:lstStyle/>
                    <a:p>
                      <a:pPr marL="0" marR="89535" lvl="0" indent="0" rtl="0">
                        <a:lnSpc>
                          <a:spcPct val="115000"/>
                        </a:lnSpc>
                        <a:spcAft>
                          <a:spcPts val="600"/>
                        </a:spcAft>
                        <a:buSzPts val="1100"/>
                        <a:buFont typeface="+mj-lt"/>
                        <a:buNone/>
                      </a:pPr>
                      <a:r>
                        <a:rPr lang="fr-FR" sz="1050" dirty="0">
                          <a:effectLst/>
                        </a:rPr>
                        <a:t>Autre bâtiment </a:t>
                      </a:r>
                      <a:r>
                        <a:rPr lang="fr-FR" sz="1100" dirty="0">
                          <a:effectLst/>
                        </a:rPr>
                        <a:t>y compris ceux en cours de construction.</a:t>
                      </a:r>
                      <a:endParaRPr lang="fr-FR" sz="1100" dirty="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100">
                          <a:effectLst/>
                        </a:rPr>
                        <a:t>3 000 000</a:t>
                      </a:r>
                      <a:endParaRPr lang="fr-FR" sz="110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050">
                          <a:effectLst/>
                        </a:rPr>
                        <a:t>15 % du montant de l’indemnité avec un minimum de 20 000 DH</a:t>
                      </a:r>
                      <a:endParaRPr lang="fr-FR" sz="1100">
                        <a:effectLst/>
                        <a:latin typeface="Times New Roman"/>
                        <a:ea typeface="Times New Roman"/>
                      </a:endParaRPr>
                    </a:p>
                  </a:txBody>
                  <a:tcPr marL="34327" marR="34327" marT="0" marB="0"/>
                </a:tc>
                <a:extLst>
                  <a:ext uri="{0D108BD9-81ED-4DB2-BD59-A6C34878D82A}">
                    <a16:rowId xmlns:a16="http://schemas.microsoft.com/office/drawing/2014/main" val="10003"/>
                  </a:ext>
                </a:extLst>
              </a:tr>
              <a:tr h="216024">
                <a:tc>
                  <a:txBody>
                    <a:bodyPr/>
                    <a:lstStyle/>
                    <a:p>
                      <a:pPr marL="0" marR="89535" lvl="0" indent="0" rtl="0">
                        <a:lnSpc>
                          <a:spcPct val="115000"/>
                        </a:lnSpc>
                        <a:spcAft>
                          <a:spcPts val="600"/>
                        </a:spcAft>
                        <a:buSzPts val="1100"/>
                        <a:buFont typeface="+mj-lt"/>
                        <a:buNone/>
                      </a:pPr>
                      <a:r>
                        <a:rPr lang="fr-FR" sz="1050" dirty="0">
                          <a:effectLst/>
                        </a:rPr>
                        <a:t>Contenu pour les bâtiments industriels.</a:t>
                      </a:r>
                      <a:endParaRPr lang="fr-FR" sz="1100" dirty="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100">
                          <a:effectLst/>
                        </a:rPr>
                        <a:t>2 500 000</a:t>
                      </a:r>
                      <a:endParaRPr lang="fr-FR" sz="110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050">
                          <a:effectLst/>
                        </a:rPr>
                        <a:t>15 % du montant de l’indemnité avec un minimum de 20 000DH</a:t>
                      </a:r>
                      <a:endParaRPr lang="fr-FR" sz="1100">
                        <a:effectLst/>
                        <a:latin typeface="Times New Roman"/>
                        <a:ea typeface="Times New Roman"/>
                      </a:endParaRPr>
                    </a:p>
                  </a:txBody>
                  <a:tcPr marL="34327" marR="34327" marT="0" marB="0"/>
                </a:tc>
                <a:extLst>
                  <a:ext uri="{0D108BD9-81ED-4DB2-BD59-A6C34878D82A}">
                    <a16:rowId xmlns:a16="http://schemas.microsoft.com/office/drawing/2014/main" val="10004"/>
                  </a:ext>
                </a:extLst>
              </a:tr>
              <a:tr h="446643">
                <a:tc>
                  <a:txBody>
                    <a:bodyPr/>
                    <a:lstStyle/>
                    <a:p>
                      <a:pPr marL="0" marR="89535" lvl="0" indent="0" rtl="0">
                        <a:lnSpc>
                          <a:spcPct val="115000"/>
                        </a:lnSpc>
                        <a:spcAft>
                          <a:spcPts val="600"/>
                        </a:spcAft>
                        <a:buSzPts val="1100"/>
                        <a:buFont typeface="+mj-lt"/>
                        <a:buNone/>
                      </a:pPr>
                      <a:r>
                        <a:rPr lang="fr-FR" sz="1050" dirty="0">
                          <a:effectLst/>
                        </a:rPr>
                        <a:t>Contenu pour les bâtiments à usage commercial, d'hôtel, d'hôpital ou de clinique</a:t>
                      </a:r>
                      <a:endParaRPr lang="fr-FR" sz="1100" dirty="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100">
                          <a:effectLst/>
                        </a:rPr>
                        <a:t>5 000 000</a:t>
                      </a:r>
                      <a:endParaRPr lang="fr-FR" sz="110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050">
                          <a:effectLst/>
                        </a:rPr>
                        <a:t>15 % du montant de l’indemnité avec un minimum de 20 000 DH</a:t>
                      </a:r>
                      <a:endParaRPr lang="fr-FR" sz="1100">
                        <a:effectLst/>
                        <a:latin typeface="Times New Roman"/>
                        <a:ea typeface="Times New Roman"/>
                      </a:endParaRPr>
                    </a:p>
                  </a:txBody>
                  <a:tcPr marL="34327" marR="34327" marT="0" marB="0"/>
                </a:tc>
                <a:extLst>
                  <a:ext uri="{0D108BD9-81ED-4DB2-BD59-A6C34878D82A}">
                    <a16:rowId xmlns:a16="http://schemas.microsoft.com/office/drawing/2014/main" val="10005"/>
                  </a:ext>
                </a:extLst>
              </a:tr>
              <a:tr h="426635">
                <a:tc>
                  <a:txBody>
                    <a:bodyPr/>
                    <a:lstStyle/>
                    <a:p>
                      <a:pPr marL="0" marR="89535" lvl="0" indent="0" rtl="0">
                        <a:lnSpc>
                          <a:spcPct val="115000"/>
                        </a:lnSpc>
                        <a:spcAft>
                          <a:spcPts val="600"/>
                        </a:spcAft>
                        <a:buSzPts val="1100"/>
                        <a:buFont typeface="+mj-lt"/>
                        <a:buNone/>
                      </a:pPr>
                      <a:r>
                        <a:rPr lang="fr-FR" sz="1050" dirty="0">
                          <a:effectLst/>
                        </a:rPr>
                        <a:t>Contenu pour les bâtiments à usage professionnel</a:t>
                      </a:r>
                      <a:endParaRPr lang="fr-FR" sz="1100" dirty="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100">
                          <a:effectLst/>
                        </a:rPr>
                        <a:t>1 000 000</a:t>
                      </a:r>
                      <a:endParaRPr lang="fr-FR" sz="110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050">
                          <a:effectLst/>
                        </a:rPr>
                        <a:t>15 % du montant de l’indemnité avec un minimum de 10 000 DH</a:t>
                      </a:r>
                      <a:endParaRPr lang="fr-FR" sz="1100">
                        <a:effectLst/>
                        <a:latin typeface="Times New Roman"/>
                        <a:ea typeface="Times New Roman"/>
                      </a:endParaRPr>
                    </a:p>
                  </a:txBody>
                  <a:tcPr marL="34327" marR="34327" marT="0" marB="0"/>
                </a:tc>
                <a:extLst>
                  <a:ext uri="{0D108BD9-81ED-4DB2-BD59-A6C34878D82A}">
                    <a16:rowId xmlns:a16="http://schemas.microsoft.com/office/drawing/2014/main" val="10006"/>
                  </a:ext>
                </a:extLst>
              </a:tr>
              <a:tr h="431539">
                <a:tc>
                  <a:txBody>
                    <a:bodyPr/>
                    <a:lstStyle/>
                    <a:p>
                      <a:pPr marL="0" marR="89535" lvl="0" indent="0" rtl="0">
                        <a:lnSpc>
                          <a:spcPct val="115000"/>
                        </a:lnSpc>
                        <a:spcAft>
                          <a:spcPts val="600"/>
                        </a:spcAft>
                        <a:buSzPts val="1100"/>
                        <a:buFont typeface="+mj-lt"/>
                        <a:buNone/>
                      </a:pPr>
                      <a:r>
                        <a:rPr lang="fr-FR" sz="1050" dirty="0">
                          <a:effectLst/>
                        </a:rPr>
                        <a:t>Contenu pour les bâtiments à usage d'habitation</a:t>
                      </a:r>
                      <a:endParaRPr lang="fr-FR" sz="1100" dirty="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100">
                          <a:effectLst/>
                        </a:rPr>
                        <a:t>400 000</a:t>
                      </a:r>
                      <a:endParaRPr lang="fr-FR" sz="110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050">
                          <a:effectLst/>
                        </a:rPr>
                        <a:t>10% du montant de l’indemnité avec un minimum de 5 000 DH</a:t>
                      </a:r>
                      <a:endParaRPr lang="fr-FR" sz="1100">
                        <a:effectLst/>
                        <a:latin typeface="Times New Roman"/>
                        <a:ea typeface="Times New Roman"/>
                      </a:endParaRPr>
                    </a:p>
                  </a:txBody>
                  <a:tcPr marL="34327" marR="34327" marT="0" marB="0"/>
                </a:tc>
                <a:extLst>
                  <a:ext uri="{0D108BD9-81ED-4DB2-BD59-A6C34878D82A}">
                    <a16:rowId xmlns:a16="http://schemas.microsoft.com/office/drawing/2014/main" val="10007"/>
                  </a:ext>
                </a:extLst>
              </a:tr>
              <a:tr h="297762">
                <a:tc>
                  <a:txBody>
                    <a:bodyPr/>
                    <a:lstStyle/>
                    <a:p>
                      <a:pPr marL="0" marR="89535" lvl="0" indent="0" rtl="0">
                        <a:lnSpc>
                          <a:spcPct val="115000"/>
                        </a:lnSpc>
                        <a:spcAft>
                          <a:spcPts val="600"/>
                        </a:spcAft>
                        <a:buSzPts val="1100"/>
                        <a:buFont typeface="+mj-lt"/>
                        <a:buNone/>
                      </a:pPr>
                      <a:r>
                        <a:rPr lang="fr-FR" sz="1050" dirty="0">
                          <a:effectLst/>
                        </a:rPr>
                        <a:t>Contenu pour les autres types de bâtiments</a:t>
                      </a:r>
                      <a:endParaRPr lang="fr-FR" sz="1100" dirty="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100">
                          <a:effectLst/>
                        </a:rPr>
                        <a:t>1 000 000</a:t>
                      </a:r>
                      <a:endParaRPr lang="fr-FR" sz="110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050">
                          <a:effectLst/>
                        </a:rPr>
                        <a:t>15 % du montant de l’indemnité avec un minimum de 10 000 DH</a:t>
                      </a:r>
                      <a:endParaRPr lang="fr-FR" sz="1100">
                        <a:effectLst/>
                        <a:latin typeface="Times New Roman"/>
                        <a:ea typeface="Times New Roman"/>
                      </a:endParaRPr>
                    </a:p>
                  </a:txBody>
                  <a:tcPr marL="34327" marR="34327" marT="0" marB="0"/>
                </a:tc>
                <a:extLst>
                  <a:ext uri="{0D108BD9-81ED-4DB2-BD59-A6C34878D82A}">
                    <a16:rowId xmlns:a16="http://schemas.microsoft.com/office/drawing/2014/main" val="10008"/>
                  </a:ext>
                </a:extLst>
              </a:tr>
              <a:tr h="356608">
                <a:tc>
                  <a:txBody>
                    <a:bodyPr/>
                    <a:lstStyle/>
                    <a:p>
                      <a:pPr marL="0" marR="89535" lvl="0" indent="0" rtl="0">
                        <a:lnSpc>
                          <a:spcPct val="115000"/>
                        </a:lnSpc>
                        <a:spcAft>
                          <a:spcPts val="600"/>
                        </a:spcAft>
                        <a:buSzPts val="1100"/>
                        <a:buFont typeface="+mj-lt"/>
                        <a:buNone/>
                      </a:pPr>
                      <a:r>
                        <a:rPr lang="fr-FR" sz="1050" dirty="0">
                          <a:effectLst/>
                        </a:rPr>
                        <a:t>Véhicule terrestre à moteur </a:t>
                      </a:r>
                      <a:endParaRPr lang="fr-FR" sz="1100" dirty="0">
                        <a:effectLst/>
                      </a:endParaRPr>
                    </a:p>
                    <a:p>
                      <a:pPr marL="318770" marR="89535" indent="0">
                        <a:lnSpc>
                          <a:spcPct val="115000"/>
                        </a:lnSpc>
                        <a:spcAft>
                          <a:spcPts val="600"/>
                        </a:spcAft>
                        <a:buFont typeface="+mj-lt"/>
                        <a:buNone/>
                      </a:pPr>
                      <a:r>
                        <a:rPr lang="fr-FR" sz="1050" dirty="0">
                          <a:effectLst/>
                        </a:rPr>
                        <a:t>cyclo</a:t>
                      </a:r>
                      <a:endParaRPr lang="fr-FR" sz="1100" dirty="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100">
                          <a:effectLst/>
                        </a:rPr>
                        <a:t>200 000</a:t>
                      </a:r>
                      <a:endParaRPr lang="fr-FR" sz="110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050">
                          <a:effectLst/>
                        </a:rPr>
                        <a:t>10% du montant de l’indemnité avec un minimum de 3 000 DH</a:t>
                      </a:r>
                      <a:endParaRPr lang="fr-FR" sz="1100">
                        <a:effectLst/>
                        <a:latin typeface="Times New Roman"/>
                        <a:ea typeface="Times New Roman"/>
                      </a:endParaRPr>
                    </a:p>
                  </a:txBody>
                  <a:tcPr marL="34327" marR="34327" marT="0" marB="0"/>
                </a:tc>
                <a:extLst>
                  <a:ext uri="{0D108BD9-81ED-4DB2-BD59-A6C34878D82A}">
                    <a16:rowId xmlns:a16="http://schemas.microsoft.com/office/drawing/2014/main" val="10009"/>
                  </a:ext>
                </a:extLst>
              </a:tr>
              <a:tr h="456058">
                <a:tc>
                  <a:txBody>
                    <a:bodyPr/>
                    <a:lstStyle/>
                    <a:p>
                      <a:pPr marL="0" marR="89535" lvl="0" indent="0" rtl="0">
                        <a:lnSpc>
                          <a:spcPct val="115000"/>
                        </a:lnSpc>
                        <a:spcAft>
                          <a:spcPts val="600"/>
                        </a:spcAft>
                        <a:buSzPts val="1100"/>
                        <a:buFont typeface="+mj-lt"/>
                        <a:buNone/>
                      </a:pPr>
                      <a:r>
                        <a:rPr lang="fr-FR" sz="1050" dirty="0">
                          <a:effectLst/>
                        </a:rPr>
                        <a:t>Autre bien</a:t>
                      </a:r>
                      <a:endParaRPr lang="fr-FR" sz="1100" dirty="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100">
                          <a:effectLst/>
                        </a:rPr>
                        <a:t>1 000 000</a:t>
                      </a:r>
                      <a:endParaRPr lang="fr-FR" sz="1100">
                        <a:effectLst/>
                        <a:latin typeface="Times New Roman"/>
                        <a:ea typeface="Times New Roman"/>
                      </a:endParaRPr>
                    </a:p>
                  </a:txBody>
                  <a:tcPr marL="34327" marR="34327" marT="0" marB="0"/>
                </a:tc>
                <a:tc>
                  <a:txBody>
                    <a:bodyPr/>
                    <a:lstStyle/>
                    <a:p>
                      <a:pPr marL="90170" marR="89535">
                        <a:lnSpc>
                          <a:spcPct val="115000"/>
                        </a:lnSpc>
                        <a:spcAft>
                          <a:spcPts val="600"/>
                        </a:spcAft>
                      </a:pPr>
                      <a:r>
                        <a:rPr lang="fr-FR" sz="1050" dirty="0">
                          <a:effectLst/>
                        </a:rPr>
                        <a:t>15% du montant de l’indemnité avec un minimum de 5% de la valeur assurée sans dépasser  10 000 DH</a:t>
                      </a:r>
                      <a:endParaRPr lang="fr-FR" sz="1100" dirty="0">
                        <a:effectLst/>
                        <a:latin typeface="Times New Roman"/>
                        <a:ea typeface="Times New Roman"/>
                      </a:endParaRPr>
                    </a:p>
                  </a:txBody>
                  <a:tcPr marL="34327" marR="34327"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165865818"/>
      </p:ext>
    </p:extLst>
  </p:cSld>
  <p:clrMapOvr>
    <a:masterClrMapping/>
  </p:clrMapOvr>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25578</TotalTime>
  <Words>1529</Words>
  <Application>Microsoft Office PowerPoint</Application>
  <PresentationFormat>Affichage à l'écran (4:3)</PresentationFormat>
  <Paragraphs>258</Paragraphs>
  <Slides>14</Slides>
  <Notes>14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kenza.mejbar@acaps.ma</dc:creator>
  <cp:lastModifiedBy>Younes LAMMAT</cp:lastModifiedBy>
  <cp:revision>820</cp:revision>
  <cp:lastPrinted>2018-07-13T09:59:41Z</cp:lastPrinted>
  <dcterms:created xsi:type="dcterms:W3CDTF">2014-01-28T11:12:59Z</dcterms:created>
  <dcterms:modified xsi:type="dcterms:W3CDTF">2021-11-09T09:25:40Z</dcterms:modified>
</cp:coreProperties>
</file>