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7"/>
  </p:notesMasterIdLst>
  <p:handoutMasterIdLst>
    <p:handoutMasterId r:id="rId28"/>
  </p:handoutMasterIdLst>
  <p:sldIdLst>
    <p:sldId id="330" r:id="rId2"/>
    <p:sldId id="859" r:id="rId3"/>
    <p:sldId id="872" r:id="rId4"/>
    <p:sldId id="860" r:id="rId5"/>
    <p:sldId id="873" r:id="rId6"/>
    <p:sldId id="874" r:id="rId7"/>
    <p:sldId id="816" r:id="rId8"/>
    <p:sldId id="858" r:id="rId9"/>
    <p:sldId id="372" r:id="rId10"/>
    <p:sldId id="875" r:id="rId11"/>
    <p:sldId id="433" r:id="rId12"/>
    <p:sldId id="876" r:id="rId13"/>
    <p:sldId id="434" r:id="rId14"/>
    <p:sldId id="436" r:id="rId15"/>
    <p:sldId id="437" r:id="rId16"/>
    <p:sldId id="877" r:id="rId17"/>
    <p:sldId id="878" r:id="rId18"/>
    <p:sldId id="879" r:id="rId19"/>
    <p:sldId id="880" r:id="rId20"/>
    <p:sldId id="882" r:id="rId21"/>
    <p:sldId id="427" r:id="rId22"/>
    <p:sldId id="327" r:id="rId23"/>
    <p:sldId id="429" r:id="rId24"/>
    <p:sldId id="260" r:id="rId25"/>
    <p:sldId id="87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275"/>
    <a:srgbClr val="B6CAC8"/>
    <a:srgbClr val="31859C"/>
    <a:srgbClr val="9D7D96"/>
    <a:srgbClr val="83637C"/>
    <a:srgbClr val="D7E1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519" autoAdjust="0"/>
    <p:restoredTop sz="81292" autoAdjust="0"/>
  </p:normalViewPr>
  <p:slideViewPr>
    <p:cSldViewPr snapToGrid="0">
      <p:cViewPr varScale="1">
        <p:scale>
          <a:sx n="94" d="100"/>
          <a:sy n="94" d="100"/>
        </p:scale>
        <p:origin x="-20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FCCEB-3083-DD4D-88C6-571D72290A02}" type="doc">
      <dgm:prSet loTypeId="urn:microsoft.com/office/officeart/2005/8/layout/hierarchy4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7211850-843F-254A-BB96-F51AEAC16365}">
      <dgm:prSet custT="1"/>
      <dgm:spPr/>
      <dgm:t>
        <a:bodyPr/>
        <a:lstStyle/>
        <a:p>
          <a:r>
            <a:rPr lang="fr-FR" sz="1600" b="1" noProof="0" dirty="0">
              <a:latin typeface="Avenir Book" panose="02000503020000020003" pitchFamily="2" charset="0"/>
            </a:rPr>
            <a:t>Dan</a:t>
          </a:r>
          <a:r>
            <a:rPr lang="fr-FR" sz="1600" noProof="0" dirty="0">
              <a:latin typeface="Avenir Book" panose="02000503020000020003" pitchFamily="2" charset="0"/>
            </a:rPr>
            <a:t>s le dix derniers ans, 89% des fatalités causes par des intempéries ont eu lieu dans des économies émergentes</a:t>
          </a:r>
        </a:p>
      </dgm:t>
    </dgm:pt>
    <dgm:pt modelId="{E712EC30-C76F-D244-853F-2663AA72210E}" type="sibTrans" cxnId="{C43D40E2-0E9C-8741-ABDD-6647E6A1771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152B773-4FA5-D147-B476-2CF93E700694}" type="parTrans" cxnId="{C43D40E2-0E9C-8741-ABDD-6647E6A1771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64CBCA0-4BFC-C843-9575-3AD2D02BFC93}">
      <dgm:prSet custT="1"/>
      <dgm:spPr/>
      <dgm:t>
        <a:bodyPr/>
        <a:lstStyle/>
        <a:p>
          <a:r>
            <a:rPr lang="fr-FR" sz="1600" b="0" noProof="0" dirty="0">
              <a:latin typeface="Avenir Book" panose="02000503020000020003" pitchFamily="2" charset="0"/>
            </a:rPr>
            <a:t>5.4 billion de personnes ont échappé de la pauvreté. Or, elles peuvent être poussés encore une fois à cause des catastrophes naturelles… </a:t>
          </a:r>
          <a:endParaRPr lang="fr-FR" sz="1600" noProof="0" dirty="0">
            <a:latin typeface="Avenir Book" panose="02000503020000020003" pitchFamily="2" charset="0"/>
          </a:endParaRPr>
        </a:p>
      </dgm:t>
    </dgm:pt>
    <dgm:pt modelId="{E791F070-CC9C-4443-AEA4-4E70C86BB98B}" type="sibTrans" cxnId="{16F2596F-0214-5D4D-9CFC-7BF021C74DB5}">
      <dgm:prSet/>
      <dgm:spPr/>
      <dgm:t>
        <a:bodyPr/>
        <a:lstStyle/>
        <a:p>
          <a:endParaRPr lang="en-US"/>
        </a:p>
      </dgm:t>
    </dgm:pt>
    <dgm:pt modelId="{5EB39CB6-0A7D-8A46-916A-4EAA456D8DEB}" type="parTrans" cxnId="{16F2596F-0214-5D4D-9CFC-7BF021C74DB5}">
      <dgm:prSet/>
      <dgm:spPr/>
      <dgm:t>
        <a:bodyPr/>
        <a:lstStyle/>
        <a:p>
          <a:endParaRPr lang="en-US"/>
        </a:p>
      </dgm:t>
    </dgm:pt>
    <dgm:pt modelId="{13473A2E-2E55-314C-93B3-2BA374ED135F}">
      <dgm:prSet custT="1"/>
      <dgm:spPr/>
      <dgm:t>
        <a:bodyPr/>
        <a:lstStyle/>
        <a:p>
          <a:r>
            <a:rPr lang="fr-FR" sz="1600" noProof="0" dirty="0">
              <a:latin typeface="Avenir Book" panose="02000503020000020003" pitchFamily="2" charset="0"/>
            </a:rPr>
            <a:t>Le changement climatique peut faire pousser à 100 million de personnes dans la pauvreté extrême  </a:t>
          </a:r>
          <a:r>
            <a:rPr lang="fr-FR" sz="1600" i="1" noProof="0" dirty="0">
              <a:latin typeface="Avenir Book" panose="02000503020000020003" pitchFamily="2" charset="0"/>
            </a:rPr>
            <a:t>(Banque Mondiale</a:t>
          </a:r>
          <a:r>
            <a:rPr lang="fr-FR" sz="1600" noProof="0" dirty="0">
              <a:latin typeface="Avenir Book" panose="02000503020000020003" pitchFamily="2" charset="0"/>
            </a:rPr>
            <a:t>) </a:t>
          </a:r>
        </a:p>
      </dgm:t>
    </dgm:pt>
    <dgm:pt modelId="{A6B4AC61-5C5D-444B-823E-A98054622F48}" type="sibTrans" cxnId="{AF90A272-EC0D-4F42-9810-E0E4181CB95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7908F861-3A8D-7B4D-8F88-9B17A2CC6EEE}" type="parTrans" cxnId="{AF90A272-EC0D-4F42-9810-E0E4181CB95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2EC40AE-49FE-5D44-97D0-22B1C9DD2019}">
      <dgm:prSet custT="1"/>
      <dgm:spPr/>
      <dgm:t>
        <a:bodyPr/>
        <a:lstStyle/>
        <a:p>
          <a:r>
            <a:rPr lang="fr-FR" sz="1600" noProof="0" dirty="0">
              <a:latin typeface="Avenir Book" panose="02000503020000020003" pitchFamily="2" charset="0"/>
            </a:rPr>
            <a:t>L’impact économique du changement climatique peut réduire le GDP mondiale par 7.11% en 2100 (</a:t>
          </a:r>
          <a:r>
            <a:rPr lang="fr-FR" sz="1600" i="1" noProof="0" dirty="0">
              <a:latin typeface="Avenir Book" panose="02000503020000020003" pitchFamily="2" charset="0"/>
            </a:rPr>
            <a:t>Banque Mondiale</a:t>
          </a:r>
          <a:r>
            <a:rPr lang="fr-FR" sz="1600" noProof="0" dirty="0">
              <a:latin typeface="Avenir Book" panose="02000503020000020003" pitchFamily="2" charset="0"/>
            </a:rPr>
            <a:t>)</a:t>
          </a:r>
        </a:p>
      </dgm:t>
    </dgm:pt>
    <dgm:pt modelId="{462804D7-0052-EF4C-9747-18D71668E792}" type="sibTrans" cxnId="{05FE5D5E-A171-D844-B810-BC25A43181C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FCD16EE-78B9-2545-ADFA-CE50F84BE916}" type="parTrans" cxnId="{05FE5D5E-A171-D844-B810-BC25A43181C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FB051AB-FF68-2346-BE58-0ADFFD87D883}">
      <dgm:prSet custT="1"/>
      <dgm:spPr/>
      <dgm:t>
        <a:bodyPr/>
        <a:lstStyle/>
        <a:p>
          <a:r>
            <a:rPr lang="fr-FR" sz="1600" noProof="0" dirty="0">
              <a:latin typeface="Avenir Book" panose="02000503020000020003" pitchFamily="2" charset="0"/>
            </a:rPr>
            <a:t>L'inégalité économique globale a diminué dans les derniers décennies, mais cette diminution pouvait était supérieure si n’était par le changement climatique</a:t>
          </a:r>
        </a:p>
      </dgm:t>
    </dgm:pt>
    <dgm:pt modelId="{CCCE4041-28E8-9448-A678-8C4A4E656B59}" type="sibTrans" cxnId="{0360E764-4665-D94F-B6A4-73721AD0719F}">
      <dgm:prSet/>
      <dgm:spPr/>
      <dgm:t>
        <a:bodyPr/>
        <a:lstStyle/>
        <a:p>
          <a:endParaRPr lang="en-US"/>
        </a:p>
      </dgm:t>
    </dgm:pt>
    <dgm:pt modelId="{D72D62BA-E4D4-C645-B18D-CF8CB8791E57}" type="parTrans" cxnId="{0360E764-4665-D94F-B6A4-73721AD0719F}">
      <dgm:prSet/>
      <dgm:spPr/>
      <dgm:t>
        <a:bodyPr/>
        <a:lstStyle/>
        <a:p>
          <a:endParaRPr lang="en-US"/>
        </a:p>
      </dgm:t>
    </dgm:pt>
    <dgm:pt modelId="{842C32BC-F470-C748-A43D-1859E2F2E3AA}" type="pres">
      <dgm:prSet presAssocID="{EE0FCCEB-3083-DD4D-88C6-571D72290A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01CC5D9-E306-E04A-8D94-EFBF9934DE0A}" type="pres">
      <dgm:prSet presAssocID="{D7211850-843F-254A-BB96-F51AEAC16365}" presName="vertOne" presStyleCnt="0"/>
      <dgm:spPr/>
    </dgm:pt>
    <dgm:pt modelId="{687579A7-45AE-DE47-B44E-3BF77053A1C5}" type="pres">
      <dgm:prSet presAssocID="{D7211850-843F-254A-BB96-F51AEAC16365}" presName="txOne" presStyleLbl="node0" presStyleIdx="0" presStyleCnt="5" custLinFactNeighborX="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080E1E43-91A7-2943-95F7-762C752B7573}" type="pres">
      <dgm:prSet presAssocID="{D7211850-843F-254A-BB96-F51AEAC16365}" presName="horzOne" presStyleCnt="0"/>
      <dgm:spPr/>
    </dgm:pt>
    <dgm:pt modelId="{40293F45-B974-DE43-8DE3-A1BA3413A5D4}" type="pres">
      <dgm:prSet presAssocID="{E712EC30-C76F-D244-853F-2663AA72210E}" presName="sibSpaceOne" presStyleCnt="0"/>
      <dgm:spPr/>
    </dgm:pt>
    <dgm:pt modelId="{9C27530E-AC1A-8845-A68C-838C834D266C}" type="pres">
      <dgm:prSet presAssocID="{064CBCA0-4BFC-C843-9575-3AD2D02BFC93}" presName="vertOne" presStyleCnt="0"/>
      <dgm:spPr/>
    </dgm:pt>
    <dgm:pt modelId="{DAA0A12C-85AA-1142-B4B8-564EF2436A50}" type="pres">
      <dgm:prSet presAssocID="{064CBCA0-4BFC-C843-9575-3AD2D02BFC93}" presName="txOn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6817784-0FB9-D549-B9AA-9B06783F0469}" type="pres">
      <dgm:prSet presAssocID="{064CBCA0-4BFC-C843-9575-3AD2D02BFC93}" presName="horzOne" presStyleCnt="0"/>
      <dgm:spPr/>
    </dgm:pt>
    <dgm:pt modelId="{FA08BD9B-2452-9F43-82ED-9CFAEB8947D2}" type="pres">
      <dgm:prSet presAssocID="{E791F070-CC9C-4443-AEA4-4E70C86BB98B}" presName="sibSpaceOne" presStyleCnt="0"/>
      <dgm:spPr/>
    </dgm:pt>
    <dgm:pt modelId="{63C173AA-6BB5-2E46-BD2A-C64015858864}" type="pres">
      <dgm:prSet presAssocID="{13473A2E-2E55-314C-93B3-2BA374ED135F}" presName="vertOne" presStyleCnt="0"/>
      <dgm:spPr/>
    </dgm:pt>
    <dgm:pt modelId="{6FB4F217-5952-B34E-9AF2-A713975F8E42}" type="pres">
      <dgm:prSet presAssocID="{13473A2E-2E55-314C-93B3-2BA374ED135F}" presName="txOne" presStyleLbl="node0" presStyleIdx="2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373DB743-9557-9743-A63E-97B16CD6336C}" type="pres">
      <dgm:prSet presAssocID="{13473A2E-2E55-314C-93B3-2BA374ED135F}" presName="horzOne" presStyleCnt="0"/>
      <dgm:spPr/>
    </dgm:pt>
    <dgm:pt modelId="{4D31E1AF-5ABC-E94F-9CBF-47EBCE0266F4}" type="pres">
      <dgm:prSet presAssocID="{A6B4AC61-5C5D-444B-823E-A98054622F48}" presName="sibSpaceOne" presStyleCnt="0"/>
      <dgm:spPr/>
    </dgm:pt>
    <dgm:pt modelId="{6E07C1DC-63D4-2241-A6D2-B5E129B207F4}" type="pres">
      <dgm:prSet presAssocID="{92EC40AE-49FE-5D44-97D0-22B1C9DD2019}" presName="vertOne" presStyleCnt="0"/>
      <dgm:spPr/>
    </dgm:pt>
    <dgm:pt modelId="{98BA7B0E-CE9A-2B49-829A-36B75182A20C}" type="pres">
      <dgm:prSet presAssocID="{92EC40AE-49FE-5D44-97D0-22B1C9DD2019}" presName="txOne" presStyleLbl="node0" presStyleIdx="3" presStyleCnt="5" custLinFactNeighborY="48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B230EFF2-6D54-014B-904D-D843678FCAEC}" type="pres">
      <dgm:prSet presAssocID="{92EC40AE-49FE-5D44-97D0-22B1C9DD2019}" presName="horzOne" presStyleCnt="0"/>
      <dgm:spPr/>
    </dgm:pt>
    <dgm:pt modelId="{4A0722A0-CD13-BC47-8DB9-0E051227471B}" type="pres">
      <dgm:prSet presAssocID="{462804D7-0052-EF4C-9747-18D71668E792}" presName="sibSpaceOne" presStyleCnt="0"/>
      <dgm:spPr/>
    </dgm:pt>
    <dgm:pt modelId="{EE799F70-5F58-374C-8659-9350F81DFB55}" type="pres">
      <dgm:prSet presAssocID="{DFB051AB-FF68-2346-BE58-0ADFFD87D883}" presName="vertOne" presStyleCnt="0"/>
      <dgm:spPr/>
    </dgm:pt>
    <dgm:pt modelId="{618B3B00-EED9-D34F-884C-15C3E285C4E8}" type="pres">
      <dgm:prSet presAssocID="{DFB051AB-FF68-2346-BE58-0ADFFD87D883}" presName="txOn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237ECEB-0570-6742-BCC6-1F2078A392C2}" type="pres">
      <dgm:prSet presAssocID="{DFB051AB-FF68-2346-BE58-0ADFFD87D883}" presName="horzOne" presStyleCnt="0"/>
      <dgm:spPr/>
    </dgm:pt>
  </dgm:ptLst>
  <dgm:cxnLst>
    <dgm:cxn modelId="{0360E764-4665-D94F-B6A4-73721AD0719F}" srcId="{EE0FCCEB-3083-DD4D-88C6-571D72290A02}" destId="{DFB051AB-FF68-2346-BE58-0ADFFD87D883}" srcOrd="4" destOrd="0" parTransId="{D72D62BA-E4D4-C645-B18D-CF8CB8791E57}" sibTransId="{CCCE4041-28E8-9448-A678-8C4A4E656B59}"/>
    <dgm:cxn modelId="{BC625E24-6CE6-BE4F-A872-B8CAEC69F429}" type="presOf" srcId="{EE0FCCEB-3083-DD4D-88C6-571D72290A02}" destId="{842C32BC-F470-C748-A43D-1859E2F2E3AA}" srcOrd="0" destOrd="0" presId="urn:microsoft.com/office/officeart/2005/8/layout/hierarchy4"/>
    <dgm:cxn modelId="{16F2596F-0214-5D4D-9CFC-7BF021C74DB5}" srcId="{EE0FCCEB-3083-DD4D-88C6-571D72290A02}" destId="{064CBCA0-4BFC-C843-9575-3AD2D02BFC93}" srcOrd="1" destOrd="0" parTransId="{5EB39CB6-0A7D-8A46-916A-4EAA456D8DEB}" sibTransId="{E791F070-CC9C-4443-AEA4-4E70C86BB98B}"/>
    <dgm:cxn modelId="{A59A11FF-00C5-9C44-B273-A4DAE403DA61}" type="presOf" srcId="{064CBCA0-4BFC-C843-9575-3AD2D02BFC93}" destId="{DAA0A12C-85AA-1142-B4B8-564EF2436A50}" srcOrd="0" destOrd="0" presId="urn:microsoft.com/office/officeart/2005/8/layout/hierarchy4"/>
    <dgm:cxn modelId="{EBEDC941-D885-5945-8858-B26C8CEEE474}" type="presOf" srcId="{D7211850-843F-254A-BB96-F51AEAC16365}" destId="{687579A7-45AE-DE47-B44E-3BF77053A1C5}" srcOrd="0" destOrd="0" presId="urn:microsoft.com/office/officeart/2005/8/layout/hierarchy4"/>
    <dgm:cxn modelId="{C43D40E2-0E9C-8741-ABDD-6647E6A1771A}" srcId="{EE0FCCEB-3083-DD4D-88C6-571D72290A02}" destId="{D7211850-843F-254A-BB96-F51AEAC16365}" srcOrd="0" destOrd="0" parTransId="{E152B773-4FA5-D147-B476-2CF93E700694}" sibTransId="{E712EC30-C76F-D244-853F-2663AA72210E}"/>
    <dgm:cxn modelId="{05FE5D5E-A171-D844-B810-BC25A43181C9}" srcId="{EE0FCCEB-3083-DD4D-88C6-571D72290A02}" destId="{92EC40AE-49FE-5D44-97D0-22B1C9DD2019}" srcOrd="3" destOrd="0" parTransId="{4FCD16EE-78B9-2545-ADFA-CE50F84BE916}" sibTransId="{462804D7-0052-EF4C-9747-18D71668E792}"/>
    <dgm:cxn modelId="{AF90A272-EC0D-4F42-9810-E0E4181CB955}" srcId="{EE0FCCEB-3083-DD4D-88C6-571D72290A02}" destId="{13473A2E-2E55-314C-93B3-2BA374ED135F}" srcOrd="2" destOrd="0" parTransId="{7908F861-3A8D-7B4D-8F88-9B17A2CC6EEE}" sibTransId="{A6B4AC61-5C5D-444B-823E-A98054622F48}"/>
    <dgm:cxn modelId="{95ABD42A-16DD-434F-89C8-395EB044A3F4}" type="presOf" srcId="{92EC40AE-49FE-5D44-97D0-22B1C9DD2019}" destId="{98BA7B0E-CE9A-2B49-829A-36B75182A20C}" srcOrd="0" destOrd="0" presId="urn:microsoft.com/office/officeart/2005/8/layout/hierarchy4"/>
    <dgm:cxn modelId="{D031441C-C917-594F-82F7-4E5A09C0D188}" type="presOf" srcId="{DFB051AB-FF68-2346-BE58-0ADFFD87D883}" destId="{618B3B00-EED9-D34F-884C-15C3E285C4E8}" srcOrd="0" destOrd="0" presId="urn:microsoft.com/office/officeart/2005/8/layout/hierarchy4"/>
    <dgm:cxn modelId="{EB148B93-6272-8F46-8F15-438FE113CC38}" type="presOf" srcId="{13473A2E-2E55-314C-93B3-2BA374ED135F}" destId="{6FB4F217-5952-B34E-9AF2-A713975F8E42}" srcOrd="0" destOrd="0" presId="urn:microsoft.com/office/officeart/2005/8/layout/hierarchy4"/>
    <dgm:cxn modelId="{E8C5639A-0E8F-F345-91BB-039660EFB883}" type="presParOf" srcId="{842C32BC-F470-C748-A43D-1859E2F2E3AA}" destId="{701CC5D9-E306-E04A-8D94-EFBF9934DE0A}" srcOrd="0" destOrd="0" presId="urn:microsoft.com/office/officeart/2005/8/layout/hierarchy4"/>
    <dgm:cxn modelId="{20E28CC2-8057-FC4F-A1A0-021A7DDC730B}" type="presParOf" srcId="{701CC5D9-E306-E04A-8D94-EFBF9934DE0A}" destId="{687579A7-45AE-DE47-B44E-3BF77053A1C5}" srcOrd="0" destOrd="0" presId="urn:microsoft.com/office/officeart/2005/8/layout/hierarchy4"/>
    <dgm:cxn modelId="{298AF78C-235B-114F-8FC8-4D640B024730}" type="presParOf" srcId="{701CC5D9-E306-E04A-8D94-EFBF9934DE0A}" destId="{080E1E43-91A7-2943-95F7-762C752B7573}" srcOrd="1" destOrd="0" presId="urn:microsoft.com/office/officeart/2005/8/layout/hierarchy4"/>
    <dgm:cxn modelId="{A3E551D0-410E-144E-B6E3-11C4BEA1F314}" type="presParOf" srcId="{842C32BC-F470-C748-A43D-1859E2F2E3AA}" destId="{40293F45-B974-DE43-8DE3-A1BA3413A5D4}" srcOrd="1" destOrd="0" presId="urn:microsoft.com/office/officeart/2005/8/layout/hierarchy4"/>
    <dgm:cxn modelId="{E8B237FD-CAEC-F545-8CC9-07D4E9AA1514}" type="presParOf" srcId="{842C32BC-F470-C748-A43D-1859E2F2E3AA}" destId="{9C27530E-AC1A-8845-A68C-838C834D266C}" srcOrd="2" destOrd="0" presId="urn:microsoft.com/office/officeart/2005/8/layout/hierarchy4"/>
    <dgm:cxn modelId="{CA145716-4A7E-2F48-AD72-7B84FE3F8A26}" type="presParOf" srcId="{9C27530E-AC1A-8845-A68C-838C834D266C}" destId="{DAA0A12C-85AA-1142-B4B8-564EF2436A50}" srcOrd="0" destOrd="0" presId="urn:microsoft.com/office/officeart/2005/8/layout/hierarchy4"/>
    <dgm:cxn modelId="{F3971179-7E96-F14D-BE34-FEFE53637C6E}" type="presParOf" srcId="{9C27530E-AC1A-8845-A68C-838C834D266C}" destId="{F6817784-0FB9-D549-B9AA-9B06783F0469}" srcOrd="1" destOrd="0" presId="urn:microsoft.com/office/officeart/2005/8/layout/hierarchy4"/>
    <dgm:cxn modelId="{BE9C67F6-D9C1-4942-9B16-B26C6C7D16AE}" type="presParOf" srcId="{842C32BC-F470-C748-A43D-1859E2F2E3AA}" destId="{FA08BD9B-2452-9F43-82ED-9CFAEB8947D2}" srcOrd="3" destOrd="0" presId="urn:microsoft.com/office/officeart/2005/8/layout/hierarchy4"/>
    <dgm:cxn modelId="{3979D919-F86F-E140-AC0A-0CA4B15CC4E6}" type="presParOf" srcId="{842C32BC-F470-C748-A43D-1859E2F2E3AA}" destId="{63C173AA-6BB5-2E46-BD2A-C64015858864}" srcOrd="4" destOrd="0" presId="urn:microsoft.com/office/officeart/2005/8/layout/hierarchy4"/>
    <dgm:cxn modelId="{7FA9C04A-55EA-BD47-8D5F-14C80FA1A0DD}" type="presParOf" srcId="{63C173AA-6BB5-2E46-BD2A-C64015858864}" destId="{6FB4F217-5952-B34E-9AF2-A713975F8E42}" srcOrd="0" destOrd="0" presId="urn:microsoft.com/office/officeart/2005/8/layout/hierarchy4"/>
    <dgm:cxn modelId="{0FB5B221-B9D4-4343-BFAA-6537BCD801CF}" type="presParOf" srcId="{63C173AA-6BB5-2E46-BD2A-C64015858864}" destId="{373DB743-9557-9743-A63E-97B16CD6336C}" srcOrd="1" destOrd="0" presId="urn:microsoft.com/office/officeart/2005/8/layout/hierarchy4"/>
    <dgm:cxn modelId="{0FDDB229-E02C-1C4F-9A9F-79F83538CB1D}" type="presParOf" srcId="{842C32BC-F470-C748-A43D-1859E2F2E3AA}" destId="{4D31E1AF-5ABC-E94F-9CBF-47EBCE0266F4}" srcOrd="5" destOrd="0" presId="urn:microsoft.com/office/officeart/2005/8/layout/hierarchy4"/>
    <dgm:cxn modelId="{3B2FFC15-1D21-C94C-A447-B40158FB520F}" type="presParOf" srcId="{842C32BC-F470-C748-A43D-1859E2F2E3AA}" destId="{6E07C1DC-63D4-2241-A6D2-B5E129B207F4}" srcOrd="6" destOrd="0" presId="urn:microsoft.com/office/officeart/2005/8/layout/hierarchy4"/>
    <dgm:cxn modelId="{5F8F01C5-1CF2-C54A-BAE1-DEA21040113D}" type="presParOf" srcId="{6E07C1DC-63D4-2241-A6D2-B5E129B207F4}" destId="{98BA7B0E-CE9A-2B49-829A-36B75182A20C}" srcOrd="0" destOrd="0" presId="urn:microsoft.com/office/officeart/2005/8/layout/hierarchy4"/>
    <dgm:cxn modelId="{07DBD046-6948-A649-B57C-AB6666599665}" type="presParOf" srcId="{6E07C1DC-63D4-2241-A6D2-B5E129B207F4}" destId="{B230EFF2-6D54-014B-904D-D843678FCAEC}" srcOrd="1" destOrd="0" presId="urn:microsoft.com/office/officeart/2005/8/layout/hierarchy4"/>
    <dgm:cxn modelId="{0B2E9783-3CF8-294D-AB5A-CD8FC86FA619}" type="presParOf" srcId="{842C32BC-F470-C748-A43D-1859E2F2E3AA}" destId="{4A0722A0-CD13-BC47-8DB9-0E051227471B}" srcOrd="7" destOrd="0" presId="urn:microsoft.com/office/officeart/2005/8/layout/hierarchy4"/>
    <dgm:cxn modelId="{87BBBB83-8855-6645-BB61-C8E907ED8109}" type="presParOf" srcId="{842C32BC-F470-C748-A43D-1859E2F2E3AA}" destId="{EE799F70-5F58-374C-8659-9350F81DFB55}" srcOrd="8" destOrd="0" presId="urn:microsoft.com/office/officeart/2005/8/layout/hierarchy4"/>
    <dgm:cxn modelId="{76C9C59F-DBBA-ED4E-8494-2209C93736A1}" type="presParOf" srcId="{EE799F70-5F58-374C-8659-9350F81DFB55}" destId="{618B3B00-EED9-D34F-884C-15C3E285C4E8}" srcOrd="0" destOrd="0" presId="urn:microsoft.com/office/officeart/2005/8/layout/hierarchy4"/>
    <dgm:cxn modelId="{55A7D2F3-63E5-444C-8FBD-EEE846972948}" type="presParOf" srcId="{EE799F70-5F58-374C-8659-9350F81DFB55}" destId="{6237ECEB-0570-6742-BCC6-1F2078A392C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DB664F-B051-3446-BD75-B9927F224C37}" type="doc">
      <dgm:prSet loTypeId="urn:microsoft.com/office/officeart/2005/8/layout/hierarchy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651146-95EA-4148-AB89-3A414F3C24E6}">
      <dgm:prSet phldrT="[Text]"/>
      <dgm:spPr/>
      <dgm:t>
        <a:bodyPr/>
        <a:lstStyle/>
        <a:p>
          <a:r>
            <a:rPr lang="fr-FR" noProof="0" dirty="0"/>
            <a:t>En tant que souscripteurs des risques </a:t>
          </a:r>
        </a:p>
      </dgm:t>
    </dgm:pt>
    <dgm:pt modelId="{06F614EE-8A1C-4E46-9727-B8B5FADA96E3}" type="parTrans" cxnId="{7ABB33A1-35B7-9547-8222-102D539627DB}">
      <dgm:prSet/>
      <dgm:spPr/>
      <dgm:t>
        <a:bodyPr/>
        <a:lstStyle/>
        <a:p>
          <a:endParaRPr lang="en-GB"/>
        </a:p>
      </dgm:t>
    </dgm:pt>
    <dgm:pt modelId="{E99B5DFD-DF16-8D4D-AD67-C6A130A1AC1F}" type="sibTrans" cxnId="{7ABB33A1-35B7-9547-8222-102D539627DB}">
      <dgm:prSet/>
      <dgm:spPr/>
      <dgm:t>
        <a:bodyPr/>
        <a:lstStyle/>
        <a:p>
          <a:endParaRPr lang="en-GB"/>
        </a:p>
      </dgm:t>
    </dgm:pt>
    <dgm:pt modelId="{A7612D1A-798C-234C-A455-A75067259A48}">
      <dgm:prSet phldrT="[Text]"/>
      <dgm:spPr/>
      <dgm:t>
        <a:bodyPr/>
        <a:lstStyle/>
        <a:p>
          <a:r>
            <a:rPr lang="fr-FR" noProof="0" dirty="0"/>
            <a:t>produits d’assurance adéquats </a:t>
          </a:r>
        </a:p>
      </dgm:t>
    </dgm:pt>
    <dgm:pt modelId="{F8BAC39B-34EB-764D-8AAF-7A498360E745}" type="parTrans" cxnId="{C7E9033E-12D8-FB4A-8972-E254ED043F3D}">
      <dgm:prSet/>
      <dgm:spPr/>
      <dgm:t>
        <a:bodyPr/>
        <a:lstStyle/>
        <a:p>
          <a:endParaRPr lang="en-GB"/>
        </a:p>
      </dgm:t>
    </dgm:pt>
    <dgm:pt modelId="{9035264C-04DC-B342-BFCB-C334F3F5CEFA}" type="sibTrans" cxnId="{C7E9033E-12D8-FB4A-8972-E254ED043F3D}">
      <dgm:prSet/>
      <dgm:spPr/>
      <dgm:t>
        <a:bodyPr/>
        <a:lstStyle/>
        <a:p>
          <a:endParaRPr lang="en-GB"/>
        </a:p>
      </dgm:t>
    </dgm:pt>
    <dgm:pt modelId="{95C617F7-8DFE-A240-886F-7DCB9DDE57AC}">
      <dgm:prSet phldrT="[Text]"/>
      <dgm:spPr/>
      <dgm:t>
        <a:bodyPr/>
        <a:lstStyle/>
        <a:p>
          <a:r>
            <a:rPr lang="fr-FR" noProof="0" dirty="0"/>
            <a:t>En intégrant de façon proactive des perspectives holistiques de gestion des risques dans leurs produits</a:t>
          </a:r>
        </a:p>
      </dgm:t>
    </dgm:pt>
    <dgm:pt modelId="{C881FD05-5CF9-EB47-B36E-B941BD824F1D}" type="parTrans" cxnId="{81505A14-0977-3E42-917B-9267BBCD2FD7}">
      <dgm:prSet/>
      <dgm:spPr/>
      <dgm:t>
        <a:bodyPr/>
        <a:lstStyle/>
        <a:p>
          <a:endParaRPr lang="en-GB"/>
        </a:p>
      </dgm:t>
    </dgm:pt>
    <dgm:pt modelId="{ABD78137-F313-E94F-8103-15F71F273A23}" type="sibTrans" cxnId="{81505A14-0977-3E42-917B-9267BBCD2FD7}">
      <dgm:prSet/>
      <dgm:spPr/>
      <dgm:t>
        <a:bodyPr/>
        <a:lstStyle/>
        <a:p>
          <a:endParaRPr lang="en-GB"/>
        </a:p>
      </dgm:t>
    </dgm:pt>
    <dgm:pt modelId="{49BFC7A2-3206-B44B-A934-5FEB14DC90E8}">
      <dgm:prSet/>
      <dgm:spPr/>
      <dgm:t>
        <a:bodyPr/>
        <a:lstStyle/>
        <a:p>
          <a:r>
            <a:rPr lang="fr-FR" noProof="0" dirty="0"/>
            <a:t>En tant qu’investisseurs institutionnels </a:t>
          </a:r>
        </a:p>
      </dgm:t>
    </dgm:pt>
    <dgm:pt modelId="{6F8177EA-C1BE-3F42-BC45-F68ED9A89E7D}" type="parTrans" cxnId="{06F8A98B-9B57-EE4C-BC87-50EC389E6B42}">
      <dgm:prSet/>
      <dgm:spPr/>
      <dgm:t>
        <a:bodyPr/>
        <a:lstStyle/>
        <a:p>
          <a:endParaRPr lang="en-GB"/>
        </a:p>
      </dgm:t>
    </dgm:pt>
    <dgm:pt modelId="{42CD6D47-367D-584E-9958-B38A07317BB5}" type="sibTrans" cxnId="{06F8A98B-9B57-EE4C-BC87-50EC389E6B42}">
      <dgm:prSet/>
      <dgm:spPr/>
      <dgm:t>
        <a:bodyPr/>
        <a:lstStyle/>
        <a:p>
          <a:endParaRPr lang="en-GB"/>
        </a:p>
      </dgm:t>
    </dgm:pt>
    <dgm:pt modelId="{E5FA1A12-8100-8349-B256-FBDA551B2A73}">
      <dgm:prSet phldrT="[Text]"/>
      <dgm:spPr/>
      <dgm:t>
        <a:bodyPr/>
        <a:lstStyle/>
        <a:p>
          <a:r>
            <a:rPr lang="fr-FR" noProof="0" dirty="0"/>
            <a:t>en apportant leur expertise du risque  </a:t>
          </a:r>
        </a:p>
      </dgm:t>
    </dgm:pt>
    <dgm:pt modelId="{BDE0AA81-6F96-F14F-8DBB-FB71900759BC}" type="parTrans" cxnId="{FC871DCE-3F1C-454E-B322-0EC8C32AB535}">
      <dgm:prSet/>
      <dgm:spPr/>
      <dgm:t>
        <a:bodyPr/>
        <a:lstStyle/>
        <a:p>
          <a:endParaRPr lang="en-GB"/>
        </a:p>
      </dgm:t>
    </dgm:pt>
    <dgm:pt modelId="{5C1CEAD5-F475-694B-B826-3F441E0613F4}" type="sibTrans" cxnId="{FC871DCE-3F1C-454E-B322-0EC8C32AB535}">
      <dgm:prSet/>
      <dgm:spPr/>
      <dgm:t>
        <a:bodyPr/>
        <a:lstStyle/>
        <a:p>
          <a:endParaRPr lang="en-GB"/>
        </a:p>
      </dgm:t>
    </dgm:pt>
    <dgm:pt modelId="{7DAD833B-4F43-CF4D-9EA9-38A04A803CA1}" type="pres">
      <dgm:prSet presAssocID="{13DB664F-B051-3446-BD75-B9927F224C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A7511E8-B88B-B446-A7F1-5516C3E631A8}" type="pres">
      <dgm:prSet presAssocID="{36651146-95EA-4148-AB89-3A414F3C24E6}" presName="root1" presStyleCnt="0"/>
      <dgm:spPr/>
    </dgm:pt>
    <dgm:pt modelId="{26B4932A-B5E8-C94B-9B9E-B687D8552BA6}" type="pres">
      <dgm:prSet presAssocID="{36651146-95EA-4148-AB89-3A414F3C24E6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254BE86-AFAE-A744-A280-CA01C0EF48F6}" type="pres">
      <dgm:prSet presAssocID="{36651146-95EA-4148-AB89-3A414F3C24E6}" presName="level2hierChild" presStyleCnt="0"/>
      <dgm:spPr/>
    </dgm:pt>
    <dgm:pt modelId="{17ED82F1-CF1F-1A4E-B9D0-EDCF9CB0FE76}" type="pres">
      <dgm:prSet presAssocID="{F8BAC39B-34EB-764D-8AAF-7A498360E745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FBFD771B-EE67-A148-8809-DE270BA66175}" type="pres">
      <dgm:prSet presAssocID="{F8BAC39B-34EB-764D-8AAF-7A498360E745}" presName="connTx" presStyleLbl="parChTrans1D2" presStyleIdx="0" presStyleCnt="3"/>
      <dgm:spPr/>
      <dgm:t>
        <a:bodyPr/>
        <a:lstStyle/>
        <a:p>
          <a:endParaRPr lang="fr-FR"/>
        </a:p>
      </dgm:t>
    </dgm:pt>
    <dgm:pt modelId="{6EBD2316-2A17-BA45-A4AB-3573784A81FD}" type="pres">
      <dgm:prSet presAssocID="{A7612D1A-798C-234C-A455-A75067259A48}" presName="root2" presStyleCnt="0"/>
      <dgm:spPr/>
    </dgm:pt>
    <dgm:pt modelId="{BD6A7040-D824-D645-90EF-1ADCF846227D}" type="pres">
      <dgm:prSet presAssocID="{A7612D1A-798C-234C-A455-A75067259A4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1A342DB-96C1-A34A-B8A8-E0B8281027C9}" type="pres">
      <dgm:prSet presAssocID="{A7612D1A-798C-234C-A455-A75067259A48}" presName="level3hierChild" presStyleCnt="0"/>
      <dgm:spPr/>
    </dgm:pt>
    <dgm:pt modelId="{F3BC955E-92B2-5E42-BFDA-074AAA25B787}" type="pres">
      <dgm:prSet presAssocID="{C881FD05-5CF9-EB47-B36E-B941BD824F1D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7C2B8BD9-F82C-B744-8F2B-3758FB57A08C}" type="pres">
      <dgm:prSet presAssocID="{C881FD05-5CF9-EB47-B36E-B941BD824F1D}" presName="connTx" presStyleLbl="parChTrans1D2" presStyleIdx="1" presStyleCnt="3"/>
      <dgm:spPr/>
      <dgm:t>
        <a:bodyPr/>
        <a:lstStyle/>
        <a:p>
          <a:endParaRPr lang="fr-FR"/>
        </a:p>
      </dgm:t>
    </dgm:pt>
    <dgm:pt modelId="{80BB2B4D-8EF7-4843-8697-8EFC98C6BD2C}" type="pres">
      <dgm:prSet presAssocID="{95C617F7-8DFE-A240-886F-7DCB9DDE57AC}" presName="root2" presStyleCnt="0"/>
      <dgm:spPr/>
    </dgm:pt>
    <dgm:pt modelId="{BD1B9701-AEDE-8B40-9A19-A05083C1489F}" type="pres">
      <dgm:prSet presAssocID="{95C617F7-8DFE-A240-886F-7DCB9DDE57AC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D78D6EE-DBF0-204D-9C48-A6121CFABCBA}" type="pres">
      <dgm:prSet presAssocID="{95C617F7-8DFE-A240-886F-7DCB9DDE57AC}" presName="level3hierChild" presStyleCnt="0"/>
      <dgm:spPr/>
    </dgm:pt>
    <dgm:pt modelId="{482D5AC2-9CD8-F045-BA87-B113B2209FE4}" type="pres">
      <dgm:prSet presAssocID="{BDE0AA81-6F96-F14F-8DBB-FB71900759BC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BA72BF97-9B26-0445-BCDE-D543C43275F6}" type="pres">
      <dgm:prSet presAssocID="{BDE0AA81-6F96-F14F-8DBB-FB71900759BC}" presName="connTx" presStyleLbl="parChTrans1D2" presStyleIdx="2" presStyleCnt="3"/>
      <dgm:spPr/>
      <dgm:t>
        <a:bodyPr/>
        <a:lstStyle/>
        <a:p>
          <a:endParaRPr lang="fr-FR"/>
        </a:p>
      </dgm:t>
    </dgm:pt>
    <dgm:pt modelId="{216BC9C1-29A8-D349-B3C8-EFBAB207D04A}" type="pres">
      <dgm:prSet presAssocID="{E5FA1A12-8100-8349-B256-FBDA551B2A73}" presName="root2" presStyleCnt="0"/>
      <dgm:spPr/>
    </dgm:pt>
    <dgm:pt modelId="{6FB946CC-1F34-0042-A6A7-F0476CDF9366}" type="pres">
      <dgm:prSet presAssocID="{E5FA1A12-8100-8349-B256-FBDA551B2A7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539CB73-D637-7940-8EFF-8F15D8791302}" type="pres">
      <dgm:prSet presAssocID="{E5FA1A12-8100-8349-B256-FBDA551B2A73}" presName="level3hierChild" presStyleCnt="0"/>
      <dgm:spPr/>
    </dgm:pt>
    <dgm:pt modelId="{FE1AF840-D7C5-9948-B9A4-E69C98530CC3}" type="pres">
      <dgm:prSet presAssocID="{49BFC7A2-3206-B44B-A934-5FEB14DC90E8}" presName="root1" presStyleCnt="0"/>
      <dgm:spPr/>
    </dgm:pt>
    <dgm:pt modelId="{AD1660B2-BE84-6645-9AA2-C36F838D4038}" type="pres">
      <dgm:prSet presAssocID="{49BFC7A2-3206-B44B-A934-5FEB14DC90E8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5F998BC-7605-0E49-9922-135DA8B07EA6}" type="pres">
      <dgm:prSet presAssocID="{49BFC7A2-3206-B44B-A934-5FEB14DC90E8}" presName="level2hierChild" presStyleCnt="0"/>
      <dgm:spPr/>
    </dgm:pt>
  </dgm:ptLst>
  <dgm:cxnLst>
    <dgm:cxn modelId="{296D3BEC-F2D2-0349-B70A-94F6EA45EC46}" type="presOf" srcId="{13DB664F-B051-3446-BD75-B9927F224C37}" destId="{7DAD833B-4F43-CF4D-9EA9-38A04A803CA1}" srcOrd="0" destOrd="0" presId="urn:microsoft.com/office/officeart/2005/8/layout/hierarchy2"/>
    <dgm:cxn modelId="{7ABB33A1-35B7-9547-8222-102D539627DB}" srcId="{13DB664F-B051-3446-BD75-B9927F224C37}" destId="{36651146-95EA-4148-AB89-3A414F3C24E6}" srcOrd="0" destOrd="0" parTransId="{06F614EE-8A1C-4E46-9727-B8B5FADA96E3}" sibTransId="{E99B5DFD-DF16-8D4D-AD67-C6A130A1AC1F}"/>
    <dgm:cxn modelId="{C7E9033E-12D8-FB4A-8972-E254ED043F3D}" srcId="{36651146-95EA-4148-AB89-3A414F3C24E6}" destId="{A7612D1A-798C-234C-A455-A75067259A48}" srcOrd="0" destOrd="0" parTransId="{F8BAC39B-34EB-764D-8AAF-7A498360E745}" sibTransId="{9035264C-04DC-B342-BFCB-C334F3F5CEFA}"/>
    <dgm:cxn modelId="{9108E844-75A4-9649-874A-81666A3F72A3}" type="presOf" srcId="{F8BAC39B-34EB-764D-8AAF-7A498360E745}" destId="{17ED82F1-CF1F-1A4E-B9D0-EDCF9CB0FE76}" srcOrd="0" destOrd="0" presId="urn:microsoft.com/office/officeart/2005/8/layout/hierarchy2"/>
    <dgm:cxn modelId="{0FF5AD1F-EB57-B14A-A588-4DB762236CEF}" type="presOf" srcId="{49BFC7A2-3206-B44B-A934-5FEB14DC90E8}" destId="{AD1660B2-BE84-6645-9AA2-C36F838D4038}" srcOrd="0" destOrd="0" presId="urn:microsoft.com/office/officeart/2005/8/layout/hierarchy2"/>
    <dgm:cxn modelId="{B1F0E088-79A0-354F-BA53-5120180428AF}" type="presOf" srcId="{C881FD05-5CF9-EB47-B36E-B941BD824F1D}" destId="{F3BC955E-92B2-5E42-BFDA-074AAA25B787}" srcOrd="0" destOrd="0" presId="urn:microsoft.com/office/officeart/2005/8/layout/hierarchy2"/>
    <dgm:cxn modelId="{3BAFFC31-7867-F144-8B6F-BE26C475E993}" type="presOf" srcId="{BDE0AA81-6F96-F14F-8DBB-FB71900759BC}" destId="{BA72BF97-9B26-0445-BCDE-D543C43275F6}" srcOrd="1" destOrd="0" presId="urn:microsoft.com/office/officeart/2005/8/layout/hierarchy2"/>
    <dgm:cxn modelId="{3EEA6887-19D9-824B-8319-08B0E31F90AE}" type="presOf" srcId="{36651146-95EA-4148-AB89-3A414F3C24E6}" destId="{26B4932A-B5E8-C94B-9B9E-B687D8552BA6}" srcOrd="0" destOrd="0" presId="urn:microsoft.com/office/officeart/2005/8/layout/hierarchy2"/>
    <dgm:cxn modelId="{FC871DCE-3F1C-454E-B322-0EC8C32AB535}" srcId="{36651146-95EA-4148-AB89-3A414F3C24E6}" destId="{E5FA1A12-8100-8349-B256-FBDA551B2A73}" srcOrd="2" destOrd="0" parTransId="{BDE0AA81-6F96-F14F-8DBB-FB71900759BC}" sibTransId="{5C1CEAD5-F475-694B-B826-3F441E0613F4}"/>
    <dgm:cxn modelId="{C9CA78DB-D844-D745-BB83-A3D7E4F4179E}" type="presOf" srcId="{E5FA1A12-8100-8349-B256-FBDA551B2A73}" destId="{6FB946CC-1F34-0042-A6A7-F0476CDF9366}" srcOrd="0" destOrd="0" presId="urn:microsoft.com/office/officeart/2005/8/layout/hierarchy2"/>
    <dgm:cxn modelId="{76706BB7-CCA6-F442-835C-E7226CE06DB7}" type="presOf" srcId="{F8BAC39B-34EB-764D-8AAF-7A498360E745}" destId="{FBFD771B-EE67-A148-8809-DE270BA66175}" srcOrd="1" destOrd="0" presId="urn:microsoft.com/office/officeart/2005/8/layout/hierarchy2"/>
    <dgm:cxn modelId="{C8BEF8F0-7528-1841-B20E-E20780D77615}" type="presOf" srcId="{BDE0AA81-6F96-F14F-8DBB-FB71900759BC}" destId="{482D5AC2-9CD8-F045-BA87-B113B2209FE4}" srcOrd="0" destOrd="0" presId="urn:microsoft.com/office/officeart/2005/8/layout/hierarchy2"/>
    <dgm:cxn modelId="{06F8A98B-9B57-EE4C-BC87-50EC389E6B42}" srcId="{13DB664F-B051-3446-BD75-B9927F224C37}" destId="{49BFC7A2-3206-B44B-A934-5FEB14DC90E8}" srcOrd="1" destOrd="0" parTransId="{6F8177EA-C1BE-3F42-BC45-F68ED9A89E7D}" sibTransId="{42CD6D47-367D-584E-9958-B38A07317BB5}"/>
    <dgm:cxn modelId="{A9640FB1-1DBA-714E-94C3-AE9097F33BAA}" type="presOf" srcId="{C881FD05-5CF9-EB47-B36E-B941BD824F1D}" destId="{7C2B8BD9-F82C-B744-8F2B-3758FB57A08C}" srcOrd="1" destOrd="0" presId="urn:microsoft.com/office/officeart/2005/8/layout/hierarchy2"/>
    <dgm:cxn modelId="{A858E3D9-4EE5-904A-B299-492C84F2075B}" type="presOf" srcId="{95C617F7-8DFE-A240-886F-7DCB9DDE57AC}" destId="{BD1B9701-AEDE-8B40-9A19-A05083C1489F}" srcOrd="0" destOrd="0" presId="urn:microsoft.com/office/officeart/2005/8/layout/hierarchy2"/>
    <dgm:cxn modelId="{81505A14-0977-3E42-917B-9267BBCD2FD7}" srcId="{36651146-95EA-4148-AB89-3A414F3C24E6}" destId="{95C617F7-8DFE-A240-886F-7DCB9DDE57AC}" srcOrd="1" destOrd="0" parTransId="{C881FD05-5CF9-EB47-B36E-B941BD824F1D}" sibTransId="{ABD78137-F313-E94F-8103-15F71F273A23}"/>
    <dgm:cxn modelId="{35A47EE2-8914-D842-A598-C90D7E982E2E}" type="presOf" srcId="{A7612D1A-798C-234C-A455-A75067259A48}" destId="{BD6A7040-D824-D645-90EF-1ADCF846227D}" srcOrd="0" destOrd="0" presId="urn:microsoft.com/office/officeart/2005/8/layout/hierarchy2"/>
    <dgm:cxn modelId="{B6B18EFE-BABD-304E-AA98-B1793173F5A8}" type="presParOf" srcId="{7DAD833B-4F43-CF4D-9EA9-38A04A803CA1}" destId="{8A7511E8-B88B-B446-A7F1-5516C3E631A8}" srcOrd="0" destOrd="0" presId="urn:microsoft.com/office/officeart/2005/8/layout/hierarchy2"/>
    <dgm:cxn modelId="{EF2D5088-6C99-F747-9E4F-CCDFC7D323E0}" type="presParOf" srcId="{8A7511E8-B88B-B446-A7F1-5516C3E631A8}" destId="{26B4932A-B5E8-C94B-9B9E-B687D8552BA6}" srcOrd="0" destOrd="0" presId="urn:microsoft.com/office/officeart/2005/8/layout/hierarchy2"/>
    <dgm:cxn modelId="{2B465427-CE91-8943-9ACB-9B36F461FAAE}" type="presParOf" srcId="{8A7511E8-B88B-B446-A7F1-5516C3E631A8}" destId="{5254BE86-AFAE-A744-A280-CA01C0EF48F6}" srcOrd="1" destOrd="0" presId="urn:microsoft.com/office/officeart/2005/8/layout/hierarchy2"/>
    <dgm:cxn modelId="{71B82EF2-8275-3C48-85BB-7E1E2C57ABF2}" type="presParOf" srcId="{5254BE86-AFAE-A744-A280-CA01C0EF48F6}" destId="{17ED82F1-CF1F-1A4E-B9D0-EDCF9CB0FE76}" srcOrd="0" destOrd="0" presId="urn:microsoft.com/office/officeart/2005/8/layout/hierarchy2"/>
    <dgm:cxn modelId="{E84D7E0F-8636-EA47-80FC-95928F8A07BE}" type="presParOf" srcId="{17ED82F1-CF1F-1A4E-B9D0-EDCF9CB0FE76}" destId="{FBFD771B-EE67-A148-8809-DE270BA66175}" srcOrd="0" destOrd="0" presId="urn:microsoft.com/office/officeart/2005/8/layout/hierarchy2"/>
    <dgm:cxn modelId="{9FB4C993-5084-EB42-8BFF-A7D9DF2EE962}" type="presParOf" srcId="{5254BE86-AFAE-A744-A280-CA01C0EF48F6}" destId="{6EBD2316-2A17-BA45-A4AB-3573784A81FD}" srcOrd="1" destOrd="0" presId="urn:microsoft.com/office/officeart/2005/8/layout/hierarchy2"/>
    <dgm:cxn modelId="{BB173589-7481-8E46-ACB1-1B9A3F14890A}" type="presParOf" srcId="{6EBD2316-2A17-BA45-A4AB-3573784A81FD}" destId="{BD6A7040-D824-D645-90EF-1ADCF846227D}" srcOrd="0" destOrd="0" presId="urn:microsoft.com/office/officeart/2005/8/layout/hierarchy2"/>
    <dgm:cxn modelId="{3DA495B1-2216-D741-8E1C-5D0D86441750}" type="presParOf" srcId="{6EBD2316-2A17-BA45-A4AB-3573784A81FD}" destId="{31A342DB-96C1-A34A-B8A8-E0B8281027C9}" srcOrd="1" destOrd="0" presId="urn:microsoft.com/office/officeart/2005/8/layout/hierarchy2"/>
    <dgm:cxn modelId="{69DCDE2D-A561-4243-A44D-CFEEB4EB2C56}" type="presParOf" srcId="{5254BE86-AFAE-A744-A280-CA01C0EF48F6}" destId="{F3BC955E-92B2-5E42-BFDA-074AAA25B787}" srcOrd="2" destOrd="0" presId="urn:microsoft.com/office/officeart/2005/8/layout/hierarchy2"/>
    <dgm:cxn modelId="{6EF80D8A-B5B8-B44A-83C6-C7BEB1E24C27}" type="presParOf" srcId="{F3BC955E-92B2-5E42-BFDA-074AAA25B787}" destId="{7C2B8BD9-F82C-B744-8F2B-3758FB57A08C}" srcOrd="0" destOrd="0" presId="urn:microsoft.com/office/officeart/2005/8/layout/hierarchy2"/>
    <dgm:cxn modelId="{335D9731-9C6A-6C40-B521-BA57616E8050}" type="presParOf" srcId="{5254BE86-AFAE-A744-A280-CA01C0EF48F6}" destId="{80BB2B4D-8EF7-4843-8697-8EFC98C6BD2C}" srcOrd="3" destOrd="0" presId="urn:microsoft.com/office/officeart/2005/8/layout/hierarchy2"/>
    <dgm:cxn modelId="{2035A0C1-C47E-534F-BAE5-AA02D02FEFF4}" type="presParOf" srcId="{80BB2B4D-8EF7-4843-8697-8EFC98C6BD2C}" destId="{BD1B9701-AEDE-8B40-9A19-A05083C1489F}" srcOrd="0" destOrd="0" presId="urn:microsoft.com/office/officeart/2005/8/layout/hierarchy2"/>
    <dgm:cxn modelId="{28FF2DB8-CE21-0B46-82D0-D630931B3136}" type="presParOf" srcId="{80BB2B4D-8EF7-4843-8697-8EFC98C6BD2C}" destId="{0D78D6EE-DBF0-204D-9C48-A6121CFABCBA}" srcOrd="1" destOrd="0" presId="urn:microsoft.com/office/officeart/2005/8/layout/hierarchy2"/>
    <dgm:cxn modelId="{24A01E17-7EB2-AE4F-95FE-03894AE9B654}" type="presParOf" srcId="{5254BE86-AFAE-A744-A280-CA01C0EF48F6}" destId="{482D5AC2-9CD8-F045-BA87-B113B2209FE4}" srcOrd="4" destOrd="0" presId="urn:microsoft.com/office/officeart/2005/8/layout/hierarchy2"/>
    <dgm:cxn modelId="{6B1EC0E7-408D-4C4B-A69C-1B8CE33F864C}" type="presParOf" srcId="{482D5AC2-9CD8-F045-BA87-B113B2209FE4}" destId="{BA72BF97-9B26-0445-BCDE-D543C43275F6}" srcOrd="0" destOrd="0" presId="urn:microsoft.com/office/officeart/2005/8/layout/hierarchy2"/>
    <dgm:cxn modelId="{1FCC06DA-1BDC-5448-B730-F8CB914E3846}" type="presParOf" srcId="{5254BE86-AFAE-A744-A280-CA01C0EF48F6}" destId="{216BC9C1-29A8-D349-B3C8-EFBAB207D04A}" srcOrd="5" destOrd="0" presId="urn:microsoft.com/office/officeart/2005/8/layout/hierarchy2"/>
    <dgm:cxn modelId="{93D4B8DF-B731-E046-93FC-EB544D99D94B}" type="presParOf" srcId="{216BC9C1-29A8-D349-B3C8-EFBAB207D04A}" destId="{6FB946CC-1F34-0042-A6A7-F0476CDF9366}" srcOrd="0" destOrd="0" presId="urn:microsoft.com/office/officeart/2005/8/layout/hierarchy2"/>
    <dgm:cxn modelId="{8120CE8A-CDAA-1B4C-A777-FD9186ADCB37}" type="presParOf" srcId="{216BC9C1-29A8-D349-B3C8-EFBAB207D04A}" destId="{9539CB73-D637-7940-8EFF-8F15D8791302}" srcOrd="1" destOrd="0" presId="urn:microsoft.com/office/officeart/2005/8/layout/hierarchy2"/>
    <dgm:cxn modelId="{6D8B2CB7-F68B-CD40-A75B-C285237DC797}" type="presParOf" srcId="{7DAD833B-4F43-CF4D-9EA9-38A04A803CA1}" destId="{FE1AF840-D7C5-9948-B9A4-E69C98530CC3}" srcOrd="1" destOrd="0" presId="urn:microsoft.com/office/officeart/2005/8/layout/hierarchy2"/>
    <dgm:cxn modelId="{E2321B72-B518-D64A-8089-D7CFD8996AFD}" type="presParOf" srcId="{FE1AF840-D7C5-9948-B9A4-E69C98530CC3}" destId="{AD1660B2-BE84-6645-9AA2-C36F838D4038}" srcOrd="0" destOrd="0" presId="urn:microsoft.com/office/officeart/2005/8/layout/hierarchy2"/>
    <dgm:cxn modelId="{5D177689-B157-8944-BC7A-4CF5ADFCE73A}" type="presParOf" srcId="{FE1AF840-D7C5-9948-B9A4-E69C98530CC3}" destId="{65F998BC-7605-0E49-9922-135DA8B07EA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2D6763-39D0-5F4D-8294-CC54A695E10D}" type="doc">
      <dgm:prSet loTypeId="urn:microsoft.com/office/officeart/2005/8/layout/hierarchy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E8F323-D326-1D4C-9FF6-3B54106B189A}">
      <dgm:prSet phldrT="[Text]"/>
      <dgm:spPr/>
      <dgm:t>
        <a:bodyPr/>
        <a:lstStyle/>
        <a:p>
          <a:r>
            <a:rPr lang="fr-FR" noProof="0" dirty="0">
              <a:latin typeface="Avenir Book" panose="02000503020000020003" pitchFamily="2" charset="0"/>
            </a:rPr>
            <a:t>L’offre</a:t>
          </a:r>
        </a:p>
      </dgm:t>
    </dgm:pt>
    <dgm:pt modelId="{68AF2ACE-8FEC-F146-90BB-7B0E61561FCF}" type="parTrans" cxnId="{2A96E6B7-D780-1E4C-98A8-2E1C4FF1ED91}">
      <dgm:prSet/>
      <dgm:spPr/>
      <dgm:t>
        <a:bodyPr/>
        <a:lstStyle/>
        <a:p>
          <a:endParaRPr lang="en-GB"/>
        </a:p>
      </dgm:t>
    </dgm:pt>
    <dgm:pt modelId="{457E7253-5FB3-6A44-8CF8-4DADF74FA7A4}" type="sibTrans" cxnId="{2A96E6B7-D780-1E4C-98A8-2E1C4FF1ED91}">
      <dgm:prSet/>
      <dgm:spPr/>
      <dgm:t>
        <a:bodyPr/>
        <a:lstStyle/>
        <a:p>
          <a:endParaRPr lang="en-GB"/>
        </a:p>
      </dgm:t>
    </dgm:pt>
    <dgm:pt modelId="{9AD67226-FC36-8D46-84EC-097C6D19F3AA}">
      <dgm:prSet phldrT="[Text]"/>
      <dgm:spPr/>
      <dgm:t>
        <a:bodyPr/>
        <a:lstStyle/>
        <a:p>
          <a:r>
            <a:rPr lang="fr-FR" noProof="0" dirty="0">
              <a:latin typeface="Avenir Book" panose="02000503020000020003" pitchFamily="2" charset="0"/>
            </a:rPr>
            <a:t>Capacité de souscription dans le marché domestique</a:t>
          </a:r>
        </a:p>
      </dgm:t>
    </dgm:pt>
    <dgm:pt modelId="{09AC863E-B339-0C40-93F9-BF2616440D4C}" type="parTrans" cxnId="{E85D2214-6B33-AD4D-8CF7-9BB581E3EF24}">
      <dgm:prSet/>
      <dgm:spPr/>
      <dgm:t>
        <a:bodyPr/>
        <a:lstStyle/>
        <a:p>
          <a:endParaRPr lang="en-GB"/>
        </a:p>
      </dgm:t>
    </dgm:pt>
    <dgm:pt modelId="{CF3370D7-50C5-794C-9A3E-02B73490050B}" type="sibTrans" cxnId="{E85D2214-6B33-AD4D-8CF7-9BB581E3EF24}">
      <dgm:prSet/>
      <dgm:spPr/>
      <dgm:t>
        <a:bodyPr/>
        <a:lstStyle/>
        <a:p>
          <a:endParaRPr lang="en-GB"/>
        </a:p>
      </dgm:t>
    </dgm:pt>
    <dgm:pt modelId="{B2C797F1-7A45-F447-AA3F-31B8D10EF322}">
      <dgm:prSet phldrT="[Text]"/>
      <dgm:spPr/>
      <dgm:t>
        <a:bodyPr/>
        <a:lstStyle/>
        <a:p>
          <a:r>
            <a:rPr lang="fr-FR" noProof="0" dirty="0">
              <a:latin typeface="Avenir Book" panose="02000503020000020003" pitchFamily="2" charset="0"/>
            </a:rPr>
            <a:t>Produits, canaux et modèles économiques innovants </a:t>
          </a:r>
        </a:p>
      </dgm:t>
    </dgm:pt>
    <dgm:pt modelId="{7D3DB29B-6237-0D49-9052-DEBAC25FBEC8}" type="parTrans" cxnId="{90244133-B4C8-4144-AAB8-915F9390A4E4}">
      <dgm:prSet/>
      <dgm:spPr/>
      <dgm:t>
        <a:bodyPr/>
        <a:lstStyle/>
        <a:p>
          <a:endParaRPr lang="en-GB"/>
        </a:p>
      </dgm:t>
    </dgm:pt>
    <dgm:pt modelId="{A80A59D8-841D-C140-B3C9-694E319A5695}" type="sibTrans" cxnId="{90244133-B4C8-4144-AAB8-915F9390A4E4}">
      <dgm:prSet/>
      <dgm:spPr/>
      <dgm:t>
        <a:bodyPr/>
        <a:lstStyle/>
        <a:p>
          <a:endParaRPr lang="en-GB"/>
        </a:p>
      </dgm:t>
    </dgm:pt>
    <dgm:pt modelId="{800C17AD-FF4F-1840-A689-B8F973408BB3}">
      <dgm:prSet phldrT="[Text]"/>
      <dgm:spPr/>
      <dgm:t>
        <a:bodyPr/>
        <a:lstStyle/>
        <a:p>
          <a:r>
            <a:rPr lang="fr-FR" noProof="0" dirty="0">
              <a:latin typeface="Avenir Book" panose="02000503020000020003" pitchFamily="2" charset="0"/>
            </a:rPr>
            <a:t>La demande </a:t>
          </a:r>
        </a:p>
      </dgm:t>
    </dgm:pt>
    <dgm:pt modelId="{ABF7979E-B579-C54A-A850-03BC3A07B08F}" type="parTrans" cxnId="{D0CF82BC-90F7-6444-AE2E-BEEDC904F226}">
      <dgm:prSet/>
      <dgm:spPr/>
      <dgm:t>
        <a:bodyPr/>
        <a:lstStyle/>
        <a:p>
          <a:endParaRPr lang="en-GB"/>
        </a:p>
      </dgm:t>
    </dgm:pt>
    <dgm:pt modelId="{783B9746-3A26-874D-A9B3-93F7173CDCA1}" type="sibTrans" cxnId="{D0CF82BC-90F7-6444-AE2E-BEEDC904F226}">
      <dgm:prSet/>
      <dgm:spPr/>
      <dgm:t>
        <a:bodyPr/>
        <a:lstStyle/>
        <a:p>
          <a:endParaRPr lang="en-GB"/>
        </a:p>
      </dgm:t>
    </dgm:pt>
    <dgm:pt modelId="{39EB2224-05D6-9B4F-B1C1-03C645FB083D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Stimuler la sensibilisation globale de la gestion des risques</a:t>
          </a:r>
        </a:p>
      </dgm:t>
    </dgm:pt>
    <dgm:pt modelId="{98E8A390-4206-024D-A954-68F3F151982D}" type="parTrans" cxnId="{865B7F6C-633D-A04F-A9C3-5628C412EB93}">
      <dgm:prSet/>
      <dgm:spPr/>
      <dgm:t>
        <a:bodyPr/>
        <a:lstStyle/>
        <a:p>
          <a:endParaRPr lang="en-GB"/>
        </a:p>
      </dgm:t>
    </dgm:pt>
    <dgm:pt modelId="{BFFC2BBA-9FC9-7E4D-ACA4-3EB06742395D}" type="sibTrans" cxnId="{865B7F6C-633D-A04F-A9C3-5628C412EB93}">
      <dgm:prSet/>
      <dgm:spPr/>
      <dgm:t>
        <a:bodyPr/>
        <a:lstStyle/>
        <a:p>
          <a:endParaRPr lang="en-GB"/>
        </a:p>
      </dgm:t>
    </dgm:pt>
    <dgm:pt modelId="{418D895A-E665-4940-8D78-E0F84EB43AAA}">
      <dgm:prSet phldrT="[Text]"/>
      <dgm:spPr/>
      <dgm:t>
        <a:bodyPr/>
        <a:lstStyle/>
        <a:p>
          <a:r>
            <a:rPr lang="en-GB" dirty="0"/>
            <a:t>1</a:t>
          </a:r>
          <a:r>
            <a:rPr lang="en-GB"/>
            <a:t>. </a:t>
          </a:r>
          <a:r>
            <a:rPr lang="fr-FR" noProof="0" dirty="0">
              <a:latin typeface="Avenir Book" panose="02000503020000020003" pitchFamily="2" charset="0"/>
            </a:rPr>
            <a:t>Stimuler le marché</a:t>
          </a:r>
        </a:p>
      </dgm:t>
    </dgm:pt>
    <dgm:pt modelId="{B03AF084-4F23-EB40-9024-6B98952E5A39}" type="parTrans" cxnId="{24BE214B-040E-074B-BC53-0CF2D3ECB3EA}">
      <dgm:prSet/>
      <dgm:spPr/>
      <dgm:t>
        <a:bodyPr/>
        <a:lstStyle/>
        <a:p>
          <a:endParaRPr lang="en-GB"/>
        </a:p>
      </dgm:t>
    </dgm:pt>
    <dgm:pt modelId="{7611F3E3-3870-F74F-8AC7-DE21E8718818}" type="sibTrans" cxnId="{24BE214B-040E-074B-BC53-0CF2D3ECB3EA}">
      <dgm:prSet/>
      <dgm:spPr/>
      <dgm:t>
        <a:bodyPr/>
        <a:lstStyle/>
        <a:p>
          <a:endParaRPr lang="en-GB"/>
        </a:p>
      </dgm:t>
    </dgm:pt>
    <dgm:pt modelId="{CD11005A-BDAC-D340-9F3E-37A58B6201A6}">
      <dgm:prSet phldrT="[Text]"/>
      <dgm:spPr/>
      <dgm:t>
        <a:bodyPr/>
        <a:lstStyle/>
        <a:p>
          <a:r>
            <a:rPr lang="fr-FR" noProof="0" dirty="0">
              <a:latin typeface="Avenir Book" panose="02000503020000020003" pitchFamily="2" charset="0"/>
            </a:rPr>
            <a:t>2. Défendre l’assurance contre les risques climatiques </a:t>
          </a:r>
        </a:p>
      </dgm:t>
    </dgm:pt>
    <dgm:pt modelId="{3704B04C-C4EB-3044-8FC8-2EAF91D1BC37}" type="parTrans" cxnId="{4E80F854-E401-EA46-8B3A-F98A3791DBFB}">
      <dgm:prSet/>
      <dgm:spPr/>
      <dgm:t>
        <a:bodyPr/>
        <a:lstStyle/>
        <a:p>
          <a:endParaRPr lang="en-GB"/>
        </a:p>
      </dgm:t>
    </dgm:pt>
    <dgm:pt modelId="{0DDE44E5-F7A4-7547-A9DE-E287AB7B9664}" type="sibTrans" cxnId="{4E80F854-E401-EA46-8B3A-F98A3791DBFB}">
      <dgm:prSet/>
      <dgm:spPr/>
      <dgm:t>
        <a:bodyPr/>
        <a:lstStyle/>
        <a:p>
          <a:endParaRPr lang="en-GB"/>
        </a:p>
      </dgm:t>
    </dgm:pt>
    <dgm:pt modelId="{4AB0D445-F637-0040-BD62-B69985E01CF5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Favoriser la capacité du secteur à développer des produits basés sur les besoins des personnes</a:t>
          </a:r>
        </a:p>
      </dgm:t>
    </dgm:pt>
    <dgm:pt modelId="{0D5446DA-96B9-A349-8DF5-EF382854F03D}" type="parTrans" cxnId="{71DCB81A-4298-B04E-AF16-AECFB9CED071}">
      <dgm:prSet/>
      <dgm:spPr/>
      <dgm:t>
        <a:bodyPr/>
        <a:lstStyle/>
        <a:p>
          <a:endParaRPr lang="en-GB"/>
        </a:p>
      </dgm:t>
    </dgm:pt>
    <dgm:pt modelId="{A4D3865F-4027-2F4E-AA50-803AE70AD682}" type="sibTrans" cxnId="{71DCB81A-4298-B04E-AF16-AECFB9CED071}">
      <dgm:prSet/>
      <dgm:spPr/>
      <dgm:t>
        <a:bodyPr/>
        <a:lstStyle/>
        <a:p>
          <a:endParaRPr lang="en-GB"/>
        </a:p>
      </dgm:t>
    </dgm:pt>
    <dgm:pt modelId="{9BBB1B66-522B-F647-976C-6810A3D46736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Prendre des mesures afin de garantir produits plus abordables   </a:t>
          </a:r>
        </a:p>
      </dgm:t>
    </dgm:pt>
    <dgm:pt modelId="{930804EF-FCB6-CC46-A444-B606BB699F61}" type="parTrans" cxnId="{68A6D782-AF1C-314B-BD10-288F96451A63}">
      <dgm:prSet/>
      <dgm:spPr/>
      <dgm:t>
        <a:bodyPr/>
        <a:lstStyle/>
        <a:p>
          <a:endParaRPr lang="en-GB"/>
        </a:p>
      </dgm:t>
    </dgm:pt>
    <dgm:pt modelId="{BF6CAA43-EE3B-3942-9F81-FAED72885B12}" type="sibTrans" cxnId="{68A6D782-AF1C-314B-BD10-288F96451A63}">
      <dgm:prSet/>
      <dgm:spPr/>
      <dgm:t>
        <a:bodyPr/>
        <a:lstStyle/>
        <a:p>
          <a:endParaRPr lang="en-GB"/>
        </a:p>
      </dgm:t>
    </dgm:pt>
    <dgm:pt modelId="{03D97EF0-DAE1-B548-9551-73BA8B0E7EE2}" type="pres">
      <dgm:prSet presAssocID="{C72D6763-39D0-5F4D-8294-CC54A695E10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CA37EA1-EF97-2642-B04D-809E2B8ED190}" type="pres">
      <dgm:prSet presAssocID="{418D895A-E665-4940-8D78-E0F84EB43AAA}" presName="root1" presStyleCnt="0"/>
      <dgm:spPr/>
    </dgm:pt>
    <dgm:pt modelId="{610C929D-B51F-5E40-9056-0A7665BEC303}" type="pres">
      <dgm:prSet presAssocID="{418D895A-E665-4940-8D78-E0F84EB43AAA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479E07-3CAF-0B49-B382-9F2C315A8BBF}" type="pres">
      <dgm:prSet presAssocID="{418D895A-E665-4940-8D78-E0F84EB43AAA}" presName="level2hierChild" presStyleCnt="0"/>
      <dgm:spPr/>
    </dgm:pt>
    <dgm:pt modelId="{CFD50A34-43CE-1040-A030-812B408AAFE2}" type="pres">
      <dgm:prSet presAssocID="{68AF2ACE-8FEC-F146-90BB-7B0E61561FCF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72FE7402-CD76-704B-890D-C5934AC18D05}" type="pres">
      <dgm:prSet presAssocID="{68AF2ACE-8FEC-F146-90BB-7B0E61561FCF}" presName="connTx" presStyleLbl="parChTrans1D2" presStyleIdx="0" presStyleCnt="2"/>
      <dgm:spPr/>
      <dgm:t>
        <a:bodyPr/>
        <a:lstStyle/>
        <a:p>
          <a:endParaRPr lang="fr-FR"/>
        </a:p>
      </dgm:t>
    </dgm:pt>
    <dgm:pt modelId="{E4AE62E7-8195-3A44-891A-43C54414119C}" type="pres">
      <dgm:prSet presAssocID="{B9E8F323-D326-1D4C-9FF6-3B54106B189A}" presName="root2" presStyleCnt="0"/>
      <dgm:spPr/>
    </dgm:pt>
    <dgm:pt modelId="{B7FBDFC9-AA66-9848-9621-0BDAC63AF44A}" type="pres">
      <dgm:prSet presAssocID="{B9E8F323-D326-1D4C-9FF6-3B54106B189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278C165-4B7F-4A42-8F76-47C77FC6574E}" type="pres">
      <dgm:prSet presAssocID="{B9E8F323-D326-1D4C-9FF6-3B54106B189A}" presName="level3hierChild" presStyleCnt="0"/>
      <dgm:spPr/>
    </dgm:pt>
    <dgm:pt modelId="{A36023E7-52AE-F74E-9BD4-DE91DD107175}" type="pres">
      <dgm:prSet presAssocID="{09AC863E-B339-0C40-93F9-BF2616440D4C}" presName="conn2-1" presStyleLbl="parChTrans1D3" presStyleIdx="0" presStyleCnt="5"/>
      <dgm:spPr/>
      <dgm:t>
        <a:bodyPr/>
        <a:lstStyle/>
        <a:p>
          <a:endParaRPr lang="fr-FR"/>
        </a:p>
      </dgm:t>
    </dgm:pt>
    <dgm:pt modelId="{A014ADDF-8B07-314E-9A0C-7D3E072600F4}" type="pres">
      <dgm:prSet presAssocID="{09AC863E-B339-0C40-93F9-BF2616440D4C}" presName="connTx" presStyleLbl="parChTrans1D3" presStyleIdx="0" presStyleCnt="5"/>
      <dgm:spPr/>
      <dgm:t>
        <a:bodyPr/>
        <a:lstStyle/>
        <a:p>
          <a:endParaRPr lang="fr-FR"/>
        </a:p>
      </dgm:t>
    </dgm:pt>
    <dgm:pt modelId="{312AE14B-0401-6541-9B66-79FE902BC5F5}" type="pres">
      <dgm:prSet presAssocID="{9AD67226-FC36-8D46-84EC-097C6D19F3AA}" presName="root2" presStyleCnt="0"/>
      <dgm:spPr/>
    </dgm:pt>
    <dgm:pt modelId="{AB53BCC2-FB53-4646-94B5-551BA6D9D389}" type="pres">
      <dgm:prSet presAssocID="{9AD67226-FC36-8D46-84EC-097C6D19F3AA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29A856B-E131-8B41-A64C-16B241007A42}" type="pres">
      <dgm:prSet presAssocID="{9AD67226-FC36-8D46-84EC-097C6D19F3AA}" presName="level3hierChild" presStyleCnt="0"/>
      <dgm:spPr/>
    </dgm:pt>
    <dgm:pt modelId="{0FC7DAAA-C0A7-4D4D-9FD9-945F18095E6E}" type="pres">
      <dgm:prSet presAssocID="{7D3DB29B-6237-0D49-9052-DEBAC25FBEC8}" presName="conn2-1" presStyleLbl="parChTrans1D3" presStyleIdx="1" presStyleCnt="5"/>
      <dgm:spPr/>
      <dgm:t>
        <a:bodyPr/>
        <a:lstStyle/>
        <a:p>
          <a:endParaRPr lang="fr-FR"/>
        </a:p>
      </dgm:t>
    </dgm:pt>
    <dgm:pt modelId="{8389633C-44BB-724F-BD6A-2F857C8229DE}" type="pres">
      <dgm:prSet presAssocID="{7D3DB29B-6237-0D49-9052-DEBAC25FBEC8}" presName="connTx" presStyleLbl="parChTrans1D3" presStyleIdx="1" presStyleCnt="5"/>
      <dgm:spPr/>
      <dgm:t>
        <a:bodyPr/>
        <a:lstStyle/>
        <a:p>
          <a:endParaRPr lang="fr-FR"/>
        </a:p>
      </dgm:t>
    </dgm:pt>
    <dgm:pt modelId="{E71ECE71-A3CE-6943-9EAE-EEE3D1B6D815}" type="pres">
      <dgm:prSet presAssocID="{B2C797F1-7A45-F447-AA3F-31B8D10EF322}" presName="root2" presStyleCnt="0"/>
      <dgm:spPr/>
    </dgm:pt>
    <dgm:pt modelId="{38377CD0-924B-DC4B-9FB1-FA7BCF8BC4DB}" type="pres">
      <dgm:prSet presAssocID="{B2C797F1-7A45-F447-AA3F-31B8D10EF322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BD9F9E2-E4F1-6443-B70B-20B7E15B1B2C}" type="pres">
      <dgm:prSet presAssocID="{B2C797F1-7A45-F447-AA3F-31B8D10EF322}" presName="level3hierChild" presStyleCnt="0"/>
      <dgm:spPr/>
    </dgm:pt>
    <dgm:pt modelId="{20F5616B-4233-6E4E-9191-1A0CD49BBD7B}" type="pres">
      <dgm:prSet presAssocID="{ABF7979E-B579-C54A-A850-03BC3A07B08F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A619AD6F-99A0-5B4F-A837-082D0A2C3C07}" type="pres">
      <dgm:prSet presAssocID="{ABF7979E-B579-C54A-A850-03BC3A07B08F}" presName="connTx" presStyleLbl="parChTrans1D2" presStyleIdx="1" presStyleCnt="2"/>
      <dgm:spPr/>
      <dgm:t>
        <a:bodyPr/>
        <a:lstStyle/>
        <a:p>
          <a:endParaRPr lang="fr-FR"/>
        </a:p>
      </dgm:t>
    </dgm:pt>
    <dgm:pt modelId="{3928758A-C726-BD4B-88B4-0D062C3F54EF}" type="pres">
      <dgm:prSet presAssocID="{800C17AD-FF4F-1840-A689-B8F973408BB3}" presName="root2" presStyleCnt="0"/>
      <dgm:spPr/>
    </dgm:pt>
    <dgm:pt modelId="{793358D4-F983-024D-B6EB-5060710325EF}" type="pres">
      <dgm:prSet presAssocID="{800C17AD-FF4F-1840-A689-B8F973408BB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40A363D-9001-A748-ABA6-565FB5F6FEE7}" type="pres">
      <dgm:prSet presAssocID="{800C17AD-FF4F-1840-A689-B8F973408BB3}" presName="level3hierChild" presStyleCnt="0"/>
      <dgm:spPr/>
    </dgm:pt>
    <dgm:pt modelId="{3A78B5F7-A17F-514A-878B-00F48D94FD30}" type="pres">
      <dgm:prSet presAssocID="{98E8A390-4206-024D-A954-68F3F151982D}" presName="conn2-1" presStyleLbl="parChTrans1D3" presStyleIdx="2" presStyleCnt="5"/>
      <dgm:spPr/>
      <dgm:t>
        <a:bodyPr/>
        <a:lstStyle/>
        <a:p>
          <a:endParaRPr lang="fr-FR"/>
        </a:p>
      </dgm:t>
    </dgm:pt>
    <dgm:pt modelId="{F733699B-26DD-C443-A029-4039C83EEEF8}" type="pres">
      <dgm:prSet presAssocID="{98E8A390-4206-024D-A954-68F3F151982D}" presName="connTx" presStyleLbl="parChTrans1D3" presStyleIdx="2" presStyleCnt="5"/>
      <dgm:spPr/>
      <dgm:t>
        <a:bodyPr/>
        <a:lstStyle/>
        <a:p>
          <a:endParaRPr lang="fr-FR"/>
        </a:p>
      </dgm:t>
    </dgm:pt>
    <dgm:pt modelId="{1399159D-5065-DB4A-9027-6F3D60E246FF}" type="pres">
      <dgm:prSet presAssocID="{39EB2224-05D6-9B4F-B1C1-03C645FB083D}" presName="root2" presStyleCnt="0"/>
      <dgm:spPr/>
    </dgm:pt>
    <dgm:pt modelId="{7A4723AD-1032-8945-85F7-221D31BC2F2E}" type="pres">
      <dgm:prSet presAssocID="{39EB2224-05D6-9B4F-B1C1-03C645FB083D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5F86793-F151-1A47-A17C-CF8D00EB5C4D}" type="pres">
      <dgm:prSet presAssocID="{39EB2224-05D6-9B4F-B1C1-03C645FB083D}" presName="level3hierChild" presStyleCnt="0"/>
      <dgm:spPr/>
    </dgm:pt>
    <dgm:pt modelId="{B6CB9A87-23D4-1946-9AC0-B1AB7590E42E}" type="pres">
      <dgm:prSet presAssocID="{0D5446DA-96B9-A349-8DF5-EF382854F03D}" presName="conn2-1" presStyleLbl="parChTrans1D3" presStyleIdx="3" presStyleCnt="5"/>
      <dgm:spPr/>
      <dgm:t>
        <a:bodyPr/>
        <a:lstStyle/>
        <a:p>
          <a:endParaRPr lang="fr-FR"/>
        </a:p>
      </dgm:t>
    </dgm:pt>
    <dgm:pt modelId="{E8840795-133D-284E-B11C-370EFBBF166F}" type="pres">
      <dgm:prSet presAssocID="{0D5446DA-96B9-A349-8DF5-EF382854F03D}" presName="connTx" presStyleLbl="parChTrans1D3" presStyleIdx="3" presStyleCnt="5"/>
      <dgm:spPr/>
      <dgm:t>
        <a:bodyPr/>
        <a:lstStyle/>
        <a:p>
          <a:endParaRPr lang="fr-FR"/>
        </a:p>
      </dgm:t>
    </dgm:pt>
    <dgm:pt modelId="{77CDB549-793F-C747-9694-2321820373ED}" type="pres">
      <dgm:prSet presAssocID="{4AB0D445-F637-0040-BD62-B69985E01CF5}" presName="root2" presStyleCnt="0"/>
      <dgm:spPr/>
    </dgm:pt>
    <dgm:pt modelId="{42F2161C-D026-4B4D-96D4-5662915AC938}" type="pres">
      <dgm:prSet presAssocID="{4AB0D445-F637-0040-BD62-B69985E01CF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29F4314-5290-EA47-B25F-3FA6562485CE}" type="pres">
      <dgm:prSet presAssocID="{4AB0D445-F637-0040-BD62-B69985E01CF5}" presName="level3hierChild" presStyleCnt="0"/>
      <dgm:spPr/>
    </dgm:pt>
    <dgm:pt modelId="{A56BBC6B-2BAC-AB4E-88F5-85026FAD9DFD}" type="pres">
      <dgm:prSet presAssocID="{930804EF-FCB6-CC46-A444-B606BB699F61}" presName="conn2-1" presStyleLbl="parChTrans1D3" presStyleIdx="4" presStyleCnt="5"/>
      <dgm:spPr/>
      <dgm:t>
        <a:bodyPr/>
        <a:lstStyle/>
        <a:p>
          <a:endParaRPr lang="fr-FR"/>
        </a:p>
      </dgm:t>
    </dgm:pt>
    <dgm:pt modelId="{5B29B757-690F-E34E-9E97-DA0FD30FB2F4}" type="pres">
      <dgm:prSet presAssocID="{930804EF-FCB6-CC46-A444-B606BB699F61}" presName="connTx" presStyleLbl="parChTrans1D3" presStyleIdx="4" presStyleCnt="5"/>
      <dgm:spPr/>
      <dgm:t>
        <a:bodyPr/>
        <a:lstStyle/>
        <a:p>
          <a:endParaRPr lang="fr-FR"/>
        </a:p>
      </dgm:t>
    </dgm:pt>
    <dgm:pt modelId="{8D666D04-46AA-6C40-B949-50A3AFB7492D}" type="pres">
      <dgm:prSet presAssocID="{9BBB1B66-522B-F647-976C-6810A3D46736}" presName="root2" presStyleCnt="0"/>
      <dgm:spPr/>
    </dgm:pt>
    <dgm:pt modelId="{8F575C50-1AFF-6A47-9C3D-244C081A112F}" type="pres">
      <dgm:prSet presAssocID="{9BBB1B66-522B-F647-976C-6810A3D46736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B7AD6A9-9FFE-FF48-A0DA-A5072F1776DA}" type="pres">
      <dgm:prSet presAssocID="{9BBB1B66-522B-F647-976C-6810A3D46736}" presName="level3hierChild" presStyleCnt="0"/>
      <dgm:spPr/>
    </dgm:pt>
    <dgm:pt modelId="{D0366868-EA63-6F40-8E46-827272CEDD49}" type="pres">
      <dgm:prSet presAssocID="{CD11005A-BDAC-D340-9F3E-37A58B6201A6}" presName="root1" presStyleCnt="0"/>
      <dgm:spPr/>
    </dgm:pt>
    <dgm:pt modelId="{56705050-32CA-CD4A-97DC-C366ED316190}" type="pres">
      <dgm:prSet presAssocID="{CD11005A-BDAC-D340-9F3E-37A58B6201A6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4088AB3-0D32-E447-BCC8-8818A85D4710}" type="pres">
      <dgm:prSet presAssocID="{CD11005A-BDAC-D340-9F3E-37A58B6201A6}" presName="level2hierChild" presStyleCnt="0"/>
      <dgm:spPr/>
    </dgm:pt>
  </dgm:ptLst>
  <dgm:cxnLst>
    <dgm:cxn modelId="{865B7F6C-633D-A04F-A9C3-5628C412EB93}" srcId="{800C17AD-FF4F-1840-A689-B8F973408BB3}" destId="{39EB2224-05D6-9B4F-B1C1-03C645FB083D}" srcOrd="0" destOrd="0" parTransId="{98E8A390-4206-024D-A954-68F3F151982D}" sibTransId="{BFFC2BBA-9FC9-7E4D-ACA4-3EB06742395D}"/>
    <dgm:cxn modelId="{F625A45C-087E-C342-86CC-F3D39DB7C5BA}" type="presOf" srcId="{39EB2224-05D6-9B4F-B1C1-03C645FB083D}" destId="{7A4723AD-1032-8945-85F7-221D31BC2F2E}" srcOrd="0" destOrd="0" presId="urn:microsoft.com/office/officeart/2005/8/layout/hierarchy2"/>
    <dgm:cxn modelId="{1A20944B-2C2D-B94B-A71A-6624924EAFB0}" type="presOf" srcId="{ABF7979E-B579-C54A-A850-03BC3A07B08F}" destId="{A619AD6F-99A0-5B4F-A837-082D0A2C3C07}" srcOrd="1" destOrd="0" presId="urn:microsoft.com/office/officeart/2005/8/layout/hierarchy2"/>
    <dgm:cxn modelId="{79A234E3-662E-E342-97CA-4639CBEDB304}" type="presOf" srcId="{930804EF-FCB6-CC46-A444-B606BB699F61}" destId="{5B29B757-690F-E34E-9E97-DA0FD30FB2F4}" srcOrd="1" destOrd="0" presId="urn:microsoft.com/office/officeart/2005/8/layout/hierarchy2"/>
    <dgm:cxn modelId="{481F6DA7-4AA3-A14B-9DD8-B14719238583}" type="presOf" srcId="{C72D6763-39D0-5F4D-8294-CC54A695E10D}" destId="{03D97EF0-DAE1-B548-9551-73BA8B0E7EE2}" srcOrd="0" destOrd="0" presId="urn:microsoft.com/office/officeart/2005/8/layout/hierarchy2"/>
    <dgm:cxn modelId="{90244133-B4C8-4144-AAB8-915F9390A4E4}" srcId="{B9E8F323-D326-1D4C-9FF6-3B54106B189A}" destId="{B2C797F1-7A45-F447-AA3F-31B8D10EF322}" srcOrd="1" destOrd="0" parTransId="{7D3DB29B-6237-0D49-9052-DEBAC25FBEC8}" sibTransId="{A80A59D8-841D-C140-B3C9-694E319A5695}"/>
    <dgm:cxn modelId="{E85D2214-6B33-AD4D-8CF7-9BB581E3EF24}" srcId="{B9E8F323-D326-1D4C-9FF6-3B54106B189A}" destId="{9AD67226-FC36-8D46-84EC-097C6D19F3AA}" srcOrd="0" destOrd="0" parTransId="{09AC863E-B339-0C40-93F9-BF2616440D4C}" sibTransId="{CF3370D7-50C5-794C-9A3E-02B73490050B}"/>
    <dgm:cxn modelId="{EB352FC6-32E7-014D-8199-9593EAF8ABEF}" type="presOf" srcId="{98E8A390-4206-024D-A954-68F3F151982D}" destId="{F733699B-26DD-C443-A029-4039C83EEEF8}" srcOrd="1" destOrd="0" presId="urn:microsoft.com/office/officeart/2005/8/layout/hierarchy2"/>
    <dgm:cxn modelId="{DC602C07-39D4-8F4D-8921-518822657346}" type="presOf" srcId="{ABF7979E-B579-C54A-A850-03BC3A07B08F}" destId="{20F5616B-4233-6E4E-9191-1A0CD49BBD7B}" srcOrd="0" destOrd="0" presId="urn:microsoft.com/office/officeart/2005/8/layout/hierarchy2"/>
    <dgm:cxn modelId="{07279C46-3C43-B845-B629-597AB3CDB25E}" type="presOf" srcId="{0D5446DA-96B9-A349-8DF5-EF382854F03D}" destId="{B6CB9A87-23D4-1946-9AC0-B1AB7590E42E}" srcOrd="0" destOrd="0" presId="urn:microsoft.com/office/officeart/2005/8/layout/hierarchy2"/>
    <dgm:cxn modelId="{30DE418F-AE8A-FA49-A5CE-4177EA01B8E1}" type="presOf" srcId="{68AF2ACE-8FEC-F146-90BB-7B0E61561FCF}" destId="{72FE7402-CD76-704B-890D-C5934AC18D05}" srcOrd="1" destOrd="0" presId="urn:microsoft.com/office/officeart/2005/8/layout/hierarchy2"/>
    <dgm:cxn modelId="{E611E482-E1BE-5A48-90FB-506013395458}" type="presOf" srcId="{CD11005A-BDAC-D340-9F3E-37A58B6201A6}" destId="{56705050-32CA-CD4A-97DC-C366ED316190}" srcOrd="0" destOrd="0" presId="urn:microsoft.com/office/officeart/2005/8/layout/hierarchy2"/>
    <dgm:cxn modelId="{E34C75FD-D6CF-C642-9FBA-37D08A29CA37}" type="presOf" srcId="{9AD67226-FC36-8D46-84EC-097C6D19F3AA}" destId="{AB53BCC2-FB53-4646-94B5-551BA6D9D389}" srcOrd="0" destOrd="0" presId="urn:microsoft.com/office/officeart/2005/8/layout/hierarchy2"/>
    <dgm:cxn modelId="{B696C408-BB0B-7649-9022-6B6C219EFA39}" type="presOf" srcId="{4AB0D445-F637-0040-BD62-B69985E01CF5}" destId="{42F2161C-D026-4B4D-96D4-5662915AC938}" srcOrd="0" destOrd="0" presId="urn:microsoft.com/office/officeart/2005/8/layout/hierarchy2"/>
    <dgm:cxn modelId="{8515644F-33E7-D84E-B161-B5A4F063A75A}" type="presOf" srcId="{9BBB1B66-522B-F647-976C-6810A3D46736}" destId="{8F575C50-1AFF-6A47-9C3D-244C081A112F}" srcOrd="0" destOrd="0" presId="urn:microsoft.com/office/officeart/2005/8/layout/hierarchy2"/>
    <dgm:cxn modelId="{68A6D782-AF1C-314B-BD10-288F96451A63}" srcId="{800C17AD-FF4F-1840-A689-B8F973408BB3}" destId="{9BBB1B66-522B-F647-976C-6810A3D46736}" srcOrd="2" destOrd="0" parTransId="{930804EF-FCB6-CC46-A444-B606BB699F61}" sibTransId="{BF6CAA43-EE3B-3942-9F81-FAED72885B12}"/>
    <dgm:cxn modelId="{8B8C4854-111A-E540-B28E-856F0F90771A}" type="presOf" srcId="{930804EF-FCB6-CC46-A444-B606BB699F61}" destId="{A56BBC6B-2BAC-AB4E-88F5-85026FAD9DFD}" srcOrd="0" destOrd="0" presId="urn:microsoft.com/office/officeart/2005/8/layout/hierarchy2"/>
    <dgm:cxn modelId="{48DE6753-0A39-2D49-889E-DF5D25CF9B22}" type="presOf" srcId="{7D3DB29B-6237-0D49-9052-DEBAC25FBEC8}" destId="{8389633C-44BB-724F-BD6A-2F857C8229DE}" srcOrd="1" destOrd="0" presId="urn:microsoft.com/office/officeart/2005/8/layout/hierarchy2"/>
    <dgm:cxn modelId="{EB6E4C17-3DD4-904D-AF0F-CA344EA64CA4}" type="presOf" srcId="{B9E8F323-D326-1D4C-9FF6-3B54106B189A}" destId="{B7FBDFC9-AA66-9848-9621-0BDAC63AF44A}" srcOrd="0" destOrd="0" presId="urn:microsoft.com/office/officeart/2005/8/layout/hierarchy2"/>
    <dgm:cxn modelId="{3EE6783B-D622-C045-8E6E-CE23E473834F}" type="presOf" srcId="{418D895A-E665-4940-8D78-E0F84EB43AAA}" destId="{610C929D-B51F-5E40-9056-0A7665BEC303}" srcOrd="0" destOrd="0" presId="urn:microsoft.com/office/officeart/2005/8/layout/hierarchy2"/>
    <dgm:cxn modelId="{2A96E6B7-D780-1E4C-98A8-2E1C4FF1ED91}" srcId="{418D895A-E665-4940-8D78-E0F84EB43AAA}" destId="{B9E8F323-D326-1D4C-9FF6-3B54106B189A}" srcOrd="0" destOrd="0" parTransId="{68AF2ACE-8FEC-F146-90BB-7B0E61561FCF}" sibTransId="{457E7253-5FB3-6A44-8CF8-4DADF74FA7A4}"/>
    <dgm:cxn modelId="{D0CF82BC-90F7-6444-AE2E-BEEDC904F226}" srcId="{418D895A-E665-4940-8D78-E0F84EB43AAA}" destId="{800C17AD-FF4F-1840-A689-B8F973408BB3}" srcOrd="1" destOrd="0" parTransId="{ABF7979E-B579-C54A-A850-03BC3A07B08F}" sibTransId="{783B9746-3A26-874D-A9B3-93F7173CDCA1}"/>
    <dgm:cxn modelId="{F5FF24AE-2C12-9F45-9C73-CC75147617BB}" type="presOf" srcId="{98E8A390-4206-024D-A954-68F3F151982D}" destId="{3A78B5F7-A17F-514A-878B-00F48D94FD30}" srcOrd="0" destOrd="0" presId="urn:microsoft.com/office/officeart/2005/8/layout/hierarchy2"/>
    <dgm:cxn modelId="{24BE214B-040E-074B-BC53-0CF2D3ECB3EA}" srcId="{C72D6763-39D0-5F4D-8294-CC54A695E10D}" destId="{418D895A-E665-4940-8D78-E0F84EB43AAA}" srcOrd="0" destOrd="0" parTransId="{B03AF084-4F23-EB40-9024-6B98952E5A39}" sibTransId="{7611F3E3-3870-F74F-8AC7-DE21E8718818}"/>
    <dgm:cxn modelId="{57637C4B-EB03-2F40-A8B2-875BE4DA20C5}" type="presOf" srcId="{09AC863E-B339-0C40-93F9-BF2616440D4C}" destId="{A36023E7-52AE-F74E-9BD4-DE91DD107175}" srcOrd="0" destOrd="0" presId="urn:microsoft.com/office/officeart/2005/8/layout/hierarchy2"/>
    <dgm:cxn modelId="{4A937ADC-B626-7B4B-80E3-5BF92D2DEEC4}" type="presOf" srcId="{800C17AD-FF4F-1840-A689-B8F973408BB3}" destId="{793358D4-F983-024D-B6EB-5060710325EF}" srcOrd="0" destOrd="0" presId="urn:microsoft.com/office/officeart/2005/8/layout/hierarchy2"/>
    <dgm:cxn modelId="{4E80F854-E401-EA46-8B3A-F98A3791DBFB}" srcId="{C72D6763-39D0-5F4D-8294-CC54A695E10D}" destId="{CD11005A-BDAC-D340-9F3E-37A58B6201A6}" srcOrd="1" destOrd="0" parTransId="{3704B04C-C4EB-3044-8FC8-2EAF91D1BC37}" sibTransId="{0DDE44E5-F7A4-7547-A9DE-E287AB7B9664}"/>
    <dgm:cxn modelId="{E34E2223-EC8B-A843-8764-9FBF36691837}" type="presOf" srcId="{B2C797F1-7A45-F447-AA3F-31B8D10EF322}" destId="{38377CD0-924B-DC4B-9FB1-FA7BCF8BC4DB}" srcOrd="0" destOrd="0" presId="urn:microsoft.com/office/officeart/2005/8/layout/hierarchy2"/>
    <dgm:cxn modelId="{BD8BB21B-BD7A-8247-9974-79D7A96A38C6}" type="presOf" srcId="{68AF2ACE-8FEC-F146-90BB-7B0E61561FCF}" destId="{CFD50A34-43CE-1040-A030-812B408AAFE2}" srcOrd="0" destOrd="0" presId="urn:microsoft.com/office/officeart/2005/8/layout/hierarchy2"/>
    <dgm:cxn modelId="{71DCB81A-4298-B04E-AF16-AECFB9CED071}" srcId="{800C17AD-FF4F-1840-A689-B8F973408BB3}" destId="{4AB0D445-F637-0040-BD62-B69985E01CF5}" srcOrd="1" destOrd="0" parTransId="{0D5446DA-96B9-A349-8DF5-EF382854F03D}" sibTransId="{A4D3865F-4027-2F4E-AA50-803AE70AD682}"/>
    <dgm:cxn modelId="{40FB6FCE-2690-2E4C-BC29-AFBAAF7F175A}" type="presOf" srcId="{7D3DB29B-6237-0D49-9052-DEBAC25FBEC8}" destId="{0FC7DAAA-C0A7-4D4D-9FD9-945F18095E6E}" srcOrd="0" destOrd="0" presId="urn:microsoft.com/office/officeart/2005/8/layout/hierarchy2"/>
    <dgm:cxn modelId="{9D8EC92B-3845-8F4F-8E95-E7E6CCC84F05}" type="presOf" srcId="{0D5446DA-96B9-A349-8DF5-EF382854F03D}" destId="{E8840795-133D-284E-B11C-370EFBBF166F}" srcOrd="1" destOrd="0" presId="urn:microsoft.com/office/officeart/2005/8/layout/hierarchy2"/>
    <dgm:cxn modelId="{B22B479A-D56A-C948-84C6-9F5F5BD5DF01}" type="presOf" srcId="{09AC863E-B339-0C40-93F9-BF2616440D4C}" destId="{A014ADDF-8B07-314E-9A0C-7D3E072600F4}" srcOrd="1" destOrd="0" presId="urn:microsoft.com/office/officeart/2005/8/layout/hierarchy2"/>
    <dgm:cxn modelId="{3BD69859-4470-3249-98E7-895465A904F3}" type="presParOf" srcId="{03D97EF0-DAE1-B548-9551-73BA8B0E7EE2}" destId="{FCA37EA1-EF97-2642-B04D-809E2B8ED190}" srcOrd="0" destOrd="0" presId="urn:microsoft.com/office/officeart/2005/8/layout/hierarchy2"/>
    <dgm:cxn modelId="{B894AD95-6D61-C64C-B107-6FB4341FB3F4}" type="presParOf" srcId="{FCA37EA1-EF97-2642-B04D-809E2B8ED190}" destId="{610C929D-B51F-5E40-9056-0A7665BEC303}" srcOrd="0" destOrd="0" presId="urn:microsoft.com/office/officeart/2005/8/layout/hierarchy2"/>
    <dgm:cxn modelId="{8D3CB943-2BF9-994F-8492-622D3DA3D287}" type="presParOf" srcId="{FCA37EA1-EF97-2642-B04D-809E2B8ED190}" destId="{AF479E07-3CAF-0B49-B382-9F2C315A8BBF}" srcOrd="1" destOrd="0" presId="urn:microsoft.com/office/officeart/2005/8/layout/hierarchy2"/>
    <dgm:cxn modelId="{40193316-B749-5E4B-A7F5-A5B5381DA8D2}" type="presParOf" srcId="{AF479E07-3CAF-0B49-B382-9F2C315A8BBF}" destId="{CFD50A34-43CE-1040-A030-812B408AAFE2}" srcOrd="0" destOrd="0" presId="urn:microsoft.com/office/officeart/2005/8/layout/hierarchy2"/>
    <dgm:cxn modelId="{4B6D4006-041D-2041-99C7-05BB3076FEE9}" type="presParOf" srcId="{CFD50A34-43CE-1040-A030-812B408AAFE2}" destId="{72FE7402-CD76-704B-890D-C5934AC18D05}" srcOrd="0" destOrd="0" presId="urn:microsoft.com/office/officeart/2005/8/layout/hierarchy2"/>
    <dgm:cxn modelId="{5F82E73A-52BA-DF42-B2A5-66BF59A757D6}" type="presParOf" srcId="{AF479E07-3CAF-0B49-B382-9F2C315A8BBF}" destId="{E4AE62E7-8195-3A44-891A-43C54414119C}" srcOrd="1" destOrd="0" presId="urn:microsoft.com/office/officeart/2005/8/layout/hierarchy2"/>
    <dgm:cxn modelId="{02EE939A-59A4-F14A-B73A-170172EB88C9}" type="presParOf" srcId="{E4AE62E7-8195-3A44-891A-43C54414119C}" destId="{B7FBDFC9-AA66-9848-9621-0BDAC63AF44A}" srcOrd="0" destOrd="0" presId="urn:microsoft.com/office/officeart/2005/8/layout/hierarchy2"/>
    <dgm:cxn modelId="{2873A3BB-DA50-AA48-B2E1-CDFFDC6650F5}" type="presParOf" srcId="{E4AE62E7-8195-3A44-891A-43C54414119C}" destId="{E278C165-4B7F-4A42-8F76-47C77FC6574E}" srcOrd="1" destOrd="0" presId="urn:microsoft.com/office/officeart/2005/8/layout/hierarchy2"/>
    <dgm:cxn modelId="{8994054A-27C7-0447-84F2-1C27172751F0}" type="presParOf" srcId="{E278C165-4B7F-4A42-8F76-47C77FC6574E}" destId="{A36023E7-52AE-F74E-9BD4-DE91DD107175}" srcOrd="0" destOrd="0" presId="urn:microsoft.com/office/officeart/2005/8/layout/hierarchy2"/>
    <dgm:cxn modelId="{07CDE4CF-B34B-824D-9085-9910966406AD}" type="presParOf" srcId="{A36023E7-52AE-F74E-9BD4-DE91DD107175}" destId="{A014ADDF-8B07-314E-9A0C-7D3E072600F4}" srcOrd="0" destOrd="0" presId="urn:microsoft.com/office/officeart/2005/8/layout/hierarchy2"/>
    <dgm:cxn modelId="{0188BC93-043C-954F-BC38-ED0C264A7063}" type="presParOf" srcId="{E278C165-4B7F-4A42-8F76-47C77FC6574E}" destId="{312AE14B-0401-6541-9B66-79FE902BC5F5}" srcOrd="1" destOrd="0" presId="urn:microsoft.com/office/officeart/2005/8/layout/hierarchy2"/>
    <dgm:cxn modelId="{8869F71B-F96E-5A48-8782-64E3840CBC98}" type="presParOf" srcId="{312AE14B-0401-6541-9B66-79FE902BC5F5}" destId="{AB53BCC2-FB53-4646-94B5-551BA6D9D389}" srcOrd="0" destOrd="0" presId="urn:microsoft.com/office/officeart/2005/8/layout/hierarchy2"/>
    <dgm:cxn modelId="{4E3A0141-A2BB-5745-89EB-6369C407A970}" type="presParOf" srcId="{312AE14B-0401-6541-9B66-79FE902BC5F5}" destId="{429A856B-E131-8B41-A64C-16B241007A42}" srcOrd="1" destOrd="0" presId="urn:microsoft.com/office/officeart/2005/8/layout/hierarchy2"/>
    <dgm:cxn modelId="{50092CBE-C026-654A-9893-1E538D840BA1}" type="presParOf" srcId="{E278C165-4B7F-4A42-8F76-47C77FC6574E}" destId="{0FC7DAAA-C0A7-4D4D-9FD9-945F18095E6E}" srcOrd="2" destOrd="0" presId="urn:microsoft.com/office/officeart/2005/8/layout/hierarchy2"/>
    <dgm:cxn modelId="{6FA96B1E-6366-6044-8CDB-A7C37BFDE49C}" type="presParOf" srcId="{0FC7DAAA-C0A7-4D4D-9FD9-945F18095E6E}" destId="{8389633C-44BB-724F-BD6A-2F857C8229DE}" srcOrd="0" destOrd="0" presId="urn:microsoft.com/office/officeart/2005/8/layout/hierarchy2"/>
    <dgm:cxn modelId="{52654D52-94F6-0643-BFA8-60D991541E10}" type="presParOf" srcId="{E278C165-4B7F-4A42-8F76-47C77FC6574E}" destId="{E71ECE71-A3CE-6943-9EAE-EEE3D1B6D815}" srcOrd="3" destOrd="0" presId="urn:microsoft.com/office/officeart/2005/8/layout/hierarchy2"/>
    <dgm:cxn modelId="{41C7173C-44B4-9B4A-8326-04382FBF0926}" type="presParOf" srcId="{E71ECE71-A3CE-6943-9EAE-EEE3D1B6D815}" destId="{38377CD0-924B-DC4B-9FB1-FA7BCF8BC4DB}" srcOrd="0" destOrd="0" presId="urn:microsoft.com/office/officeart/2005/8/layout/hierarchy2"/>
    <dgm:cxn modelId="{4111BA30-A3CF-B244-8647-E41731323228}" type="presParOf" srcId="{E71ECE71-A3CE-6943-9EAE-EEE3D1B6D815}" destId="{1BD9F9E2-E4F1-6443-B70B-20B7E15B1B2C}" srcOrd="1" destOrd="0" presId="urn:microsoft.com/office/officeart/2005/8/layout/hierarchy2"/>
    <dgm:cxn modelId="{F352A731-2671-B44C-94EC-EBE8651E096E}" type="presParOf" srcId="{AF479E07-3CAF-0B49-B382-9F2C315A8BBF}" destId="{20F5616B-4233-6E4E-9191-1A0CD49BBD7B}" srcOrd="2" destOrd="0" presId="urn:microsoft.com/office/officeart/2005/8/layout/hierarchy2"/>
    <dgm:cxn modelId="{37EA8263-AE63-1D43-B927-99CAA51B4B1F}" type="presParOf" srcId="{20F5616B-4233-6E4E-9191-1A0CD49BBD7B}" destId="{A619AD6F-99A0-5B4F-A837-082D0A2C3C07}" srcOrd="0" destOrd="0" presId="urn:microsoft.com/office/officeart/2005/8/layout/hierarchy2"/>
    <dgm:cxn modelId="{EED18E69-1B53-924F-88E3-FAA325D3A968}" type="presParOf" srcId="{AF479E07-3CAF-0B49-B382-9F2C315A8BBF}" destId="{3928758A-C726-BD4B-88B4-0D062C3F54EF}" srcOrd="3" destOrd="0" presId="urn:microsoft.com/office/officeart/2005/8/layout/hierarchy2"/>
    <dgm:cxn modelId="{4DC186B3-835C-7C4C-A710-C9D8D02EEC02}" type="presParOf" srcId="{3928758A-C726-BD4B-88B4-0D062C3F54EF}" destId="{793358D4-F983-024D-B6EB-5060710325EF}" srcOrd="0" destOrd="0" presId="urn:microsoft.com/office/officeart/2005/8/layout/hierarchy2"/>
    <dgm:cxn modelId="{9F9C9E2D-760B-C74A-945B-DD4A00796A51}" type="presParOf" srcId="{3928758A-C726-BD4B-88B4-0D062C3F54EF}" destId="{C40A363D-9001-A748-ABA6-565FB5F6FEE7}" srcOrd="1" destOrd="0" presId="urn:microsoft.com/office/officeart/2005/8/layout/hierarchy2"/>
    <dgm:cxn modelId="{FABBC302-9214-DA44-9073-08DA191FB813}" type="presParOf" srcId="{C40A363D-9001-A748-ABA6-565FB5F6FEE7}" destId="{3A78B5F7-A17F-514A-878B-00F48D94FD30}" srcOrd="0" destOrd="0" presId="urn:microsoft.com/office/officeart/2005/8/layout/hierarchy2"/>
    <dgm:cxn modelId="{F8F30A4D-4E30-004D-A7B3-A15AE5307120}" type="presParOf" srcId="{3A78B5F7-A17F-514A-878B-00F48D94FD30}" destId="{F733699B-26DD-C443-A029-4039C83EEEF8}" srcOrd="0" destOrd="0" presId="urn:microsoft.com/office/officeart/2005/8/layout/hierarchy2"/>
    <dgm:cxn modelId="{8A645958-815C-CD42-9C75-4658C31089B8}" type="presParOf" srcId="{C40A363D-9001-A748-ABA6-565FB5F6FEE7}" destId="{1399159D-5065-DB4A-9027-6F3D60E246FF}" srcOrd="1" destOrd="0" presId="urn:microsoft.com/office/officeart/2005/8/layout/hierarchy2"/>
    <dgm:cxn modelId="{4C45B03A-951C-B148-892B-69B8A78F7DD6}" type="presParOf" srcId="{1399159D-5065-DB4A-9027-6F3D60E246FF}" destId="{7A4723AD-1032-8945-85F7-221D31BC2F2E}" srcOrd="0" destOrd="0" presId="urn:microsoft.com/office/officeart/2005/8/layout/hierarchy2"/>
    <dgm:cxn modelId="{4616BF51-0C44-5E4C-89D8-A058BBC4933B}" type="presParOf" srcId="{1399159D-5065-DB4A-9027-6F3D60E246FF}" destId="{C5F86793-F151-1A47-A17C-CF8D00EB5C4D}" srcOrd="1" destOrd="0" presId="urn:microsoft.com/office/officeart/2005/8/layout/hierarchy2"/>
    <dgm:cxn modelId="{EC74865B-1AEC-4540-8310-A83465CA2DA3}" type="presParOf" srcId="{C40A363D-9001-A748-ABA6-565FB5F6FEE7}" destId="{B6CB9A87-23D4-1946-9AC0-B1AB7590E42E}" srcOrd="2" destOrd="0" presId="urn:microsoft.com/office/officeart/2005/8/layout/hierarchy2"/>
    <dgm:cxn modelId="{E327131C-1B40-1A4D-BC06-852B86DAC4DC}" type="presParOf" srcId="{B6CB9A87-23D4-1946-9AC0-B1AB7590E42E}" destId="{E8840795-133D-284E-B11C-370EFBBF166F}" srcOrd="0" destOrd="0" presId="urn:microsoft.com/office/officeart/2005/8/layout/hierarchy2"/>
    <dgm:cxn modelId="{79DF17E4-71A9-5C4F-BE9A-85D55F5EC284}" type="presParOf" srcId="{C40A363D-9001-A748-ABA6-565FB5F6FEE7}" destId="{77CDB549-793F-C747-9694-2321820373ED}" srcOrd="3" destOrd="0" presId="urn:microsoft.com/office/officeart/2005/8/layout/hierarchy2"/>
    <dgm:cxn modelId="{AC1B4C9B-008B-C24A-973A-07DA359E92D8}" type="presParOf" srcId="{77CDB549-793F-C747-9694-2321820373ED}" destId="{42F2161C-D026-4B4D-96D4-5662915AC938}" srcOrd="0" destOrd="0" presId="urn:microsoft.com/office/officeart/2005/8/layout/hierarchy2"/>
    <dgm:cxn modelId="{84637CEB-EF82-7B40-9C1F-F4C7D9A6D3BB}" type="presParOf" srcId="{77CDB549-793F-C747-9694-2321820373ED}" destId="{329F4314-5290-EA47-B25F-3FA6562485CE}" srcOrd="1" destOrd="0" presId="urn:microsoft.com/office/officeart/2005/8/layout/hierarchy2"/>
    <dgm:cxn modelId="{6D1469A7-93AE-204B-B071-36717B54A6F5}" type="presParOf" srcId="{C40A363D-9001-A748-ABA6-565FB5F6FEE7}" destId="{A56BBC6B-2BAC-AB4E-88F5-85026FAD9DFD}" srcOrd="4" destOrd="0" presId="urn:microsoft.com/office/officeart/2005/8/layout/hierarchy2"/>
    <dgm:cxn modelId="{6AE60FD6-04E8-5941-B1ED-EE6E33C8D605}" type="presParOf" srcId="{A56BBC6B-2BAC-AB4E-88F5-85026FAD9DFD}" destId="{5B29B757-690F-E34E-9E97-DA0FD30FB2F4}" srcOrd="0" destOrd="0" presId="urn:microsoft.com/office/officeart/2005/8/layout/hierarchy2"/>
    <dgm:cxn modelId="{EDDCB59C-E0B6-A04F-8A53-436EDFD5E29D}" type="presParOf" srcId="{C40A363D-9001-A748-ABA6-565FB5F6FEE7}" destId="{8D666D04-46AA-6C40-B949-50A3AFB7492D}" srcOrd="5" destOrd="0" presId="urn:microsoft.com/office/officeart/2005/8/layout/hierarchy2"/>
    <dgm:cxn modelId="{A8E6EE0A-9E0D-2649-BB67-1712965F96C4}" type="presParOf" srcId="{8D666D04-46AA-6C40-B949-50A3AFB7492D}" destId="{8F575C50-1AFF-6A47-9C3D-244C081A112F}" srcOrd="0" destOrd="0" presId="urn:microsoft.com/office/officeart/2005/8/layout/hierarchy2"/>
    <dgm:cxn modelId="{71CEB16E-C3BD-F747-8B34-46F7A9C8B008}" type="presParOf" srcId="{8D666D04-46AA-6C40-B949-50A3AFB7492D}" destId="{2B7AD6A9-9FFE-FF48-A0DA-A5072F1776DA}" srcOrd="1" destOrd="0" presId="urn:microsoft.com/office/officeart/2005/8/layout/hierarchy2"/>
    <dgm:cxn modelId="{C1E91A06-7A42-9340-93C0-F1F6EC21EFDB}" type="presParOf" srcId="{03D97EF0-DAE1-B548-9551-73BA8B0E7EE2}" destId="{D0366868-EA63-6F40-8E46-827272CEDD49}" srcOrd="1" destOrd="0" presId="urn:microsoft.com/office/officeart/2005/8/layout/hierarchy2"/>
    <dgm:cxn modelId="{62E4A6A4-9A59-314B-89CC-BC92E2B2A844}" type="presParOf" srcId="{D0366868-EA63-6F40-8E46-827272CEDD49}" destId="{56705050-32CA-CD4A-97DC-C366ED316190}" srcOrd="0" destOrd="0" presId="urn:microsoft.com/office/officeart/2005/8/layout/hierarchy2"/>
    <dgm:cxn modelId="{244EABC6-5D0E-B644-BFB3-D689219F9BA6}" type="presParOf" srcId="{D0366868-EA63-6F40-8E46-827272CEDD49}" destId="{44088AB3-0D32-E447-BCC8-8818A85D471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DFCF17-4D38-8349-8ECD-42A877587D9D}" type="doc">
      <dgm:prSet loTypeId="urn:microsoft.com/office/officeart/2005/8/layout/default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559FB44-87E8-8745-A747-D31BA4EE9E47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Renforcement des capacités du secteur local</a:t>
          </a:r>
        </a:p>
      </dgm:t>
    </dgm:pt>
    <dgm:pt modelId="{2366CFDD-14AF-9C4B-B2BE-91C21B0B9EE9}" type="parTrans" cxnId="{FAB5EDF4-5C93-7E44-ADD6-A58EB0B7F0D8}">
      <dgm:prSet/>
      <dgm:spPr/>
      <dgm:t>
        <a:bodyPr/>
        <a:lstStyle/>
        <a:p>
          <a:endParaRPr lang="en-GB"/>
        </a:p>
      </dgm:t>
    </dgm:pt>
    <dgm:pt modelId="{F20FA744-133D-FE4A-B331-4662EF592C71}" type="sibTrans" cxnId="{FAB5EDF4-5C93-7E44-ADD6-A58EB0B7F0D8}">
      <dgm:prSet/>
      <dgm:spPr/>
      <dgm:t>
        <a:bodyPr/>
        <a:lstStyle/>
        <a:p>
          <a:endParaRPr lang="en-GB"/>
        </a:p>
      </dgm:t>
    </dgm:pt>
    <dgm:pt modelId="{BF8F8A95-6853-0943-9410-CB3EA2A18B57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Licences pour les assureurs ayant une expertise </a:t>
          </a:r>
        </a:p>
      </dgm:t>
    </dgm:pt>
    <dgm:pt modelId="{41F1B211-8155-C541-B56E-D387D23C5AF2}" type="parTrans" cxnId="{20DB4546-C9EB-AD45-8FFD-4D12D24309DA}">
      <dgm:prSet/>
      <dgm:spPr/>
      <dgm:t>
        <a:bodyPr/>
        <a:lstStyle/>
        <a:p>
          <a:endParaRPr lang="en-GB"/>
        </a:p>
      </dgm:t>
    </dgm:pt>
    <dgm:pt modelId="{57A6BBB7-973A-CD4B-A485-F187A9FBF31C}" type="sibTrans" cxnId="{20DB4546-C9EB-AD45-8FFD-4D12D24309DA}">
      <dgm:prSet/>
      <dgm:spPr/>
      <dgm:t>
        <a:bodyPr/>
        <a:lstStyle/>
        <a:p>
          <a:endParaRPr lang="en-GB"/>
        </a:p>
      </dgm:t>
    </dgm:pt>
    <dgm:pt modelId="{53FFB1E1-5652-C442-84AE-9562ED88D936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Programmes d’assurance gérés par le gouvernement </a:t>
          </a:r>
        </a:p>
      </dgm:t>
    </dgm:pt>
    <dgm:pt modelId="{D0FE0B8F-28DE-8A4F-8F71-354DB38DF5EB}" type="parTrans" cxnId="{21C6B8E3-FF5F-FB4A-B1CC-0743C631AE7C}">
      <dgm:prSet/>
      <dgm:spPr/>
      <dgm:t>
        <a:bodyPr/>
        <a:lstStyle/>
        <a:p>
          <a:endParaRPr lang="en-GB"/>
        </a:p>
      </dgm:t>
    </dgm:pt>
    <dgm:pt modelId="{D5CE3381-CECF-CF4A-BAC7-AA1D4C2E3BB7}" type="sibTrans" cxnId="{21C6B8E3-FF5F-FB4A-B1CC-0743C631AE7C}">
      <dgm:prSet/>
      <dgm:spPr/>
      <dgm:t>
        <a:bodyPr/>
        <a:lstStyle/>
        <a:p>
          <a:endParaRPr lang="en-GB"/>
        </a:p>
      </dgm:t>
    </dgm:pt>
    <dgm:pt modelId="{814BFD62-F16C-8041-9D46-C8D29926FB87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Groupements de coassurance </a:t>
          </a:r>
        </a:p>
      </dgm:t>
    </dgm:pt>
    <dgm:pt modelId="{D213D763-3493-8B42-85FF-BB1FBC45627C}" type="parTrans" cxnId="{2E724F06-F374-B549-9351-A5B0A9B36A0B}">
      <dgm:prSet/>
      <dgm:spPr/>
      <dgm:t>
        <a:bodyPr/>
        <a:lstStyle/>
        <a:p>
          <a:endParaRPr lang="en-GB"/>
        </a:p>
      </dgm:t>
    </dgm:pt>
    <dgm:pt modelId="{9A74662A-CAE6-2D47-ADFD-621070C433D7}" type="sibTrans" cxnId="{2E724F06-F374-B549-9351-A5B0A9B36A0B}">
      <dgm:prSet/>
      <dgm:spPr/>
      <dgm:t>
        <a:bodyPr/>
        <a:lstStyle/>
        <a:p>
          <a:endParaRPr lang="en-GB"/>
        </a:p>
      </dgm:t>
    </dgm:pt>
    <dgm:pt modelId="{BC64B433-658A-6F45-BD97-0F13559DAFA1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Organes régionaux de groupement des risques pour opérer sur le marché domestique en tant que porteurs de risques</a:t>
          </a:r>
        </a:p>
      </dgm:t>
    </dgm:pt>
    <dgm:pt modelId="{563E4359-7124-5846-82DE-A54A2B397DEC}" type="parTrans" cxnId="{86F4B185-5678-5847-A16B-8F6991EE3BE8}">
      <dgm:prSet/>
      <dgm:spPr/>
      <dgm:t>
        <a:bodyPr/>
        <a:lstStyle/>
        <a:p>
          <a:endParaRPr lang="en-GB"/>
        </a:p>
      </dgm:t>
    </dgm:pt>
    <dgm:pt modelId="{5A2F712F-3DF1-A04C-BDEC-3420D93B1CD1}" type="sibTrans" cxnId="{86F4B185-5678-5847-A16B-8F6991EE3BE8}">
      <dgm:prSet/>
      <dgm:spPr/>
      <dgm:t>
        <a:bodyPr/>
        <a:lstStyle/>
        <a:p>
          <a:endParaRPr lang="en-GB"/>
        </a:p>
      </dgm:t>
    </dgm:pt>
    <dgm:pt modelId="{57E95711-CB2B-AB4A-9C67-939D8FDEFAC7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Accès à une réassurance mondiale </a:t>
          </a:r>
        </a:p>
      </dgm:t>
    </dgm:pt>
    <dgm:pt modelId="{48981AE2-657A-8247-A3D5-E91F9144B256}" type="parTrans" cxnId="{F688F5FA-F8CA-114D-8D83-F16DD40F8755}">
      <dgm:prSet/>
      <dgm:spPr/>
      <dgm:t>
        <a:bodyPr/>
        <a:lstStyle/>
        <a:p>
          <a:endParaRPr lang="en-GB"/>
        </a:p>
      </dgm:t>
    </dgm:pt>
    <dgm:pt modelId="{12CD2552-A3E8-604B-8490-4CBB9882BF2A}" type="sibTrans" cxnId="{F688F5FA-F8CA-114D-8D83-F16DD40F8755}">
      <dgm:prSet/>
      <dgm:spPr/>
      <dgm:t>
        <a:bodyPr/>
        <a:lstStyle/>
        <a:p>
          <a:endParaRPr lang="en-GB"/>
        </a:p>
      </dgm:t>
    </dgm:pt>
    <dgm:pt modelId="{75A7AFD7-1689-514D-BC93-DCC42C56B924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Accès à l’assurance au-delà des frontières  </a:t>
          </a:r>
        </a:p>
      </dgm:t>
    </dgm:pt>
    <dgm:pt modelId="{76AADB1B-6779-F34C-ABCA-74EF05C682AD}" type="parTrans" cxnId="{03332A39-AABB-8847-BEE2-2ABBDE337A4E}">
      <dgm:prSet/>
      <dgm:spPr/>
      <dgm:t>
        <a:bodyPr/>
        <a:lstStyle/>
        <a:p>
          <a:endParaRPr lang="en-GB"/>
        </a:p>
      </dgm:t>
    </dgm:pt>
    <dgm:pt modelId="{14F46AC5-2736-1B46-96B8-A9E9B970F44F}" type="sibTrans" cxnId="{03332A39-AABB-8847-BEE2-2ABBDE337A4E}">
      <dgm:prSet/>
      <dgm:spPr/>
      <dgm:t>
        <a:bodyPr/>
        <a:lstStyle/>
        <a:p>
          <a:endParaRPr lang="en-GB"/>
        </a:p>
      </dgm:t>
    </dgm:pt>
    <dgm:pt modelId="{8C5B5BD1-568F-8E49-B773-07DC84665DA3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Fournisseurs de services techniques </a:t>
          </a:r>
        </a:p>
      </dgm:t>
    </dgm:pt>
    <dgm:pt modelId="{3D4A2308-0BE4-DB47-B713-3B4A699FC284}" type="parTrans" cxnId="{E34B56D7-0E52-524D-89DD-BDE88B0465E0}">
      <dgm:prSet/>
      <dgm:spPr/>
      <dgm:t>
        <a:bodyPr/>
        <a:lstStyle/>
        <a:p>
          <a:endParaRPr lang="en-GB"/>
        </a:p>
      </dgm:t>
    </dgm:pt>
    <dgm:pt modelId="{81F7A80B-73A2-FD4B-92F7-598490B83034}" type="sibTrans" cxnId="{E34B56D7-0E52-524D-89DD-BDE88B0465E0}">
      <dgm:prSet/>
      <dgm:spPr/>
      <dgm:t>
        <a:bodyPr/>
        <a:lstStyle/>
        <a:p>
          <a:endParaRPr lang="en-GB"/>
        </a:p>
      </dgm:t>
    </dgm:pt>
    <dgm:pt modelId="{4EAB33A0-F363-4C43-A823-9DA573D016B5}">
      <dgm:prSet phldrT="[Text]" custT="1"/>
      <dgm:spPr/>
      <dgm:t>
        <a:bodyPr/>
        <a:lstStyle/>
        <a:p>
          <a:r>
            <a:rPr lang="fr-FR" sz="1800" b="0" noProof="0" dirty="0">
              <a:latin typeface="Avenir Book" panose="02000503020000020003" pitchFamily="2" charset="0"/>
            </a:rPr>
            <a:t>Potentiel de générer d’autres mécanismes de transfert des risques </a:t>
          </a:r>
        </a:p>
      </dgm:t>
    </dgm:pt>
    <dgm:pt modelId="{1EC04E0D-06A4-B040-8F71-548C0C66164A}" type="parTrans" cxnId="{93213B66-BE82-BE46-A0C6-48FF1C968A28}">
      <dgm:prSet/>
      <dgm:spPr/>
      <dgm:t>
        <a:bodyPr/>
        <a:lstStyle/>
        <a:p>
          <a:endParaRPr lang="en-GB"/>
        </a:p>
      </dgm:t>
    </dgm:pt>
    <dgm:pt modelId="{D0504159-3385-6448-A9F5-6C17903B4E06}" type="sibTrans" cxnId="{93213B66-BE82-BE46-A0C6-48FF1C968A28}">
      <dgm:prSet/>
      <dgm:spPr/>
      <dgm:t>
        <a:bodyPr/>
        <a:lstStyle/>
        <a:p>
          <a:endParaRPr lang="en-GB"/>
        </a:p>
      </dgm:t>
    </dgm:pt>
    <dgm:pt modelId="{7D566C18-622E-1B41-B542-4BAF4617C954}" type="pres">
      <dgm:prSet presAssocID="{6EDFCF17-4D38-8349-8ECD-42A877587D9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91D2675-6A6F-304C-BC6A-E246CF99C653}" type="pres">
      <dgm:prSet presAssocID="{A559FB44-87E8-8745-A747-D31BA4EE9E4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9338AB5-051D-5B4B-B206-2402C3372216}" type="pres">
      <dgm:prSet presAssocID="{F20FA744-133D-FE4A-B331-4662EF592C71}" presName="sibTrans" presStyleCnt="0"/>
      <dgm:spPr/>
    </dgm:pt>
    <dgm:pt modelId="{23DF7BB9-926D-CF41-8CD9-C43F54A6D32A}" type="pres">
      <dgm:prSet presAssocID="{57E95711-CB2B-AB4A-9C67-939D8FDEFAC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90B889-CE3D-2B45-A738-BFF54874165A}" type="pres">
      <dgm:prSet presAssocID="{12CD2552-A3E8-604B-8490-4CBB9882BF2A}" presName="sibTrans" presStyleCnt="0"/>
      <dgm:spPr/>
    </dgm:pt>
    <dgm:pt modelId="{D5FD2144-4795-FA46-BFA4-D36558DEDD19}" type="pres">
      <dgm:prSet presAssocID="{BF8F8A95-6853-0943-9410-CB3EA2A18B5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3C292BC-8425-FA40-9FFD-48F1AE91EE4F}" type="pres">
      <dgm:prSet presAssocID="{57A6BBB7-973A-CD4B-A485-F187A9FBF31C}" presName="sibTrans" presStyleCnt="0"/>
      <dgm:spPr/>
    </dgm:pt>
    <dgm:pt modelId="{646203B0-7E8B-3C44-BEA2-67DD90719923}" type="pres">
      <dgm:prSet presAssocID="{53FFB1E1-5652-C442-84AE-9562ED88D93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7948AD-7833-CF49-8148-82564878BF98}" type="pres">
      <dgm:prSet presAssocID="{D5CE3381-CECF-CF4A-BAC7-AA1D4C2E3BB7}" presName="sibTrans" presStyleCnt="0"/>
      <dgm:spPr/>
    </dgm:pt>
    <dgm:pt modelId="{086C238D-19D6-724F-8484-893830E89364}" type="pres">
      <dgm:prSet presAssocID="{814BFD62-F16C-8041-9D46-C8D29926FB8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95D704C-CCB7-A540-8068-62C969373F15}" type="pres">
      <dgm:prSet presAssocID="{9A74662A-CAE6-2D47-ADFD-621070C433D7}" presName="sibTrans" presStyleCnt="0"/>
      <dgm:spPr/>
    </dgm:pt>
    <dgm:pt modelId="{EB5A17CB-47D3-EE4F-BE26-B793C7F6A21C}" type="pres">
      <dgm:prSet presAssocID="{BC64B433-658A-6F45-BD97-0F13559DAFA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F41DBD-93B7-824C-8E9A-FB05826B1550}" type="pres">
      <dgm:prSet presAssocID="{5A2F712F-3DF1-A04C-BDEC-3420D93B1CD1}" presName="sibTrans" presStyleCnt="0"/>
      <dgm:spPr/>
    </dgm:pt>
    <dgm:pt modelId="{22A88B0E-7D45-984A-ABE4-BBB1803CDF30}" type="pres">
      <dgm:prSet presAssocID="{75A7AFD7-1689-514D-BC93-DCC42C56B92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06325E-11A4-8A4E-8152-7CDCA089EAB6}" type="pres">
      <dgm:prSet presAssocID="{14F46AC5-2736-1B46-96B8-A9E9B970F44F}" presName="sibTrans" presStyleCnt="0"/>
      <dgm:spPr/>
    </dgm:pt>
    <dgm:pt modelId="{A3C37830-56EF-D64B-BBD3-57C84A66C31A}" type="pres">
      <dgm:prSet presAssocID="{8C5B5BD1-568F-8E49-B773-07DC84665DA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5B4643-6613-AC40-A4B1-0E8F34C6A3C6}" type="pres">
      <dgm:prSet presAssocID="{81F7A80B-73A2-FD4B-92F7-598490B83034}" presName="sibTrans" presStyleCnt="0"/>
      <dgm:spPr/>
    </dgm:pt>
    <dgm:pt modelId="{B48F564A-2C0E-2C4A-9202-24C20F29CD9E}" type="pres">
      <dgm:prSet presAssocID="{4EAB33A0-F363-4C43-A823-9DA573D016B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684146D-B03F-284E-A371-A709815A77F1}" type="presOf" srcId="{8C5B5BD1-568F-8E49-B773-07DC84665DA3}" destId="{A3C37830-56EF-D64B-BBD3-57C84A66C31A}" srcOrd="0" destOrd="0" presId="urn:microsoft.com/office/officeart/2005/8/layout/default#1"/>
    <dgm:cxn modelId="{EE59F257-0256-1D4F-8D46-D1DC0A54676C}" type="presOf" srcId="{57E95711-CB2B-AB4A-9C67-939D8FDEFAC7}" destId="{23DF7BB9-926D-CF41-8CD9-C43F54A6D32A}" srcOrd="0" destOrd="0" presId="urn:microsoft.com/office/officeart/2005/8/layout/default#1"/>
    <dgm:cxn modelId="{20DB4546-C9EB-AD45-8FFD-4D12D24309DA}" srcId="{6EDFCF17-4D38-8349-8ECD-42A877587D9D}" destId="{BF8F8A95-6853-0943-9410-CB3EA2A18B57}" srcOrd="2" destOrd="0" parTransId="{41F1B211-8155-C541-B56E-D387D23C5AF2}" sibTransId="{57A6BBB7-973A-CD4B-A485-F187A9FBF31C}"/>
    <dgm:cxn modelId="{03332A39-AABB-8847-BEE2-2ABBDE337A4E}" srcId="{6EDFCF17-4D38-8349-8ECD-42A877587D9D}" destId="{75A7AFD7-1689-514D-BC93-DCC42C56B924}" srcOrd="6" destOrd="0" parTransId="{76AADB1B-6779-F34C-ABCA-74EF05C682AD}" sibTransId="{14F46AC5-2736-1B46-96B8-A9E9B970F44F}"/>
    <dgm:cxn modelId="{21C6B8E3-FF5F-FB4A-B1CC-0743C631AE7C}" srcId="{6EDFCF17-4D38-8349-8ECD-42A877587D9D}" destId="{53FFB1E1-5652-C442-84AE-9562ED88D936}" srcOrd="3" destOrd="0" parTransId="{D0FE0B8F-28DE-8A4F-8F71-354DB38DF5EB}" sibTransId="{D5CE3381-CECF-CF4A-BAC7-AA1D4C2E3BB7}"/>
    <dgm:cxn modelId="{CFC4DB56-D6B3-3644-BC45-C340231A3EEF}" type="presOf" srcId="{A559FB44-87E8-8745-A747-D31BA4EE9E47}" destId="{291D2675-6A6F-304C-BC6A-E246CF99C653}" srcOrd="0" destOrd="0" presId="urn:microsoft.com/office/officeart/2005/8/layout/default#1"/>
    <dgm:cxn modelId="{AB304F35-9F42-254F-8107-C71B5F98B501}" type="presOf" srcId="{4EAB33A0-F363-4C43-A823-9DA573D016B5}" destId="{B48F564A-2C0E-2C4A-9202-24C20F29CD9E}" srcOrd="0" destOrd="0" presId="urn:microsoft.com/office/officeart/2005/8/layout/default#1"/>
    <dgm:cxn modelId="{2574EA50-DF21-0546-8F4E-DBB0EECFAD6D}" type="presOf" srcId="{6EDFCF17-4D38-8349-8ECD-42A877587D9D}" destId="{7D566C18-622E-1B41-B542-4BAF4617C954}" srcOrd="0" destOrd="0" presId="urn:microsoft.com/office/officeart/2005/8/layout/default#1"/>
    <dgm:cxn modelId="{2E724F06-F374-B549-9351-A5B0A9B36A0B}" srcId="{6EDFCF17-4D38-8349-8ECD-42A877587D9D}" destId="{814BFD62-F16C-8041-9D46-C8D29926FB87}" srcOrd="4" destOrd="0" parTransId="{D213D763-3493-8B42-85FF-BB1FBC45627C}" sibTransId="{9A74662A-CAE6-2D47-ADFD-621070C433D7}"/>
    <dgm:cxn modelId="{192CDA5C-5428-DE4B-9904-689642F9B1A7}" type="presOf" srcId="{53FFB1E1-5652-C442-84AE-9562ED88D936}" destId="{646203B0-7E8B-3C44-BEA2-67DD90719923}" srcOrd="0" destOrd="0" presId="urn:microsoft.com/office/officeart/2005/8/layout/default#1"/>
    <dgm:cxn modelId="{4A235E0F-F957-4D49-8527-46C56827DCB9}" type="presOf" srcId="{BC64B433-658A-6F45-BD97-0F13559DAFA1}" destId="{EB5A17CB-47D3-EE4F-BE26-B793C7F6A21C}" srcOrd="0" destOrd="0" presId="urn:microsoft.com/office/officeart/2005/8/layout/default#1"/>
    <dgm:cxn modelId="{426A6BD4-7CF7-7641-B847-2EFE2B011A50}" type="presOf" srcId="{BF8F8A95-6853-0943-9410-CB3EA2A18B57}" destId="{D5FD2144-4795-FA46-BFA4-D36558DEDD19}" srcOrd="0" destOrd="0" presId="urn:microsoft.com/office/officeart/2005/8/layout/default#1"/>
    <dgm:cxn modelId="{F688F5FA-F8CA-114D-8D83-F16DD40F8755}" srcId="{6EDFCF17-4D38-8349-8ECD-42A877587D9D}" destId="{57E95711-CB2B-AB4A-9C67-939D8FDEFAC7}" srcOrd="1" destOrd="0" parTransId="{48981AE2-657A-8247-A3D5-E91F9144B256}" sibTransId="{12CD2552-A3E8-604B-8490-4CBB9882BF2A}"/>
    <dgm:cxn modelId="{19E1CDA9-C203-6149-A0D9-B70BE962121F}" type="presOf" srcId="{75A7AFD7-1689-514D-BC93-DCC42C56B924}" destId="{22A88B0E-7D45-984A-ABE4-BBB1803CDF30}" srcOrd="0" destOrd="0" presId="urn:microsoft.com/office/officeart/2005/8/layout/default#1"/>
    <dgm:cxn modelId="{E34B56D7-0E52-524D-89DD-BDE88B0465E0}" srcId="{6EDFCF17-4D38-8349-8ECD-42A877587D9D}" destId="{8C5B5BD1-568F-8E49-B773-07DC84665DA3}" srcOrd="7" destOrd="0" parTransId="{3D4A2308-0BE4-DB47-B713-3B4A699FC284}" sibTransId="{81F7A80B-73A2-FD4B-92F7-598490B83034}"/>
    <dgm:cxn modelId="{93213B66-BE82-BE46-A0C6-48FF1C968A28}" srcId="{6EDFCF17-4D38-8349-8ECD-42A877587D9D}" destId="{4EAB33A0-F363-4C43-A823-9DA573D016B5}" srcOrd="8" destOrd="0" parTransId="{1EC04E0D-06A4-B040-8F71-548C0C66164A}" sibTransId="{D0504159-3385-6448-A9F5-6C17903B4E06}"/>
    <dgm:cxn modelId="{FAB5EDF4-5C93-7E44-ADD6-A58EB0B7F0D8}" srcId="{6EDFCF17-4D38-8349-8ECD-42A877587D9D}" destId="{A559FB44-87E8-8745-A747-D31BA4EE9E47}" srcOrd="0" destOrd="0" parTransId="{2366CFDD-14AF-9C4B-B2BE-91C21B0B9EE9}" sibTransId="{F20FA744-133D-FE4A-B331-4662EF592C71}"/>
    <dgm:cxn modelId="{9D6E2131-68F8-554F-ACBB-040EB4ED8EB5}" type="presOf" srcId="{814BFD62-F16C-8041-9D46-C8D29926FB87}" destId="{086C238D-19D6-724F-8484-893830E89364}" srcOrd="0" destOrd="0" presId="urn:microsoft.com/office/officeart/2005/8/layout/default#1"/>
    <dgm:cxn modelId="{86F4B185-5678-5847-A16B-8F6991EE3BE8}" srcId="{6EDFCF17-4D38-8349-8ECD-42A877587D9D}" destId="{BC64B433-658A-6F45-BD97-0F13559DAFA1}" srcOrd="5" destOrd="0" parTransId="{563E4359-7124-5846-82DE-A54A2B397DEC}" sibTransId="{5A2F712F-3DF1-A04C-BDEC-3420D93B1CD1}"/>
    <dgm:cxn modelId="{9C63051F-A5F0-A942-8B93-B251A0C75AA4}" type="presParOf" srcId="{7D566C18-622E-1B41-B542-4BAF4617C954}" destId="{291D2675-6A6F-304C-BC6A-E246CF99C653}" srcOrd="0" destOrd="0" presId="urn:microsoft.com/office/officeart/2005/8/layout/default#1"/>
    <dgm:cxn modelId="{F29A64F2-F1DF-E840-8F2B-A080D3CC456F}" type="presParOf" srcId="{7D566C18-622E-1B41-B542-4BAF4617C954}" destId="{F9338AB5-051D-5B4B-B206-2402C3372216}" srcOrd="1" destOrd="0" presId="urn:microsoft.com/office/officeart/2005/8/layout/default#1"/>
    <dgm:cxn modelId="{52BBFADE-01ED-8E48-BD2C-9E1F8ED40158}" type="presParOf" srcId="{7D566C18-622E-1B41-B542-4BAF4617C954}" destId="{23DF7BB9-926D-CF41-8CD9-C43F54A6D32A}" srcOrd="2" destOrd="0" presId="urn:microsoft.com/office/officeart/2005/8/layout/default#1"/>
    <dgm:cxn modelId="{1F068B2A-0FEF-6648-AB81-40DFFC8D539C}" type="presParOf" srcId="{7D566C18-622E-1B41-B542-4BAF4617C954}" destId="{2390B889-CE3D-2B45-A738-BFF54874165A}" srcOrd="3" destOrd="0" presId="urn:microsoft.com/office/officeart/2005/8/layout/default#1"/>
    <dgm:cxn modelId="{3FA7EAFF-F35E-3845-B070-280E68AAE5FD}" type="presParOf" srcId="{7D566C18-622E-1B41-B542-4BAF4617C954}" destId="{D5FD2144-4795-FA46-BFA4-D36558DEDD19}" srcOrd="4" destOrd="0" presId="urn:microsoft.com/office/officeart/2005/8/layout/default#1"/>
    <dgm:cxn modelId="{0648B457-A15E-8B43-98B9-D61CEC66E2FE}" type="presParOf" srcId="{7D566C18-622E-1B41-B542-4BAF4617C954}" destId="{53C292BC-8425-FA40-9FFD-48F1AE91EE4F}" srcOrd="5" destOrd="0" presId="urn:microsoft.com/office/officeart/2005/8/layout/default#1"/>
    <dgm:cxn modelId="{934AA3A0-DFC2-C24B-A252-A7F65FC80F7E}" type="presParOf" srcId="{7D566C18-622E-1B41-B542-4BAF4617C954}" destId="{646203B0-7E8B-3C44-BEA2-67DD90719923}" srcOrd="6" destOrd="0" presId="urn:microsoft.com/office/officeart/2005/8/layout/default#1"/>
    <dgm:cxn modelId="{E52592ED-BD0F-704F-AE82-67EA324B2532}" type="presParOf" srcId="{7D566C18-622E-1B41-B542-4BAF4617C954}" destId="{067948AD-7833-CF49-8148-82564878BF98}" srcOrd="7" destOrd="0" presId="urn:microsoft.com/office/officeart/2005/8/layout/default#1"/>
    <dgm:cxn modelId="{5E4A51A3-5B51-4345-B0EA-F14668D70788}" type="presParOf" srcId="{7D566C18-622E-1B41-B542-4BAF4617C954}" destId="{086C238D-19D6-724F-8484-893830E89364}" srcOrd="8" destOrd="0" presId="urn:microsoft.com/office/officeart/2005/8/layout/default#1"/>
    <dgm:cxn modelId="{C5CC3A4B-783B-4041-945C-6908D1A9EC19}" type="presParOf" srcId="{7D566C18-622E-1B41-B542-4BAF4617C954}" destId="{495D704C-CCB7-A540-8068-62C969373F15}" srcOrd="9" destOrd="0" presId="urn:microsoft.com/office/officeart/2005/8/layout/default#1"/>
    <dgm:cxn modelId="{3FA57132-7A04-614E-861D-8FAB92CB6F7F}" type="presParOf" srcId="{7D566C18-622E-1B41-B542-4BAF4617C954}" destId="{EB5A17CB-47D3-EE4F-BE26-B793C7F6A21C}" srcOrd="10" destOrd="0" presId="urn:microsoft.com/office/officeart/2005/8/layout/default#1"/>
    <dgm:cxn modelId="{005DA37F-8879-574D-9AF5-1E1CBB50C7DC}" type="presParOf" srcId="{7D566C18-622E-1B41-B542-4BAF4617C954}" destId="{F6F41DBD-93B7-824C-8E9A-FB05826B1550}" srcOrd="11" destOrd="0" presId="urn:microsoft.com/office/officeart/2005/8/layout/default#1"/>
    <dgm:cxn modelId="{E79E73DE-DF3E-574F-81CE-7BCC91AEA75B}" type="presParOf" srcId="{7D566C18-622E-1B41-B542-4BAF4617C954}" destId="{22A88B0E-7D45-984A-ABE4-BBB1803CDF30}" srcOrd="12" destOrd="0" presId="urn:microsoft.com/office/officeart/2005/8/layout/default#1"/>
    <dgm:cxn modelId="{55ECFC6D-E48E-194A-9D9A-5E5987B26E76}" type="presParOf" srcId="{7D566C18-622E-1B41-B542-4BAF4617C954}" destId="{EF06325E-11A4-8A4E-8152-7CDCA089EAB6}" srcOrd="13" destOrd="0" presId="urn:microsoft.com/office/officeart/2005/8/layout/default#1"/>
    <dgm:cxn modelId="{7732CFA2-1F3B-E54D-AA9E-A1E09AE6E12E}" type="presParOf" srcId="{7D566C18-622E-1B41-B542-4BAF4617C954}" destId="{A3C37830-56EF-D64B-BBD3-57C84A66C31A}" srcOrd="14" destOrd="0" presId="urn:microsoft.com/office/officeart/2005/8/layout/default#1"/>
    <dgm:cxn modelId="{CEB45F6D-42E7-384E-840C-BC71456BFDBF}" type="presParOf" srcId="{7D566C18-622E-1B41-B542-4BAF4617C954}" destId="{F05B4643-6613-AC40-A4B1-0E8F34C6A3C6}" srcOrd="15" destOrd="0" presId="urn:microsoft.com/office/officeart/2005/8/layout/default#1"/>
    <dgm:cxn modelId="{D1E38802-A306-6C4A-AEFE-06B9A9D35C70}" type="presParOf" srcId="{7D566C18-622E-1B41-B542-4BAF4617C954}" destId="{B48F564A-2C0E-2C4A-9202-24C20F29CD9E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27A8F7-FE7C-C740-B8EE-CA2D76ADADD1}" type="doc">
      <dgm:prSet loTypeId="urn:microsoft.com/office/officeart/2005/8/layout/default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AFE31D-EBE4-C14D-8C5D-FD1F025F1BE8}">
      <dgm:prSet phldrT="[Text]"/>
      <dgm:spPr/>
      <dgm:t>
        <a:bodyPr/>
        <a:lstStyle/>
        <a:p>
          <a:r>
            <a:rPr lang="fr-FR" b="1" noProof="0" dirty="0">
              <a:latin typeface="Avenir Book" panose="02000503020000020003" pitchFamily="2" charset="0"/>
            </a:rPr>
            <a:t>Promouvoir les innovations et leur mise à l’essai </a:t>
          </a:r>
          <a:endParaRPr lang="fr-FR" noProof="0" dirty="0">
            <a:latin typeface="Avenir Book" panose="02000503020000020003" pitchFamily="2" charset="0"/>
          </a:endParaRPr>
        </a:p>
      </dgm:t>
    </dgm:pt>
    <dgm:pt modelId="{5097A883-56E6-C747-870F-A2ED0D974BB1}" type="parTrans" cxnId="{122D1A89-B70D-E241-97D7-1D442832AEEC}">
      <dgm:prSet/>
      <dgm:spPr/>
      <dgm:t>
        <a:bodyPr/>
        <a:lstStyle/>
        <a:p>
          <a:endParaRPr lang="en-GB"/>
        </a:p>
      </dgm:t>
    </dgm:pt>
    <dgm:pt modelId="{1C74A363-5595-994A-892B-A556B33AA92A}" type="sibTrans" cxnId="{122D1A89-B70D-E241-97D7-1D442832AEEC}">
      <dgm:prSet/>
      <dgm:spPr/>
      <dgm:t>
        <a:bodyPr/>
        <a:lstStyle/>
        <a:p>
          <a:endParaRPr lang="en-GB"/>
        </a:p>
      </dgm:t>
    </dgm:pt>
    <dgm:pt modelId="{4AC71F5B-E567-864F-9CE7-9A393B393874}">
      <dgm:prSet phldrT="[Text]"/>
      <dgm:spPr/>
      <dgm:t>
        <a:bodyPr/>
        <a:lstStyle/>
        <a:p>
          <a:r>
            <a:rPr lang="fr-FR" b="1" noProof="0" dirty="0">
              <a:latin typeface="Avenir Book" panose="02000503020000020003" pitchFamily="2" charset="0"/>
            </a:rPr>
            <a:t>Permettre une vaste gamme de canaux de distribution et de stratégies de livraison </a:t>
          </a:r>
          <a:endParaRPr lang="fr-FR" noProof="0" dirty="0">
            <a:latin typeface="Avenir Book" panose="02000503020000020003" pitchFamily="2" charset="0"/>
          </a:endParaRPr>
        </a:p>
      </dgm:t>
    </dgm:pt>
    <dgm:pt modelId="{D3099237-8ABA-F644-B9F5-7CCE2A9342A0}" type="parTrans" cxnId="{63E9DBE3-AE09-B24B-96BC-D1BDD368FEDE}">
      <dgm:prSet/>
      <dgm:spPr/>
      <dgm:t>
        <a:bodyPr/>
        <a:lstStyle/>
        <a:p>
          <a:endParaRPr lang="en-GB"/>
        </a:p>
      </dgm:t>
    </dgm:pt>
    <dgm:pt modelId="{69BD3142-1B32-0048-8187-6E8292D970F1}" type="sibTrans" cxnId="{63E9DBE3-AE09-B24B-96BC-D1BDD368FEDE}">
      <dgm:prSet/>
      <dgm:spPr/>
      <dgm:t>
        <a:bodyPr/>
        <a:lstStyle/>
        <a:p>
          <a:endParaRPr lang="en-GB"/>
        </a:p>
      </dgm:t>
    </dgm:pt>
    <dgm:pt modelId="{8D7370A1-EC02-E449-8B5E-2A17EE812F5B}">
      <dgm:prSet/>
      <dgm:spPr/>
      <dgm:t>
        <a:bodyPr/>
        <a:lstStyle/>
        <a:p>
          <a:r>
            <a:rPr lang="fr-FR" b="1" noProof="0" dirty="0">
              <a:latin typeface="Avenir Book" panose="02000503020000020003" pitchFamily="2" charset="0"/>
            </a:rPr>
            <a:t>Être ouvert à de nouvelles frontières en assurance, tout en exploitant les anciennes </a:t>
          </a:r>
          <a:endParaRPr lang="fr-FR" noProof="0" dirty="0">
            <a:latin typeface="Avenir Book" panose="02000503020000020003" pitchFamily="2" charset="0"/>
          </a:endParaRPr>
        </a:p>
      </dgm:t>
    </dgm:pt>
    <dgm:pt modelId="{B5F3B9CB-43C8-4640-9B1B-8CB5E2B88437}" type="parTrans" cxnId="{5130C122-A776-4740-A216-6E08035409DA}">
      <dgm:prSet/>
      <dgm:spPr/>
      <dgm:t>
        <a:bodyPr/>
        <a:lstStyle/>
        <a:p>
          <a:endParaRPr lang="en-GB"/>
        </a:p>
      </dgm:t>
    </dgm:pt>
    <dgm:pt modelId="{191EEBEA-7320-E44D-B131-BC54A02BB12F}" type="sibTrans" cxnId="{5130C122-A776-4740-A216-6E08035409DA}">
      <dgm:prSet/>
      <dgm:spPr/>
      <dgm:t>
        <a:bodyPr/>
        <a:lstStyle/>
        <a:p>
          <a:endParaRPr lang="en-GB"/>
        </a:p>
      </dgm:t>
    </dgm:pt>
    <dgm:pt modelId="{26F9DCC8-E757-1542-BE3D-DB235914E6B6}" type="pres">
      <dgm:prSet presAssocID="{FD27A8F7-FE7C-C740-B8EE-CA2D76ADADD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DD01273-2CDB-7F43-ADAF-D3CF2FBCEBCD}" type="pres">
      <dgm:prSet presAssocID="{B6AFE31D-EBE4-C14D-8C5D-FD1F025F1B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4FAB1C2-84B3-364E-B1A0-36BBFB4E0EB9}" type="pres">
      <dgm:prSet presAssocID="{1C74A363-5595-994A-892B-A556B33AA92A}" presName="sibTrans" presStyleCnt="0"/>
      <dgm:spPr/>
    </dgm:pt>
    <dgm:pt modelId="{5131495B-8BE3-564A-8C19-A937C23B6667}" type="pres">
      <dgm:prSet presAssocID="{8D7370A1-EC02-E449-8B5E-2A17EE812F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2CE336-2772-FD4B-BB47-ECEF2E12B2FD}" type="pres">
      <dgm:prSet presAssocID="{191EEBEA-7320-E44D-B131-BC54A02BB12F}" presName="sibTrans" presStyleCnt="0"/>
      <dgm:spPr/>
    </dgm:pt>
    <dgm:pt modelId="{C64296B3-0408-C447-8E6E-87AE1A1C06F7}" type="pres">
      <dgm:prSet presAssocID="{4AC71F5B-E567-864F-9CE7-9A393B39387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22D1A89-B70D-E241-97D7-1D442832AEEC}" srcId="{FD27A8F7-FE7C-C740-B8EE-CA2D76ADADD1}" destId="{B6AFE31D-EBE4-C14D-8C5D-FD1F025F1BE8}" srcOrd="0" destOrd="0" parTransId="{5097A883-56E6-C747-870F-A2ED0D974BB1}" sibTransId="{1C74A363-5595-994A-892B-A556B33AA92A}"/>
    <dgm:cxn modelId="{1E6D4A54-91C7-5140-A61A-C3EC61D8266A}" type="presOf" srcId="{B6AFE31D-EBE4-C14D-8C5D-FD1F025F1BE8}" destId="{9DD01273-2CDB-7F43-ADAF-D3CF2FBCEBCD}" srcOrd="0" destOrd="0" presId="urn:microsoft.com/office/officeart/2005/8/layout/default#2"/>
    <dgm:cxn modelId="{1788C75D-0DAA-9742-8D52-4105D5B7AC8A}" type="presOf" srcId="{FD27A8F7-FE7C-C740-B8EE-CA2D76ADADD1}" destId="{26F9DCC8-E757-1542-BE3D-DB235914E6B6}" srcOrd="0" destOrd="0" presId="urn:microsoft.com/office/officeart/2005/8/layout/default#2"/>
    <dgm:cxn modelId="{3044E663-816D-CE42-84D3-554AF22AB3CD}" type="presOf" srcId="{4AC71F5B-E567-864F-9CE7-9A393B393874}" destId="{C64296B3-0408-C447-8E6E-87AE1A1C06F7}" srcOrd="0" destOrd="0" presId="urn:microsoft.com/office/officeart/2005/8/layout/default#2"/>
    <dgm:cxn modelId="{5130C122-A776-4740-A216-6E08035409DA}" srcId="{FD27A8F7-FE7C-C740-B8EE-CA2D76ADADD1}" destId="{8D7370A1-EC02-E449-8B5E-2A17EE812F5B}" srcOrd="1" destOrd="0" parTransId="{B5F3B9CB-43C8-4640-9B1B-8CB5E2B88437}" sibTransId="{191EEBEA-7320-E44D-B131-BC54A02BB12F}"/>
    <dgm:cxn modelId="{A32970F2-291F-0D41-B3B9-BF4A8823E43C}" type="presOf" srcId="{8D7370A1-EC02-E449-8B5E-2A17EE812F5B}" destId="{5131495B-8BE3-564A-8C19-A937C23B6667}" srcOrd="0" destOrd="0" presId="urn:microsoft.com/office/officeart/2005/8/layout/default#2"/>
    <dgm:cxn modelId="{63E9DBE3-AE09-B24B-96BC-D1BDD368FEDE}" srcId="{FD27A8F7-FE7C-C740-B8EE-CA2D76ADADD1}" destId="{4AC71F5B-E567-864F-9CE7-9A393B393874}" srcOrd="2" destOrd="0" parTransId="{D3099237-8ABA-F644-B9F5-7CCE2A9342A0}" sibTransId="{69BD3142-1B32-0048-8187-6E8292D970F1}"/>
    <dgm:cxn modelId="{CE283C9D-F32C-E741-BD4F-304E7A436D6F}" type="presParOf" srcId="{26F9DCC8-E757-1542-BE3D-DB235914E6B6}" destId="{9DD01273-2CDB-7F43-ADAF-D3CF2FBCEBCD}" srcOrd="0" destOrd="0" presId="urn:microsoft.com/office/officeart/2005/8/layout/default#2"/>
    <dgm:cxn modelId="{38BD6B93-6559-DF49-81FF-BEE8BADC8555}" type="presParOf" srcId="{26F9DCC8-E757-1542-BE3D-DB235914E6B6}" destId="{34FAB1C2-84B3-364E-B1A0-36BBFB4E0EB9}" srcOrd="1" destOrd="0" presId="urn:microsoft.com/office/officeart/2005/8/layout/default#2"/>
    <dgm:cxn modelId="{A440A9A7-42D9-3A45-B6A2-675B70B3E6EA}" type="presParOf" srcId="{26F9DCC8-E757-1542-BE3D-DB235914E6B6}" destId="{5131495B-8BE3-564A-8C19-A937C23B6667}" srcOrd="2" destOrd="0" presId="urn:microsoft.com/office/officeart/2005/8/layout/default#2"/>
    <dgm:cxn modelId="{ADEDFC53-5001-314A-A2BA-171E533ED569}" type="presParOf" srcId="{26F9DCC8-E757-1542-BE3D-DB235914E6B6}" destId="{0B2CE336-2772-FD4B-BB47-ECEF2E12B2FD}" srcOrd="3" destOrd="0" presId="urn:microsoft.com/office/officeart/2005/8/layout/default#2"/>
    <dgm:cxn modelId="{3E2E1022-AD92-F648-B143-3113C7617241}" type="presParOf" srcId="{26F9DCC8-E757-1542-BE3D-DB235914E6B6}" destId="{C64296B3-0408-C447-8E6E-87AE1A1C06F7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27A8F7-FE7C-C740-B8EE-CA2D76ADADD1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AFE31D-EBE4-C14D-8C5D-FD1F025F1BE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Favoriser les tests au cas par cas et promouvoir des stratégies à long terme pour ces programmes pilotes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5097A883-56E6-C747-870F-A2ED0D974BB1}" type="parTrans" cxnId="{122D1A89-B70D-E241-97D7-1D442832AEEC}">
      <dgm:prSet/>
      <dgm:spPr/>
      <dgm:t>
        <a:bodyPr/>
        <a:lstStyle/>
        <a:p>
          <a:endParaRPr lang="en-GB"/>
        </a:p>
      </dgm:t>
    </dgm:pt>
    <dgm:pt modelId="{1C74A363-5595-994A-892B-A556B33AA92A}" type="sibTrans" cxnId="{122D1A89-B70D-E241-97D7-1D442832AEEC}">
      <dgm:prSet/>
      <dgm:spPr/>
      <dgm:t>
        <a:bodyPr/>
        <a:lstStyle/>
        <a:p>
          <a:endParaRPr lang="en-GB"/>
        </a:p>
      </dgm:t>
    </dgm:pt>
    <dgm:pt modelId="{8D7370A1-EC02-E449-8B5E-2A17EE812F5B}">
      <dgm:prSet custT="1"/>
      <dgm:spPr/>
      <dgm:t>
        <a:bodyPr/>
        <a:lstStyle/>
        <a:p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Raccourcir les délais d’approbation des produits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B5F3B9CB-43C8-4640-9B1B-8CB5E2B88437}" type="parTrans" cxnId="{5130C122-A776-4740-A216-6E08035409DA}">
      <dgm:prSet/>
      <dgm:spPr/>
      <dgm:t>
        <a:bodyPr/>
        <a:lstStyle/>
        <a:p>
          <a:endParaRPr lang="en-GB"/>
        </a:p>
      </dgm:t>
    </dgm:pt>
    <dgm:pt modelId="{191EEBEA-7320-E44D-B131-BC54A02BB12F}" type="sibTrans" cxnId="{5130C122-A776-4740-A216-6E08035409DA}">
      <dgm:prSet/>
      <dgm:spPr/>
      <dgm:t>
        <a:bodyPr/>
        <a:lstStyle/>
        <a:p>
          <a:endParaRPr lang="en-GB"/>
        </a:p>
      </dgm:t>
    </dgm:pt>
    <dgm:pt modelId="{888FF4AE-4689-7D47-BAAC-6A8FFBA1D66F}">
      <dgm:prSet custT="1"/>
      <dgm:spPr/>
      <dgm:t>
        <a:bodyPr/>
        <a:lstStyle/>
        <a:p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Promouvoir des pôles d’innovation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CD989A30-AC11-5F4A-959F-76C885EF91A1}" type="parTrans" cxnId="{88928827-51AF-2C46-90A0-52D3351A5EF9}">
      <dgm:prSet/>
      <dgm:spPr/>
      <dgm:t>
        <a:bodyPr/>
        <a:lstStyle/>
        <a:p>
          <a:endParaRPr lang="en-GB"/>
        </a:p>
      </dgm:t>
    </dgm:pt>
    <dgm:pt modelId="{31C41ED0-D3A7-FE48-A96A-92CDD1E32DDE}" type="sibTrans" cxnId="{88928827-51AF-2C46-90A0-52D3351A5EF9}">
      <dgm:prSet/>
      <dgm:spPr/>
      <dgm:t>
        <a:bodyPr/>
        <a:lstStyle/>
        <a:p>
          <a:endParaRPr lang="en-GB"/>
        </a:p>
      </dgm:t>
    </dgm:pt>
    <dgm:pt modelId="{D051411F-9872-F04F-91F6-6969503E978D}">
      <dgm:prSet custT="1"/>
      <dgm:spPr/>
      <dgm:t>
        <a:bodyPr/>
        <a:lstStyle/>
        <a:p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Utiliser des instruments règlementaires flexibles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7FC12150-E48E-4E4A-BCF1-46A079CEE04D}" type="parTrans" cxnId="{7B085077-8A34-844D-9439-4A0BB67990A1}">
      <dgm:prSet/>
      <dgm:spPr/>
      <dgm:t>
        <a:bodyPr/>
        <a:lstStyle/>
        <a:p>
          <a:endParaRPr lang="en-GB"/>
        </a:p>
      </dgm:t>
    </dgm:pt>
    <dgm:pt modelId="{C7F96A68-D072-FF4A-8909-6C0100255115}" type="sibTrans" cxnId="{7B085077-8A34-844D-9439-4A0BB67990A1}">
      <dgm:prSet/>
      <dgm:spPr/>
      <dgm:t>
        <a:bodyPr/>
        <a:lstStyle/>
        <a:p>
          <a:endParaRPr lang="en-GB"/>
        </a:p>
      </dgm:t>
    </dgm:pt>
    <dgm:pt modelId="{ED579E68-9C83-184B-8541-DBF89116253B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Encourager la mise en place de programmes dits bac à sable (« </a:t>
          </a:r>
          <a:r>
            <a:rPr lang="fr-FR" sz="1800" b="1" noProof="0" dirty="0" err="1">
              <a:solidFill>
                <a:schemeClr val="bg1"/>
              </a:solidFill>
              <a:latin typeface="Avenir Book" panose="02000503020000020003" pitchFamily="2" charset="0"/>
            </a:rPr>
            <a:t>sandbox</a:t>
          </a:r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 ») en matière de règlementation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9D7D9780-BE8B-A345-B9CF-7BB5DC910FC4}" type="parTrans" cxnId="{66E2F8FD-CFAD-4345-BE47-651F2D096AF2}">
      <dgm:prSet/>
      <dgm:spPr/>
      <dgm:t>
        <a:bodyPr/>
        <a:lstStyle/>
        <a:p>
          <a:endParaRPr lang="en-GB"/>
        </a:p>
      </dgm:t>
    </dgm:pt>
    <dgm:pt modelId="{927C9542-EF2C-D743-B5DD-67CBFE629774}" type="sibTrans" cxnId="{66E2F8FD-CFAD-4345-BE47-651F2D096AF2}">
      <dgm:prSet/>
      <dgm:spPr/>
      <dgm:t>
        <a:bodyPr/>
        <a:lstStyle/>
        <a:p>
          <a:endParaRPr lang="en-GB"/>
        </a:p>
      </dgm:t>
    </dgm:pt>
    <dgm:pt modelId="{48E7CC54-92A4-5A45-A598-900AAC371C03}" type="pres">
      <dgm:prSet presAssocID="{FD27A8F7-FE7C-C740-B8EE-CA2D76ADADD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9F526E39-561C-984B-B2BF-7650C560867E}" type="pres">
      <dgm:prSet presAssocID="{B6AFE31D-EBE4-C14D-8C5D-FD1F025F1BE8}" presName="vertOne" presStyleCnt="0"/>
      <dgm:spPr/>
    </dgm:pt>
    <dgm:pt modelId="{C5142274-9E9C-B94B-8258-4191022BA1C6}" type="pres">
      <dgm:prSet presAssocID="{B6AFE31D-EBE4-C14D-8C5D-FD1F025F1BE8}" presName="txOne" presStyleLbl="node0" presStyleIdx="0" presStyleCnt="5" custScaleX="5673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9F47FA4-03FF-7B4A-A26A-F77C4BCAED4E}" type="pres">
      <dgm:prSet presAssocID="{B6AFE31D-EBE4-C14D-8C5D-FD1F025F1BE8}" presName="horzOne" presStyleCnt="0"/>
      <dgm:spPr/>
    </dgm:pt>
    <dgm:pt modelId="{73C9DE61-156B-6448-B8E8-236BC3635A82}" type="pres">
      <dgm:prSet presAssocID="{1C74A363-5595-994A-892B-A556B33AA92A}" presName="sibSpaceOne" presStyleCnt="0"/>
      <dgm:spPr/>
    </dgm:pt>
    <dgm:pt modelId="{C493FFEA-C5C4-EB4D-A4F4-71C443C3CAC3}" type="pres">
      <dgm:prSet presAssocID="{ED579E68-9C83-184B-8541-DBF89116253B}" presName="vertOne" presStyleCnt="0"/>
      <dgm:spPr/>
    </dgm:pt>
    <dgm:pt modelId="{9CF1381E-FC77-B747-B57F-6586C1F20492}" type="pres">
      <dgm:prSet presAssocID="{ED579E68-9C83-184B-8541-DBF89116253B}" presName="txOne" presStyleLbl="node0" presStyleIdx="1" presStyleCnt="5" custScaleX="5673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E532835-FDF2-3C4B-A60E-BA651241C0B3}" type="pres">
      <dgm:prSet presAssocID="{ED579E68-9C83-184B-8541-DBF89116253B}" presName="horzOne" presStyleCnt="0"/>
      <dgm:spPr/>
    </dgm:pt>
    <dgm:pt modelId="{E11C76A2-1656-5F4A-8514-FEEBAE9533C8}" type="pres">
      <dgm:prSet presAssocID="{927C9542-EF2C-D743-B5DD-67CBFE629774}" presName="sibSpaceOne" presStyleCnt="0"/>
      <dgm:spPr/>
    </dgm:pt>
    <dgm:pt modelId="{BAC598BF-8AE9-1F4B-A802-9417621983B4}" type="pres">
      <dgm:prSet presAssocID="{8D7370A1-EC02-E449-8B5E-2A17EE812F5B}" presName="vertOne" presStyleCnt="0"/>
      <dgm:spPr/>
    </dgm:pt>
    <dgm:pt modelId="{BF815E60-6A98-6B4C-A40A-F6B55C9A54F0}" type="pres">
      <dgm:prSet presAssocID="{8D7370A1-EC02-E449-8B5E-2A17EE812F5B}" presName="txOne" presStyleLbl="node0" presStyleIdx="2" presStyleCnt="5" custScaleX="5673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D3A09C8-CF31-E645-A162-3A373207BA39}" type="pres">
      <dgm:prSet presAssocID="{8D7370A1-EC02-E449-8B5E-2A17EE812F5B}" presName="horzOne" presStyleCnt="0"/>
      <dgm:spPr/>
    </dgm:pt>
    <dgm:pt modelId="{043D91CA-14E2-3541-BE07-1BBD151E97CD}" type="pres">
      <dgm:prSet presAssocID="{191EEBEA-7320-E44D-B131-BC54A02BB12F}" presName="sibSpaceOne" presStyleCnt="0"/>
      <dgm:spPr/>
    </dgm:pt>
    <dgm:pt modelId="{5B51D776-DC15-774E-A0FE-E00583525C7C}" type="pres">
      <dgm:prSet presAssocID="{888FF4AE-4689-7D47-BAAC-6A8FFBA1D66F}" presName="vertOne" presStyleCnt="0"/>
      <dgm:spPr/>
    </dgm:pt>
    <dgm:pt modelId="{4BE6D012-03C8-624B-BD72-B44E7F023372}" type="pres">
      <dgm:prSet presAssocID="{888FF4AE-4689-7D47-BAAC-6A8FFBA1D66F}" presName="txOne" presStyleLbl="node0" presStyleIdx="3" presStyleCnt="5" custScaleX="5673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DF42C09-042E-7F4B-B204-BB8757167136}" type="pres">
      <dgm:prSet presAssocID="{888FF4AE-4689-7D47-BAAC-6A8FFBA1D66F}" presName="horzOne" presStyleCnt="0"/>
      <dgm:spPr/>
    </dgm:pt>
    <dgm:pt modelId="{1E7A3A86-9A36-DD43-9AF8-3471430C5DE4}" type="pres">
      <dgm:prSet presAssocID="{31C41ED0-D3A7-FE48-A96A-92CDD1E32DDE}" presName="sibSpaceOne" presStyleCnt="0"/>
      <dgm:spPr/>
    </dgm:pt>
    <dgm:pt modelId="{4D2BE4E7-BDF6-0242-8E13-B4926948B025}" type="pres">
      <dgm:prSet presAssocID="{D051411F-9872-F04F-91F6-6969503E978D}" presName="vertOne" presStyleCnt="0"/>
      <dgm:spPr/>
    </dgm:pt>
    <dgm:pt modelId="{7D2097AF-412C-E847-A5FD-6DBC09AD9C96}" type="pres">
      <dgm:prSet presAssocID="{D051411F-9872-F04F-91F6-6969503E978D}" presName="txOne" presStyleLbl="node0" presStyleIdx="4" presStyleCnt="5" custScaleX="5673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09D4AF-6F4A-A542-8021-D5BB6430B1F3}" type="pres">
      <dgm:prSet presAssocID="{D051411F-9872-F04F-91F6-6969503E978D}" presName="horzOne" presStyleCnt="0"/>
      <dgm:spPr/>
    </dgm:pt>
  </dgm:ptLst>
  <dgm:cxnLst>
    <dgm:cxn modelId="{88928827-51AF-2C46-90A0-52D3351A5EF9}" srcId="{FD27A8F7-FE7C-C740-B8EE-CA2D76ADADD1}" destId="{888FF4AE-4689-7D47-BAAC-6A8FFBA1D66F}" srcOrd="3" destOrd="0" parTransId="{CD989A30-AC11-5F4A-959F-76C885EF91A1}" sibTransId="{31C41ED0-D3A7-FE48-A96A-92CDD1E32DDE}"/>
    <dgm:cxn modelId="{497E7741-15B1-B44D-8B33-321D9B46719E}" type="presOf" srcId="{B6AFE31D-EBE4-C14D-8C5D-FD1F025F1BE8}" destId="{C5142274-9E9C-B94B-8258-4191022BA1C6}" srcOrd="0" destOrd="0" presId="urn:microsoft.com/office/officeart/2005/8/layout/hierarchy4"/>
    <dgm:cxn modelId="{122D1A89-B70D-E241-97D7-1D442832AEEC}" srcId="{FD27A8F7-FE7C-C740-B8EE-CA2D76ADADD1}" destId="{B6AFE31D-EBE4-C14D-8C5D-FD1F025F1BE8}" srcOrd="0" destOrd="0" parTransId="{5097A883-56E6-C747-870F-A2ED0D974BB1}" sibTransId="{1C74A363-5595-994A-892B-A556B33AA92A}"/>
    <dgm:cxn modelId="{11AD79B3-E07A-E544-8D99-443A23404E03}" type="presOf" srcId="{D051411F-9872-F04F-91F6-6969503E978D}" destId="{7D2097AF-412C-E847-A5FD-6DBC09AD9C96}" srcOrd="0" destOrd="0" presId="urn:microsoft.com/office/officeart/2005/8/layout/hierarchy4"/>
    <dgm:cxn modelId="{06E66A36-E638-7842-BA90-3954D522D93C}" type="presOf" srcId="{8D7370A1-EC02-E449-8B5E-2A17EE812F5B}" destId="{BF815E60-6A98-6B4C-A40A-F6B55C9A54F0}" srcOrd="0" destOrd="0" presId="urn:microsoft.com/office/officeart/2005/8/layout/hierarchy4"/>
    <dgm:cxn modelId="{219996C9-69C7-2242-8047-76CC71786E8D}" type="presOf" srcId="{ED579E68-9C83-184B-8541-DBF89116253B}" destId="{9CF1381E-FC77-B747-B57F-6586C1F20492}" srcOrd="0" destOrd="0" presId="urn:microsoft.com/office/officeart/2005/8/layout/hierarchy4"/>
    <dgm:cxn modelId="{1F427007-A9A6-2F4D-85C5-A6CB20064E7C}" type="presOf" srcId="{FD27A8F7-FE7C-C740-B8EE-CA2D76ADADD1}" destId="{48E7CC54-92A4-5A45-A598-900AAC371C03}" srcOrd="0" destOrd="0" presId="urn:microsoft.com/office/officeart/2005/8/layout/hierarchy4"/>
    <dgm:cxn modelId="{5130C122-A776-4740-A216-6E08035409DA}" srcId="{FD27A8F7-FE7C-C740-B8EE-CA2D76ADADD1}" destId="{8D7370A1-EC02-E449-8B5E-2A17EE812F5B}" srcOrd="2" destOrd="0" parTransId="{B5F3B9CB-43C8-4640-9B1B-8CB5E2B88437}" sibTransId="{191EEBEA-7320-E44D-B131-BC54A02BB12F}"/>
    <dgm:cxn modelId="{66E2F8FD-CFAD-4345-BE47-651F2D096AF2}" srcId="{FD27A8F7-FE7C-C740-B8EE-CA2D76ADADD1}" destId="{ED579E68-9C83-184B-8541-DBF89116253B}" srcOrd="1" destOrd="0" parTransId="{9D7D9780-BE8B-A345-B9CF-7BB5DC910FC4}" sibTransId="{927C9542-EF2C-D743-B5DD-67CBFE629774}"/>
    <dgm:cxn modelId="{10AC25CB-9244-BA46-A892-4B7A85C6B958}" type="presOf" srcId="{888FF4AE-4689-7D47-BAAC-6A8FFBA1D66F}" destId="{4BE6D012-03C8-624B-BD72-B44E7F023372}" srcOrd="0" destOrd="0" presId="urn:microsoft.com/office/officeart/2005/8/layout/hierarchy4"/>
    <dgm:cxn modelId="{7B085077-8A34-844D-9439-4A0BB67990A1}" srcId="{FD27A8F7-FE7C-C740-B8EE-CA2D76ADADD1}" destId="{D051411F-9872-F04F-91F6-6969503E978D}" srcOrd="4" destOrd="0" parTransId="{7FC12150-E48E-4E4A-BCF1-46A079CEE04D}" sibTransId="{C7F96A68-D072-FF4A-8909-6C0100255115}"/>
    <dgm:cxn modelId="{66607BD7-D9A9-A948-8616-36DB043D6B3D}" type="presParOf" srcId="{48E7CC54-92A4-5A45-A598-900AAC371C03}" destId="{9F526E39-561C-984B-B2BF-7650C560867E}" srcOrd="0" destOrd="0" presId="urn:microsoft.com/office/officeart/2005/8/layout/hierarchy4"/>
    <dgm:cxn modelId="{47FCC467-E9B6-6741-843E-FECE0520038C}" type="presParOf" srcId="{9F526E39-561C-984B-B2BF-7650C560867E}" destId="{C5142274-9E9C-B94B-8258-4191022BA1C6}" srcOrd="0" destOrd="0" presId="urn:microsoft.com/office/officeart/2005/8/layout/hierarchy4"/>
    <dgm:cxn modelId="{AAABC44E-0C5F-4C45-8868-65238DDB3398}" type="presParOf" srcId="{9F526E39-561C-984B-B2BF-7650C560867E}" destId="{F9F47FA4-03FF-7B4A-A26A-F77C4BCAED4E}" srcOrd="1" destOrd="0" presId="urn:microsoft.com/office/officeart/2005/8/layout/hierarchy4"/>
    <dgm:cxn modelId="{085CC675-D8A3-A548-B21F-604EDF6EAD3F}" type="presParOf" srcId="{48E7CC54-92A4-5A45-A598-900AAC371C03}" destId="{73C9DE61-156B-6448-B8E8-236BC3635A82}" srcOrd="1" destOrd="0" presId="urn:microsoft.com/office/officeart/2005/8/layout/hierarchy4"/>
    <dgm:cxn modelId="{E7D29854-7E99-3E45-8373-DBC98DBA8801}" type="presParOf" srcId="{48E7CC54-92A4-5A45-A598-900AAC371C03}" destId="{C493FFEA-C5C4-EB4D-A4F4-71C443C3CAC3}" srcOrd="2" destOrd="0" presId="urn:microsoft.com/office/officeart/2005/8/layout/hierarchy4"/>
    <dgm:cxn modelId="{A46B48DF-6581-C840-A4D6-AC899D0A2E82}" type="presParOf" srcId="{C493FFEA-C5C4-EB4D-A4F4-71C443C3CAC3}" destId="{9CF1381E-FC77-B747-B57F-6586C1F20492}" srcOrd="0" destOrd="0" presId="urn:microsoft.com/office/officeart/2005/8/layout/hierarchy4"/>
    <dgm:cxn modelId="{435D204D-78F8-4E4B-AE8D-DF18163B8ADF}" type="presParOf" srcId="{C493FFEA-C5C4-EB4D-A4F4-71C443C3CAC3}" destId="{DE532835-FDF2-3C4B-A60E-BA651241C0B3}" srcOrd="1" destOrd="0" presId="urn:microsoft.com/office/officeart/2005/8/layout/hierarchy4"/>
    <dgm:cxn modelId="{CCCF5D0A-570E-9943-81D5-F7BFC0656CCE}" type="presParOf" srcId="{48E7CC54-92A4-5A45-A598-900AAC371C03}" destId="{E11C76A2-1656-5F4A-8514-FEEBAE9533C8}" srcOrd="3" destOrd="0" presId="urn:microsoft.com/office/officeart/2005/8/layout/hierarchy4"/>
    <dgm:cxn modelId="{40B90EFF-55FD-7549-91B6-B6D907BC25F3}" type="presParOf" srcId="{48E7CC54-92A4-5A45-A598-900AAC371C03}" destId="{BAC598BF-8AE9-1F4B-A802-9417621983B4}" srcOrd="4" destOrd="0" presId="urn:microsoft.com/office/officeart/2005/8/layout/hierarchy4"/>
    <dgm:cxn modelId="{C484BB45-AC0B-684C-ABDA-355225102BFD}" type="presParOf" srcId="{BAC598BF-8AE9-1F4B-A802-9417621983B4}" destId="{BF815E60-6A98-6B4C-A40A-F6B55C9A54F0}" srcOrd="0" destOrd="0" presId="urn:microsoft.com/office/officeart/2005/8/layout/hierarchy4"/>
    <dgm:cxn modelId="{91186AE2-0678-7945-8D4D-8BA8AEADAC28}" type="presParOf" srcId="{BAC598BF-8AE9-1F4B-A802-9417621983B4}" destId="{1D3A09C8-CF31-E645-A162-3A373207BA39}" srcOrd="1" destOrd="0" presId="urn:microsoft.com/office/officeart/2005/8/layout/hierarchy4"/>
    <dgm:cxn modelId="{8BFD673A-BC03-C94C-8C3A-8D9EFF1F3A3D}" type="presParOf" srcId="{48E7CC54-92A4-5A45-A598-900AAC371C03}" destId="{043D91CA-14E2-3541-BE07-1BBD151E97CD}" srcOrd="5" destOrd="0" presId="urn:microsoft.com/office/officeart/2005/8/layout/hierarchy4"/>
    <dgm:cxn modelId="{CD36D73B-49DB-904F-8044-1670A6240132}" type="presParOf" srcId="{48E7CC54-92A4-5A45-A598-900AAC371C03}" destId="{5B51D776-DC15-774E-A0FE-E00583525C7C}" srcOrd="6" destOrd="0" presId="urn:microsoft.com/office/officeart/2005/8/layout/hierarchy4"/>
    <dgm:cxn modelId="{DCE62C80-2B95-A54C-B1A1-21292B8535C1}" type="presParOf" srcId="{5B51D776-DC15-774E-A0FE-E00583525C7C}" destId="{4BE6D012-03C8-624B-BD72-B44E7F023372}" srcOrd="0" destOrd="0" presId="urn:microsoft.com/office/officeart/2005/8/layout/hierarchy4"/>
    <dgm:cxn modelId="{C84B6BAD-4447-3D43-8270-AC6486AA57E8}" type="presParOf" srcId="{5B51D776-DC15-774E-A0FE-E00583525C7C}" destId="{CDF42C09-042E-7F4B-B204-BB8757167136}" srcOrd="1" destOrd="0" presId="urn:microsoft.com/office/officeart/2005/8/layout/hierarchy4"/>
    <dgm:cxn modelId="{FD0B61B3-9D5F-B04D-88F7-3CDA115A63A7}" type="presParOf" srcId="{48E7CC54-92A4-5A45-A598-900AAC371C03}" destId="{1E7A3A86-9A36-DD43-9AF8-3471430C5DE4}" srcOrd="7" destOrd="0" presId="urn:microsoft.com/office/officeart/2005/8/layout/hierarchy4"/>
    <dgm:cxn modelId="{C4A61EF3-878C-A043-92DD-406D9804DDF4}" type="presParOf" srcId="{48E7CC54-92A4-5A45-A598-900AAC371C03}" destId="{4D2BE4E7-BDF6-0242-8E13-B4926948B025}" srcOrd="8" destOrd="0" presId="urn:microsoft.com/office/officeart/2005/8/layout/hierarchy4"/>
    <dgm:cxn modelId="{05C3C89F-CC79-5448-AFC4-50A1E8174C19}" type="presParOf" srcId="{4D2BE4E7-BDF6-0242-8E13-B4926948B025}" destId="{7D2097AF-412C-E847-A5FD-6DBC09AD9C96}" srcOrd="0" destOrd="0" presId="urn:microsoft.com/office/officeart/2005/8/layout/hierarchy4"/>
    <dgm:cxn modelId="{104D584F-2E37-7442-B023-4EF4F5BFFF74}" type="presParOf" srcId="{4D2BE4E7-BDF6-0242-8E13-B4926948B025}" destId="{9D09D4AF-6F4A-A542-8021-D5BB6430B1F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27A8F7-FE7C-C740-B8EE-CA2D76ADADD1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51411F-9872-F04F-91F6-6969503E978D}">
      <dgm:prSet custT="1"/>
      <dgm:spPr/>
      <dgm:t>
        <a:bodyPr/>
        <a:lstStyle/>
        <a:p>
          <a:r>
            <a:rPr lang="fr-FR" sz="1800" b="1" dirty="0">
              <a:latin typeface="Avenir Book" panose="02000503020000020003" pitchFamily="2" charset="0"/>
            </a:rPr>
            <a:t>Assurance indicielle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7FC12150-E48E-4E4A-BCF1-46A079CEE04D}" type="parTrans" cxnId="{7B085077-8A34-844D-9439-4A0BB67990A1}">
      <dgm:prSet/>
      <dgm:spPr/>
      <dgm:t>
        <a:bodyPr/>
        <a:lstStyle/>
        <a:p>
          <a:endParaRPr lang="en-GB"/>
        </a:p>
      </dgm:t>
    </dgm:pt>
    <dgm:pt modelId="{C7F96A68-D072-FF4A-8909-6C0100255115}" type="sibTrans" cxnId="{7B085077-8A34-844D-9439-4A0BB67990A1}">
      <dgm:prSet/>
      <dgm:spPr/>
      <dgm:t>
        <a:bodyPr/>
        <a:lstStyle/>
        <a:p>
          <a:endParaRPr lang="en-GB"/>
        </a:p>
      </dgm:t>
    </dgm:pt>
    <dgm:pt modelId="{0BF19477-85F7-3C47-8EA6-696D0F56DC56}">
      <dgm:prSet custT="1"/>
      <dgm:spPr/>
      <dgm:t>
        <a:bodyPr/>
        <a:lstStyle/>
        <a:p>
          <a:r>
            <a:rPr lang="fr-FR" sz="1800" b="1" dirty="0">
              <a:latin typeface="Avenir Book" panose="02000503020000020003" pitchFamily="2" charset="0"/>
            </a:rPr>
            <a:t>Dépasser les limites sur ce qui peut être assuré et qui a un intérêt assurable </a:t>
          </a:r>
          <a:r>
            <a:rPr lang="fr-FR" sz="1800" b="1" noProof="0" dirty="0">
              <a:solidFill>
                <a:schemeClr val="bg1"/>
              </a:solidFill>
              <a:latin typeface="Avenir Book" panose="02000503020000020003" pitchFamily="2" charset="0"/>
            </a:rPr>
            <a:t>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ACE1EBF3-E44D-CE43-BDAD-48314A13E018}" type="parTrans" cxnId="{11F161B0-482F-2E49-B313-AA993CECAA45}">
      <dgm:prSet/>
      <dgm:spPr/>
      <dgm:t>
        <a:bodyPr/>
        <a:lstStyle/>
        <a:p>
          <a:endParaRPr lang="en-GB"/>
        </a:p>
      </dgm:t>
    </dgm:pt>
    <dgm:pt modelId="{E7E49ADC-F9BF-C944-BAA3-789089187F63}" type="sibTrans" cxnId="{11F161B0-482F-2E49-B313-AA993CECAA45}">
      <dgm:prSet/>
      <dgm:spPr/>
      <dgm:t>
        <a:bodyPr/>
        <a:lstStyle/>
        <a:p>
          <a:endParaRPr lang="en-GB"/>
        </a:p>
      </dgm:t>
    </dgm:pt>
    <dgm:pt modelId="{C8B96823-806C-DF4A-B4D6-3602883690BB}">
      <dgm:prSet custT="1"/>
      <dgm:spPr/>
      <dgm:t>
        <a:bodyPr/>
        <a:lstStyle/>
        <a:p>
          <a:r>
            <a:rPr lang="fr-FR" sz="1800" b="1" dirty="0">
              <a:latin typeface="Avenir Book" panose="02000503020000020003" pitchFamily="2" charset="0"/>
            </a:rPr>
            <a:t>Accès à une gamme complète de couvertures d’assurance </a:t>
          </a:r>
          <a:endParaRPr lang="fr-FR" sz="1800" dirty="0">
            <a:latin typeface="Avenir Book" panose="02000503020000020003" pitchFamily="2" charset="0"/>
          </a:endParaRPr>
        </a:p>
      </dgm:t>
    </dgm:pt>
    <dgm:pt modelId="{25A802AD-AEA1-7841-819A-F5F1028DF23D}" type="parTrans" cxnId="{91E8FE38-E2AE-A947-8B29-3A3AAB13F376}">
      <dgm:prSet/>
      <dgm:spPr/>
      <dgm:t>
        <a:bodyPr/>
        <a:lstStyle/>
        <a:p>
          <a:endParaRPr lang="en-GB"/>
        </a:p>
      </dgm:t>
    </dgm:pt>
    <dgm:pt modelId="{F87F3066-A85C-514F-B980-385F3354E294}" type="sibTrans" cxnId="{91E8FE38-E2AE-A947-8B29-3A3AAB13F376}">
      <dgm:prSet/>
      <dgm:spPr/>
      <dgm:t>
        <a:bodyPr/>
        <a:lstStyle/>
        <a:p>
          <a:endParaRPr lang="en-GB"/>
        </a:p>
      </dgm:t>
    </dgm:pt>
    <dgm:pt modelId="{D7DFF734-E803-B247-A520-DA5895C6F47C}">
      <dgm:prSet custT="1"/>
      <dgm:spPr/>
      <dgm:t>
        <a:bodyPr/>
        <a:lstStyle/>
        <a:p>
          <a:r>
            <a:rPr lang="fr-FR" sz="1800" b="1" dirty="0">
              <a:latin typeface="Avenir Book" panose="02000503020000020003" pitchFamily="2" charset="0"/>
            </a:rPr>
            <a:t>Le potentiel des produits traditionnels d’assurance de biens </a:t>
          </a:r>
          <a:endParaRPr lang="fr-FR" sz="1800" dirty="0">
            <a:latin typeface="Avenir Book" panose="02000503020000020003" pitchFamily="2" charset="0"/>
          </a:endParaRPr>
        </a:p>
      </dgm:t>
    </dgm:pt>
    <dgm:pt modelId="{17CFEBC5-3EE9-D440-9625-E7D1B964D05E}" type="parTrans" cxnId="{C1E253AA-FD1B-8E49-BD98-328BB980A753}">
      <dgm:prSet/>
      <dgm:spPr/>
      <dgm:t>
        <a:bodyPr/>
        <a:lstStyle/>
        <a:p>
          <a:endParaRPr lang="en-GB"/>
        </a:p>
      </dgm:t>
    </dgm:pt>
    <dgm:pt modelId="{5CB83816-BEB3-3344-8391-C463316DAD0E}" type="sibTrans" cxnId="{C1E253AA-FD1B-8E49-BD98-328BB980A753}">
      <dgm:prSet/>
      <dgm:spPr/>
      <dgm:t>
        <a:bodyPr/>
        <a:lstStyle/>
        <a:p>
          <a:endParaRPr lang="en-GB"/>
        </a:p>
      </dgm:t>
    </dgm:pt>
    <dgm:pt modelId="{028FDE5C-1283-1C41-B069-39DE2490F7D0}">
      <dgm:prSet custT="1"/>
      <dgm:spPr/>
      <dgm:t>
        <a:bodyPr/>
        <a:lstStyle/>
        <a:p>
          <a:r>
            <a:rPr lang="fr-FR" sz="1800" b="1" dirty="0">
              <a:latin typeface="Avenir Book" panose="02000503020000020003" pitchFamily="2" charset="0"/>
            </a:rPr>
            <a:t>Solutions méso </a:t>
          </a:r>
          <a:endParaRPr lang="fr-FR" sz="1800" dirty="0">
            <a:latin typeface="Avenir Book" panose="02000503020000020003" pitchFamily="2" charset="0"/>
          </a:endParaRPr>
        </a:p>
      </dgm:t>
    </dgm:pt>
    <dgm:pt modelId="{E29A8298-C381-4945-9FB4-0167621F1A21}" type="parTrans" cxnId="{0637FA11-5E95-154C-AA63-6D94917937B6}">
      <dgm:prSet/>
      <dgm:spPr/>
      <dgm:t>
        <a:bodyPr/>
        <a:lstStyle/>
        <a:p>
          <a:endParaRPr lang="en-GB"/>
        </a:p>
      </dgm:t>
    </dgm:pt>
    <dgm:pt modelId="{661E99D1-8ABD-E74A-A314-09E03236EAE1}" type="sibTrans" cxnId="{0637FA11-5E95-154C-AA63-6D94917937B6}">
      <dgm:prSet/>
      <dgm:spPr/>
      <dgm:t>
        <a:bodyPr/>
        <a:lstStyle/>
        <a:p>
          <a:endParaRPr lang="en-GB"/>
        </a:p>
      </dgm:t>
    </dgm:pt>
    <dgm:pt modelId="{68DB766B-22B0-5F4D-BD92-E4AECE3906ED}">
      <dgm:prSet custT="1"/>
      <dgm:spPr/>
      <dgm:t>
        <a:bodyPr/>
        <a:lstStyle/>
        <a:p>
          <a:r>
            <a:rPr lang="fr-FR" sz="1800" b="1" dirty="0">
              <a:latin typeface="Avenir Book" panose="02000503020000020003" pitchFamily="2" charset="0"/>
            </a:rPr>
            <a:t>Liaisons entre les solutions macro, méso et micro</a:t>
          </a:r>
          <a:endParaRPr lang="fr-FR" sz="1800" dirty="0">
            <a:latin typeface="Avenir Book" panose="02000503020000020003" pitchFamily="2" charset="0"/>
          </a:endParaRPr>
        </a:p>
      </dgm:t>
    </dgm:pt>
    <dgm:pt modelId="{D2D58C1C-6771-5741-982A-81EDF4A984D5}" type="parTrans" cxnId="{B7B06850-B340-CE43-A3BD-73C76218E54B}">
      <dgm:prSet/>
      <dgm:spPr/>
      <dgm:t>
        <a:bodyPr/>
        <a:lstStyle/>
        <a:p>
          <a:endParaRPr lang="en-GB"/>
        </a:p>
      </dgm:t>
    </dgm:pt>
    <dgm:pt modelId="{B7BF1D7B-730B-0544-B356-BB71D98264A1}" type="sibTrans" cxnId="{B7B06850-B340-CE43-A3BD-73C76218E54B}">
      <dgm:prSet/>
      <dgm:spPr/>
      <dgm:t>
        <a:bodyPr/>
        <a:lstStyle/>
        <a:p>
          <a:endParaRPr lang="en-GB"/>
        </a:p>
      </dgm:t>
    </dgm:pt>
    <dgm:pt modelId="{48E7CC54-92A4-5A45-A598-900AAC371C03}" type="pres">
      <dgm:prSet presAssocID="{FD27A8F7-FE7C-C740-B8EE-CA2D76ADADD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4D2BE4E7-BDF6-0242-8E13-B4926948B025}" type="pres">
      <dgm:prSet presAssocID="{D051411F-9872-F04F-91F6-6969503E978D}" presName="vertOne" presStyleCnt="0"/>
      <dgm:spPr/>
    </dgm:pt>
    <dgm:pt modelId="{7D2097AF-412C-E847-A5FD-6DBC09AD9C96}" type="pres">
      <dgm:prSet presAssocID="{D051411F-9872-F04F-91F6-6969503E978D}" presName="txOne" presStyleLbl="node0" presStyleIdx="0" presStyleCnt="6" custScaleX="1349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09D4AF-6F4A-A542-8021-D5BB6430B1F3}" type="pres">
      <dgm:prSet presAssocID="{D051411F-9872-F04F-91F6-6969503E978D}" presName="horzOne" presStyleCnt="0"/>
      <dgm:spPr/>
    </dgm:pt>
    <dgm:pt modelId="{B1362E90-5CF9-BD4B-9693-961CEC59C060}" type="pres">
      <dgm:prSet presAssocID="{C7F96A68-D072-FF4A-8909-6C0100255115}" presName="sibSpaceOne" presStyleCnt="0"/>
      <dgm:spPr/>
    </dgm:pt>
    <dgm:pt modelId="{D5376FFB-D555-804B-BDF0-51B3E17E5BFF}" type="pres">
      <dgm:prSet presAssocID="{0BF19477-85F7-3C47-8EA6-696D0F56DC56}" presName="vertOne" presStyleCnt="0"/>
      <dgm:spPr/>
    </dgm:pt>
    <dgm:pt modelId="{FDA7820B-3B1D-2841-B8FD-A300BDBB019F}" type="pres">
      <dgm:prSet presAssocID="{0BF19477-85F7-3C47-8EA6-696D0F56DC56}" presName="txOne" presStyleLbl="node0" presStyleIdx="1" presStyleCnt="6" custScaleX="15504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F729894-9571-454B-90DA-F41F3FD15B6A}" type="pres">
      <dgm:prSet presAssocID="{0BF19477-85F7-3C47-8EA6-696D0F56DC56}" presName="horzOne" presStyleCnt="0"/>
      <dgm:spPr/>
    </dgm:pt>
    <dgm:pt modelId="{787CD450-38DD-3145-9FD1-F1F7037C6E79}" type="pres">
      <dgm:prSet presAssocID="{E7E49ADC-F9BF-C944-BAA3-789089187F63}" presName="sibSpaceOne" presStyleCnt="0"/>
      <dgm:spPr/>
    </dgm:pt>
    <dgm:pt modelId="{5125C141-6A25-B44D-9F06-24887BBD9BD4}" type="pres">
      <dgm:prSet presAssocID="{C8B96823-806C-DF4A-B4D6-3602883690BB}" presName="vertOne" presStyleCnt="0"/>
      <dgm:spPr/>
    </dgm:pt>
    <dgm:pt modelId="{987B4155-3990-5442-8471-AB51A273B02D}" type="pres">
      <dgm:prSet presAssocID="{C8B96823-806C-DF4A-B4D6-3602883690BB}" presName="txOne" presStyleLbl="node0" presStyleIdx="2" presStyleCnt="6" custScaleX="1647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5EDA2A6-673A-AD46-9E98-7188EDFC0B2C}" type="pres">
      <dgm:prSet presAssocID="{C8B96823-806C-DF4A-B4D6-3602883690BB}" presName="horzOne" presStyleCnt="0"/>
      <dgm:spPr/>
    </dgm:pt>
    <dgm:pt modelId="{43C6CD05-33A4-704C-876D-0F3B849E019D}" type="pres">
      <dgm:prSet presAssocID="{F87F3066-A85C-514F-B980-385F3354E294}" presName="sibSpaceOne" presStyleCnt="0"/>
      <dgm:spPr/>
    </dgm:pt>
    <dgm:pt modelId="{08E034B9-1DD0-B042-8703-C006CE80F0FF}" type="pres">
      <dgm:prSet presAssocID="{D7DFF734-E803-B247-A520-DA5895C6F47C}" presName="vertOne" presStyleCnt="0"/>
      <dgm:spPr/>
    </dgm:pt>
    <dgm:pt modelId="{BF5BBF38-61FC-2E49-9DD0-AC45A2FA46FD}" type="pres">
      <dgm:prSet presAssocID="{D7DFF734-E803-B247-A520-DA5895C6F47C}" presName="txOne" presStyleLbl="node0" presStyleIdx="3" presStyleCnt="6" custScaleX="12968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A104D8D-FD45-7945-A748-8C5D1C295A16}" type="pres">
      <dgm:prSet presAssocID="{D7DFF734-E803-B247-A520-DA5895C6F47C}" presName="horzOne" presStyleCnt="0"/>
      <dgm:spPr/>
    </dgm:pt>
    <dgm:pt modelId="{9058FE8C-2222-444E-ADAE-C4DA0BD7BC5B}" type="pres">
      <dgm:prSet presAssocID="{5CB83816-BEB3-3344-8391-C463316DAD0E}" presName="sibSpaceOne" presStyleCnt="0"/>
      <dgm:spPr/>
    </dgm:pt>
    <dgm:pt modelId="{954A640D-756A-474D-84CB-09030BAF6FC4}" type="pres">
      <dgm:prSet presAssocID="{028FDE5C-1283-1C41-B069-39DE2490F7D0}" presName="vertOne" presStyleCnt="0"/>
      <dgm:spPr/>
    </dgm:pt>
    <dgm:pt modelId="{1C0010FD-2FBF-A549-B9DB-35A258FF3C36}" type="pres">
      <dgm:prSet presAssocID="{028FDE5C-1283-1C41-B069-39DE2490F7D0}" presName="txOne" presStyleLbl="node0" presStyleIdx="4" presStyleCnt="6" custScaleX="14360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3F4465A-B4AD-7846-A0B3-40CD8A825909}" type="pres">
      <dgm:prSet presAssocID="{028FDE5C-1283-1C41-B069-39DE2490F7D0}" presName="horzOne" presStyleCnt="0"/>
      <dgm:spPr/>
    </dgm:pt>
    <dgm:pt modelId="{49C13A73-0C14-CB4C-BCC4-25CF6D8CE0A4}" type="pres">
      <dgm:prSet presAssocID="{661E99D1-8ABD-E74A-A314-09E03236EAE1}" presName="sibSpaceOne" presStyleCnt="0"/>
      <dgm:spPr/>
    </dgm:pt>
    <dgm:pt modelId="{95CFB962-6084-334E-B94E-8511BBB7A58A}" type="pres">
      <dgm:prSet presAssocID="{68DB766B-22B0-5F4D-BD92-E4AECE3906ED}" presName="vertOne" presStyleCnt="0"/>
      <dgm:spPr/>
    </dgm:pt>
    <dgm:pt modelId="{8F6D27B5-D9DA-244C-ACE5-DD84DA7C7BA6}" type="pres">
      <dgm:prSet presAssocID="{68DB766B-22B0-5F4D-BD92-E4AECE3906ED}" presName="txOne" presStyleLbl="node0" presStyleIdx="5" presStyleCnt="6" custScaleX="14252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5904AE-F56B-CB4A-B303-6BBAD5EC3644}" type="pres">
      <dgm:prSet presAssocID="{68DB766B-22B0-5F4D-BD92-E4AECE3906ED}" presName="horzOne" presStyleCnt="0"/>
      <dgm:spPr/>
    </dgm:pt>
  </dgm:ptLst>
  <dgm:cxnLst>
    <dgm:cxn modelId="{B7B06850-B340-CE43-A3BD-73C76218E54B}" srcId="{FD27A8F7-FE7C-C740-B8EE-CA2D76ADADD1}" destId="{68DB766B-22B0-5F4D-BD92-E4AECE3906ED}" srcOrd="5" destOrd="0" parTransId="{D2D58C1C-6771-5741-982A-81EDF4A984D5}" sibTransId="{B7BF1D7B-730B-0544-B356-BB71D98264A1}"/>
    <dgm:cxn modelId="{912DE92E-81DF-4641-A14E-05F41AA75794}" type="presOf" srcId="{D7DFF734-E803-B247-A520-DA5895C6F47C}" destId="{BF5BBF38-61FC-2E49-9DD0-AC45A2FA46FD}" srcOrd="0" destOrd="0" presId="urn:microsoft.com/office/officeart/2005/8/layout/hierarchy4"/>
    <dgm:cxn modelId="{11F161B0-482F-2E49-B313-AA993CECAA45}" srcId="{FD27A8F7-FE7C-C740-B8EE-CA2D76ADADD1}" destId="{0BF19477-85F7-3C47-8EA6-696D0F56DC56}" srcOrd="1" destOrd="0" parTransId="{ACE1EBF3-E44D-CE43-BDAD-48314A13E018}" sibTransId="{E7E49ADC-F9BF-C944-BAA3-789089187F63}"/>
    <dgm:cxn modelId="{11AD79B3-E07A-E544-8D99-443A23404E03}" type="presOf" srcId="{D051411F-9872-F04F-91F6-6969503E978D}" destId="{7D2097AF-412C-E847-A5FD-6DBC09AD9C96}" srcOrd="0" destOrd="0" presId="urn:microsoft.com/office/officeart/2005/8/layout/hierarchy4"/>
    <dgm:cxn modelId="{5F028D81-BAEE-214D-9BF4-A31F84A3D7BC}" type="presOf" srcId="{68DB766B-22B0-5F4D-BD92-E4AECE3906ED}" destId="{8F6D27B5-D9DA-244C-ACE5-DD84DA7C7BA6}" srcOrd="0" destOrd="0" presId="urn:microsoft.com/office/officeart/2005/8/layout/hierarchy4"/>
    <dgm:cxn modelId="{4D7B5FAF-3BC4-C445-BE7F-BE3ABAD392A3}" type="presOf" srcId="{0BF19477-85F7-3C47-8EA6-696D0F56DC56}" destId="{FDA7820B-3B1D-2841-B8FD-A300BDBB019F}" srcOrd="0" destOrd="0" presId="urn:microsoft.com/office/officeart/2005/8/layout/hierarchy4"/>
    <dgm:cxn modelId="{1F427007-A9A6-2F4D-85C5-A6CB20064E7C}" type="presOf" srcId="{FD27A8F7-FE7C-C740-B8EE-CA2D76ADADD1}" destId="{48E7CC54-92A4-5A45-A598-900AAC371C03}" srcOrd="0" destOrd="0" presId="urn:microsoft.com/office/officeart/2005/8/layout/hierarchy4"/>
    <dgm:cxn modelId="{91E8FE38-E2AE-A947-8B29-3A3AAB13F376}" srcId="{FD27A8F7-FE7C-C740-B8EE-CA2D76ADADD1}" destId="{C8B96823-806C-DF4A-B4D6-3602883690BB}" srcOrd="2" destOrd="0" parTransId="{25A802AD-AEA1-7841-819A-F5F1028DF23D}" sibTransId="{F87F3066-A85C-514F-B980-385F3354E294}"/>
    <dgm:cxn modelId="{0637FA11-5E95-154C-AA63-6D94917937B6}" srcId="{FD27A8F7-FE7C-C740-B8EE-CA2D76ADADD1}" destId="{028FDE5C-1283-1C41-B069-39DE2490F7D0}" srcOrd="4" destOrd="0" parTransId="{E29A8298-C381-4945-9FB4-0167621F1A21}" sibTransId="{661E99D1-8ABD-E74A-A314-09E03236EAE1}"/>
    <dgm:cxn modelId="{7B085077-8A34-844D-9439-4A0BB67990A1}" srcId="{FD27A8F7-FE7C-C740-B8EE-CA2D76ADADD1}" destId="{D051411F-9872-F04F-91F6-6969503E978D}" srcOrd="0" destOrd="0" parTransId="{7FC12150-E48E-4E4A-BCF1-46A079CEE04D}" sibTransId="{C7F96A68-D072-FF4A-8909-6C0100255115}"/>
    <dgm:cxn modelId="{F7B0A5A5-FEE0-0247-B5E8-DBDFAE0009B5}" type="presOf" srcId="{028FDE5C-1283-1C41-B069-39DE2490F7D0}" destId="{1C0010FD-2FBF-A549-B9DB-35A258FF3C36}" srcOrd="0" destOrd="0" presId="urn:microsoft.com/office/officeart/2005/8/layout/hierarchy4"/>
    <dgm:cxn modelId="{C1E253AA-FD1B-8E49-BD98-328BB980A753}" srcId="{FD27A8F7-FE7C-C740-B8EE-CA2D76ADADD1}" destId="{D7DFF734-E803-B247-A520-DA5895C6F47C}" srcOrd="3" destOrd="0" parTransId="{17CFEBC5-3EE9-D440-9625-E7D1B964D05E}" sibTransId="{5CB83816-BEB3-3344-8391-C463316DAD0E}"/>
    <dgm:cxn modelId="{F31073F8-7544-C24F-8DD6-F0131C871394}" type="presOf" srcId="{C8B96823-806C-DF4A-B4D6-3602883690BB}" destId="{987B4155-3990-5442-8471-AB51A273B02D}" srcOrd="0" destOrd="0" presId="urn:microsoft.com/office/officeart/2005/8/layout/hierarchy4"/>
    <dgm:cxn modelId="{C4A61EF3-878C-A043-92DD-406D9804DDF4}" type="presParOf" srcId="{48E7CC54-92A4-5A45-A598-900AAC371C03}" destId="{4D2BE4E7-BDF6-0242-8E13-B4926948B025}" srcOrd="0" destOrd="0" presId="urn:microsoft.com/office/officeart/2005/8/layout/hierarchy4"/>
    <dgm:cxn modelId="{05C3C89F-CC79-5448-AFC4-50A1E8174C19}" type="presParOf" srcId="{4D2BE4E7-BDF6-0242-8E13-B4926948B025}" destId="{7D2097AF-412C-E847-A5FD-6DBC09AD9C96}" srcOrd="0" destOrd="0" presId="urn:microsoft.com/office/officeart/2005/8/layout/hierarchy4"/>
    <dgm:cxn modelId="{104D584F-2E37-7442-B023-4EF4F5BFFF74}" type="presParOf" srcId="{4D2BE4E7-BDF6-0242-8E13-B4926948B025}" destId="{9D09D4AF-6F4A-A542-8021-D5BB6430B1F3}" srcOrd="1" destOrd="0" presId="urn:microsoft.com/office/officeart/2005/8/layout/hierarchy4"/>
    <dgm:cxn modelId="{494E5A29-2227-7442-B2D0-C025FA3D7416}" type="presParOf" srcId="{48E7CC54-92A4-5A45-A598-900AAC371C03}" destId="{B1362E90-5CF9-BD4B-9693-961CEC59C060}" srcOrd="1" destOrd="0" presId="urn:microsoft.com/office/officeart/2005/8/layout/hierarchy4"/>
    <dgm:cxn modelId="{8A88BDE3-D380-854D-AB4B-DA46CAC16FE8}" type="presParOf" srcId="{48E7CC54-92A4-5A45-A598-900AAC371C03}" destId="{D5376FFB-D555-804B-BDF0-51B3E17E5BFF}" srcOrd="2" destOrd="0" presId="urn:microsoft.com/office/officeart/2005/8/layout/hierarchy4"/>
    <dgm:cxn modelId="{68A457F2-C226-6B41-BE14-8126564585E7}" type="presParOf" srcId="{D5376FFB-D555-804B-BDF0-51B3E17E5BFF}" destId="{FDA7820B-3B1D-2841-B8FD-A300BDBB019F}" srcOrd="0" destOrd="0" presId="urn:microsoft.com/office/officeart/2005/8/layout/hierarchy4"/>
    <dgm:cxn modelId="{09139C79-1821-BF4C-B68A-E2A4F66402ED}" type="presParOf" srcId="{D5376FFB-D555-804B-BDF0-51B3E17E5BFF}" destId="{4F729894-9571-454B-90DA-F41F3FD15B6A}" srcOrd="1" destOrd="0" presId="urn:microsoft.com/office/officeart/2005/8/layout/hierarchy4"/>
    <dgm:cxn modelId="{099CF0ED-EE57-1745-86BA-1BC547186FDA}" type="presParOf" srcId="{48E7CC54-92A4-5A45-A598-900AAC371C03}" destId="{787CD450-38DD-3145-9FD1-F1F7037C6E79}" srcOrd="3" destOrd="0" presId="urn:microsoft.com/office/officeart/2005/8/layout/hierarchy4"/>
    <dgm:cxn modelId="{483FE839-F256-1345-8FB0-B9E8CEF436B6}" type="presParOf" srcId="{48E7CC54-92A4-5A45-A598-900AAC371C03}" destId="{5125C141-6A25-B44D-9F06-24887BBD9BD4}" srcOrd="4" destOrd="0" presId="urn:microsoft.com/office/officeart/2005/8/layout/hierarchy4"/>
    <dgm:cxn modelId="{15937DE6-CEE9-814B-B108-E3A32802D1F2}" type="presParOf" srcId="{5125C141-6A25-B44D-9F06-24887BBD9BD4}" destId="{987B4155-3990-5442-8471-AB51A273B02D}" srcOrd="0" destOrd="0" presId="urn:microsoft.com/office/officeart/2005/8/layout/hierarchy4"/>
    <dgm:cxn modelId="{E49D733A-CF85-0B48-8FD5-DD9187AE38A3}" type="presParOf" srcId="{5125C141-6A25-B44D-9F06-24887BBD9BD4}" destId="{95EDA2A6-673A-AD46-9E98-7188EDFC0B2C}" srcOrd="1" destOrd="0" presId="urn:microsoft.com/office/officeart/2005/8/layout/hierarchy4"/>
    <dgm:cxn modelId="{F9C6624F-4406-1B4C-B543-6FCD9A644C01}" type="presParOf" srcId="{48E7CC54-92A4-5A45-A598-900AAC371C03}" destId="{43C6CD05-33A4-704C-876D-0F3B849E019D}" srcOrd="5" destOrd="0" presId="urn:microsoft.com/office/officeart/2005/8/layout/hierarchy4"/>
    <dgm:cxn modelId="{E5A21000-90FB-7D44-A1FB-B8C218876131}" type="presParOf" srcId="{48E7CC54-92A4-5A45-A598-900AAC371C03}" destId="{08E034B9-1DD0-B042-8703-C006CE80F0FF}" srcOrd="6" destOrd="0" presId="urn:microsoft.com/office/officeart/2005/8/layout/hierarchy4"/>
    <dgm:cxn modelId="{B867D599-5A5E-0B45-BA1B-58E95DE48E22}" type="presParOf" srcId="{08E034B9-1DD0-B042-8703-C006CE80F0FF}" destId="{BF5BBF38-61FC-2E49-9DD0-AC45A2FA46FD}" srcOrd="0" destOrd="0" presId="urn:microsoft.com/office/officeart/2005/8/layout/hierarchy4"/>
    <dgm:cxn modelId="{9A7EB2C1-20F0-334B-9741-AC5C1FAB755A}" type="presParOf" srcId="{08E034B9-1DD0-B042-8703-C006CE80F0FF}" destId="{5A104D8D-FD45-7945-A748-8C5D1C295A16}" srcOrd="1" destOrd="0" presId="urn:microsoft.com/office/officeart/2005/8/layout/hierarchy4"/>
    <dgm:cxn modelId="{4D5CFAFB-CF9C-0345-829A-1D414AD26568}" type="presParOf" srcId="{48E7CC54-92A4-5A45-A598-900AAC371C03}" destId="{9058FE8C-2222-444E-ADAE-C4DA0BD7BC5B}" srcOrd="7" destOrd="0" presId="urn:microsoft.com/office/officeart/2005/8/layout/hierarchy4"/>
    <dgm:cxn modelId="{137E458C-03B4-A34B-B0AD-7D31B1C6B30F}" type="presParOf" srcId="{48E7CC54-92A4-5A45-A598-900AAC371C03}" destId="{954A640D-756A-474D-84CB-09030BAF6FC4}" srcOrd="8" destOrd="0" presId="urn:microsoft.com/office/officeart/2005/8/layout/hierarchy4"/>
    <dgm:cxn modelId="{80BFF6F5-3FB6-8243-BDD0-54B94F6959D4}" type="presParOf" srcId="{954A640D-756A-474D-84CB-09030BAF6FC4}" destId="{1C0010FD-2FBF-A549-B9DB-35A258FF3C36}" srcOrd="0" destOrd="0" presId="urn:microsoft.com/office/officeart/2005/8/layout/hierarchy4"/>
    <dgm:cxn modelId="{32FA2874-8C04-B143-B32A-455BFB6317A8}" type="presParOf" srcId="{954A640D-756A-474D-84CB-09030BAF6FC4}" destId="{33F4465A-B4AD-7846-A0B3-40CD8A825909}" srcOrd="1" destOrd="0" presId="urn:microsoft.com/office/officeart/2005/8/layout/hierarchy4"/>
    <dgm:cxn modelId="{11AB76C3-A2DB-3A43-A378-D3E167D1B9B9}" type="presParOf" srcId="{48E7CC54-92A4-5A45-A598-900AAC371C03}" destId="{49C13A73-0C14-CB4C-BCC4-25CF6D8CE0A4}" srcOrd="9" destOrd="0" presId="urn:microsoft.com/office/officeart/2005/8/layout/hierarchy4"/>
    <dgm:cxn modelId="{03A5910D-7B4A-D34C-80A5-BB8BB087E934}" type="presParOf" srcId="{48E7CC54-92A4-5A45-A598-900AAC371C03}" destId="{95CFB962-6084-334E-B94E-8511BBB7A58A}" srcOrd="10" destOrd="0" presId="urn:microsoft.com/office/officeart/2005/8/layout/hierarchy4"/>
    <dgm:cxn modelId="{42F6D477-563B-2347-AE24-13DE4789B13C}" type="presParOf" srcId="{95CFB962-6084-334E-B94E-8511BBB7A58A}" destId="{8F6D27B5-D9DA-244C-ACE5-DD84DA7C7BA6}" srcOrd="0" destOrd="0" presId="urn:microsoft.com/office/officeart/2005/8/layout/hierarchy4"/>
    <dgm:cxn modelId="{742DBC8E-0096-9348-8EB8-196224CB43F1}" type="presParOf" srcId="{95CFB962-6084-334E-B94E-8511BBB7A58A}" destId="{9D5904AE-F56B-CB4A-B303-6BBAD5EC364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27A8F7-FE7C-C740-B8EE-CA2D76ADADD1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8B96823-806C-DF4A-B4D6-3602883690BB}">
      <dgm:prSet custT="1"/>
      <dgm:spPr/>
      <dgm:t>
        <a:bodyPr/>
        <a:lstStyle/>
        <a:p>
          <a:r>
            <a:rPr lang="fr-FR" sz="1800" b="0" dirty="0">
              <a:latin typeface="Avenir Book" panose="02000503020000020003" pitchFamily="2" charset="0"/>
            </a:rPr>
            <a:t>Le regroupement entre produits</a:t>
          </a:r>
        </a:p>
      </dgm:t>
    </dgm:pt>
    <dgm:pt modelId="{25A802AD-AEA1-7841-819A-F5F1028DF23D}" type="parTrans" cxnId="{91E8FE38-E2AE-A947-8B29-3A3AAB13F376}">
      <dgm:prSet/>
      <dgm:spPr/>
      <dgm:t>
        <a:bodyPr/>
        <a:lstStyle/>
        <a:p>
          <a:endParaRPr lang="en-GB"/>
        </a:p>
      </dgm:t>
    </dgm:pt>
    <dgm:pt modelId="{F87F3066-A85C-514F-B980-385F3354E294}" type="sibTrans" cxnId="{91E8FE38-E2AE-A947-8B29-3A3AAB13F376}">
      <dgm:prSet/>
      <dgm:spPr/>
      <dgm:t>
        <a:bodyPr/>
        <a:lstStyle/>
        <a:p>
          <a:endParaRPr lang="en-GB"/>
        </a:p>
      </dgm:t>
    </dgm:pt>
    <dgm:pt modelId="{740DC51A-932B-CF46-97D6-4A45E74A3E1B}">
      <dgm:prSet custT="1"/>
      <dgm:spPr/>
      <dgm:t>
        <a:bodyPr/>
        <a:lstStyle/>
        <a:p>
          <a:r>
            <a:rPr lang="fr-FR" sz="1800" dirty="0">
              <a:latin typeface="Avenir Book" panose="02000503020000020003" pitchFamily="2" charset="0"/>
            </a:rPr>
            <a:t>Capacité à tirer parti d’un large éventail d’agrégateurs et de plateformes transactionnelles </a:t>
          </a:r>
        </a:p>
      </dgm:t>
    </dgm:pt>
    <dgm:pt modelId="{23DDF3A5-AA30-884C-BD39-0952EDA6F0DE}" type="parTrans" cxnId="{86565C39-0C3D-BC4C-9906-9B4781644ED9}">
      <dgm:prSet/>
      <dgm:spPr/>
      <dgm:t>
        <a:bodyPr/>
        <a:lstStyle/>
        <a:p>
          <a:endParaRPr lang="en-GB"/>
        </a:p>
      </dgm:t>
    </dgm:pt>
    <dgm:pt modelId="{9090EEF4-BA0E-4D4D-A512-E0097DFB54CC}" type="sibTrans" cxnId="{86565C39-0C3D-BC4C-9906-9B4781644ED9}">
      <dgm:prSet/>
      <dgm:spPr/>
      <dgm:t>
        <a:bodyPr/>
        <a:lstStyle/>
        <a:p>
          <a:endParaRPr lang="en-GB"/>
        </a:p>
      </dgm:t>
    </dgm:pt>
    <dgm:pt modelId="{C7F86C5E-9988-B64E-9DB8-054465954D44}">
      <dgm:prSet custT="1"/>
      <dgm:spPr/>
      <dgm:t>
        <a:bodyPr/>
        <a:lstStyle/>
        <a:p>
          <a:r>
            <a:rPr lang="fr-FR" sz="1800" dirty="0">
              <a:latin typeface="Avenir Book" panose="02000503020000020003" pitchFamily="2" charset="0"/>
            </a:rPr>
            <a:t>Numérisation de la chaîne de valeur de l’assurance </a:t>
          </a:r>
          <a:endParaRPr lang="fr-FR" sz="1800" noProof="0" dirty="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9077CF2E-1ACF-7F44-9053-8E2FBA8C2346}" type="parTrans" cxnId="{E37C96CE-397F-8F41-ADE6-4A6DF08A7D09}">
      <dgm:prSet/>
      <dgm:spPr/>
    </dgm:pt>
    <dgm:pt modelId="{BB9E31B3-7F58-2143-B72F-AC436566C44C}" type="sibTrans" cxnId="{E37C96CE-397F-8F41-ADE6-4A6DF08A7D09}">
      <dgm:prSet/>
      <dgm:spPr/>
    </dgm:pt>
    <dgm:pt modelId="{D896E47A-168C-F944-9300-8CCF740DDAC8}">
      <dgm:prSet custT="1"/>
      <dgm:spPr/>
      <dgm:t>
        <a:bodyPr/>
        <a:lstStyle/>
        <a:p>
          <a:r>
            <a:rPr lang="fr-FR" sz="1800" noProof="0" dirty="0">
              <a:latin typeface="Avenir Book" panose="02000503020000020003" pitchFamily="2" charset="0"/>
            </a:rPr>
            <a:t>Mise en commun des risques pour acheter une assurance collectivement </a:t>
          </a:r>
        </a:p>
      </dgm:t>
    </dgm:pt>
    <dgm:pt modelId="{7CDEA5CE-DA78-DB4A-8B67-3339FEE6222B}" type="parTrans" cxnId="{609FC768-D199-2549-882D-458F9C3DC3C4}">
      <dgm:prSet/>
      <dgm:spPr/>
      <dgm:t>
        <a:bodyPr/>
        <a:lstStyle/>
        <a:p>
          <a:endParaRPr lang="en-GB"/>
        </a:p>
      </dgm:t>
    </dgm:pt>
    <dgm:pt modelId="{E68058DE-9BB3-EE43-874F-A7579D4FBF6C}" type="sibTrans" cxnId="{609FC768-D199-2549-882D-458F9C3DC3C4}">
      <dgm:prSet/>
      <dgm:spPr/>
      <dgm:t>
        <a:bodyPr/>
        <a:lstStyle/>
        <a:p>
          <a:endParaRPr lang="en-GB"/>
        </a:p>
      </dgm:t>
    </dgm:pt>
    <dgm:pt modelId="{48E7CC54-92A4-5A45-A598-900AAC371C03}" type="pres">
      <dgm:prSet presAssocID="{FD27A8F7-FE7C-C740-B8EE-CA2D76ADADD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C39D9941-3D64-6149-BD3F-5BFA431152A4}" type="pres">
      <dgm:prSet presAssocID="{740DC51A-932B-CF46-97D6-4A45E74A3E1B}" presName="vertOne" presStyleCnt="0"/>
      <dgm:spPr/>
    </dgm:pt>
    <dgm:pt modelId="{3B856B01-065B-7046-BEB0-A9E61150EA1D}" type="pres">
      <dgm:prSet presAssocID="{740DC51A-932B-CF46-97D6-4A45E74A3E1B}" presName="txOne" presStyleLbl="node0" presStyleIdx="0" presStyleCnt="4" custScaleX="9817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2022859-43B9-634F-A78E-54D9874FEA24}" type="pres">
      <dgm:prSet presAssocID="{740DC51A-932B-CF46-97D6-4A45E74A3E1B}" presName="horzOne" presStyleCnt="0"/>
      <dgm:spPr/>
    </dgm:pt>
    <dgm:pt modelId="{C46B3FDB-F565-D747-A6F9-79B97B1F101D}" type="pres">
      <dgm:prSet presAssocID="{9090EEF4-BA0E-4D4D-A512-E0097DFB54CC}" presName="sibSpaceOne" presStyleCnt="0"/>
      <dgm:spPr/>
    </dgm:pt>
    <dgm:pt modelId="{041701ED-8140-184C-9FB0-40821ED578C4}" type="pres">
      <dgm:prSet presAssocID="{C7F86C5E-9988-B64E-9DB8-054465954D44}" presName="vertOne" presStyleCnt="0"/>
      <dgm:spPr/>
    </dgm:pt>
    <dgm:pt modelId="{520CAC9B-128A-3243-B1A8-DA3BB7CBF31B}" type="pres">
      <dgm:prSet presAssocID="{C7F86C5E-9988-B64E-9DB8-054465954D44}" presName="txOne" presStyleLbl="node0" presStyleIdx="1" presStyleCnt="4" custScaleX="8629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7A9D429-0C62-8141-AE61-A897809C7E95}" type="pres">
      <dgm:prSet presAssocID="{C7F86C5E-9988-B64E-9DB8-054465954D44}" presName="horzOne" presStyleCnt="0"/>
      <dgm:spPr/>
    </dgm:pt>
    <dgm:pt modelId="{0ECED3B2-6808-EF49-820C-65B3BE415911}" type="pres">
      <dgm:prSet presAssocID="{BB9E31B3-7F58-2143-B72F-AC436566C44C}" presName="sibSpaceOne" presStyleCnt="0"/>
      <dgm:spPr/>
    </dgm:pt>
    <dgm:pt modelId="{5125C141-6A25-B44D-9F06-24887BBD9BD4}" type="pres">
      <dgm:prSet presAssocID="{C8B96823-806C-DF4A-B4D6-3602883690BB}" presName="vertOne" presStyleCnt="0"/>
      <dgm:spPr/>
    </dgm:pt>
    <dgm:pt modelId="{987B4155-3990-5442-8471-AB51A273B02D}" type="pres">
      <dgm:prSet presAssocID="{C8B96823-806C-DF4A-B4D6-3602883690BB}" presName="txOne" presStyleLbl="node0" presStyleIdx="2" presStyleCnt="4" custScaleX="10657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5EDA2A6-673A-AD46-9E98-7188EDFC0B2C}" type="pres">
      <dgm:prSet presAssocID="{C8B96823-806C-DF4A-B4D6-3602883690BB}" presName="horzOne" presStyleCnt="0"/>
      <dgm:spPr/>
    </dgm:pt>
    <dgm:pt modelId="{A6E014D4-57EB-644F-8F2E-78494FA977D8}" type="pres">
      <dgm:prSet presAssocID="{F87F3066-A85C-514F-B980-385F3354E294}" presName="sibSpaceOne" presStyleCnt="0"/>
      <dgm:spPr/>
    </dgm:pt>
    <dgm:pt modelId="{9452D6C2-06E5-0A43-B476-AD3BFEC3169F}" type="pres">
      <dgm:prSet presAssocID="{D896E47A-168C-F944-9300-8CCF740DDAC8}" presName="vertOne" presStyleCnt="0"/>
      <dgm:spPr/>
    </dgm:pt>
    <dgm:pt modelId="{CFAB39CE-21BE-AC42-898E-AED11CADBAF0}" type="pres">
      <dgm:prSet presAssocID="{D896E47A-168C-F944-9300-8CCF740DDAC8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34791C9-3545-5748-BF78-C05E2FE79CA4}" type="pres">
      <dgm:prSet presAssocID="{D896E47A-168C-F944-9300-8CCF740DDAC8}" presName="horzOne" presStyleCnt="0"/>
      <dgm:spPr/>
    </dgm:pt>
  </dgm:ptLst>
  <dgm:cxnLst>
    <dgm:cxn modelId="{541B94F3-F446-E94A-8C38-E07B2C51534D}" type="presOf" srcId="{C7F86C5E-9988-B64E-9DB8-054465954D44}" destId="{520CAC9B-128A-3243-B1A8-DA3BB7CBF31B}" srcOrd="0" destOrd="0" presId="urn:microsoft.com/office/officeart/2005/8/layout/hierarchy4"/>
    <dgm:cxn modelId="{1F427007-A9A6-2F4D-85C5-A6CB20064E7C}" type="presOf" srcId="{FD27A8F7-FE7C-C740-B8EE-CA2D76ADADD1}" destId="{48E7CC54-92A4-5A45-A598-900AAC371C03}" srcOrd="0" destOrd="0" presId="urn:microsoft.com/office/officeart/2005/8/layout/hierarchy4"/>
    <dgm:cxn modelId="{6CA4B0D5-1F99-6048-8801-6CA30B0223A6}" type="presOf" srcId="{D896E47A-168C-F944-9300-8CCF740DDAC8}" destId="{CFAB39CE-21BE-AC42-898E-AED11CADBAF0}" srcOrd="0" destOrd="0" presId="urn:microsoft.com/office/officeart/2005/8/layout/hierarchy4"/>
    <dgm:cxn modelId="{48526FD2-F948-544C-9DA1-624544E14B30}" type="presOf" srcId="{740DC51A-932B-CF46-97D6-4A45E74A3E1B}" destId="{3B856B01-065B-7046-BEB0-A9E61150EA1D}" srcOrd="0" destOrd="0" presId="urn:microsoft.com/office/officeart/2005/8/layout/hierarchy4"/>
    <dgm:cxn modelId="{F31073F8-7544-C24F-8DD6-F0131C871394}" type="presOf" srcId="{C8B96823-806C-DF4A-B4D6-3602883690BB}" destId="{987B4155-3990-5442-8471-AB51A273B02D}" srcOrd="0" destOrd="0" presId="urn:microsoft.com/office/officeart/2005/8/layout/hierarchy4"/>
    <dgm:cxn modelId="{609FC768-D199-2549-882D-458F9C3DC3C4}" srcId="{FD27A8F7-FE7C-C740-B8EE-CA2D76ADADD1}" destId="{D896E47A-168C-F944-9300-8CCF740DDAC8}" srcOrd="3" destOrd="0" parTransId="{7CDEA5CE-DA78-DB4A-8B67-3339FEE6222B}" sibTransId="{E68058DE-9BB3-EE43-874F-A7579D4FBF6C}"/>
    <dgm:cxn modelId="{86565C39-0C3D-BC4C-9906-9B4781644ED9}" srcId="{FD27A8F7-FE7C-C740-B8EE-CA2D76ADADD1}" destId="{740DC51A-932B-CF46-97D6-4A45E74A3E1B}" srcOrd="0" destOrd="0" parTransId="{23DDF3A5-AA30-884C-BD39-0952EDA6F0DE}" sibTransId="{9090EEF4-BA0E-4D4D-A512-E0097DFB54CC}"/>
    <dgm:cxn modelId="{E37C96CE-397F-8F41-ADE6-4A6DF08A7D09}" srcId="{FD27A8F7-FE7C-C740-B8EE-CA2D76ADADD1}" destId="{C7F86C5E-9988-B64E-9DB8-054465954D44}" srcOrd="1" destOrd="0" parTransId="{9077CF2E-1ACF-7F44-9053-8E2FBA8C2346}" sibTransId="{BB9E31B3-7F58-2143-B72F-AC436566C44C}"/>
    <dgm:cxn modelId="{91E8FE38-E2AE-A947-8B29-3A3AAB13F376}" srcId="{FD27A8F7-FE7C-C740-B8EE-CA2D76ADADD1}" destId="{C8B96823-806C-DF4A-B4D6-3602883690BB}" srcOrd="2" destOrd="0" parTransId="{25A802AD-AEA1-7841-819A-F5F1028DF23D}" sibTransId="{F87F3066-A85C-514F-B980-385F3354E294}"/>
    <dgm:cxn modelId="{26C6EF2D-A2A6-354A-9FE2-23CAAD209160}" type="presParOf" srcId="{48E7CC54-92A4-5A45-A598-900AAC371C03}" destId="{C39D9941-3D64-6149-BD3F-5BFA431152A4}" srcOrd="0" destOrd="0" presId="urn:microsoft.com/office/officeart/2005/8/layout/hierarchy4"/>
    <dgm:cxn modelId="{C68AA1D1-1699-0847-8A09-535C5D6A265D}" type="presParOf" srcId="{C39D9941-3D64-6149-BD3F-5BFA431152A4}" destId="{3B856B01-065B-7046-BEB0-A9E61150EA1D}" srcOrd="0" destOrd="0" presId="urn:microsoft.com/office/officeart/2005/8/layout/hierarchy4"/>
    <dgm:cxn modelId="{F826C4A0-14EA-6F4C-ADAD-B0BA994C8BB4}" type="presParOf" srcId="{C39D9941-3D64-6149-BD3F-5BFA431152A4}" destId="{72022859-43B9-634F-A78E-54D9874FEA24}" srcOrd="1" destOrd="0" presId="urn:microsoft.com/office/officeart/2005/8/layout/hierarchy4"/>
    <dgm:cxn modelId="{C6266893-5582-7042-A424-32E94EC3DAB7}" type="presParOf" srcId="{48E7CC54-92A4-5A45-A598-900AAC371C03}" destId="{C46B3FDB-F565-D747-A6F9-79B97B1F101D}" srcOrd="1" destOrd="0" presId="urn:microsoft.com/office/officeart/2005/8/layout/hierarchy4"/>
    <dgm:cxn modelId="{2134E5E0-FC64-1E4B-9B04-7DDE2876C194}" type="presParOf" srcId="{48E7CC54-92A4-5A45-A598-900AAC371C03}" destId="{041701ED-8140-184C-9FB0-40821ED578C4}" srcOrd="2" destOrd="0" presId="urn:microsoft.com/office/officeart/2005/8/layout/hierarchy4"/>
    <dgm:cxn modelId="{39C1C2E9-BC2E-554B-A927-51EE09C233A2}" type="presParOf" srcId="{041701ED-8140-184C-9FB0-40821ED578C4}" destId="{520CAC9B-128A-3243-B1A8-DA3BB7CBF31B}" srcOrd="0" destOrd="0" presId="urn:microsoft.com/office/officeart/2005/8/layout/hierarchy4"/>
    <dgm:cxn modelId="{7FF37263-D563-5345-B10B-233F298AB671}" type="presParOf" srcId="{041701ED-8140-184C-9FB0-40821ED578C4}" destId="{37A9D429-0C62-8141-AE61-A897809C7E95}" srcOrd="1" destOrd="0" presId="urn:microsoft.com/office/officeart/2005/8/layout/hierarchy4"/>
    <dgm:cxn modelId="{398ED175-6536-A940-B6F8-7F30165E8C6D}" type="presParOf" srcId="{48E7CC54-92A4-5A45-A598-900AAC371C03}" destId="{0ECED3B2-6808-EF49-820C-65B3BE415911}" srcOrd="3" destOrd="0" presId="urn:microsoft.com/office/officeart/2005/8/layout/hierarchy4"/>
    <dgm:cxn modelId="{483FE839-F256-1345-8FB0-B9E8CEF436B6}" type="presParOf" srcId="{48E7CC54-92A4-5A45-A598-900AAC371C03}" destId="{5125C141-6A25-B44D-9F06-24887BBD9BD4}" srcOrd="4" destOrd="0" presId="urn:microsoft.com/office/officeart/2005/8/layout/hierarchy4"/>
    <dgm:cxn modelId="{15937DE6-CEE9-814B-B108-E3A32802D1F2}" type="presParOf" srcId="{5125C141-6A25-B44D-9F06-24887BBD9BD4}" destId="{987B4155-3990-5442-8471-AB51A273B02D}" srcOrd="0" destOrd="0" presId="urn:microsoft.com/office/officeart/2005/8/layout/hierarchy4"/>
    <dgm:cxn modelId="{E49D733A-CF85-0B48-8FD5-DD9187AE38A3}" type="presParOf" srcId="{5125C141-6A25-B44D-9F06-24887BBD9BD4}" destId="{95EDA2A6-673A-AD46-9E98-7188EDFC0B2C}" srcOrd="1" destOrd="0" presId="urn:microsoft.com/office/officeart/2005/8/layout/hierarchy4"/>
    <dgm:cxn modelId="{676A2B2C-3FC6-7849-99F3-00B7AF89BD2B}" type="presParOf" srcId="{48E7CC54-92A4-5A45-A598-900AAC371C03}" destId="{A6E014D4-57EB-644F-8F2E-78494FA977D8}" srcOrd="5" destOrd="0" presId="urn:microsoft.com/office/officeart/2005/8/layout/hierarchy4"/>
    <dgm:cxn modelId="{939D2D75-1519-3946-A699-62DD20837F9E}" type="presParOf" srcId="{48E7CC54-92A4-5A45-A598-900AAC371C03}" destId="{9452D6C2-06E5-0A43-B476-AD3BFEC3169F}" srcOrd="6" destOrd="0" presId="urn:microsoft.com/office/officeart/2005/8/layout/hierarchy4"/>
    <dgm:cxn modelId="{117D0F31-1BC2-F84F-B78B-2BAE730DE464}" type="presParOf" srcId="{9452D6C2-06E5-0A43-B476-AD3BFEC3169F}" destId="{CFAB39CE-21BE-AC42-898E-AED11CADBAF0}" srcOrd="0" destOrd="0" presId="urn:microsoft.com/office/officeart/2005/8/layout/hierarchy4"/>
    <dgm:cxn modelId="{6887CAD7-796A-4240-8714-614AE03F20EF}" type="presParOf" srcId="{9452D6C2-06E5-0A43-B476-AD3BFEC3169F}" destId="{434791C9-3545-5748-BF78-C05E2FE79CA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2D6763-39D0-5F4D-8294-CC54A695E10D}" type="doc">
      <dgm:prSet loTypeId="urn:microsoft.com/office/officeart/2005/8/layout/hierarchy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EB2224-05D6-9B4F-B1C1-03C645FB083D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Stimuler la sensibilisation globale de la gestion des risques</a:t>
          </a:r>
        </a:p>
      </dgm:t>
    </dgm:pt>
    <dgm:pt modelId="{98E8A390-4206-024D-A954-68F3F151982D}" type="parTrans" cxnId="{865B7F6C-633D-A04F-A9C3-5628C412EB93}">
      <dgm:prSet/>
      <dgm:spPr/>
      <dgm:t>
        <a:bodyPr/>
        <a:lstStyle/>
        <a:p>
          <a:endParaRPr lang="en-GB"/>
        </a:p>
      </dgm:t>
    </dgm:pt>
    <dgm:pt modelId="{BFFC2BBA-9FC9-7E4D-ACA4-3EB06742395D}" type="sibTrans" cxnId="{865B7F6C-633D-A04F-A9C3-5628C412EB93}">
      <dgm:prSet/>
      <dgm:spPr/>
      <dgm:t>
        <a:bodyPr/>
        <a:lstStyle/>
        <a:p>
          <a:endParaRPr lang="en-GB"/>
        </a:p>
      </dgm:t>
    </dgm:pt>
    <dgm:pt modelId="{418D895A-E665-4940-8D78-E0F84EB43AAA}">
      <dgm:prSet phldrT="[Text]"/>
      <dgm:spPr/>
      <dgm:t>
        <a:bodyPr/>
        <a:lstStyle/>
        <a:p>
          <a:r>
            <a:rPr lang="fr-FR" noProof="0" dirty="0">
              <a:latin typeface="Avenir Book" panose="02000503020000020003" pitchFamily="2" charset="0"/>
            </a:rPr>
            <a:t>La demande </a:t>
          </a:r>
        </a:p>
      </dgm:t>
    </dgm:pt>
    <dgm:pt modelId="{B03AF084-4F23-EB40-9024-6B98952E5A39}" type="parTrans" cxnId="{24BE214B-040E-074B-BC53-0CF2D3ECB3EA}">
      <dgm:prSet/>
      <dgm:spPr/>
      <dgm:t>
        <a:bodyPr/>
        <a:lstStyle/>
        <a:p>
          <a:endParaRPr lang="en-GB"/>
        </a:p>
      </dgm:t>
    </dgm:pt>
    <dgm:pt modelId="{7611F3E3-3870-F74F-8AC7-DE21E8718818}" type="sibTrans" cxnId="{24BE214B-040E-074B-BC53-0CF2D3ECB3EA}">
      <dgm:prSet/>
      <dgm:spPr/>
      <dgm:t>
        <a:bodyPr/>
        <a:lstStyle/>
        <a:p>
          <a:endParaRPr lang="en-GB"/>
        </a:p>
      </dgm:t>
    </dgm:pt>
    <dgm:pt modelId="{4AB0D445-F637-0040-BD62-B69985E01CF5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Favoriser la capacité du secteur à développer des produits basés sur les besoins des personnes</a:t>
          </a:r>
        </a:p>
      </dgm:t>
    </dgm:pt>
    <dgm:pt modelId="{0D5446DA-96B9-A349-8DF5-EF382854F03D}" type="parTrans" cxnId="{71DCB81A-4298-B04E-AF16-AECFB9CED071}">
      <dgm:prSet/>
      <dgm:spPr/>
      <dgm:t>
        <a:bodyPr/>
        <a:lstStyle/>
        <a:p>
          <a:endParaRPr lang="en-GB"/>
        </a:p>
      </dgm:t>
    </dgm:pt>
    <dgm:pt modelId="{A4D3865F-4027-2F4E-AA50-803AE70AD682}" type="sibTrans" cxnId="{71DCB81A-4298-B04E-AF16-AECFB9CED071}">
      <dgm:prSet/>
      <dgm:spPr/>
      <dgm:t>
        <a:bodyPr/>
        <a:lstStyle/>
        <a:p>
          <a:endParaRPr lang="en-GB"/>
        </a:p>
      </dgm:t>
    </dgm:pt>
    <dgm:pt modelId="{9BBB1B66-522B-F647-976C-6810A3D46736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Prendre des mesures afin de garantir produits plus abordables   </a:t>
          </a:r>
          <a:r>
            <a:rPr lang="fr-FR" noProof="0" dirty="0">
              <a:latin typeface="Avenir Book" panose="02000503020000020003" pitchFamily="2" charset="0"/>
            </a:rPr>
            <a:t> </a:t>
          </a:r>
          <a:endParaRPr lang="fr-FR" b="0" noProof="0" dirty="0">
            <a:latin typeface="Avenir Book" panose="02000503020000020003" pitchFamily="2" charset="0"/>
          </a:endParaRPr>
        </a:p>
      </dgm:t>
    </dgm:pt>
    <dgm:pt modelId="{930804EF-FCB6-CC46-A444-B606BB699F61}" type="parTrans" cxnId="{68A6D782-AF1C-314B-BD10-288F96451A63}">
      <dgm:prSet/>
      <dgm:spPr/>
      <dgm:t>
        <a:bodyPr/>
        <a:lstStyle/>
        <a:p>
          <a:endParaRPr lang="en-GB"/>
        </a:p>
      </dgm:t>
    </dgm:pt>
    <dgm:pt modelId="{BF6CAA43-EE3B-3942-9F81-FAED72885B12}" type="sibTrans" cxnId="{68A6D782-AF1C-314B-BD10-288F96451A63}">
      <dgm:prSet/>
      <dgm:spPr/>
      <dgm:t>
        <a:bodyPr/>
        <a:lstStyle/>
        <a:p>
          <a:endParaRPr lang="en-GB"/>
        </a:p>
      </dgm:t>
    </dgm:pt>
    <dgm:pt modelId="{F1E4D0D2-A50B-3E42-8C1E-C31593CC9804}">
      <dgm:prSet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Financer des études de marché nationales </a:t>
          </a:r>
        </a:p>
      </dgm:t>
    </dgm:pt>
    <dgm:pt modelId="{E0A01E43-51CD-4148-AB45-2A9DE2FE6D2D}" type="parTrans" cxnId="{49F8CB30-F3F4-B94C-A91A-1107031D23B0}">
      <dgm:prSet/>
      <dgm:spPr/>
      <dgm:t>
        <a:bodyPr/>
        <a:lstStyle/>
        <a:p>
          <a:endParaRPr lang="en-GB"/>
        </a:p>
      </dgm:t>
    </dgm:pt>
    <dgm:pt modelId="{0BBBB628-2C6A-FF44-807C-9C20CFEB8ABE}" type="sibTrans" cxnId="{49F8CB30-F3F4-B94C-A91A-1107031D23B0}">
      <dgm:prSet/>
      <dgm:spPr/>
      <dgm:t>
        <a:bodyPr/>
        <a:lstStyle/>
        <a:p>
          <a:endParaRPr lang="en-GB"/>
        </a:p>
      </dgm:t>
    </dgm:pt>
    <dgm:pt modelId="{DA4F81ED-3BD7-EA46-81EB-7C6DED782B8E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Investir dans des bases de données et infrastructures en « open-source"</a:t>
          </a:r>
        </a:p>
      </dgm:t>
    </dgm:pt>
    <dgm:pt modelId="{1D468A3D-497C-E745-BCC8-52EDACB2E579}" type="parTrans" cxnId="{32F70B13-16D0-7143-A491-90ED53A3CE0E}">
      <dgm:prSet/>
      <dgm:spPr/>
      <dgm:t>
        <a:bodyPr/>
        <a:lstStyle/>
        <a:p>
          <a:endParaRPr lang="en-GB"/>
        </a:p>
      </dgm:t>
    </dgm:pt>
    <dgm:pt modelId="{EE04C8FD-3451-4043-A026-551AF9586F14}" type="sibTrans" cxnId="{32F70B13-16D0-7143-A491-90ED53A3CE0E}">
      <dgm:prSet/>
      <dgm:spPr/>
      <dgm:t>
        <a:bodyPr/>
        <a:lstStyle/>
        <a:p>
          <a:endParaRPr lang="en-GB"/>
        </a:p>
      </dgm:t>
    </dgm:pt>
    <dgm:pt modelId="{E82B561A-AEE7-4B45-AFBF-3368EC6B6CAC}">
      <dgm:prSet phldrT="[Text]"/>
      <dgm:spPr/>
      <dgm:t>
        <a:bodyPr/>
        <a:lstStyle/>
        <a:p>
          <a:r>
            <a:rPr lang="fr-FR" b="0" noProof="0" dirty="0">
              <a:latin typeface="Avenir Book" panose="02000503020000020003" pitchFamily="2" charset="0"/>
            </a:rPr>
            <a:t>Adopter des processus plus stricts de contrôle et d’évaluation </a:t>
          </a:r>
        </a:p>
      </dgm:t>
    </dgm:pt>
    <dgm:pt modelId="{594C6DE9-068E-DE48-B3FD-ED884F1C8C38}" type="parTrans" cxnId="{D343D902-1A90-7E44-A3F4-9EA133BAADB7}">
      <dgm:prSet/>
      <dgm:spPr/>
      <dgm:t>
        <a:bodyPr/>
        <a:lstStyle/>
        <a:p>
          <a:endParaRPr lang="en-GB"/>
        </a:p>
      </dgm:t>
    </dgm:pt>
    <dgm:pt modelId="{F0620E7D-F20F-064C-A2D4-BAEFD2645A1B}" type="sibTrans" cxnId="{D343D902-1A90-7E44-A3F4-9EA133BAADB7}">
      <dgm:prSet/>
      <dgm:spPr/>
      <dgm:t>
        <a:bodyPr/>
        <a:lstStyle/>
        <a:p>
          <a:endParaRPr lang="en-GB"/>
        </a:p>
      </dgm:t>
    </dgm:pt>
    <dgm:pt modelId="{03D97EF0-DAE1-B548-9551-73BA8B0E7EE2}" type="pres">
      <dgm:prSet presAssocID="{C72D6763-39D0-5F4D-8294-CC54A695E10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CA37EA1-EF97-2642-B04D-809E2B8ED190}" type="pres">
      <dgm:prSet presAssocID="{418D895A-E665-4940-8D78-E0F84EB43AAA}" presName="root1" presStyleCnt="0"/>
      <dgm:spPr/>
    </dgm:pt>
    <dgm:pt modelId="{610C929D-B51F-5E40-9056-0A7665BEC303}" type="pres">
      <dgm:prSet presAssocID="{418D895A-E665-4940-8D78-E0F84EB43AA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479E07-3CAF-0B49-B382-9F2C315A8BBF}" type="pres">
      <dgm:prSet presAssocID="{418D895A-E665-4940-8D78-E0F84EB43AAA}" presName="level2hierChild" presStyleCnt="0"/>
      <dgm:spPr/>
    </dgm:pt>
    <dgm:pt modelId="{3A78B5F7-A17F-514A-878B-00F48D94FD30}" type="pres">
      <dgm:prSet presAssocID="{98E8A390-4206-024D-A954-68F3F151982D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F733699B-26DD-C443-A029-4039C83EEEF8}" type="pres">
      <dgm:prSet presAssocID="{98E8A390-4206-024D-A954-68F3F151982D}" presName="connTx" presStyleLbl="parChTrans1D2" presStyleIdx="0" presStyleCnt="3"/>
      <dgm:spPr/>
      <dgm:t>
        <a:bodyPr/>
        <a:lstStyle/>
        <a:p>
          <a:endParaRPr lang="fr-FR"/>
        </a:p>
      </dgm:t>
    </dgm:pt>
    <dgm:pt modelId="{1399159D-5065-DB4A-9027-6F3D60E246FF}" type="pres">
      <dgm:prSet presAssocID="{39EB2224-05D6-9B4F-B1C1-03C645FB083D}" presName="root2" presStyleCnt="0"/>
      <dgm:spPr/>
    </dgm:pt>
    <dgm:pt modelId="{7A4723AD-1032-8945-85F7-221D31BC2F2E}" type="pres">
      <dgm:prSet presAssocID="{39EB2224-05D6-9B4F-B1C1-03C645FB083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5F86793-F151-1A47-A17C-CF8D00EB5C4D}" type="pres">
      <dgm:prSet presAssocID="{39EB2224-05D6-9B4F-B1C1-03C645FB083D}" presName="level3hierChild" presStyleCnt="0"/>
      <dgm:spPr/>
    </dgm:pt>
    <dgm:pt modelId="{B6CB9A87-23D4-1946-9AC0-B1AB7590E42E}" type="pres">
      <dgm:prSet presAssocID="{0D5446DA-96B9-A349-8DF5-EF382854F03D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E8840795-133D-284E-B11C-370EFBBF166F}" type="pres">
      <dgm:prSet presAssocID="{0D5446DA-96B9-A349-8DF5-EF382854F03D}" presName="connTx" presStyleLbl="parChTrans1D2" presStyleIdx="1" presStyleCnt="3"/>
      <dgm:spPr/>
      <dgm:t>
        <a:bodyPr/>
        <a:lstStyle/>
        <a:p>
          <a:endParaRPr lang="fr-FR"/>
        </a:p>
      </dgm:t>
    </dgm:pt>
    <dgm:pt modelId="{77CDB549-793F-C747-9694-2321820373ED}" type="pres">
      <dgm:prSet presAssocID="{4AB0D445-F637-0040-BD62-B69985E01CF5}" presName="root2" presStyleCnt="0"/>
      <dgm:spPr/>
    </dgm:pt>
    <dgm:pt modelId="{42F2161C-D026-4B4D-96D4-5662915AC938}" type="pres">
      <dgm:prSet presAssocID="{4AB0D445-F637-0040-BD62-B69985E01CF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29F4314-5290-EA47-B25F-3FA6562485CE}" type="pres">
      <dgm:prSet presAssocID="{4AB0D445-F637-0040-BD62-B69985E01CF5}" presName="level3hierChild" presStyleCnt="0"/>
      <dgm:spPr/>
    </dgm:pt>
    <dgm:pt modelId="{442BB62F-37D6-684C-AA1B-C3867BFE0081}" type="pres">
      <dgm:prSet presAssocID="{E0A01E43-51CD-4148-AB45-2A9DE2FE6D2D}" presName="conn2-1" presStyleLbl="parChTrans1D3" presStyleIdx="0" presStyleCnt="3"/>
      <dgm:spPr/>
      <dgm:t>
        <a:bodyPr/>
        <a:lstStyle/>
        <a:p>
          <a:endParaRPr lang="fr-FR"/>
        </a:p>
      </dgm:t>
    </dgm:pt>
    <dgm:pt modelId="{7EBE335E-5832-0E4F-9802-BABA8AA607FF}" type="pres">
      <dgm:prSet presAssocID="{E0A01E43-51CD-4148-AB45-2A9DE2FE6D2D}" presName="connTx" presStyleLbl="parChTrans1D3" presStyleIdx="0" presStyleCnt="3"/>
      <dgm:spPr/>
      <dgm:t>
        <a:bodyPr/>
        <a:lstStyle/>
        <a:p>
          <a:endParaRPr lang="fr-FR"/>
        </a:p>
      </dgm:t>
    </dgm:pt>
    <dgm:pt modelId="{A99DBBD7-BF4D-1140-B05C-A3E5267DE867}" type="pres">
      <dgm:prSet presAssocID="{F1E4D0D2-A50B-3E42-8C1E-C31593CC9804}" presName="root2" presStyleCnt="0"/>
      <dgm:spPr/>
    </dgm:pt>
    <dgm:pt modelId="{58496897-B7FB-994B-A6B3-DE1A2D68F9AF}" type="pres">
      <dgm:prSet presAssocID="{F1E4D0D2-A50B-3E42-8C1E-C31593CC9804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02CFA49-00C9-614C-ABDD-1792F5CEC538}" type="pres">
      <dgm:prSet presAssocID="{F1E4D0D2-A50B-3E42-8C1E-C31593CC9804}" presName="level3hierChild" presStyleCnt="0"/>
      <dgm:spPr/>
    </dgm:pt>
    <dgm:pt modelId="{AD27CBB6-9F9A-FC46-91D9-446112055161}" type="pres">
      <dgm:prSet presAssocID="{1D468A3D-497C-E745-BCC8-52EDACB2E579}" presName="conn2-1" presStyleLbl="parChTrans1D3" presStyleIdx="1" presStyleCnt="3"/>
      <dgm:spPr/>
      <dgm:t>
        <a:bodyPr/>
        <a:lstStyle/>
        <a:p>
          <a:endParaRPr lang="fr-FR"/>
        </a:p>
      </dgm:t>
    </dgm:pt>
    <dgm:pt modelId="{5F1A1F32-3C5D-AE4D-AFD9-EE516C353815}" type="pres">
      <dgm:prSet presAssocID="{1D468A3D-497C-E745-BCC8-52EDACB2E579}" presName="connTx" presStyleLbl="parChTrans1D3" presStyleIdx="1" presStyleCnt="3"/>
      <dgm:spPr/>
      <dgm:t>
        <a:bodyPr/>
        <a:lstStyle/>
        <a:p>
          <a:endParaRPr lang="fr-FR"/>
        </a:p>
      </dgm:t>
    </dgm:pt>
    <dgm:pt modelId="{885B22C0-6BA6-8C40-9F76-8D86FD97FC22}" type="pres">
      <dgm:prSet presAssocID="{DA4F81ED-3BD7-EA46-81EB-7C6DED782B8E}" presName="root2" presStyleCnt="0"/>
      <dgm:spPr/>
    </dgm:pt>
    <dgm:pt modelId="{0D346C3E-CCBB-584B-BBF2-BD5009A01BD6}" type="pres">
      <dgm:prSet presAssocID="{DA4F81ED-3BD7-EA46-81EB-7C6DED782B8E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F6C5BF8-4AA7-0148-9533-9E11218EF151}" type="pres">
      <dgm:prSet presAssocID="{DA4F81ED-3BD7-EA46-81EB-7C6DED782B8E}" presName="level3hierChild" presStyleCnt="0"/>
      <dgm:spPr/>
    </dgm:pt>
    <dgm:pt modelId="{BCAB5D1D-8A5E-0340-A98F-B11F027BFD63}" type="pres">
      <dgm:prSet presAssocID="{594C6DE9-068E-DE48-B3FD-ED884F1C8C38}" presName="conn2-1" presStyleLbl="parChTrans1D3" presStyleIdx="2" presStyleCnt="3"/>
      <dgm:spPr/>
      <dgm:t>
        <a:bodyPr/>
        <a:lstStyle/>
        <a:p>
          <a:endParaRPr lang="fr-FR"/>
        </a:p>
      </dgm:t>
    </dgm:pt>
    <dgm:pt modelId="{E7471C45-38DA-2943-A877-FED7B5E254B3}" type="pres">
      <dgm:prSet presAssocID="{594C6DE9-068E-DE48-B3FD-ED884F1C8C38}" presName="connTx" presStyleLbl="parChTrans1D3" presStyleIdx="2" presStyleCnt="3"/>
      <dgm:spPr/>
      <dgm:t>
        <a:bodyPr/>
        <a:lstStyle/>
        <a:p>
          <a:endParaRPr lang="fr-FR"/>
        </a:p>
      </dgm:t>
    </dgm:pt>
    <dgm:pt modelId="{81205FC1-A6FD-1C41-927F-E5825B515831}" type="pres">
      <dgm:prSet presAssocID="{E82B561A-AEE7-4B45-AFBF-3368EC6B6CAC}" presName="root2" presStyleCnt="0"/>
      <dgm:spPr/>
    </dgm:pt>
    <dgm:pt modelId="{60E3B861-6D5A-494B-81EA-F392ABD351D9}" type="pres">
      <dgm:prSet presAssocID="{E82B561A-AEE7-4B45-AFBF-3368EC6B6CA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6CD0349-EBE0-344E-BDFE-A1D7859885A6}" type="pres">
      <dgm:prSet presAssocID="{E82B561A-AEE7-4B45-AFBF-3368EC6B6CAC}" presName="level3hierChild" presStyleCnt="0"/>
      <dgm:spPr/>
    </dgm:pt>
    <dgm:pt modelId="{A0DCE967-5E29-384E-AC9C-CD1DC1883060}" type="pres">
      <dgm:prSet presAssocID="{930804EF-FCB6-CC46-A444-B606BB699F61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4F42162E-0DC5-ED41-A6DC-52D6CECAE494}" type="pres">
      <dgm:prSet presAssocID="{930804EF-FCB6-CC46-A444-B606BB699F61}" presName="connTx" presStyleLbl="parChTrans1D2" presStyleIdx="2" presStyleCnt="3"/>
      <dgm:spPr/>
      <dgm:t>
        <a:bodyPr/>
        <a:lstStyle/>
        <a:p>
          <a:endParaRPr lang="fr-FR"/>
        </a:p>
      </dgm:t>
    </dgm:pt>
    <dgm:pt modelId="{F4D5F282-052C-CC48-BB1E-EF1CC7322DBA}" type="pres">
      <dgm:prSet presAssocID="{9BBB1B66-522B-F647-976C-6810A3D46736}" presName="root2" presStyleCnt="0"/>
      <dgm:spPr/>
    </dgm:pt>
    <dgm:pt modelId="{79CB2BAB-2C43-7E42-8D55-1211F3BAF5CE}" type="pres">
      <dgm:prSet presAssocID="{9BBB1B66-522B-F647-976C-6810A3D46736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032D6A8-D6BB-3343-9258-0595F00A5181}" type="pres">
      <dgm:prSet presAssocID="{9BBB1B66-522B-F647-976C-6810A3D46736}" presName="level3hierChild" presStyleCnt="0"/>
      <dgm:spPr/>
    </dgm:pt>
  </dgm:ptLst>
  <dgm:cxnLst>
    <dgm:cxn modelId="{D343D902-1A90-7E44-A3F4-9EA133BAADB7}" srcId="{4AB0D445-F637-0040-BD62-B69985E01CF5}" destId="{E82B561A-AEE7-4B45-AFBF-3368EC6B6CAC}" srcOrd="2" destOrd="0" parTransId="{594C6DE9-068E-DE48-B3FD-ED884F1C8C38}" sibTransId="{F0620E7D-F20F-064C-A2D4-BAEFD2645A1B}"/>
    <dgm:cxn modelId="{74867841-7AF7-E840-B086-E37669A583B8}" type="presOf" srcId="{1D468A3D-497C-E745-BCC8-52EDACB2E579}" destId="{AD27CBB6-9F9A-FC46-91D9-446112055161}" srcOrd="0" destOrd="0" presId="urn:microsoft.com/office/officeart/2005/8/layout/hierarchy2"/>
    <dgm:cxn modelId="{69028544-11D6-0E49-B429-D74E454475ED}" type="presOf" srcId="{F1E4D0D2-A50B-3E42-8C1E-C31593CC9804}" destId="{58496897-B7FB-994B-A6B3-DE1A2D68F9AF}" srcOrd="0" destOrd="0" presId="urn:microsoft.com/office/officeart/2005/8/layout/hierarchy2"/>
    <dgm:cxn modelId="{7F9C8BEE-7461-CB40-9AE4-01DA843483CF}" type="presOf" srcId="{98E8A390-4206-024D-A954-68F3F151982D}" destId="{F733699B-26DD-C443-A029-4039C83EEEF8}" srcOrd="1" destOrd="0" presId="urn:microsoft.com/office/officeart/2005/8/layout/hierarchy2"/>
    <dgm:cxn modelId="{68A6D782-AF1C-314B-BD10-288F96451A63}" srcId="{418D895A-E665-4940-8D78-E0F84EB43AAA}" destId="{9BBB1B66-522B-F647-976C-6810A3D46736}" srcOrd="2" destOrd="0" parTransId="{930804EF-FCB6-CC46-A444-B606BB699F61}" sibTransId="{BF6CAA43-EE3B-3942-9F81-FAED72885B12}"/>
    <dgm:cxn modelId="{D5A59403-A2FA-1D40-9FF8-4FFF695CFC34}" type="presOf" srcId="{DA4F81ED-3BD7-EA46-81EB-7C6DED782B8E}" destId="{0D346C3E-CCBB-584B-BBF2-BD5009A01BD6}" srcOrd="0" destOrd="0" presId="urn:microsoft.com/office/officeart/2005/8/layout/hierarchy2"/>
    <dgm:cxn modelId="{49F8CB30-F3F4-B94C-A91A-1107031D23B0}" srcId="{4AB0D445-F637-0040-BD62-B69985E01CF5}" destId="{F1E4D0D2-A50B-3E42-8C1E-C31593CC9804}" srcOrd="0" destOrd="0" parTransId="{E0A01E43-51CD-4148-AB45-2A9DE2FE6D2D}" sibTransId="{0BBBB628-2C6A-FF44-807C-9C20CFEB8ABE}"/>
    <dgm:cxn modelId="{32F70B13-16D0-7143-A491-90ED53A3CE0E}" srcId="{4AB0D445-F637-0040-BD62-B69985E01CF5}" destId="{DA4F81ED-3BD7-EA46-81EB-7C6DED782B8E}" srcOrd="1" destOrd="0" parTransId="{1D468A3D-497C-E745-BCC8-52EDACB2E579}" sibTransId="{EE04C8FD-3451-4043-A026-551AF9586F14}"/>
    <dgm:cxn modelId="{865B7F6C-633D-A04F-A9C3-5628C412EB93}" srcId="{418D895A-E665-4940-8D78-E0F84EB43AAA}" destId="{39EB2224-05D6-9B4F-B1C1-03C645FB083D}" srcOrd="0" destOrd="0" parTransId="{98E8A390-4206-024D-A954-68F3F151982D}" sibTransId="{BFFC2BBA-9FC9-7E4D-ACA4-3EB06742395D}"/>
    <dgm:cxn modelId="{039E4BEA-7D38-CA4B-807E-CC4B45C1FD4E}" type="presOf" srcId="{930804EF-FCB6-CC46-A444-B606BB699F61}" destId="{4F42162E-0DC5-ED41-A6DC-52D6CECAE494}" srcOrd="1" destOrd="0" presId="urn:microsoft.com/office/officeart/2005/8/layout/hierarchy2"/>
    <dgm:cxn modelId="{71DCB81A-4298-B04E-AF16-AECFB9CED071}" srcId="{418D895A-E665-4940-8D78-E0F84EB43AAA}" destId="{4AB0D445-F637-0040-BD62-B69985E01CF5}" srcOrd="1" destOrd="0" parTransId="{0D5446DA-96B9-A349-8DF5-EF382854F03D}" sibTransId="{A4D3865F-4027-2F4E-AA50-803AE70AD682}"/>
    <dgm:cxn modelId="{F39401DA-E07E-BD4C-AE74-6BF6B5DBC098}" type="presOf" srcId="{E0A01E43-51CD-4148-AB45-2A9DE2FE6D2D}" destId="{442BB62F-37D6-684C-AA1B-C3867BFE0081}" srcOrd="0" destOrd="0" presId="urn:microsoft.com/office/officeart/2005/8/layout/hierarchy2"/>
    <dgm:cxn modelId="{1F5ECEB6-5BFF-6448-B519-3D74B1145075}" type="presOf" srcId="{98E8A390-4206-024D-A954-68F3F151982D}" destId="{3A78B5F7-A17F-514A-878B-00F48D94FD30}" srcOrd="0" destOrd="0" presId="urn:microsoft.com/office/officeart/2005/8/layout/hierarchy2"/>
    <dgm:cxn modelId="{DFEC9957-8A56-0D4A-BF3C-5701034B3195}" type="presOf" srcId="{E0A01E43-51CD-4148-AB45-2A9DE2FE6D2D}" destId="{7EBE335E-5832-0E4F-9802-BABA8AA607FF}" srcOrd="1" destOrd="0" presId="urn:microsoft.com/office/officeart/2005/8/layout/hierarchy2"/>
    <dgm:cxn modelId="{481F6DA7-4AA3-A14B-9DD8-B14719238583}" type="presOf" srcId="{C72D6763-39D0-5F4D-8294-CC54A695E10D}" destId="{03D97EF0-DAE1-B548-9551-73BA8B0E7EE2}" srcOrd="0" destOrd="0" presId="urn:microsoft.com/office/officeart/2005/8/layout/hierarchy2"/>
    <dgm:cxn modelId="{4BA50F90-9360-D049-8CDF-55E145359E54}" type="presOf" srcId="{0D5446DA-96B9-A349-8DF5-EF382854F03D}" destId="{E8840795-133D-284E-B11C-370EFBBF166F}" srcOrd="1" destOrd="0" presId="urn:microsoft.com/office/officeart/2005/8/layout/hierarchy2"/>
    <dgm:cxn modelId="{0438F310-23AF-DB45-B605-361421BF3026}" type="presOf" srcId="{39EB2224-05D6-9B4F-B1C1-03C645FB083D}" destId="{7A4723AD-1032-8945-85F7-221D31BC2F2E}" srcOrd="0" destOrd="0" presId="urn:microsoft.com/office/officeart/2005/8/layout/hierarchy2"/>
    <dgm:cxn modelId="{A0F46E86-5FC2-7A4C-AD67-37915E13D5D3}" type="presOf" srcId="{9BBB1B66-522B-F647-976C-6810A3D46736}" destId="{79CB2BAB-2C43-7E42-8D55-1211F3BAF5CE}" srcOrd="0" destOrd="0" presId="urn:microsoft.com/office/officeart/2005/8/layout/hierarchy2"/>
    <dgm:cxn modelId="{6DC11559-762C-D34A-8E41-DC4888B6FD10}" type="presOf" srcId="{E82B561A-AEE7-4B45-AFBF-3368EC6B6CAC}" destId="{60E3B861-6D5A-494B-81EA-F392ABD351D9}" srcOrd="0" destOrd="0" presId="urn:microsoft.com/office/officeart/2005/8/layout/hierarchy2"/>
    <dgm:cxn modelId="{170C14B1-F655-AE4C-AF2B-005A29BA7DDC}" type="presOf" srcId="{1D468A3D-497C-E745-BCC8-52EDACB2E579}" destId="{5F1A1F32-3C5D-AE4D-AFD9-EE516C353815}" srcOrd="1" destOrd="0" presId="urn:microsoft.com/office/officeart/2005/8/layout/hierarchy2"/>
    <dgm:cxn modelId="{3EE6783B-D622-C045-8E6E-CE23E473834F}" type="presOf" srcId="{418D895A-E665-4940-8D78-E0F84EB43AAA}" destId="{610C929D-B51F-5E40-9056-0A7665BEC303}" srcOrd="0" destOrd="0" presId="urn:microsoft.com/office/officeart/2005/8/layout/hierarchy2"/>
    <dgm:cxn modelId="{E214878E-5D4B-484D-8FAF-63945F67C071}" type="presOf" srcId="{594C6DE9-068E-DE48-B3FD-ED884F1C8C38}" destId="{E7471C45-38DA-2943-A877-FED7B5E254B3}" srcOrd="1" destOrd="0" presId="urn:microsoft.com/office/officeart/2005/8/layout/hierarchy2"/>
    <dgm:cxn modelId="{3CD48E31-AD1A-D649-B492-3225BD3E4FF9}" type="presOf" srcId="{594C6DE9-068E-DE48-B3FD-ED884F1C8C38}" destId="{BCAB5D1D-8A5E-0340-A98F-B11F027BFD63}" srcOrd="0" destOrd="0" presId="urn:microsoft.com/office/officeart/2005/8/layout/hierarchy2"/>
    <dgm:cxn modelId="{308562CD-8F66-1049-9306-E1308B8C6679}" type="presOf" srcId="{930804EF-FCB6-CC46-A444-B606BB699F61}" destId="{A0DCE967-5E29-384E-AC9C-CD1DC1883060}" srcOrd="0" destOrd="0" presId="urn:microsoft.com/office/officeart/2005/8/layout/hierarchy2"/>
    <dgm:cxn modelId="{770CDE27-AB27-F046-A263-36AC72D9BE58}" type="presOf" srcId="{0D5446DA-96B9-A349-8DF5-EF382854F03D}" destId="{B6CB9A87-23D4-1946-9AC0-B1AB7590E42E}" srcOrd="0" destOrd="0" presId="urn:microsoft.com/office/officeart/2005/8/layout/hierarchy2"/>
    <dgm:cxn modelId="{A5C86BA8-3E10-6147-AA50-6772ABAB99E6}" type="presOf" srcId="{4AB0D445-F637-0040-BD62-B69985E01CF5}" destId="{42F2161C-D026-4B4D-96D4-5662915AC938}" srcOrd="0" destOrd="0" presId="urn:microsoft.com/office/officeart/2005/8/layout/hierarchy2"/>
    <dgm:cxn modelId="{24BE214B-040E-074B-BC53-0CF2D3ECB3EA}" srcId="{C72D6763-39D0-5F4D-8294-CC54A695E10D}" destId="{418D895A-E665-4940-8D78-E0F84EB43AAA}" srcOrd="0" destOrd="0" parTransId="{B03AF084-4F23-EB40-9024-6B98952E5A39}" sibTransId="{7611F3E3-3870-F74F-8AC7-DE21E8718818}"/>
    <dgm:cxn modelId="{3BD69859-4470-3249-98E7-895465A904F3}" type="presParOf" srcId="{03D97EF0-DAE1-B548-9551-73BA8B0E7EE2}" destId="{FCA37EA1-EF97-2642-B04D-809E2B8ED190}" srcOrd="0" destOrd="0" presId="urn:microsoft.com/office/officeart/2005/8/layout/hierarchy2"/>
    <dgm:cxn modelId="{B894AD95-6D61-C64C-B107-6FB4341FB3F4}" type="presParOf" srcId="{FCA37EA1-EF97-2642-B04D-809E2B8ED190}" destId="{610C929D-B51F-5E40-9056-0A7665BEC303}" srcOrd="0" destOrd="0" presId="urn:microsoft.com/office/officeart/2005/8/layout/hierarchy2"/>
    <dgm:cxn modelId="{8D3CB943-2BF9-994F-8492-622D3DA3D287}" type="presParOf" srcId="{FCA37EA1-EF97-2642-B04D-809E2B8ED190}" destId="{AF479E07-3CAF-0B49-B382-9F2C315A8BBF}" srcOrd="1" destOrd="0" presId="urn:microsoft.com/office/officeart/2005/8/layout/hierarchy2"/>
    <dgm:cxn modelId="{E70D3726-52AB-0443-BCCA-348942B4F47C}" type="presParOf" srcId="{AF479E07-3CAF-0B49-B382-9F2C315A8BBF}" destId="{3A78B5F7-A17F-514A-878B-00F48D94FD30}" srcOrd="0" destOrd="0" presId="urn:microsoft.com/office/officeart/2005/8/layout/hierarchy2"/>
    <dgm:cxn modelId="{10AD9DA4-9643-DB47-9F16-710777B2C462}" type="presParOf" srcId="{3A78B5F7-A17F-514A-878B-00F48D94FD30}" destId="{F733699B-26DD-C443-A029-4039C83EEEF8}" srcOrd="0" destOrd="0" presId="urn:microsoft.com/office/officeart/2005/8/layout/hierarchy2"/>
    <dgm:cxn modelId="{FEA867FF-1D76-D74D-AC15-44A8AAE4ACD3}" type="presParOf" srcId="{AF479E07-3CAF-0B49-B382-9F2C315A8BBF}" destId="{1399159D-5065-DB4A-9027-6F3D60E246FF}" srcOrd="1" destOrd="0" presId="urn:microsoft.com/office/officeart/2005/8/layout/hierarchy2"/>
    <dgm:cxn modelId="{50DBFA9B-CF75-2C40-9A47-DEF93847EA40}" type="presParOf" srcId="{1399159D-5065-DB4A-9027-6F3D60E246FF}" destId="{7A4723AD-1032-8945-85F7-221D31BC2F2E}" srcOrd="0" destOrd="0" presId="urn:microsoft.com/office/officeart/2005/8/layout/hierarchy2"/>
    <dgm:cxn modelId="{721A2087-9CF9-FC45-BB2A-E8F4B51AF495}" type="presParOf" srcId="{1399159D-5065-DB4A-9027-6F3D60E246FF}" destId="{C5F86793-F151-1A47-A17C-CF8D00EB5C4D}" srcOrd="1" destOrd="0" presId="urn:microsoft.com/office/officeart/2005/8/layout/hierarchy2"/>
    <dgm:cxn modelId="{42880847-5680-3B4D-AC07-9BE7286DF7B5}" type="presParOf" srcId="{AF479E07-3CAF-0B49-B382-9F2C315A8BBF}" destId="{B6CB9A87-23D4-1946-9AC0-B1AB7590E42E}" srcOrd="2" destOrd="0" presId="urn:microsoft.com/office/officeart/2005/8/layout/hierarchy2"/>
    <dgm:cxn modelId="{CA3A6975-78B2-2F4A-9F29-E06B98CD6407}" type="presParOf" srcId="{B6CB9A87-23D4-1946-9AC0-B1AB7590E42E}" destId="{E8840795-133D-284E-B11C-370EFBBF166F}" srcOrd="0" destOrd="0" presId="urn:microsoft.com/office/officeart/2005/8/layout/hierarchy2"/>
    <dgm:cxn modelId="{6439FCFC-ED3B-044B-9ED4-6F3FF555B575}" type="presParOf" srcId="{AF479E07-3CAF-0B49-B382-9F2C315A8BBF}" destId="{77CDB549-793F-C747-9694-2321820373ED}" srcOrd="3" destOrd="0" presId="urn:microsoft.com/office/officeart/2005/8/layout/hierarchy2"/>
    <dgm:cxn modelId="{747214D4-5BFF-D941-86A6-000EFF4F4D84}" type="presParOf" srcId="{77CDB549-793F-C747-9694-2321820373ED}" destId="{42F2161C-D026-4B4D-96D4-5662915AC938}" srcOrd="0" destOrd="0" presId="urn:microsoft.com/office/officeart/2005/8/layout/hierarchy2"/>
    <dgm:cxn modelId="{D931F2AD-489C-8041-898A-59C1ACA50AD0}" type="presParOf" srcId="{77CDB549-793F-C747-9694-2321820373ED}" destId="{329F4314-5290-EA47-B25F-3FA6562485CE}" srcOrd="1" destOrd="0" presId="urn:microsoft.com/office/officeart/2005/8/layout/hierarchy2"/>
    <dgm:cxn modelId="{B82F65DD-7C82-7B4E-A95E-148D1F4D8D2E}" type="presParOf" srcId="{329F4314-5290-EA47-B25F-3FA6562485CE}" destId="{442BB62F-37D6-684C-AA1B-C3867BFE0081}" srcOrd="0" destOrd="0" presId="urn:microsoft.com/office/officeart/2005/8/layout/hierarchy2"/>
    <dgm:cxn modelId="{FC7E45AF-5B67-024B-9134-DF0AB46BF78F}" type="presParOf" srcId="{442BB62F-37D6-684C-AA1B-C3867BFE0081}" destId="{7EBE335E-5832-0E4F-9802-BABA8AA607FF}" srcOrd="0" destOrd="0" presId="urn:microsoft.com/office/officeart/2005/8/layout/hierarchy2"/>
    <dgm:cxn modelId="{7F454A20-3B57-E040-A0E0-F5A9B8FB7558}" type="presParOf" srcId="{329F4314-5290-EA47-B25F-3FA6562485CE}" destId="{A99DBBD7-BF4D-1140-B05C-A3E5267DE867}" srcOrd="1" destOrd="0" presId="urn:microsoft.com/office/officeart/2005/8/layout/hierarchy2"/>
    <dgm:cxn modelId="{1C5873C3-AE9B-0D4C-96DD-4CD8A8FFAB0E}" type="presParOf" srcId="{A99DBBD7-BF4D-1140-B05C-A3E5267DE867}" destId="{58496897-B7FB-994B-A6B3-DE1A2D68F9AF}" srcOrd="0" destOrd="0" presId="urn:microsoft.com/office/officeart/2005/8/layout/hierarchy2"/>
    <dgm:cxn modelId="{2293E0B1-01D6-264B-AB23-CAA921E622CF}" type="presParOf" srcId="{A99DBBD7-BF4D-1140-B05C-A3E5267DE867}" destId="{B02CFA49-00C9-614C-ABDD-1792F5CEC538}" srcOrd="1" destOrd="0" presId="urn:microsoft.com/office/officeart/2005/8/layout/hierarchy2"/>
    <dgm:cxn modelId="{7660E5BC-8560-6C41-80E9-3FF0FA5DABBE}" type="presParOf" srcId="{329F4314-5290-EA47-B25F-3FA6562485CE}" destId="{AD27CBB6-9F9A-FC46-91D9-446112055161}" srcOrd="2" destOrd="0" presId="urn:microsoft.com/office/officeart/2005/8/layout/hierarchy2"/>
    <dgm:cxn modelId="{E08FE6C4-A933-8842-B99B-4203F7BD29C1}" type="presParOf" srcId="{AD27CBB6-9F9A-FC46-91D9-446112055161}" destId="{5F1A1F32-3C5D-AE4D-AFD9-EE516C353815}" srcOrd="0" destOrd="0" presId="urn:microsoft.com/office/officeart/2005/8/layout/hierarchy2"/>
    <dgm:cxn modelId="{DFA1D362-4EAC-D24A-9592-A0E8D587C767}" type="presParOf" srcId="{329F4314-5290-EA47-B25F-3FA6562485CE}" destId="{885B22C0-6BA6-8C40-9F76-8D86FD97FC22}" srcOrd="3" destOrd="0" presId="urn:microsoft.com/office/officeart/2005/8/layout/hierarchy2"/>
    <dgm:cxn modelId="{3DF7623C-6488-854E-980C-A12BCE6C6FFC}" type="presParOf" srcId="{885B22C0-6BA6-8C40-9F76-8D86FD97FC22}" destId="{0D346C3E-CCBB-584B-BBF2-BD5009A01BD6}" srcOrd="0" destOrd="0" presId="urn:microsoft.com/office/officeart/2005/8/layout/hierarchy2"/>
    <dgm:cxn modelId="{CF6A5C24-4276-B642-8506-A5EC82D0BDC0}" type="presParOf" srcId="{885B22C0-6BA6-8C40-9F76-8D86FD97FC22}" destId="{6F6C5BF8-4AA7-0148-9533-9E11218EF151}" srcOrd="1" destOrd="0" presId="urn:microsoft.com/office/officeart/2005/8/layout/hierarchy2"/>
    <dgm:cxn modelId="{92DEB9E4-5D3C-8A40-AFDF-4962888631B1}" type="presParOf" srcId="{329F4314-5290-EA47-B25F-3FA6562485CE}" destId="{BCAB5D1D-8A5E-0340-A98F-B11F027BFD63}" srcOrd="4" destOrd="0" presId="urn:microsoft.com/office/officeart/2005/8/layout/hierarchy2"/>
    <dgm:cxn modelId="{ADD49950-B9E0-8644-9CFB-2CA834A5D9FB}" type="presParOf" srcId="{BCAB5D1D-8A5E-0340-A98F-B11F027BFD63}" destId="{E7471C45-38DA-2943-A877-FED7B5E254B3}" srcOrd="0" destOrd="0" presId="urn:microsoft.com/office/officeart/2005/8/layout/hierarchy2"/>
    <dgm:cxn modelId="{F26879D2-BE16-B34A-B5A0-DAB07D0F2768}" type="presParOf" srcId="{329F4314-5290-EA47-B25F-3FA6562485CE}" destId="{81205FC1-A6FD-1C41-927F-E5825B515831}" srcOrd="5" destOrd="0" presId="urn:microsoft.com/office/officeart/2005/8/layout/hierarchy2"/>
    <dgm:cxn modelId="{F6B2EC4D-C76B-6E40-9B0C-02622F63F695}" type="presParOf" srcId="{81205FC1-A6FD-1C41-927F-E5825B515831}" destId="{60E3B861-6D5A-494B-81EA-F392ABD351D9}" srcOrd="0" destOrd="0" presId="urn:microsoft.com/office/officeart/2005/8/layout/hierarchy2"/>
    <dgm:cxn modelId="{4F9B8274-9C09-734A-B098-D1D7B4DC9C62}" type="presParOf" srcId="{81205FC1-A6FD-1C41-927F-E5825B515831}" destId="{C6CD0349-EBE0-344E-BDFE-A1D7859885A6}" srcOrd="1" destOrd="0" presId="urn:microsoft.com/office/officeart/2005/8/layout/hierarchy2"/>
    <dgm:cxn modelId="{89176DEC-4FCF-D549-8DA7-FF556F40B971}" type="presParOf" srcId="{AF479E07-3CAF-0B49-B382-9F2C315A8BBF}" destId="{A0DCE967-5E29-384E-AC9C-CD1DC1883060}" srcOrd="4" destOrd="0" presId="urn:microsoft.com/office/officeart/2005/8/layout/hierarchy2"/>
    <dgm:cxn modelId="{E2E11AC3-FBE4-F94D-9888-D4F0D9FCA49F}" type="presParOf" srcId="{A0DCE967-5E29-384E-AC9C-CD1DC1883060}" destId="{4F42162E-0DC5-ED41-A6DC-52D6CECAE494}" srcOrd="0" destOrd="0" presId="urn:microsoft.com/office/officeart/2005/8/layout/hierarchy2"/>
    <dgm:cxn modelId="{3A945C18-3064-BD43-87E0-EBD7E95AEF55}" type="presParOf" srcId="{AF479E07-3CAF-0B49-B382-9F2C315A8BBF}" destId="{F4D5F282-052C-CC48-BB1E-EF1CC7322DBA}" srcOrd="5" destOrd="0" presId="urn:microsoft.com/office/officeart/2005/8/layout/hierarchy2"/>
    <dgm:cxn modelId="{4042E8E2-AA41-8347-9DCF-B74B8814CE2F}" type="presParOf" srcId="{F4D5F282-052C-CC48-BB1E-EF1CC7322DBA}" destId="{79CB2BAB-2C43-7E42-8D55-1211F3BAF5CE}" srcOrd="0" destOrd="0" presId="urn:microsoft.com/office/officeart/2005/8/layout/hierarchy2"/>
    <dgm:cxn modelId="{BEA18190-8C13-374A-9A10-DC1DE6B808EA}" type="presParOf" srcId="{F4D5F282-052C-CC48-BB1E-EF1CC7322DBA}" destId="{0032D6A8-D6BB-3343-9258-0595F00A518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579A7-45AE-DE47-B44E-3BF77053A1C5}">
      <dsp:nvSpPr>
        <dsp:cNvPr id="0" name=""/>
        <dsp:cNvSpPr/>
      </dsp:nvSpPr>
      <dsp:spPr>
        <a:xfrm>
          <a:off x="804" y="0"/>
          <a:ext cx="1423223" cy="36922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latin typeface="Avenir Book" panose="02000503020000020003" pitchFamily="2" charset="0"/>
            </a:rPr>
            <a:t>Dan</a:t>
          </a:r>
          <a:r>
            <a:rPr lang="fr-FR" sz="1600" kern="1200" noProof="0" dirty="0">
              <a:latin typeface="Avenir Book" panose="02000503020000020003" pitchFamily="2" charset="0"/>
            </a:rPr>
            <a:t>s le dix derniers ans, 89% des fatalités causes par des intempéries ont eu lieu dans des économies émergentes</a:t>
          </a:r>
        </a:p>
      </dsp:txBody>
      <dsp:txXfrm>
        <a:off x="804" y="0"/>
        <a:ext cx="1423223" cy="3692229"/>
      </dsp:txXfrm>
    </dsp:sp>
    <dsp:sp modelId="{DAA0A12C-85AA-1142-B4B8-564EF2436A50}">
      <dsp:nvSpPr>
        <dsp:cNvPr id="0" name=""/>
        <dsp:cNvSpPr/>
      </dsp:nvSpPr>
      <dsp:spPr>
        <a:xfrm>
          <a:off x="1663128" y="0"/>
          <a:ext cx="1423223" cy="3692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latin typeface="Avenir Book" panose="02000503020000020003" pitchFamily="2" charset="0"/>
            </a:rPr>
            <a:t>5.4 billion de personnes ont échappé de la pauvreté. Or, elles peuvent être poussés encore une fois à cause des catastrophes naturelles… </a:t>
          </a:r>
          <a:endParaRPr lang="fr-FR" sz="1600" kern="1200" noProof="0" dirty="0">
            <a:latin typeface="Avenir Book" panose="02000503020000020003" pitchFamily="2" charset="0"/>
          </a:endParaRPr>
        </a:p>
      </dsp:txBody>
      <dsp:txXfrm>
        <a:off x="1704813" y="41685"/>
        <a:ext cx="1339853" cy="3608859"/>
      </dsp:txXfrm>
    </dsp:sp>
    <dsp:sp modelId="{6FB4F217-5952-B34E-9AF2-A713975F8E42}">
      <dsp:nvSpPr>
        <dsp:cNvPr id="0" name=""/>
        <dsp:cNvSpPr/>
      </dsp:nvSpPr>
      <dsp:spPr>
        <a:xfrm>
          <a:off x="3325453" y="0"/>
          <a:ext cx="1423223" cy="36922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latin typeface="Avenir Book" panose="02000503020000020003" pitchFamily="2" charset="0"/>
            </a:rPr>
            <a:t>Le changement climatique peut faire pousser à 100 million de personnes dans la pauvreté extrême  </a:t>
          </a:r>
          <a:r>
            <a:rPr lang="fr-FR" sz="1600" i="1" kern="1200" noProof="0" dirty="0">
              <a:latin typeface="Avenir Book" panose="02000503020000020003" pitchFamily="2" charset="0"/>
            </a:rPr>
            <a:t>(Banque Mondiale</a:t>
          </a:r>
          <a:r>
            <a:rPr lang="fr-FR" sz="1600" kern="1200" noProof="0" dirty="0">
              <a:latin typeface="Avenir Book" panose="02000503020000020003" pitchFamily="2" charset="0"/>
            </a:rPr>
            <a:t>) </a:t>
          </a:r>
        </a:p>
      </dsp:txBody>
      <dsp:txXfrm>
        <a:off x="3325453" y="0"/>
        <a:ext cx="1423223" cy="3692229"/>
      </dsp:txXfrm>
    </dsp:sp>
    <dsp:sp modelId="{98BA7B0E-CE9A-2B49-829A-36B75182A20C}">
      <dsp:nvSpPr>
        <dsp:cNvPr id="0" name=""/>
        <dsp:cNvSpPr/>
      </dsp:nvSpPr>
      <dsp:spPr>
        <a:xfrm>
          <a:off x="4987778" y="0"/>
          <a:ext cx="1423223" cy="36922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latin typeface="Avenir Book" panose="02000503020000020003" pitchFamily="2" charset="0"/>
            </a:rPr>
            <a:t>L’impact économique du changement climatique peut réduire le GDP mondiale par 7.11% en 2100 (</a:t>
          </a:r>
          <a:r>
            <a:rPr lang="fr-FR" sz="1600" i="1" kern="1200" noProof="0" dirty="0">
              <a:latin typeface="Avenir Book" panose="02000503020000020003" pitchFamily="2" charset="0"/>
            </a:rPr>
            <a:t>Banque Mondiale</a:t>
          </a:r>
          <a:r>
            <a:rPr lang="fr-FR" sz="1600" kern="1200" noProof="0" dirty="0">
              <a:latin typeface="Avenir Book" panose="02000503020000020003" pitchFamily="2" charset="0"/>
            </a:rPr>
            <a:t>)</a:t>
          </a:r>
        </a:p>
      </dsp:txBody>
      <dsp:txXfrm>
        <a:off x="4987778" y="0"/>
        <a:ext cx="1423223" cy="3692229"/>
      </dsp:txXfrm>
    </dsp:sp>
    <dsp:sp modelId="{618B3B00-EED9-D34F-884C-15C3E285C4E8}">
      <dsp:nvSpPr>
        <dsp:cNvPr id="0" name=""/>
        <dsp:cNvSpPr/>
      </dsp:nvSpPr>
      <dsp:spPr>
        <a:xfrm>
          <a:off x="6650102" y="0"/>
          <a:ext cx="1423223" cy="3692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latin typeface="Avenir Book" panose="02000503020000020003" pitchFamily="2" charset="0"/>
            </a:rPr>
            <a:t>L'inégalité économique globale a diminué dans les derniers décennies, mais cette diminution pouvait était supérieure si n’était par le changement climatique</a:t>
          </a:r>
        </a:p>
      </dsp:txBody>
      <dsp:txXfrm>
        <a:off x="6691787" y="41685"/>
        <a:ext cx="1339853" cy="3608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4932A-B5E8-C94B-9B9E-B687D8552BA6}">
      <dsp:nvSpPr>
        <dsp:cNvPr id="0" name=""/>
        <dsp:cNvSpPr/>
      </dsp:nvSpPr>
      <dsp:spPr>
        <a:xfrm>
          <a:off x="367392" y="1416843"/>
          <a:ext cx="2460625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En tant que souscripteurs des risques </a:t>
          </a:r>
        </a:p>
      </dsp:txBody>
      <dsp:txXfrm>
        <a:off x="403427" y="1452878"/>
        <a:ext cx="2388555" cy="1158242"/>
      </dsp:txXfrm>
    </dsp:sp>
    <dsp:sp modelId="{17ED82F1-CF1F-1A4E-B9D0-EDCF9CB0FE76}">
      <dsp:nvSpPr>
        <dsp:cNvPr id="0" name=""/>
        <dsp:cNvSpPr/>
      </dsp:nvSpPr>
      <dsp:spPr>
        <a:xfrm rot="18289469">
          <a:off x="2458375" y="1297324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3277054" y="1281481"/>
        <a:ext cx="86176" cy="86176"/>
      </dsp:txXfrm>
    </dsp:sp>
    <dsp:sp modelId="{BD6A7040-D824-D645-90EF-1ADCF846227D}">
      <dsp:nvSpPr>
        <dsp:cNvPr id="0" name=""/>
        <dsp:cNvSpPr/>
      </dsp:nvSpPr>
      <dsp:spPr>
        <a:xfrm>
          <a:off x="3812268" y="1984"/>
          <a:ext cx="2460625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produits d’assurance adéquats </a:t>
          </a:r>
        </a:p>
      </dsp:txBody>
      <dsp:txXfrm>
        <a:off x="3848303" y="38019"/>
        <a:ext cx="2388555" cy="1158242"/>
      </dsp:txXfrm>
    </dsp:sp>
    <dsp:sp modelId="{F3BC955E-92B2-5E42-BFDA-074AAA25B787}">
      <dsp:nvSpPr>
        <dsp:cNvPr id="0" name=""/>
        <dsp:cNvSpPr/>
      </dsp:nvSpPr>
      <dsp:spPr>
        <a:xfrm>
          <a:off x="2828018" y="2004753"/>
          <a:ext cx="9842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84250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95536" y="2007393"/>
        <a:ext cx="49212" cy="49212"/>
      </dsp:txXfrm>
    </dsp:sp>
    <dsp:sp modelId="{BD1B9701-AEDE-8B40-9A19-A05083C1489F}">
      <dsp:nvSpPr>
        <dsp:cNvPr id="0" name=""/>
        <dsp:cNvSpPr/>
      </dsp:nvSpPr>
      <dsp:spPr>
        <a:xfrm>
          <a:off x="3812268" y="1416843"/>
          <a:ext cx="2460625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En intégrant de façon proactive des perspectives holistiques de gestion des risques dans leurs produits</a:t>
          </a:r>
        </a:p>
      </dsp:txBody>
      <dsp:txXfrm>
        <a:off x="3848303" y="1452878"/>
        <a:ext cx="2388555" cy="1158242"/>
      </dsp:txXfrm>
    </dsp:sp>
    <dsp:sp modelId="{482D5AC2-9CD8-F045-BA87-B113B2209FE4}">
      <dsp:nvSpPr>
        <dsp:cNvPr id="0" name=""/>
        <dsp:cNvSpPr/>
      </dsp:nvSpPr>
      <dsp:spPr>
        <a:xfrm rot="3310531">
          <a:off x="2458375" y="2712183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3277054" y="2696341"/>
        <a:ext cx="86176" cy="86176"/>
      </dsp:txXfrm>
    </dsp:sp>
    <dsp:sp modelId="{6FB946CC-1F34-0042-A6A7-F0476CDF9366}">
      <dsp:nvSpPr>
        <dsp:cNvPr id="0" name=""/>
        <dsp:cNvSpPr/>
      </dsp:nvSpPr>
      <dsp:spPr>
        <a:xfrm>
          <a:off x="3812268" y="2831703"/>
          <a:ext cx="2460625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en apportant leur expertise du risque  </a:t>
          </a:r>
        </a:p>
      </dsp:txBody>
      <dsp:txXfrm>
        <a:off x="3848303" y="2867738"/>
        <a:ext cx="2388555" cy="1158242"/>
      </dsp:txXfrm>
    </dsp:sp>
    <dsp:sp modelId="{AD1660B2-BE84-6645-9AA2-C36F838D4038}">
      <dsp:nvSpPr>
        <dsp:cNvPr id="0" name=""/>
        <dsp:cNvSpPr/>
      </dsp:nvSpPr>
      <dsp:spPr>
        <a:xfrm>
          <a:off x="367392" y="2831703"/>
          <a:ext cx="2460625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noProof="0" dirty="0"/>
            <a:t>En tant qu’investisseurs institutionnels </a:t>
          </a:r>
        </a:p>
      </dsp:txBody>
      <dsp:txXfrm>
        <a:off x="403427" y="2867738"/>
        <a:ext cx="2388555" cy="1158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C929D-B51F-5E40-9056-0A7665BEC303}">
      <dsp:nvSpPr>
        <dsp:cNvPr id="0" name=""/>
        <dsp:cNvSpPr/>
      </dsp:nvSpPr>
      <dsp:spPr>
        <a:xfrm>
          <a:off x="867" y="2402457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1</a:t>
          </a:r>
          <a:r>
            <a:rPr lang="en-GB" sz="1500" kern="1200"/>
            <a:t>. </a:t>
          </a:r>
          <a:r>
            <a:rPr lang="fr-FR" sz="1500" kern="1200" noProof="0" dirty="0">
              <a:latin typeface="Avenir Book" panose="02000503020000020003" pitchFamily="2" charset="0"/>
            </a:rPr>
            <a:t>Stimuler le marché</a:t>
          </a:r>
        </a:p>
      </dsp:txBody>
      <dsp:txXfrm>
        <a:off x="33969" y="2435559"/>
        <a:ext cx="2194157" cy="1063976"/>
      </dsp:txXfrm>
    </dsp:sp>
    <dsp:sp modelId="{CFD50A34-43CE-1040-A030-812B408AAFE2}">
      <dsp:nvSpPr>
        <dsp:cNvPr id="0" name=""/>
        <dsp:cNvSpPr/>
      </dsp:nvSpPr>
      <dsp:spPr>
        <a:xfrm rot="17945813">
          <a:off x="1783661" y="2139783"/>
          <a:ext cx="1859278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1859278" y="15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666818" y="2108748"/>
        <a:ext cx="92963" cy="92963"/>
      </dsp:txXfrm>
    </dsp:sp>
    <dsp:sp modelId="{B7FBDFC9-AA66-9848-9621-0BDAC63AF44A}">
      <dsp:nvSpPr>
        <dsp:cNvPr id="0" name=""/>
        <dsp:cNvSpPr/>
      </dsp:nvSpPr>
      <dsp:spPr>
        <a:xfrm>
          <a:off x="3165372" y="777823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>
              <a:latin typeface="Avenir Book" panose="02000503020000020003" pitchFamily="2" charset="0"/>
            </a:rPr>
            <a:t>L’offre</a:t>
          </a:r>
        </a:p>
      </dsp:txBody>
      <dsp:txXfrm>
        <a:off x="3198474" y="810925"/>
        <a:ext cx="2194157" cy="1063976"/>
      </dsp:txXfrm>
    </dsp:sp>
    <dsp:sp modelId="{A36023E7-52AE-F74E-9BD4-DE91DD107175}">
      <dsp:nvSpPr>
        <dsp:cNvPr id="0" name=""/>
        <dsp:cNvSpPr/>
      </dsp:nvSpPr>
      <dsp:spPr>
        <a:xfrm rot="19457599">
          <a:off x="5321077" y="1002539"/>
          <a:ext cx="1113457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1113457" y="15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49969" y="990150"/>
        <a:ext cx="55672" cy="55672"/>
      </dsp:txXfrm>
    </dsp:sp>
    <dsp:sp modelId="{AB53BCC2-FB53-4646-94B5-551BA6D9D389}">
      <dsp:nvSpPr>
        <dsp:cNvPr id="0" name=""/>
        <dsp:cNvSpPr/>
      </dsp:nvSpPr>
      <dsp:spPr>
        <a:xfrm>
          <a:off x="6329878" y="127969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>
              <a:latin typeface="Avenir Book" panose="02000503020000020003" pitchFamily="2" charset="0"/>
            </a:rPr>
            <a:t>Capacité de souscription dans le marché domestique</a:t>
          </a:r>
        </a:p>
      </dsp:txBody>
      <dsp:txXfrm>
        <a:off x="6362980" y="161071"/>
        <a:ext cx="2194157" cy="1063976"/>
      </dsp:txXfrm>
    </dsp:sp>
    <dsp:sp modelId="{0FC7DAAA-C0A7-4D4D-9FD9-945F18095E6E}">
      <dsp:nvSpPr>
        <dsp:cNvPr id="0" name=""/>
        <dsp:cNvSpPr/>
      </dsp:nvSpPr>
      <dsp:spPr>
        <a:xfrm rot="2142401">
          <a:off x="5321077" y="1652393"/>
          <a:ext cx="1113457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1113457" y="15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49969" y="1640003"/>
        <a:ext cx="55672" cy="55672"/>
      </dsp:txXfrm>
    </dsp:sp>
    <dsp:sp modelId="{38377CD0-924B-DC4B-9FB1-FA7BCF8BC4DB}">
      <dsp:nvSpPr>
        <dsp:cNvPr id="0" name=""/>
        <dsp:cNvSpPr/>
      </dsp:nvSpPr>
      <dsp:spPr>
        <a:xfrm>
          <a:off x="6329878" y="1427676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>
              <a:latin typeface="Avenir Book" panose="02000503020000020003" pitchFamily="2" charset="0"/>
            </a:rPr>
            <a:t>Produits, canaux et modèles économiques innovants </a:t>
          </a:r>
        </a:p>
      </dsp:txBody>
      <dsp:txXfrm>
        <a:off x="6362980" y="1460778"/>
        <a:ext cx="2194157" cy="1063976"/>
      </dsp:txXfrm>
    </dsp:sp>
    <dsp:sp modelId="{20F5616B-4233-6E4E-9191-1A0CD49BBD7B}">
      <dsp:nvSpPr>
        <dsp:cNvPr id="0" name=""/>
        <dsp:cNvSpPr/>
      </dsp:nvSpPr>
      <dsp:spPr>
        <a:xfrm rot="3654187">
          <a:off x="1783661" y="3764418"/>
          <a:ext cx="1859278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1859278" y="15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666818" y="3733383"/>
        <a:ext cx="92963" cy="92963"/>
      </dsp:txXfrm>
    </dsp:sp>
    <dsp:sp modelId="{793358D4-F983-024D-B6EB-5060710325EF}">
      <dsp:nvSpPr>
        <dsp:cNvPr id="0" name=""/>
        <dsp:cNvSpPr/>
      </dsp:nvSpPr>
      <dsp:spPr>
        <a:xfrm>
          <a:off x="3165372" y="4027092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>
              <a:latin typeface="Avenir Book" panose="02000503020000020003" pitchFamily="2" charset="0"/>
            </a:rPr>
            <a:t>La demande </a:t>
          </a:r>
        </a:p>
      </dsp:txBody>
      <dsp:txXfrm>
        <a:off x="3198474" y="4060194"/>
        <a:ext cx="2194157" cy="1063976"/>
      </dsp:txXfrm>
    </dsp:sp>
    <dsp:sp modelId="{3A78B5F7-A17F-514A-878B-00F48D94FD30}">
      <dsp:nvSpPr>
        <dsp:cNvPr id="0" name=""/>
        <dsp:cNvSpPr/>
      </dsp:nvSpPr>
      <dsp:spPr>
        <a:xfrm rot="18289469">
          <a:off x="5086175" y="3926882"/>
          <a:ext cx="1583261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1583261" y="15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38224" y="3902747"/>
        <a:ext cx="79163" cy="79163"/>
      </dsp:txXfrm>
    </dsp:sp>
    <dsp:sp modelId="{7A4723AD-1032-8945-85F7-221D31BC2F2E}">
      <dsp:nvSpPr>
        <dsp:cNvPr id="0" name=""/>
        <dsp:cNvSpPr/>
      </dsp:nvSpPr>
      <dsp:spPr>
        <a:xfrm>
          <a:off x="6329878" y="2727384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Stimuler la sensibilisation globale de la gestion des risques</a:t>
          </a:r>
        </a:p>
      </dsp:txBody>
      <dsp:txXfrm>
        <a:off x="6362980" y="2760486"/>
        <a:ext cx="2194157" cy="1063976"/>
      </dsp:txXfrm>
    </dsp:sp>
    <dsp:sp modelId="{B6CB9A87-23D4-1946-9AC0-B1AB7590E42E}">
      <dsp:nvSpPr>
        <dsp:cNvPr id="0" name=""/>
        <dsp:cNvSpPr/>
      </dsp:nvSpPr>
      <dsp:spPr>
        <a:xfrm>
          <a:off x="5425734" y="4576735"/>
          <a:ext cx="904144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904144" y="15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55202" y="4569579"/>
        <a:ext cx="45207" cy="45207"/>
      </dsp:txXfrm>
    </dsp:sp>
    <dsp:sp modelId="{42F2161C-D026-4B4D-96D4-5662915AC938}">
      <dsp:nvSpPr>
        <dsp:cNvPr id="0" name=""/>
        <dsp:cNvSpPr/>
      </dsp:nvSpPr>
      <dsp:spPr>
        <a:xfrm>
          <a:off x="6329878" y="4027092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Favoriser la capacité du secteur à développer des produits basés sur les besoins des personnes</a:t>
          </a:r>
        </a:p>
      </dsp:txBody>
      <dsp:txXfrm>
        <a:off x="6362980" y="4060194"/>
        <a:ext cx="2194157" cy="1063976"/>
      </dsp:txXfrm>
    </dsp:sp>
    <dsp:sp modelId="{A56BBC6B-2BAC-AB4E-88F5-85026FAD9DFD}">
      <dsp:nvSpPr>
        <dsp:cNvPr id="0" name=""/>
        <dsp:cNvSpPr/>
      </dsp:nvSpPr>
      <dsp:spPr>
        <a:xfrm rot="3310531">
          <a:off x="5086175" y="5226589"/>
          <a:ext cx="1583261" cy="30893"/>
        </a:xfrm>
        <a:custGeom>
          <a:avLst/>
          <a:gdLst/>
          <a:ahLst/>
          <a:cxnLst/>
          <a:rect l="0" t="0" r="0" b="0"/>
          <a:pathLst>
            <a:path>
              <a:moveTo>
                <a:pt x="0" y="15446"/>
              </a:moveTo>
              <a:lnTo>
                <a:pt x="1583261" y="15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38224" y="5202455"/>
        <a:ext cx="79163" cy="79163"/>
      </dsp:txXfrm>
    </dsp:sp>
    <dsp:sp modelId="{8F575C50-1AFF-6A47-9C3D-244C081A112F}">
      <dsp:nvSpPr>
        <dsp:cNvPr id="0" name=""/>
        <dsp:cNvSpPr/>
      </dsp:nvSpPr>
      <dsp:spPr>
        <a:xfrm>
          <a:off x="6329878" y="5326800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Prendre des mesures afin de garantir produits plus abordables   </a:t>
          </a:r>
        </a:p>
      </dsp:txBody>
      <dsp:txXfrm>
        <a:off x="6362980" y="5359902"/>
        <a:ext cx="2194157" cy="1063976"/>
      </dsp:txXfrm>
    </dsp:sp>
    <dsp:sp modelId="{56705050-32CA-CD4A-97DC-C366ED316190}">
      <dsp:nvSpPr>
        <dsp:cNvPr id="0" name=""/>
        <dsp:cNvSpPr/>
      </dsp:nvSpPr>
      <dsp:spPr>
        <a:xfrm>
          <a:off x="867" y="3702165"/>
          <a:ext cx="2260361" cy="1130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>
              <a:latin typeface="Avenir Book" panose="02000503020000020003" pitchFamily="2" charset="0"/>
            </a:rPr>
            <a:t>2. Défendre l’assurance contre les risques climatiques </a:t>
          </a:r>
        </a:p>
      </dsp:txBody>
      <dsp:txXfrm>
        <a:off x="33969" y="3735267"/>
        <a:ext cx="2194157" cy="10639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D2675-6A6F-304C-BC6A-E246CF99C653}">
      <dsp:nvSpPr>
        <dsp:cNvPr id="0" name=""/>
        <dsp:cNvSpPr/>
      </dsp:nvSpPr>
      <dsp:spPr>
        <a:xfrm>
          <a:off x="0" y="91755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Renforcement des capacités du secteur local</a:t>
          </a:r>
        </a:p>
      </dsp:txBody>
      <dsp:txXfrm>
        <a:off x="0" y="91755"/>
        <a:ext cx="2438022" cy="1462813"/>
      </dsp:txXfrm>
    </dsp:sp>
    <dsp:sp modelId="{23DF7BB9-926D-CF41-8CD9-C43F54A6D32A}">
      <dsp:nvSpPr>
        <dsp:cNvPr id="0" name=""/>
        <dsp:cNvSpPr/>
      </dsp:nvSpPr>
      <dsp:spPr>
        <a:xfrm>
          <a:off x="2681824" y="91755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Accès à une réassurance mondiale </a:t>
          </a:r>
        </a:p>
      </dsp:txBody>
      <dsp:txXfrm>
        <a:off x="2681824" y="91755"/>
        <a:ext cx="2438022" cy="1462813"/>
      </dsp:txXfrm>
    </dsp:sp>
    <dsp:sp modelId="{D5FD2144-4795-FA46-BFA4-D36558DEDD19}">
      <dsp:nvSpPr>
        <dsp:cNvPr id="0" name=""/>
        <dsp:cNvSpPr/>
      </dsp:nvSpPr>
      <dsp:spPr>
        <a:xfrm>
          <a:off x="5363649" y="91755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Licences pour les assureurs ayant une expertise </a:t>
          </a:r>
        </a:p>
      </dsp:txBody>
      <dsp:txXfrm>
        <a:off x="5363649" y="91755"/>
        <a:ext cx="2438022" cy="1462813"/>
      </dsp:txXfrm>
    </dsp:sp>
    <dsp:sp modelId="{646203B0-7E8B-3C44-BEA2-67DD90719923}">
      <dsp:nvSpPr>
        <dsp:cNvPr id="0" name=""/>
        <dsp:cNvSpPr/>
      </dsp:nvSpPr>
      <dsp:spPr>
        <a:xfrm>
          <a:off x="0" y="1798371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Programmes d’assurance gérés par le gouvernement </a:t>
          </a:r>
        </a:p>
      </dsp:txBody>
      <dsp:txXfrm>
        <a:off x="0" y="1798371"/>
        <a:ext cx="2438022" cy="1462813"/>
      </dsp:txXfrm>
    </dsp:sp>
    <dsp:sp modelId="{086C238D-19D6-724F-8484-893830E89364}">
      <dsp:nvSpPr>
        <dsp:cNvPr id="0" name=""/>
        <dsp:cNvSpPr/>
      </dsp:nvSpPr>
      <dsp:spPr>
        <a:xfrm>
          <a:off x="2681824" y="1798371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Groupements de coassurance </a:t>
          </a:r>
        </a:p>
      </dsp:txBody>
      <dsp:txXfrm>
        <a:off x="2681824" y="1798371"/>
        <a:ext cx="2438022" cy="1462813"/>
      </dsp:txXfrm>
    </dsp:sp>
    <dsp:sp modelId="{EB5A17CB-47D3-EE4F-BE26-B793C7F6A21C}">
      <dsp:nvSpPr>
        <dsp:cNvPr id="0" name=""/>
        <dsp:cNvSpPr/>
      </dsp:nvSpPr>
      <dsp:spPr>
        <a:xfrm>
          <a:off x="5363649" y="1798371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Organes régionaux de groupement des risques pour opérer sur le marché domestique en tant que porteurs de risques</a:t>
          </a:r>
        </a:p>
      </dsp:txBody>
      <dsp:txXfrm>
        <a:off x="5363649" y="1798371"/>
        <a:ext cx="2438022" cy="1462813"/>
      </dsp:txXfrm>
    </dsp:sp>
    <dsp:sp modelId="{22A88B0E-7D45-984A-ABE4-BBB1803CDF30}">
      <dsp:nvSpPr>
        <dsp:cNvPr id="0" name=""/>
        <dsp:cNvSpPr/>
      </dsp:nvSpPr>
      <dsp:spPr>
        <a:xfrm>
          <a:off x="0" y="3504987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Accès à l’assurance au-delà des frontières  </a:t>
          </a:r>
        </a:p>
      </dsp:txBody>
      <dsp:txXfrm>
        <a:off x="0" y="3504987"/>
        <a:ext cx="2438022" cy="1462813"/>
      </dsp:txXfrm>
    </dsp:sp>
    <dsp:sp modelId="{A3C37830-56EF-D64B-BBD3-57C84A66C31A}">
      <dsp:nvSpPr>
        <dsp:cNvPr id="0" name=""/>
        <dsp:cNvSpPr/>
      </dsp:nvSpPr>
      <dsp:spPr>
        <a:xfrm>
          <a:off x="2681824" y="3504987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Fournisseurs de services techniques </a:t>
          </a:r>
        </a:p>
      </dsp:txBody>
      <dsp:txXfrm>
        <a:off x="2681824" y="3504987"/>
        <a:ext cx="2438022" cy="1462813"/>
      </dsp:txXfrm>
    </dsp:sp>
    <dsp:sp modelId="{B48F564A-2C0E-2C4A-9202-24C20F29CD9E}">
      <dsp:nvSpPr>
        <dsp:cNvPr id="0" name=""/>
        <dsp:cNvSpPr/>
      </dsp:nvSpPr>
      <dsp:spPr>
        <a:xfrm>
          <a:off x="5363649" y="3504987"/>
          <a:ext cx="2438022" cy="1462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noProof="0" dirty="0">
              <a:latin typeface="Avenir Book" panose="02000503020000020003" pitchFamily="2" charset="0"/>
            </a:rPr>
            <a:t>Potentiel de générer d’autres mécanismes de transfert des risques </a:t>
          </a:r>
        </a:p>
      </dsp:txBody>
      <dsp:txXfrm>
        <a:off x="5363649" y="3504987"/>
        <a:ext cx="2438022" cy="1462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01273-2CDB-7F43-ADAF-D3CF2FBCEBCD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>
              <a:latin typeface="Avenir Book" panose="02000503020000020003" pitchFamily="2" charset="0"/>
            </a:rPr>
            <a:t>Promouvoir les innovations et leur mise à l’essai </a:t>
          </a:r>
          <a:endParaRPr lang="fr-FR" sz="2000" kern="1200" noProof="0" dirty="0">
            <a:latin typeface="Avenir Book" panose="02000503020000020003" pitchFamily="2" charset="0"/>
          </a:endParaRPr>
        </a:p>
      </dsp:txBody>
      <dsp:txXfrm>
        <a:off x="744" y="145603"/>
        <a:ext cx="2902148" cy="1741289"/>
      </dsp:txXfrm>
    </dsp:sp>
    <dsp:sp modelId="{5131495B-8BE3-564A-8C19-A937C23B6667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>
              <a:latin typeface="Avenir Book" panose="02000503020000020003" pitchFamily="2" charset="0"/>
            </a:rPr>
            <a:t>Être ouvert à de nouvelles frontières en assurance, tout en exploitant les anciennes </a:t>
          </a:r>
          <a:endParaRPr lang="fr-FR" sz="2000" kern="1200" noProof="0" dirty="0">
            <a:latin typeface="Avenir Book" panose="02000503020000020003" pitchFamily="2" charset="0"/>
          </a:endParaRPr>
        </a:p>
      </dsp:txBody>
      <dsp:txXfrm>
        <a:off x="3193107" y="145603"/>
        <a:ext cx="2902148" cy="1741289"/>
      </dsp:txXfrm>
    </dsp:sp>
    <dsp:sp modelId="{C64296B3-0408-C447-8E6E-87AE1A1C06F7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>
              <a:latin typeface="Avenir Book" panose="02000503020000020003" pitchFamily="2" charset="0"/>
            </a:rPr>
            <a:t>Permettre une vaste gamme de canaux de distribution et de stratégies de livraison </a:t>
          </a:r>
          <a:endParaRPr lang="fr-FR" sz="2000" kern="1200" noProof="0" dirty="0">
            <a:latin typeface="Avenir Book" panose="02000503020000020003" pitchFamily="2" charset="0"/>
          </a:endParaRPr>
        </a:p>
      </dsp:txBody>
      <dsp:txXfrm>
        <a:off x="1596925" y="2177107"/>
        <a:ext cx="2902148" cy="17412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42274-9E9C-B94B-8258-4191022BA1C6}">
      <dsp:nvSpPr>
        <dsp:cNvPr id="0" name=""/>
        <dsp:cNvSpPr/>
      </dsp:nvSpPr>
      <dsp:spPr>
        <a:xfrm>
          <a:off x="1851" y="0"/>
          <a:ext cx="1751724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Favoriser les tests au cas par cas et promouvoir des stratégies à long terme pour ces programmes pilotes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53157" y="51306"/>
        <a:ext cx="1649112" cy="3920680"/>
      </dsp:txXfrm>
    </dsp:sp>
    <dsp:sp modelId="{9CF1381E-FC77-B747-B57F-6586C1F20492}">
      <dsp:nvSpPr>
        <dsp:cNvPr id="0" name=""/>
        <dsp:cNvSpPr/>
      </dsp:nvSpPr>
      <dsp:spPr>
        <a:xfrm>
          <a:off x="1805450" y="0"/>
          <a:ext cx="1751724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Encourager la mise en place de programmes dits bac à sable (« </a:t>
          </a:r>
          <a:r>
            <a:rPr lang="fr-FR" sz="1800" b="1" kern="1200" noProof="0" dirty="0" err="1">
              <a:solidFill>
                <a:schemeClr val="bg1"/>
              </a:solidFill>
              <a:latin typeface="Avenir Book" panose="02000503020000020003" pitchFamily="2" charset="0"/>
            </a:rPr>
            <a:t>sandbox</a:t>
          </a: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 ») en matière de règlementation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1856756" y="51306"/>
        <a:ext cx="1649112" cy="3920680"/>
      </dsp:txXfrm>
    </dsp:sp>
    <dsp:sp modelId="{BF815E60-6A98-6B4C-A40A-F6B55C9A54F0}">
      <dsp:nvSpPr>
        <dsp:cNvPr id="0" name=""/>
        <dsp:cNvSpPr/>
      </dsp:nvSpPr>
      <dsp:spPr>
        <a:xfrm>
          <a:off x="3609049" y="0"/>
          <a:ext cx="1751724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Raccourcir les délais d’approbation des produits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3660355" y="51306"/>
        <a:ext cx="1649112" cy="3920680"/>
      </dsp:txXfrm>
    </dsp:sp>
    <dsp:sp modelId="{4BE6D012-03C8-624B-BD72-B44E7F023372}">
      <dsp:nvSpPr>
        <dsp:cNvPr id="0" name=""/>
        <dsp:cNvSpPr/>
      </dsp:nvSpPr>
      <dsp:spPr>
        <a:xfrm>
          <a:off x="5412648" y="0"/>
          <a:ext cx="1751724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Promouvoir des pôles d’innovation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5463954" y="51306"/>
        <a:ext cx="1649112" cy="3920680"/>
      </dsp:txXfrm>
    </dsp:sp>
    <dsp:sp modelId="{7D2097AF-412C-E847-A5FD-6DBC09AD9C96}">
      <dsp:nvSpPr>
        <dsp:cNvPr id="0" name=""/>
        <dsp:cNvSpPr/>
      </dsp:nvSpPr>
      <dsp:spPr>
        <a:xfrm>
          <a:off x="7216247" y="0"/>
          <a:ext cx="1751724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Utiliser des instruments règlementaires flexibles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7267553" y="51306"/>
        <a:ext cx="1649112" cy="39206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097AF-412C-E847-A5FD-6DBC09AD9C96}">
      <dsp:nvSpPr>
        <dsp:cNvPr id="0" name=""/>
        <dsp:cNvSpPr/>
      </dsp:nvSpPr>
      <dsp:spPr>
        <a:xfrm>
          <a:off x="1038" y="0"/>
          <a:ext cx="1288972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venir Book" panose="02000503020000020003" pitchFamily="2" charset="0"/>
            </a:rPr>
            <a:t>Assurance indicielle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38791" y="37753"/>
        <a:ext cx="1213466" cy="3947786"/>
      </dsp:txXfrm>
    </dsp:sp>
    <dsp:sp modelId="{FDA7820B-3B1D-2841-B8FD-A300BDBB019F}">
      <dsp:nvSpPr>
        <dsp:cNvPr id="0" name=""/>
        <dsp:cNvSpPr/>
      </dsp:nvSpPr>
      <dsp:spPr>
        <a:xfrm>
          <a:off x="1450427" y="0"/>
          <a:ext cx="1480479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venir Book" panose="02000503020000020003" pitchFamily="2" charset="0"/>
            </a:rPr>
            <a:t>Dépasser les limites sur ce qui peut être assuré et qui a un intérêt assurable </a:t>
          </a:r>
          <a:r>
            <a:rPr lang="fr-FR" sz="1800" b="1" kern="1200" noProof="0" dirty="0">
              <a:solidFill>
                <a:schemeClr val="bg1"/>
              </a:solidFill>
              <a:latin typeface="Avenir Book" panose="02000503020000020003" pitchFamily="2" charset="0"/>
            </a:rPr>
            <a:t>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1493789" y="43362"/>
        <a:ext cx="1393755" cy="3936568"/>
      </dsp:txXfrm>
    </dsp:sp>
    <dsp:sp modelId="{987B4155-3990-5442-8471-AB51A273B02D}">
      <dsp:nvSpPr>
        <dsp:cNvPr id="0" name=""/>
        <dsp:cNvSpPr/>
      </dsp:nvSpPr>
      <dsp:spPr>
        <a:xfrm>
          <a:off x="3091322" y="0"/>
          <a:ext cx="1572651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venir Book" panose="02000503020000020003" pitchFamily="2" charset="0"/>
            </a:rPr>
            <a:t>Accès à une gamme complète de couvertures d’assurance </a:t>
          </a:r>
          <a:endParaRPr lang="fr-FR" sz="1800" kern="1200" dirty="0">
            <a:latin typeface="Avenir Book" panose="02000503020000020003" pitchFamily="2" charset="0"/>
          </a:endParaRPr>
        </a:p>
      </dsp:txBody>
      <dsp:txXfrm>
        <a:off x="3137383" y="46061"/>
        <a:ext cx="1480529" cy="3931170"/>
      </dsp:txXfrm>
    </dsp:sp>
    <dsp:sp modelId="{BF5BBF38-61FC-2E49-9DD0-AC45A2FA46FD}">
      <dsp:nvSpPr>
        <dsp:cNvPr id="0" name=""/>
        <dsp:cNvSpPr/>
      </dsp:nvSpPr>
      <dsp:spPr>
        <a:xfrm>
          <a:off x="4824390" y="0"/>
          <a:ext cx="1238346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venir Book" panose="02000503020000020003" pitchFamily="2" charset="0"/>
            </a:rPr>
            <a:t>Le potentiel des produits traditionnels d’assurance de biens </a:t>
          </a:r>
          <a:endParaRPr lang="fr-FR" sz="1800" kern="1200" dirty="0">
            <a:latin typeface="Avenir Book" panose="02000503020000020003" pitchFamily="2" charset="0"/>
          </a:endParaRPr>
        </a:p>
      </dsp:txBody>
      <dsp:txXfrm>
        <a:off x="4860660" y="36270"/>
        <a:ext cx="1165806" cy="3950752"/>
      </dsp:txXfrm>
    </dsp:sp>
    <dsp:sp modelId="{1C0010FD-2FBF-A549-B9DB-35A258FF3C36}">
      <dsp:nvSpPr>
        <dsp:cNvPr id="0" name=""/>
        <dsp:cNvSpPr/>
      </dsp:nvSpPr>
      <dsp:spPr>
        <a:xfrm>
          <a:off x="6223152" y="0"/>
          <a:ext cx="1371252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venir Book" panose="02000503020000020003" pitchFamily="2" charset="0"/>
            </a:rPr>
            <a:t>Solutions méso </a:t>
          </a:r>
          <a:endParaRPr lang="fr-FR" sz="1800" kern="1200" dirty="0">
            <a:latin typeface="Avenir Book" panose="02000503020000020003" pitchFamily="2" charset="0"/>
          </a:endParaRPr>
        </a:p>
      </dsp:txBody>
      <dsp:txXfrm>
        <a:off x="6263315" y="40163"/>
        <a:ext cx="1290926" cy="3942966"/>
      </dsp:txXfrm>
    </dsp:sp>
    <dsp:sp modelId="{8F6D27B5-D9DA-244C-ACE5-DD84DA7C7BA6}">
      <dsp:nvSpPr>
        <dsp:cNvPr id="0" name=""/>
        <dsp:cNvSpPr/>
      </dsp:nvSpPr>
      <dsp:spPr>
        <a:xfrm>
          <a:off x="7754822" y="0"/>
          <a:ext cx="1360921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Avenir Book" panose="02000503020000020003" pitchFamily="2" charset="0"/>
            </a:rPr>
            <a:t>Liaisons entre les solutions macro, méso et micro</a:t>
          </a:r>
          <a:endParaRPr lang="fr-FR" sz="1800" kern="1200" dirty="0">
            <a:latin typeface="Avenir Book" panose="02000503020000020003" pitchFamily="2" charset="0"/>
          </a:endParaRPr>
        </a:p>
      </dsp:txBody>
      <dsp:txXfrm>
        <a:off x="7794682" y="39860"/>
        <a:ext cx="1281201" cy="39435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56B01-065B-7046-BEB0-A9E61150EA1D}">
      <dsp:nvSpPr>
        <dsp:cNvPr id="0" name=""/>
        <dsp:cNvSpPr/>
      </dsp:nvSpPr>
      <dsp:spPr>
        <a:xfrm>
          <a:off x="4306" y="0"/>
          <a:ext cx="2025536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venir Book" panose="02000503020000020003" pitchFamily="2" charset="0"/>
            </a:rPr>
            <a:t>Capacité à tirer parti d’un large éventail d’agrégateurs et de plateformes transactionnelles </a:t>
          </a:r>
        </a:p>
      </dsp:txBody>
      <dsp:txXfrm>
        <a:off x="63632" y="59326"/>
        <a:ext cx="1906884" cy="3904640"/>
      </dsp:txXfrm>
    </dsp:sp>
    <dsp:sp modelId="{520CAC9B-128A-3243-B1A8-DA3BB7CBF31B}">
      <dsp:nvSpPr>
        <dsp:cNvPr id="0" name=""/>
        <dsp:cNvSpPr/>
      </dsp:nvSpPr>
      <dsp:spPr>
        <a:xfrm>
          <a:off x="2376477" y="0"/>
          <a:ext cx="1780458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venir Book" panose="02000503020000020003" pitchFamily="2" charset="0"/>
            </a:rPr>
            <a:t>Numérisation de la chaîne de valeur de l’assurance </a:t>
          </a:r>
          <a:endParaRPr lang="fr-FR" sz="1800" kern="1200" noProof="0" dirty="0">
            <a:solidFill>
              <a:schemeClr val="bg1"/>
            </a:solidFill>
            <a:latin typeface="Avenir Book" panose="02000503020000020003" pitchFamily="2" charset="0"/>
          </a:endParaRPr>
        </a:p>
      </dsp:txBody>
      <dsp:txXfrm>
        <a:off x="2428625" y="52148"/>
        <a:ext cx="1676162" cy="3918996"/>
      </dsp:txXfrm>
    </dsp:sp>
    <dsp:sp modelId="{987B4155-3990-5442-8471-AB51A273B02D}">
      <dsp:nvSpPr>
        <dsp:cNvPr id="0" name=""/>
        <dsp:cNvSpPr/>
      </dsp:nvSpPr>
      <dsp:spPr>
        <a:xfrm>
          <a:off x="4503569" y="0"/>
          <a:ext cx="2198977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>
              <a:latin typeface="Avenir Book" panose="02000503020000020003" pitchFamily="2" charset="0"/>
            </a:rPr>
            <a:t>Le regroupement entre produits</a:t>
          </a:r>
        </a:p>
      </dsp:txBody>
      <dsp:txXfrm>
        <a:off x="4567975" y="64406"/>
        <a:ext cx="2070165" cy="3894480"/>
      </dsp:txXfrm>
    </dsp:sp>
    <dsp:sp modelId="{CFAB39CE-21BE-AC42-898E-AED11CADBAF0}">
      <dsp:nvSpPr>
        <dsp:cNvPr id="0" name=""/>
        <dsp:cNvSpPr/>
      </dsp:nvSpPr>
      <dsp:spPr>
        <a:xfrm>
          <a:off x="7049180" y="0"/>
          <a:ext cx="2063295" cy="4023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>
              <a:latin typeface="Avenir Book" panose="02000503020000020003" pitchFamily="2" charset="0"/>
            </a:rPr>
            <a:t>Mise en commun des risques pour acheter une assurance collectivement </a:t>
          </a:r>
        </a:p>
      </dsp:txBody>
      <dsp:txXfrm>
        <a:off x="7109612" y="60432"/>
        <a:ext cx="1942431" cy="39024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C929D-B51F-5E40-9056-0A7665BEC303}">
      <dsp:nvSpPr>
        <dsp:cNvPr id="0" name=""/>
        <dsp:cNvSpPr/>
      </dsp:nvSpPr>
      <dsp:spPr>
        <a:xfrm>
          <a:off x="4011" y="2273256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>
              <a:latin typeface="Avenir Book" panose="02000503020000020003" pitchFamily="2" charset="0"/>
            </a:rPr>
            <a:t>La demande </a:t>
          </a:r>
        </a:p>
      </dsp:txBody>
      <dsp:txXfrm>
        <a:off x="37089" y="2306334"/>
        <a:ext cx="2192550" cy="1063197"/>
      </dsp:txXfrm>
    </dsp:sp>
    <dsp:sp modelId="{3A78B5F7-A17F-514A-878B-00F48D94FD30}">
      <dsp:nvSpPr>
        <dsp:cNvPr id="0" name=""/>
        <dsp:cNvSpPr/>
      </dsp:nvSpPr>
      <dsp:spPr>
        <a:xfrm rot="18289469">
          <a:off x="1923407" y="2170647"/>
          <a:ext cx="158210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1582102" y="179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74906" y="2149002"/>
        <a:ext cx="79105" cy="79105"/>
      </dsp:txXfrm>
    </dsp:sp>
    <dsp:sp modelId="{7A4723AD-1032-8945-85F7-221D31BC2F2E}">
      <dsp:nvSpPr>
        <dsp:cNvPr id="0" name=""/>
        <dsp:cNvSpPr/>
      </dsp:nvSpPr>
      <dsp:spPr>
        <a:xfrm>
          <a:off x="3166200" y="974500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Stimuler la sensibilisation globale de la gestion des risques</a:t>
          </a:r>
        </a:p>
      </dsp:txBody>
      <dsp:txXfrm>
        <a:off x="3199278" y="1007578"/>
        <a:ext cx="2192550" cy="1063197"/>
      </dsp:txXfrm>
    </dsp:sp>
    <dsp:sp modelId="{B6CB9A87-23D4-1946-9AC0-B1AB7590E42E}">
      <dsp:nvSpPr>
        <dsp:cNvPr id="0" name=""/>
        <dsp:cNvSpPr/>
      </dsp:nvSpPr>
      <dsp:spPr>
        <a:xfrm>
          <a:off x="2262717" y="2820025"/>
          <a:ext cx="90348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903482" y="179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91871" y="2815345"/>
        <a:ext cx="45174" cy="45174"/>
      </dsp:txXfrm>
    </dsp:sp>
    <dsp:sp modelId="{42F2161C-D026-4B4D-96D4-5662915AC938}">
      <dsp:nvSpPr>
        <dsp:cNvPr id="0" name=""/>
        <dsp:cNvSpPr/>
      </dsp:nvSpPr>
      <dsp:spPr>
        <a:xfrm>
          <a:off x="3166200" y="2273256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Favoriser la capacité du secteur à développer des produits basés sur les besoins des personnes</a:t>
          </a:r>
        </a:p>
      </dsp:txBody>
      <dsp:txXfrm>
        <a:off x="3199278" y="2306334"/>
        <a:ext cx="2192550" cy="1063197"/>
      </dsp:txXfrm>
    </dsp:sp>
    <dsp:sp modelId="{442BB62F-37D6-684C-AA1B-C3867BFE0081}">
      <dsp:nvSpPr>
        <dsp:cNvPr id="0" name=""/>
        <dsp:cNvSpPr/>
      </dsp:nvSpPr>
      <dsp:spPr>
        <a:xfrm rot="18289469">
          <a:off x="5085596" y="2170647"/>
          <a:ext cx="158210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1582102" y="179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37095" y="2149002"/>
        <a:ext cx="79105" cy="79105"/>
      </dsp:txXfrm>
    </dsp:sp>
    <dsp:sp modelId="{58496897-B7FB-994B-A6B3-DE1A2D68F9AF}">
      <dsp:nvSpPr>
        <dsp:cNvPr id="0" name=""/>
        <dsp:cNvSpPr/>
      </dsp:nvSpPr>
      <dsp:spPr>
        <a:xfrm>
          <a:off x="6328389" y="974500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Financer des études de marché nationales </a:t>
          </a:r>
        </a:p>
      </dsp:txBody>
      <dsp:txXfrm>
        <a:off x="6361467" y="1007578"/>
        <a:ext cx="2192550" cy="1063197"/>
      </dsp:txXfrm>
    </dsp:sp>
    <dsp:sp modelId="{AD27CBB6-9F9A-FC46-91D9-446112055161}">
      <dsp:nvSpPr>
        <dsp:cNvPr id="0" name=""/>
        <dsp:cNvSpPr/>
      </dsp:nvSpPr>
      <dsp:spPr>
        <a:xfrm>
          <a:off x="5424906" y="2820025"/>
          <a:ext cx="90348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903482" y="179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54060" y="2815345"/>
        <a:ext cx="45174" cy="45174"/>
      </dsp:txXfrm>
    </dsp:sp>
    <dsp:sp modelId="{0D346C3E-CCBB-584B-BBF2-BD5009A01BD6}">
      <dsp:nvSpPr>
        <dsp:cNvPr id="0" name=""/>
        <dsp:cNvSpPr/>
      </dsp:nvSpPr>
      <dsp:spPr>
        <a:xfrm>
          <a:off x="6328389" y="2273256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Investir dans des bases de données et infrastructures en « open-source"</a:t>
          </a:r>
        </a:p>
      </dsp:txBody>
      <dsp:txXfrm>
        <a:off x="6361467" y="2306334"/>
        <a:ext cx="2192550" cy="1063197"/>
      </dsp:txXfrm>
    </dsp:sp>
    <dsp:sp modelId="{BCAB5D1D-8A5E-0340-A98F-B11F027BFD63}">
      <dsp:nvSpPr>
        <dsp:cNvPr id="0" name=""/>
        <dsp:cNvSpPr/>
      </dsp:nvSpPr>
      <dsp:spPr>
        <a:xfrm rot="3310531">
          <a:off x="5085596" y="3469403"/>
          <a:ext cx="158210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1582102" y="179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37095" y="3447758"/>
        <a:ext cx="79105" cy="79105"/>
      </dsp:txXfrm>
    </dsp:sp>
    <dsp:sp modelId="{60E3B861-6D5A-494B-81EA-F392ABD351D9}">
      <dsp:nvSpPr>
        <dsp:cNvPr id="0" name=""/>
        <dsp:cNvSpPr/>
      </dsp:nvSpPr>
      <dsp:spPr>
        <a:xfrm>
          <a:off x="6328389" y="3572012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Adopter des processus plus stricts de contrôle et d’évaluation </a:t>
          </a:r>
        </a:p>
      </dsp:txBody>
      <dsp:txXfrm>
        <a:off x="6361467" y="3605090"/>
        <a:ext cx="2192550" cy="1063197"/>
      </dsp:txXfrm>
    </dsp:sp>
    <dsp:sp modelId="{A0DCE967-5E29-384E-AC9C-CD1DC1883060}">
      <dsp:nvSpPr>
        <dsp:cNvPr id="0" name=""/>
        <dsp:cNvSpPr/>
      </dsp:nvSpPr>
      <dsp:spPr>
        <a:xfrm rot="3310531">
          <a:off x="1923407" y="3469403"/>
          <a:ext cx="1582102" cy="35815"/>
        </a:xfrm>
        <a:custGeom>
          <a:avLst/>
          <a:gdLst/>
          <a:ahLst/>
          <a:cxnLst/>
          <a:rect l="0" t="0" r="0" b="0"/>
          <a:pathLst>
            <a:path>
              <a:moveTo>
                <a:pt x="0" y="17907"/>
              </a:moveTo>
              <a:lnTo>
                <a:pt x="1582102" y="179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74906" y="3447758"/>
        <a:ext cx="79105" cy="79105"/>
      </dsp:txXfrm>
    </dsp:sp>
    <dsp:sp modelId="{79CB2BAB-2C43-7E42-8D55-1211F3BAF5CE}">
      <dsp:nvSpPr>
        <dsp:cNvPr id="0" name=""/>
        <dsp:cNvSpPr/>
      </dsp:nvSpPr>
      <dsp:spPr>
        <a:xfrm>
          <a:off x="3166200" y="3572012"/>
          <a:ext cx="2258706" cy="1129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noProof="0" dirty="0">
              <a:latin typeface="Avenir Book" panose="02000503020000020003" pitchFamily="2" charset="0"/>
            </a:rPr>
            <a:t>Prendre des mesures afin de garantir produits plus abordables   </a:t>
          </a:r>
          <a:r>
            <a:rPr lang="fr-FR" sz="1500" kern="1200" noProof="0" dirty="0">
              <a:latin typeface="Avenir Book" panose="02000503020000020003" pitchFamily="2" charset="0"/>
            </a:rPr>
            <a:t> </a:t>
          </a:r>
          <a:endParaRPr lang="fr-FR" sz="1500" b="0" kern="1200" noProof="0" dirty="0">
            <a:latin typeface="Avenir Book" panose="02000503020000020003" pitchFamily="2" charset="0"/>
          </a:endParaRPr>
        </a:p>
      </dsp:txBody>
      <dsp:txXfrm>
        <a:off x="3199278" y="3605090"/>
        <a:ext cx="2192550" cy="1063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46BD-DC4C-4EBA-AEA1-C184C7C40858}" type="datetimeFigureOut">
              <a:rPr lang="de-DE" smtClean="0"/>
              <a:pPr/>
              <a:t>07.03.2020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8CF50-15B1-4C6C-B80C-AE4ADCCBA4A8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14427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0BF22-AD82-4C30-890E-91E6454E1906}" type="datetimeFigureOut">
              <a:rPr lang="de-DE" smtClean="0"/>
              <a:pPr/>
              <a:t>07.03.2020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5070F-08BB-4A45-99E0-8377685A6982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3113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605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41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Paris agreement / </a:t>
            </a:r>
            <a:r>
              <a:rPr lang="en-GB" altLang="en-US" b="1" dirty="0"/>
              <a:t>putting policies in place to limit the global rise in temperatures to 2C</a:t>
            </a:r>
            <a:r>
              <a:rPr lang="en-GB" altLang="en-US" dirty="0"/>
              <a:t>, and preferable as close as 1.5C.</a:t>
            </a:r>
            <a:endParaRPr lang="en-CA" altLang="en-US" dirty="0"/>
          </a:p>
          <a:p>
            <a:pPr eaLnBrk="1" hangingPunct="1"/>
            <a:r>
              <a:rPr lang="en-GB" altLang="en-US" dirty="0"/>
              <a:t>SDG and Sendai framework call for action to all but also to regulators, supervisors and policymakers! </a:t>
            </a:r>
            <a:endParaRPr lang="en-CA" altLang="en-US" dirty="0"/>
          </a:p>
          <a:p>
            <a:pPr eaLnBrk="1" hangingPunct="1"/>
            <a:r>
              <a:rPr lang="en-GB" altLang="en-US" dirty="0"/>
              <a:t>Para 36 c of the Sendai framework specifically asks the financial sector and its regulators to engage.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594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400" dirty="0"/>
              <a:t>Developing Asia, 2000 to 2018 had:</a:t>
            </a:r>
            <a:endParaRPr lang="en-CA" sz="34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n-GB" sz="29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3400" dirty="0"/>
              <a:t>84% of the 206 million people affected by disasters globally on average each year</a:t>
            </a:r>
            <a:endParaRPr lang="en-CA" sz="3400" dirty="0"/>
          </a:p>
          <a:p>
            <a:pPr marL="0" indent="0"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39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venir"/>
              </a:rPr>
              <a:t>When we talk about insurance then we mean transferring risks. Before going into more detail on climate risk insurance I just want to highlight that</a:t>
            </a:r>
            <a:r>
              <a:rPr lang="en-US" sz="1200" baseline="0" dirty="0">
                <a:solidFill>
                  <a:prstClr val="black"/>
                </a:solidFill>
                <a:latin typeface="Avenir"/>
              </a:rPr>
              <a:t> risk transfer is only a piece of a broader strategy. </a:t>
            </a:r>
            <a:endParaRPr lang="en-US" sz="1200" dirty="0">
              <a:solidFill>
                <a:prstClr val="black"/>
              </a:solidFill>
              <a:latin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venir"/>
              </a:rPr>
              <a:t>To support people in finding effective strategies to improve management of climate related risks and natural disasters…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an </a:t>
            </a:r>
            <a:r>
              <a:rPr lang="en-US" sz="1200" b="1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integrated approach for disaster risk management </a:t>
            </a:r>
            <a:r>
              <a:rPr lang="en-US" sz="1200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that helps people to become more resilient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noProof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Integrated</a:t>
            </a:r>
            <a:r>
              <a:rPr lang="en-US" sz="1200" b="1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 d</a:t>
            </a:r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isaster Risk Management (DSR)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noProof="0" dirty="0">
                <a:latin typeface="Arial" panose="020B0604020202020204" pitchFamily="34" charset="0"/>
                <a:ea typeface="Calibri" panose="020F0502020204030204" pitchFamily="34" charset="0"/>
              </a:rPr>
              <a:t>This</a:t>
            </a:r>
            <a:r>
              <a:rPr lang="en-US" sz="1200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 is a whole </a:t>
            </a:r>
            <a:r>
              <a:rPr lang="en-US" sz="1200" noProof="0" dirty="0">
                <a:latin typeface="Arial" panose="020B0604020202020204" pitchFamily="34" charset="0"/>
                <a:ea typeface="Calibri" panose="020F0502020204030204" pitchFamily="34" charset="0"/>
              </a:rPr>
              <a:t>process of planning, implementing, evaluating and adjusting of strategies, procedures, and measures and consists of five phases: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Risk Identification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Arial" panose="020B0604020202020204" pitchFamily="34" charset="0"/>
                <a:ea typeface="Calibri" panose="020F0502020204030204" pitchFamily="34" charset="0"/>
              </a:rPr>
              <a:t>Understand the nature of the risks, set priorities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2. Risk Reduction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Arial" panose="020B0604020202020204" pitchFamily="34" charset="0"/>
                <a:ea typeface="Calibri" panose="020F0502020204030204" pitchFamily="34" charset="0"/>
              </a:rPr>
              <a:t>This includes prevention</a:t>
            </a:r>
            <a:r>
              <a:rPr lang="en-US" sz="1200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 or mitigation of risks, just generally creating a culture of preparation for such events (costal areas, early warning systems, etc.)</a:t>
            </a:r>
            <a:endParaRPr lang="en-US" sz="1200" noProof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3. Risk Transfer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noProof="0" dirty="0">
                <a:latin typeface="Arial" panose="020B0604020202020204" pitchFamily="34" charset="0"/>
                <a:ea typeface="Calibri" panose="020F0502020204030204" pitchFamily="34" charset="0"/>
              </a:rPr>
              <a:t>This is where insurance comes 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 when preventative actions have been taken, some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remains. </a:t>
            </a:r>
            <a:endParaRPr lang="en-US" sz="1200" noProof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4. Preparedness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contains a complex set of activities such as setting up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warning systems, developing contingency plans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organizing various activities such as stockpiling of equipment, and coordination and training as cross-cutting issues.</a:t>
            </a:r>
            <a:endParaRPr lang="en-US" sz="1200" noProof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noProof="0" dirty="0">
                <a:latin typeface="Arial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en-US" sz="1200" b="1" baseline="0" noProof="0" dirty="0">
                <a:latin typeface="Arial" panose="020B0604020202020204" pitchFamily="34" charset="0"/>
                <a:ea typeface="Calibri" panose="020F0502020204030204" pitchFamily="34" charset="0"/>
              </a:rPr>
              <a:t> Recovery/Response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the impact of a natural hazard, infrastructure and other areas of society must be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rebuilt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so that people can resume their livelihoods as quickly as possible.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phase comprises all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emergency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aimed at saving human lives in the event of a natural disaster</a:t>
            </a:r>
            <a:r>
              <a:rPr lang="en-US" sz="1200" baseline="0" noProof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baseline="0" noProof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noProof="0" dirty="0"/>
              <a:t>Successful ICRM requires a careful assessment of available options as well as strong linkages across sectors and between actors</a:t>
            </a:r>
          </a:p>
          <a:p>
            <a:pPr marL="0" indent="0"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015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budgets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gouvernements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nationaux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locaux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réduire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poids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consécutif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catastrophes. 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gouvernement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détenteur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bénéficiaire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police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d’assurance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oeuvre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souveraines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l’échelon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Gestion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Risques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(CAGR)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composée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bénéficient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indirectement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habitants.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Depuis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2014, la CAGR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 de 36 millions de dollars US de couverture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risques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sécheresse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pays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Mauritanie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 Niger, 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Sénégal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 Malawi,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bénéficiant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indirectement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 de 2 millions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plans de contingence préapprouvés2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assurant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nourriture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nourrir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animaux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d’argent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conditionnés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1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 fontAlgn="base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dirty="0">
                <a:solidFill>
                  <a:prstClr val="black"/>
                </a:solidFill>
                <a:latin typeface="+mn-lt"/>
              </a:rPr>
              <a:t>Insurance can be a tool to help people manage some of these risk</a:t>
            </a:r>
            <a:r>
              <a:rPr lang="en-US" sz="1400" b="1" baseline="0" dirty="0">
                <a:solidFill>
                  <a:prstClr val="black"/>
                </a:solidFill>
                <a:latin typeface="+mn-lt"/>
              </a:rPr>
              <a:t> but</a:t>
            </a:r>
            <a:r>
              <a:rPr lang="en-US" sz="1400" b="1" dirty="0">
                <a:solidFill>
                  <a:prstClr val="black"/>
                </a:solidFill>
                <a:latin typeface="+mn-lt"/>
              </a:rPr>
              <a:t> it is hardly available for poor and vulnerable people in developing countries</a:t>
            </a:r>
          </a:p>
          <a:p>
            <a:pPr marL="0" lvl="0" indent="0" defTabSz="914400" fontAlgn="base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1400" b="1" dirty="0">
              <a:solidFill>
                <a:prstClr val="black"/>
              </a:solidFill>
              <a:latin typeface="+mn-lt"/>
            </a:endParaRPr>
          </a:p>
          <a:p>
            <a:pPr marL="285750" lvl="0" indent="-285750" defTabSz="914400" fontAlgn="base">
              <a:spcBef>
                <a:spcPct val="3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n-lt"/>
              </a:rPr>
              <a:t>Currently, only about 100 million people in Africa, Asia and Latin America are covered by</a:t>
            </a:r>
            <a:r>
              <a:rPr lang="en-US" sz="1400" baseline="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insurance schemes against climate risks</a:t>
            </a:r>
          </a:p>
          <a:p>
            <a:pPr marL="285750" lvl="0" indent="-285750" defTabSz="914400" fontAlgn="base">
              <a:spcBef>
                <a:spcPct val="3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+mn-lt"/>
              </a:rPr>
              <a:t>Huge </a:t>
            </a:r>
            <a:r>
              <a:rPr lang="en-US" sz="1400" b="1" dirty="0">
                <a:latin typeface="+mn-lt"/>
              </a:rPr>
              <a:t>protection gap</a:t>
            </a:r>
            <a:r>
              <a:rPr lang="en-US" sz="1400" b="1" baseline="0" dirty="0">
                <a:latin typeface="+mn-lt"/>
              </a:rPr>
              <a:t> </a:t>
            </a:r>
            <a:r>
              <a:rPr lang="en-US" sz="1400" baseline="0" dirty="0">
                <a:latin typeface="+mn-lt"/>
              </a:rPr>
              <a:t>= gap between the economic losses and insured losses from natural disasters </a:t>
            </a:r>
          </a:p>
          <a:p>
            <a:pPr marL="742950" lvl="1" indent="-285750" defTabSz="914400" fontAlgn="base">
              <a:spcBef>
                <a:spcPct val="3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aseline="0" dirty="0">
                <a:latin typeface="+mn-lt"/>
              </a:rPr>
              <a:t>it is extremely high in emerging countries (about 90 – 100%%)</a:t>
            </a:r>
            <a:r>
              <a:rPr lang="en-US" sz="1400" dirty="0">
                <a:latin typeface="+mn-lt"/>
              </a:rPr>
              <a:t> and has not change over the years</a:t>
            </a:r>
          </a:p>
          <a:p>
            <a:pPr marL="742950" lvl="1" indent="-285750" defTabSz="914400" fontAlgn="base">
              <a:spcBef>
                <a:spcPct val="3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aseline="0" dirty="0">
                <a:latin typeface="+mn-lt"/>
              </a:rPr>
              <a:t>Most risks or potential losses are not covered!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latin typeface="+mn-lt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400" dirty="0">
                <a:latin typeface="+mn-lt"/>
              </a:rPr>
              <a:t>We observe that the smaller the protection gap the better economies recover from natural catastrophes! </a:t>
            </a:r>
            <a:endParaRPr lang="en-GB" sz="1400" dirty="0">
              <a:latin typeface="+mn-lt"/>
            </a:endParaRPr>
          </a:p>
          <a:p>
            <a:pPr lvl="0" defTabSz="914400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050" dirty="0">
              <a:solidFill>
                <a:prstClr val="black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65765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secteur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assurances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souhaiterait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rôle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 important dans le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renforcement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résilience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 aux catastrophes39,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acteurs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identifié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divers obstacles qui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empêchent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l’implémentation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5070F-08BB-4A45-99E0-8377685A6982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8274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regroupement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s’avérer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nécessaire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90 %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produits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l’assurance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indicielle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recensés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Syngenta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couplés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prêts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intrants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agricoles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partage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d’informations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clients,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météo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les p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5070F-08BB-4A45-99E0-8377685A698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1648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988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71614-C55F-484D-A438-9B2AB8C482BF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34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53249"/>
          </a:xfrm>
          <a:prstGeom prst="wedgeRectCallout">
            <a:avLst/>
          </a:prstGeom>
          <a:ln>
            <a:solidFill>
              <a:srgbClr val="666666"/>
            </a:solidFill>
            <a:prstDash val="dash"/>
          </a:ln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0" lang="de-DE" sz="2700" b="0" i="0" u="none" strike="noStrike" kern="1200" cap="none" spc="0" normalizeH="0" baseline="0" dirty="0">
                <a:ln>
                  <a:noFill/>
                </a:ln>
                <a:solidFill>
                  <a:srgbClr val="9D7D96"/>
                </a:solidFill>
                <a:effectLst/>
                <a:uLnTx/>
                <a:uFillTx/>
                <a:latin typeface="Avenir"/>
                <a:ea typeface="+mn-ea"/>
                <a:cs typeface="+mn-cs"/>
              </a:defRPr>
            </a:lvl1pPr>
            <a:lvl2pPr marL="1371600" indent="-457200" algn="l" defTabSz="457200" rtl="0" eaLnBrk="1" latinLnBrk="0" hangingPunct="1">
              <a:spcBef>
                <a:spcPct val="20000"/>
              </a:spcBef>
              <a:buFont typeface="Arial"/>
              <a:buChar char="q"/>
              <a:defRPr lang="de-DE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+mn-ea"/>
                <a:cs typeface="+mn-cs"/>
              </a:defRPr>
            </a:lvl2pPr>
            <a:lvl3pPr marL="971550" indent="-514350" algn="l" defTabSz="457200" rtl="0" eaLnBrk="1" latinLnBrk="0" hangingPunct="1">
              <a:spcBef>
                <a:spcPct val="20000"/>
              </a:spcBef>
              <a:buFont typeface="Arial"/>
              <a:buAutoNum type="arabicPeriod"/>
              <a:defRPr lang="de-DE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+mn-ea"/>
                <a:cs typeface="+mn-cs"/>
              </a:defRPr>
            </a:lvl3pPr>
            <a:lvl4pPr marL="1828800" indent="-457200" algn="l" defTabSz="457200" rtl="0" eaLnBrk="1" latinLnBrk="0" hangingPunct="1">
              <a:spcBef>
                <a:spcPct val="20000"/>
              </a:spcBef>
              <a:buFont typeface="Arial"/>
              <a:buAutoNum type="arabicPeriod"/>
              <a:def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spcBef>
                <a:spcPct val="20000"/>
              </a:spcBef>
              <a:buFont typeface="Arial"/>
              <a:buAutoNum type="arabicPeriod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marL="2057400" lvl="4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</a:pPr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069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1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83">
                <a:solidFill>
                  <a:srgbClr val="C00000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3465"/>
            <a:ext cx="6400800" cy="5985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66666"/>
                </a:solidFill>
                <a:latin typeface="Avenir"/>
              </a:defRPr>
            </a:lvl1pPr>
            <a:lvl2pPr marL="44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5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5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0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5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1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475299" y="5089526"/>
            <a:ext cx="4193403" cy="396875"/>
          </a:xfrm>
        </p:spPr>
        <p:txBody>
          <a:bodyPr>
            <a:noAutofit/>
          </a:bodyPr>
          <a:lstStyle>
            <a:lvl1pPr>
              <a:defRPr sz="1363">
                <a:solidFill>
                  <a:srgbClr val="666666"/>
                </a:solidFill>
                <a:latin typeface="Avenir"/>
              </a:defRPr>
            </a:lvl1pPr>
            <a:lvl2pPr>
              <a:defRPr sz="1363">
                <a:solidFill>
                  <a:srgbClr val="666666"/>
                </a:solidFill>
              </a:defRPr>
            </a:lvl2pPr>
            <a:lvl3pPr>
              <a:defRPr sz="1363">
                <a:solidFill>
                  <a:srgbClr val="666666"/>
                </a:solidFill>
              </a:defRPr>
            </a:lvl3pPr>
            <a:lvl4pPr>
              <a:defRPr sz="1363">
                <a:solidFill>
                  <a:srgbClr val="666666"/>
                </a:solidFill>
              </a:defRPr>
            </a:lvl4pPr>
            <a:lvl5pPr>
              <a:defRPr sz="1363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0561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2791" y="2070357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venir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6441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FA104-73B0-BE45-A1E0-2586B62F9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AA8400-5373-0F41-A302-6C9B2DA55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0A3DF-3C07-4C4B-B957-D40828F0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4A64BC-8578-3347-8CE2-11E5A93D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FFEE46-8A80-C149-BD7E-4421BB42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619A-DCA4-C649-8DAB-F531B86C6D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93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1995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53249"/>
          </a:xfrm>
          <a:prstGeom prst="rect">
            <a:avLst/>
          </a:prstGeom>
          <a:ln>
            <a:noFill/>
            <a:prstDash val="dash"/>
          </a:ln>
        </p:spPr>
        <p:txBody>
          <a:bodyPr>
            <a:normAutofit/>
          </a:bodyPr>
          <a:lstStyle>
            <a:lvl1pPr marL="0" indent="0">
              <a:buFont typeface="+mj-lt"/>
              <a:buNone/>
              <a:defRPr kumimoji="0" lang="de-DE" sz="2700" b="0" i="0" u="none" strike="noStrike" kern="1200" cap="none" spc="0" normalizeH="0" baseline="0" dirty="0">
                <a:ln>
                  <a:noFill/>
                </a:ln>
                <a:solidFill>
                  <a:srgbClr val="9D7D96"/>
                </a:solidFill>
                <a:effectLst/>
                <a:uLnTx/>
                <a:uFillTx/>
                <a:latin typeface="Avenir"/>
                <a:ea typeface="+mn-ea"/>
                <a:cs typeface="+mn-cs"/>
              </a:defRPr>
            </a:lvl1pPr>
            <a:lvl2pPr marL="971550" indent="-514350">
              <a:buFont typeface="Wingdings" panose="05000000000000000000" pitchFamily="2" charset="2"/>
              <a:buChar char="q"/>
              <a:defRPr sz="3000">
                <a:solidFill>
                  <a:srgbClr val="C00000"/>
                </a:solidFill>
                <a:latin typeface="Avenir"/>
              </a:defRPr>
            </a:lvl2pPr>
            <a:lvl3pPr marL="1428750" indent="-514350">
              <a:buFont typeface="+mj-lt"/>
              <a:buAutoNum type="arabicPeriod"/>
              <a:defRPr sz="3000">
                <a:solidFill>
                  <a:srgbClr val="C00000"/>
                </a:solidFill>
                <a:latin typeface="Avenir"/>
              </a:defRPr>
            </a:lvl3pPr>
            <a:lvl4pPr marL="1885950" indent="-514350">
              <a:buFont typeface="+mj-lt"/>
              <a:buAutoNum type="arabicPeriod"/>
              <a:defRPr sz="3000">
                <a:solidFill>
                  <a:srgbClr val="C00000"/>
                </a:solidFill>
                <a:latin typeface="Avenir"/>
              </a:defRPr>
            </a:lvl4pPr>
            <a:lvl5pPr marL="2343150" indent="-514350">
              <a:buFont typeface="+mj-lt"/>
              <a:buAutoNum type="arabicPeriod"/>
              <a:defRPr sz="3000">
                <a:solidFill>
                  <a:srgbClr val="C00000"/>
                </a:solidFill>
                <a:latin typeface="Avenir"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8342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sng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000">
                <a:solidFill>
                  <a:srgbClr val="C00000"/>
                </a:solidFill>
                <a:latin typeface="Avenir"/>
              </a:defRPr>
            </a:lvl1pPr>
            <a:lvl2pPr>
              <a:defRPr sz="3000">
                <a:solidFill>
                  <a:srgbClr val="C00000"/>
                </a:solidFill>
                <a:latin typeface="Avenir"/>
              </a:defRPr>
            </a:lvl2pPr>
            <a:lvl3pPr>
              <a:defRPr sz="3000">
                <a:solidFill>
                  <a:srgbClr val="C00000"/>
                </a:solidFill>
                <a:latin typeface="Avenir"/>
              </a:defRPr>
            </a:lvl3pPr>
            <a:lvl4pPr>
              <a:defRPr sz="3000">
                <a:solidFill>
                  <a:srgbClr val="C00000"/>
                </a:solidFill>
                <a:latin typeface="Avenir"/>
              </a:defRPr>
            </a:lvl4pPr>
            <a:lvl5pPr>
              <a:defRPr sz="3000">
                <a:solidFill>
                  <a:srgbClr val="C00000"/>
                </a:solidFill>
                <a:latin typeface="Aveni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000">
                <a:solidFill>
                  <a:srgbClr val="C00000"/>
                </a:solidFill>
                <a:latin typeface="Avenir"/>
              </a:defRPr>
            </a:lvl1pPr>
            <a:lvl2pPr>
              <a:defRPr sz="3000">
                <a:solidFill>
                  <a:srgbClr val="C00000"/>
                </a:solidFill>
                <a:latin typeface="Avenir"/>
              </a:defRPr>
            </a:lvl2pPr>
            <a:lvl3pPr>
              <a:defRPr sz="3000">
                <a:solidFill>
                  <a:srgbClr val="C00000"/>
                </a:solidFill>
                <a:latin typeface="Avenir"/>
              </a:defRPr>
            </a:lvl3pPr>
            <a:lvl4pPr>
              <a:defRPr sz="3000">
                <a:solidFill>
                  <a:srgbClr val="C00000"/>
                </a:solidFill>
                <a:latin typeface="Avenir"/>
              </a:defRPr>
            </a:lvl4pPr>
            <a:lvl5pPr>
              <a:defRPr sz="3000">
                <a:solidFill>
                  <a:srgbClr val="C00000"/>
                </a:solidFill>
                <a:latin typeface="Aveni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9196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sng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rgbClr val="C00000"/>
                </a:solidFill>
                <a:latin typeface="Aveni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C00000"/>
                </a:solidFill>
                <a:latin typeface="Avenir"/>
              </a:defRPr>
            </a:lvl1pPr>
            <a:lvl2pPr>
              <a:defRPr sz="2000">
                <a:solidFill>
                  <a:srgbClr val="C00000"/>
                </a:solidFill>
                <a:latin typeface="Avenir"/>
              </a:defRPr>
            </a:lvl2pPr>
            <a:lvl3pPr>
              <a:defRPr sz="2000">
                <a:solidFill>
                  <a:srgbClr val="C00000"/>
                </a:solidFill>
                <a:latin typeface="Avenir"/>
              </a:defRPr>
            </a:lvl3pPr>
            <a:lvl4pPr>
              <a:defRPr sz="2000">
                <a:solidFill>
                  <a:srgbClr val="C00000"/>
                </a:solidFill>
                <a:latin typeface="Avenir"/>
              </a:defRPr>
            </a:lvl4pPr>
            <a:lvl5pPr>
              <a:defRPr sz="2000">
                <a:solidFill>
                  <a:srgbClr val="C00000"/>
                </a:solidFill>
                <a:latin typeface="Aveni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rgbClr val="C00000"/>
                </a:solidFill>
                <a:latin typeface="Aveni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C00000"/>
                </a:solidFill>
                <a:latin typeface="Avenir"/>
              </a:defRPr>
            </a:lvl1pPr>
            <a:lvl2pPr>
              <a:defRPr sz="2000">
                <a:solidFill>
                  <a:srgbClr val="C00000"/>
                </a:solidFill>
                <a:latin typeface="Avenir"/>
              </a:defRPr>
            </a:lvl2pPr>
            <a:lvl3pPr>
              <a:defRPr sz="2000">
                <a:solidFill>
                  <a:srgbClr val="C00000"/>
                </a:solidFill>
                <a:latin typeface="Avenir"/>
              </a:defRPr>
            </a:lvl3pPr>
            <a:lvl4pPr>
              <a:defRPr sz="2000">
                <a:solidFill>
                  <a:srgbClr val="C00000"/>
                </a:solidFill>
                <a:latin typeface="Avenir"/>
              </a:defRPr>
            </a:lvl4pPr>
            <a:lvl5pPr>
              <a:defRPr sz="2000">
                <a:solidFill>
                  <a:srgbClr val="C00000"/>
                </a:solidFill>
                <a:latin typeface="Aveni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615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9944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03" y="282489"/>
            <a:ext cx="3008313" cy="1162050"/>
          </a:xfrm>
        </p:spPr>
        <p:txBody>
          <a:bodyPr anchor="b">
            <a:noAutofit/>
          </a:bodyPr>
          <a:lstStyle>
            <a:lvl1pPr algn="r">
              <a:defRPr sz="3200" b="0" u="none">
                <a:solidFill>
                  <a:schemeClr val="bg1">
                    <a:lumMod val="50000"/>
                  </a:schemeClr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612" y="282489"/>
            <a:ext cx="5111750" cy="5853113"/>
          </a:xfrm>
        </p:spPr>
        <p:txBody>
          <a:bodyPr>
            <a:normAutofit/>
          </a:bodyPr>
          <a:lstStyle>
            <a:lvl1pPr>
              <a:defRPr sz="3000">
                <a:solidFill>
                  <a:srgbClr val="C00000"/>
                </a:solidFill>
                <a:latin typeface="Avenir"/>
              </a:defRPr>
            </a:lvl1pPr>
            <a:lvl2pPr>
              <a:defRPr sz="3000">
                <a:solidFill>
                  <a:srgbClr val="C00000"/>
                </a:solidFill>
                <a:latin typeface="Avenir"/>
              </a:defRPr>
            </a:lvl2pPr>
            <a:lvl3pPr>
              <a:defRPr sz="3000">
                <a:solidFill>
                  <a:srgbClr val="C00000"/>
                </a:solidFill>
                <a:latin typeface="Avenir"/>
              </a:defRPr>
            </a:lvl3pPr>
            <a:lvl4pPr>
              <a:defRPr sz="3000">
                <a:solidFill>
                  <a:srgbClr val="C00000"/>
                </a:solidFill>
                <a:latin typeface="Avenir"/>
              </a:defRPr>
            </a:lvl4pPr>
            <a:lvl5pPr>
              <a:defRPr sz="3000">
                <a:solidFill>
                  <a:srgbClr val="C00000"/>
                </a:solidFill>
                <a:latin typeface="Avenir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902" y="1444539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rgbClr val="C00000"/>
                </a:solidFill>
                <a:latin typeface="Aveni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6934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  <a:latin typeface="Aveni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48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8844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inside_template.pdf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pages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fld id="{E75AD7CC-5678-4613-BC4E-1E5E23DFFF91}" type="slidenum">
              <a:rPr lang="de-DE" smtClean="0"/>
              <a:pPr lvl="4"/>
              <a:t>‹#›</a:t>
            </a:fld>
            <a:fld id="{67D3300A-7F94-49E2-8CB7-281F48994E14}" type="slidenum">
              <a:rPr lang="de-DE" smtClean="0"/>
              <a:pPr lvl="4"/>
              <a:t>‹#›</a:t>
            </a:fld>
            <a:fld id="{76A2C27D-E5CF-47D8-BF9A-BC1BEA18A344}" type="slidenum">
              <a:rPr lang="de-DE" smtClean="0"/>
              <a:pPr lvl="4"/>
              <a:t>‹#›</a:t>
            </a:fld>
            <a:fld id="{1EB9F8A0-FC4C-418D-83F6-CBF4E98769A7}" type="slidenum">
              <a:rPr lang="de-DE" smtClean="0"/>
              <a:pPr lvl="4"/>
              <a:t>‹#›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F13B0E9-D745-41ED-8598-783196D39377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478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7" r:id="rId9"/>
    <p:sldLayoutId id="2147483702" r:id="rId10"/>
    <p:sldLayoutId id="2147483705" r:id="rId11"/>
    <p:sldLayoutId id="2147483706" r:id="rId12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lang="en-US" sz="3200" u="none" kern="1200" baseline="0" dirty="0">
          <a:solidFill>
            <a:srgbClr val="666666"/>
          </a:solidFill>
          <a:latin typeface="Avenir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kumimoji="0" lang="de-DE" sz="2700" b="0" i="0" u="none" strike="noStrike" kern="1200" cap="none" spc="0" normalizeH="0" baseline="0" dirty="0">
          <a:ln>
            <a:noFill/>
          </a:ln>
          <a:solidFill>
            <a:srgbClr val="9D7D96"/>
          </a:solidFill>
          <a:effectLst/>
          <a:uLnTx/>
          <a:uFillTx/>
          <a:latin typeface="Avenir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Avenir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venir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venir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Avenir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2ii.org/index.php/en/event/workshops-and-seminars/17th-consultative-forum-on-climate-and-disaster-risk-for-insurance-supervisory-authorities-insurance-practitioners-and-policymakers-%E2%80%9Cclimate-and-disaster-risk-building-resilience-bridging-the-protection-gap-in-asia%E2%80%9D" TargetMode="External"/><Relationship Id="rId7" Type="http://schemas.openxmlformats.org/officeDocument/2006/relationships/hyperlink" Target="https://www.a2ii.org/en/knowledge-center/climate-change-risks-to-the-insurance-sector-%E2%80%93-a2iiiais-consultation-call-november-201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2ii.org/index.php/en/event/consultation-calls/climate-risk-insurance-for-the-underserved-and-vulnerable-what-is-the-role-of-insurance-supervisors-to-foster-its-responsible-development-%E2%80%93-a2iiiais-consultation-call" TargetMode="External"/><Relationship Id="rId5" Type="http://schemas.openxmlformats.org/officeDocument/2006/relationships/hyperlink" Target="https://www.a2ii.org/index.php/en/event/workshops-and-seminars/15th-consultative-forum-on-inclusive-insurance-climate-and-disaster-risk-building-resilience-bridging-the-protection-gap" TargetMode="External"/><Relationship Id="rId4" Type="http://schemas.openxmlformats.org/officeDocument/2006/relationships/hyperlink" Target="https://www.a2ii.org/index.php/en/event/workshops-and-seminars/16th-consultative-forum-on-climate-and-disaster-risk-climate-and-disaster-risk-building-resilience-bridging-the-protection-ga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mailto:andrea.camargo@a2ii.org" TargetMode="Externa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jpeg"/><Relationship Id="rId4" Type="http://schemas.openxmlformats.org/officeDocument/2006/relationships/image" Target="../media/image15.emf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rôle des contrôleurs d’assurance dans l’assurance contre les risques climatiques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6367" y="395782"/>
            <a:ext cx="2609373" cy="1117356"/>
          </a:xfrm>
          <a:prstGeom prst="rect">
            <a:avLst/>
          </a:prstGeom>
        </p:spPr>
      </p:pic>
      <p:sp>
        <p:nvSpPr>
          <p:cNvPr id="7" name="Text Placeholder 10"/>
          <p:cNvSpPr txBox="1">
            <a:spLocks/>
          </p:cNvSpPr>
          <p:nvPr/>
        </p:nvSpPr>
        <p:spPr>
          <a:xfrm>
            <a:off x="1456304" y="5412894"/>
            <a:ext cx="6231393" cy="386371"/>
          </a:xfrm>
          <a:prstGeom prst="rect">
            <a:avLst/>
          </a:prstGeom>
        </p:spPr>
        <p:txBody>
          <a:bodyPr vert="horz" lIns="89020" tIns="44510" rIns="89020" bIns="4451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666666"/>
                </a:solidFill>
                <a:latin typeface="Avenir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363" dirty="0">
                <a:solidFill>
                  <a:prstClr val="black">
                    <a:lumMod val="50000"/>
                    <a:lumOff val="50000"/>
                  </a:prstClr>
                </a:solidFill>
                <a:cs typeface="Times New Roman" panose="02020603050405020304" pitchFamily="18" charset="0"/>
              </a:rPr>
              <a:t>Andrea </a:t>
            </a:r>
            <a:r>
              <a:rPr lang="de-DE" sz="1363" dirty="0" err="1">
                <a:solidFill>
                  <a:prstClr val="black">
                    <a:lumMod val="50000"/>
                    <a:lumOff val="50000"/>
                  </a:prstClr>
                </a:solidFill>
                <a:cs typeface="Times New Roman" panose="02020603050405020304" pitchFamily="18" charset="0"/>
              </a:rPr>
              <a:t>Camargo</a:t>
            </a:r>
            <a:r>
              <a:rPr lang="en-GB" sz="1363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363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/>
                <a:cs typeface="Avenir Book"/>
              </a:rPr>
              <a:t>I </a:t>
            </a:r>
            <a:r>
              <a:rPr lang="en-GB" sz="136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Sénégal</a:t>
            </a:r>
            <a:r>
              <a:rPr lang="en-GB" sz="1363" dirty="0">
                <a:solidFill>
                  <a:prstClr val="black">
                    <a:lumMod val="50000"/>
                    <a:lumOff val="50000"/>
                  </a:prstClr>
                </a:solidFill>
              </a:rPr>
              <a:t>, 5 mars 2020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56304" y="4367007"/>
            <a:ext cx="6231392" cy="76682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 Séminaire régionale francophone pour contrôleurs d’assurance</a:t>
            </a:r>
          </a:p>
        </p:txBody>
      </p:sp>
    </p:spTree>
    <p:extLst>
      <p:ext uri="{BB962C8B-B14F-4D97-AF65-F5344CB8AC3E}">
        <p14:creationId xmlns:p14="http://schemas.microsoft.com/office/powerpoint/2010/main" xmlns="" val="393945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C74645A-D381-0C4E-91F4-265C418D0A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19EBA-7401-6349-A257-14C5717E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8" y="408215"/>
            <a:ext cx="8499764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12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E84E7-CB64-244B-AC2C-DB452F3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latin typeface="Avenir Book" panose="02000503020000020003" pitchFamily="2" charset="0"/>
              </a:rPr>
              <a:t>Obstacles qui doit relever le secteur pour innover sur l’assurance contre les risques climatiques</a:t>
            </a:r>
            <a:endParaRPr lang="fr-FR" sz="2800" dirty="0">
              <a:latin typeface="Avenir Book" panose="02000503020000020003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98D5A85-E403-484C-A827-CB98EBD8F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C5BCA-FE90-9844-810C-1068B14D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09" y="1417637"/>
            <a:ext cx="6350000" cy="53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454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41C7744-2E55-0849-9A64-7978E810D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AD6F79-4AB9-D549-BBCB-EF68F10E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58" y="334055"/>
            <a:ext cx="4522627" cy="64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51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91699EE-DBA7-1E4E-A358-DDF1759FE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GB" sz="3600" dirty="0"/>
          </a:p>
          <a:p>
            <a:pPr algn="ctr"/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 contrôleurs sont bien placés pour catalyser des actions visant à renforcer la résilience contre les risques climatiques! </a:t>
            </a:r>
          </a:p>
          <a:p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65AF017-5E7D-F942-AE5A-F55A1B076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0005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18A1C02-0D3C-A24F-82CE-0E93C2C07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A6299D3-E21E-F544-A624-623B248AC1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46071524"/>
              </p:ext>
            </p:extLst>
          </p:nvPr>
        </p:nvGraphicFramePr>
        <p:xfrm>
          <a:off x="372139" y="136525"/>
          <a:ext cx="8591107" cy="658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10989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39F2F-30A1-0A46-873F-7C53C929F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1. Stimuler le marché 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L’offre</a:t>
            </a:r>
            <a:r>
              <a:rPr lang="fr-FR" dirty="0"/>
              <a:t> – </a:t>
            </a:r>
            <a:r>
              <a:rPr lang="fr-FR" i="1" dirty="0"/>
              <a:t>Capacité de souscription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C27A6C4-1E77-8C47-A941-E1EB7864E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15</a:t>
            </a:fld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F9694DC3-5C53-EA4A-B97E-E7F3ACF54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50998894"/>
              </p:ext>
            </p:extLst>
          </p:nvPr>
        </p:nvGraphicFramePr>
        <p:xfrm>
          <a:off x="713678" y="1397000"/>
          <a:ext cx="7801672" cy="505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433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170D0C5-4352-624A-B41E-17F84D1176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321212-02B5-5940-8D46-730D975A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274638"/>
            <a:ext cx="8539843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1. Stimuler le marché 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L’offre</a:t>
            </a:r>
            <a:r>
              <a:rPr lang="fr-FR" dirty="0"/>
              <a:t> – </a:t>
            </a:r>
            <a:r>
              <a:rPr lang="fr-FR" i="1" dirty="0"/>
              <a:t>Produits, canaux et modèles économiques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E5EC31C-59BD-7C49-A594-B6B19BC0B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10593875"/>
              </p:ext>
            </p:extLst>
          </p:nvPr>
        </p:nvGraphicFramePr>
        <p:xfrm>
          <a:off x="1524000" y="18549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6936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170D0C5-4352-624A-B41E-17F84D1176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321212-02B5-5940-8D46-730D975A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274638"/>
            <a:ext cx="8539843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1. Stimuler le marché </a:t>
            </a:r>
            <a:r>
              <a:rPr lang="fr-FR" dirty="0"/>
              <a:t/>
            </a:r>
            <a:br>
              <a:rPr lang="fr-FR" dirty="0"/>
            </a:br>
            <a:r>
              <a:rPr lang="fr-FR" sz="2700" b="1" dirty="0"/>
              <a:t>L’offre </a:t>
            </a:r>
            <a:r>
              <a:rPr lang="fr-FR" sz="2700" dirty="0"/>
              <a:t>– </a:t>
            </a:r>
            <a:r>
              <a:rPr lang="fr-FR" sz="2700" i="1" dirty="0"/>
              <a:t>Produits, canaux et modèles économiques</a:t>
            </a:r>
            <a:r>
              <a:rPr lang="fr-FR" sz="2700" dirty="0"/>
              <a:t> </a:t>
            </a:r>
            <a:br>
              <a:rPr lang="fr-FR" sz="2700" dirty="0"/>
            </a:br>
            <a:r>
              <a:rPr lang="fr-FR" sz="1800" dirty="0"/>
              <a:t>Promouvoir les innovations et leur mise à l’essai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E5EC31C-59BD-7C49-A594-B6B19BC0B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53262765"/>
              </p:ext>
            </p:extLst>
          </p:nvPr>
        </p:nvGraphicFramePr>
        <p:xfrm>
          <a:off x="146958" y="1789679"/>
          <a:ext cx="8969824" cy="4023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7141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170D0C5-4352-624A-B41E-17F84D1176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321212-02B5-5940-8D46-730D975A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274638"/>
            <a:ext cx="8539843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1. Stimuler le marché </a:t>
            </a:r>
            <a:r>
              <a:rPr lang="fr-FR" dirty="0"/>
              <a:t/>
            </a:r>
            <a:br>
              <a:rPr lang="fr-FR" dirty="0"/>
            </a:br>
            <a:r>
              <a:rPr lang="fr-FR" sz="2700" b="1" dirty="0"/>
              <a:t>L’offre </a:t>
            </a:r>
            <a:r>
              <a:rPr lang="fr-FR" sz="2700" dirty="0"/>
              <a:t>– </a:t>
            </a:r>
            <a:r>
              <a:rPr lang="fr-FR" sz="2700" i="1" dirty="0"/>
              <a:t>Produits, canaux et modèles économiques</a:t>
            </a:r>
            <a:r>
              <a:rPr lang="fr-FR" sz="2700" dirty="0"/>
              <a:t>- </a:t>
            </a:r>
            <a:br>
              <a:rPr lang="fr-FR" sz="2700" dirty="0"/>
            </a:br>
            <a:r>
              <a:rPr lang="fr-FR" sz="1800" dirty="0"/>
              <a:t>Être ouvert à de nouvelles frontières en assurance, tout en exploitant les anciennes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E5EC31C-59BD-7C49-A594-B6B19BC0B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6217165"/>
              </p:ext>
            </p:extLst>
          </p:nvPr>
        </p:nvGraphicFramePr>
        <p:xfrm>
          <a:off x="32657" y="1789679"/>
          <a:ext cx="9116782" cy="4023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5524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170D0C5-4352-624A-B41E-17F84D1176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321212-02B5-5940-8D46-730D975A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78" y="374990"/>
            <a:ext cx="8539843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1. Stimuler le marché </a:t>
            </a:r>
            <a:r>
              <a:rPr lang="fr-FR" dirty="0"/>
              <a:t/>
            </a:r>
            <a:br>
              <a:rPr lang="fr-FR" dirty="0"/>
            </a:br>
            <a:r>
              <a:rPr lang="fr-FR" sz="2700" b="1" dirty="0"/>
              <a:t>L’offre </a:t>
            </a:r>
            <a:r>
              <a:rPr lang="fr-FR" sz="2700" dirty="0"/>
              <a:t>– </a:t>
            </a:r>
            <a:r>
              <a:rPr lang="fr-FR" sz="2700" i="1" dirty="0"/>
              <a:t>Produits, canaux et modèles économiques</a:t>
            </a:r>
            <a:r>
              <a:rPr lang="fr-FR" sz="2700" dirty="0"/>
              <a:t/>
            </a:r>
            <a:br>
              <a:rPr lang="fr-FR" sz="2700" dirty="0"/>
            </a:br>
            <a:r>
              <a:rPr lang="en-GB" sz="1800" dirty="0" err="1"/>
              <a:t>Permettre</a:t>
            </a:r>
            <a:r>
              <a:rPr lang="en-GB" sz="1800" dirty="0"/>
              <a:t> </a:t>
            </a:r>
            <a:r>
              <a:rPr lang="en-GB" sz="1800" dirty="0" err="1"/>
              <a:t>une</a:t>
            </a:r>
            <a:r>
              <a:rPr lang="en-GB" sz="1800" dirty="0"/>
              <a:t> </a:t>
            </a:r>
            <a:r>
              <a:rPr lang="en-GB" sz="1800" dirty="0" err="1"/>
              <a:t>vaste</a:t>
            </a:r>
            <a:r>
              <a:rPr lang="en-GB" sz="1800" dirty="0"/>
              <a:t> </a:t>
            </a:r>
            <a:r>
              <a:rPr lang="en-GB" sz="1800" dirty="0" err="1"/>
              <a:t>gamme</a:t>
            </a:r>
            <a:r>
              <a:rPr lang="en-GB" sz="1800" dirty="0"/>
              <a:t> de </a:t>
            </a:r>
            <a:r>
              <a:rPr lang="en-GB" sz="1800" dirty="0" err="1"/>
              <a:t>canaux</a:t>
            </a:r>
            <a:r>
              <a:rPr lang="en-GB" sz="1800" dirty="0"/>
              <a:t> de distribution et de </a:t>
            </a:r>
            <a:r>
              <a:rPr lang="en-GB" sz="1800" dirty="0" err="1"/>
              <a:t>stratégies</a:t>
            </a:r>
            <a:r>
              <a:rPr lang="en-GB" sz="1800" dirty="0"/>
              <a:t> de livraison</a:t>
            </a:r>
            <a:r>
              <a:rPr lang="en-GB" b="1" dirty="0"/>
              <a:t> </a:t>
            </a:r>
            <a:r>
              <a:rPr lang="en-GB" dirty="0"/>
              <a:t/>
            </a:r>
            <a:br>
              <a:rPr lang="en-GB" dirty="0"/>
            </a:br>
            <a:endParaRPr lang="fr-FR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3E5EC31C-59BD-7C49-A594-B6B19BC0B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56981101"/>
              </p:ext>
            </p:extLst>
          </p:nvPr>
        </p:nvGraphicFramePr>
        <p:xfrm>
          <a:off x="32657" y="1789679"/>
          <a:ext cx="9116782" cy="4023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5894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xmlns="" id="{63604493-7CDF-2740-BA2F-CA7D5ECB3ED7}"/>
              </a:ext>
            </a:extLst>
          </p:cNvPr>
          <p:cNvSpPr txBox="1">
            <a:spLocks/>
          </p:cNvSpPr>
          <p:nvPr/>
        </p:nvSpPr>
        <p:spPr>
          <a:xfrm>
            <a:off x="220717" y="798059"/>
            <a:ext cx="8694683" cy="518268"/>
          </a:xfrm>
        </p:spPr>
        <p:txBody>
          <a:bodyPr anchor="b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342900"/>
            <a:r>
              <a:rPr lang="fr-F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L’impact du changement climatique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3A808C-DF7D-174E-9B89-136D92788292}"/>
              </a:ext>
            </a:extLst>
          </p:cNvPr>
          <p:cNvSpPr/>
          <p:nvPr/>
        </p:nvSpPr>
        <p:spPr>
          <a:xfrm>
            <a:off x="644171" y="2190314"/>
            <a:ext cx="42054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Des études prédisent que: </a:t>
            </a:r>
          </a:p>
          <a:p>
            <a:pPr algn="just"/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Le nombre de jours de sécheresse pourrait augmenter de plus de 20 % dans la plupart du monde d’ici 2080</a:t>
            </a:r>
          </a:p>
          <a:p>
            <a:pPr algn="just"/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Le volume global des glaciers pourrait avoir perdu jusqu’à 85 % en 2100 </a:t>
            </a:r>
          </a:p>
          <a:p>
            <a:pPr algn="just"/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Le niveau des mers pourrait s’élever de trente centimètres à plus d’un mètre d’ici 2100!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F0782-CB95-914F-B812-75AB55F9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29" y="2465614"/>
            <a:ext cx="3641271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8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18A1C02-0D3C-A24F-82CE-0E93C2C07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20</a:t>
            </a:fld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A6299D3-E21E-F544-A624-623B248AC1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55656289"/>
              </p:ext>
            </p:extLst>
          </p:nvPr>
        </p:nvGraphicFramePr>
        <p:xfrm>
          <a:off x="372139" y="680484"/>
          <a:ext cx="8591107" cy="567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1120CE64-BB77-854A-B86B-CEE0BFB0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274638"/>
            <a:ext cx="8539843" cy="1143000"/>
          </a:xfrm>
        </p:spPr>
        <p:txBody>
          <a:bodyPr>
            <a:normAutofit/>
          </a:bodyPr>
          <a:lstStyle/>
          <a:p>
            <a:r>
              <a:rPr lang="fr-FR" b="1" dirty="0"/>
              <a:t>1. Stimuler le marché </a:t>
            </a:r>
            <a:r>
              <a:rPr lang="fr-FR" dirty="0"/>
              <a:t/>
            </a:r>
            <a:br>
              <a:rPr lang="fr-FR" dirty="0"/>
            </a:br>
            <a:r>
              <a:rPr lang="fr-FR" sz="2700" b="1" dirty="0"/>
              <a:t>La demande</a:t>
            </a:r>
            <a:endParaRPr lang="fr-FR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6A1D8D-1C50-AE4B-B5A8-64113AA52D41}"/>
              </a:ext>
            </a:extLst>
          </p:cNvPr>
          <p:cNvGrpSpPr/>
          <p:nvPr/>
        </p:nvGrpSpPr>
        <p:grpSpPr>
          <a:xfrm>
            <a:off x="94549" y="4906232"/>
            <a:ext cx="2909904" cy="1677130"/>
            <a:chOff x="4011" y="3572012"/>
            <a:chExt cx="2258706" cy="1129353"/>
          </a:xfrm>
          <a:solidFill>
            <a:schemeClr val="accent2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9F9CB8FE-668E-8E40-9056-790ADD7ABC63}"/>
                </a:ext>
              </a:extLst>
            </p:cNvPr>
            <p:cNvSpPr/>
            <p:nvPr/>
          </p:nvSpPr>
          <p:spPr>
            <a:xfrm>
              <a:off x="4011" y="3572012"/>
              <a:ext cx="2258706" cy="112935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49F4F612-9630-764B-A851-7824ED867DC4}"/>
                </a:ext>
              </a:extLst>
            </p:cNvPr>
            <p:cNvSpPr txBox="1"/>
            <p:nvPr/>
          </p:nvSpPr>
          <p:spPr>
            <a:xfrm>
              <a:off x="37089" y="3605090"/>
              <a:ext cx="2192550" cy="10631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kern="1200" dirty="0">
                  <a:latin typeface="Avenir Book" panose="02000503020000020003" pitchFamily="2" charset="0"/>
                </a:rPr>
                <a:t>Aborder les contraintes de demande liées à la sensibilisation, la confiance, la valeur,, l'</a:t>
              </a:r>
              <a:r>
                <a:rPr lang="fr-FR" kern="1200" dirty="0" err="1">
                  <a:latin typeface="Avenir Book" panose="02000503020000020003" pitchFamily="2" charset="0"/>
                </a:rPr>
                <a:t>abordabilité</a:t>
              </a:r>
              <a:r>
                <a:rPr lang="fr-FR" kern="1200" dirty="0">
                  <a:latin typeface="Avenir Book" panose="02000503020000020003" pitchFamily="2" charset="0"/>
                </a:rPr>
                <a:t>, </a:t>
              </a:r>
              <a:r>
                <a:rPr lang="fr-FR" kern="1200" dirty="0" err="1">
                  <a:latin typeface="Avenir Book" panose="02000503020000020003" pitchFamily="2" charset="0"/>
                </a:rPr>
                <a:t>etc</a:t>
              </a:r>
              <a:endParaRPr lang="fr-FR" kern="12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2" name="Right Arrow 1">
            <a:extLst>
              <a:ext uri="{FF2B5EF4-FFF2-40B4-BE49-F238E27FC236}">
                <a16:creationId xmlns:a16="http://schemas.microsoft.com/office/drawing/2014/main" xmlns="" id="{D774FAAA-5773-B64B-A365-DF619E10C89B}"/>
              </a:ext>
            </a:extLst>
          </p:cNvPr>
          <p:cNvSpPr/>
          <p:nvPr/>
        </p:nvSpPr>
        <p:spPr>
          <a:xfrm rot="5400000">
            <a:off x="1222927" y="4151261"/>
            <a:ext cx="55713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9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6581001"/>
            <a:ext cx="58732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https://www.risknet.de/themen/risknews-listenansicht/regulierung-versicherungen/</a:t>
            </a:r>
          </a:p>
        </p:txBody>
      </p:sp>
      <p:sp>
        <p:nvSpPr>
          <p:cNvPr id="4" name="Rechteck 3"/>
          <p:cNvSpPr/>
          <p:nvPr/>
        </p:nvSpPr>
        <p:spPr>
          <a:xfrm>
            <a:off x="313085" y="1889169"/>
            <a:ext cx="64632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Courier New" panose="02070309020205020404" pitchFamily="49" charset="0"/>
              <a:buChar char="o"/>
              <a:defRPr/>
            </a:pPr>
            <a:r>
              <a:rPr lang="fr-FR" sz="2400" dirty="0">
                <a:solidFill>
                  <a:srgbClr val="666666"/>
                </a:solidFill>
                <a:latin typeface="Avenir"/>
              </a:rPr>
              <a:t>Bâtir en interne </a:t>
            </a:r>
            <a:r>
              <a:rPr lang="fr-FR" sz="2400" b="1" dirty="0">
                <a:solidFill>
                  <a:srgbClr val="666666"/>
                </a:solidFill>
                <a:latin typeface="Avenir"/>
              </a:rPr>
              <a:t>l’expertise et les compétences </a:t>
            </a:r>
            <a:r>
              <a:rPr lang="fr-FR" sz="2400" dirty="0">
                <a:solidFill>
                  <a:srgbClr val="666666"/>
                </a:solidFill>
                <a:latin typeface="Avenir"/>
              </a:rPr>
              <a:t>sur l’assurance contre les risques climatiques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457200" lvl="0" indent="-457200">
              <a:buFont typeface="Courier New" panose="02070309020205020404" pitchFamily="49" charset="0"/>
              <a:buChar char="o"/>
              <a:defRPr/>
            </a:pPr>
            <a:r>
              <a:rPr lang="fr-FR" sz="2400" dirty="0">
                <a:solidFill>
                  <a:srgbClr val="666666"/>
                </a:solidFill>
                <a:latin typeface="Avenir"/>
              </a:rPr>
              <a:t>S’impliquer </a:t>
            </a:r>
            <a:r>
              <a:rPr lang="fr-FR" sz="2400" b="1" dirty="0">
                <a:solidFill>
                  <a:srgbClr val="666666"/>
                </a:solidFill>
                <a:latin typeface="Avenir"/>
              </a:rPr>
              <a:t>auprès des décideurs politiques sur le rôle de l’assurance </a:t>
            </a:r>
            <a:r>
              <a:rPr lang="fr-FR" sz="2400" dirty="0">
                <a:solidFill>
                  <a:srgbClr val="666666"/>
                </a:solidFill>
                <a:latin typeface="Avenir"/>
              </a:rPr>
              <a:t>dans les autres domaines de la politique publique</a:t>
            </a:r>
          </a:p>
          <a:p>
            <a:pPr marL="457200" lvl="0" indent="-457200">
              <a:buFont typeface="Courier New" panose="02070309020205020404" pitchFamily="49" charset="0"/>
              <a:buChar char="o"/>
              <a:defRPr/>
            </a:pPr>
            <a:r>
              <a:rPr lang="fr-FR" sz="2400" b="1" dirty="0">
                <a:solidFill>
                  <a:srgbClr val="666666"/>
                </a:solidFill>
                <a:latin typeface="Avenir"/>
              </a:rPr>
              <a:t>Participer activement par le biais de plateformes locales </a:t>
            </a:r>
            <a:r>
              <a:rPr lang="fr-FR" sz="2400" dirty="0">
                <a:solidFill>
                  <a:srgbClr val="666666"/>
                </a:solidFill>
                <a:latin typeface="Avenir"/>
              </a:rPr>
              <a:t>visant à concevoir et mettre en œuvre des interventions de l’assurance risques climatiques 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2665" y="2479440"/>
            <a:ext cx="2298935" cy="22989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57058BE-6C77-7B43-9B17-7113D3DE4342}"/>
              </a:ext>
            </a:extLst>
          </p:cNvPr>
          <p:cNvSpPr txBox="1">
            <a:spLocks/>
          </p:cNvSpPr>
          <p:nvPr/>
        </p:nvSpPr>
        <p:spPr>
          <a:xfrm>
            <a:off x="146957" y="274638"/>
            <a:ext cx="8844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lang="en-US" sz="3200" u="none" kern="1200" baseline="0">
                <a:solidFill>
                  <a:srgbClr val="666666"/>
                </a:solidFill>
                <a:latin typeface="Avenir"/>
                <a:ea typeface="+mj-ea"/>
                <a:cs typeface="+mj-cs"/>
              </a:defRPr>
            </a:lvl1pPr>
          </a:lstStyle>
          <a:p>
            <a:r>
              <a:rPr lang="fr-FR" b="1" dirty="0"/>
              <a:t>2. Se faire le champion de l’assurance contre les risques climatiques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xmlns="" val="192595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554617" y="5425704"/>
            <a:ext cx="5532972" cy="4950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342900" marR="0" lvl="0" indent="-214313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ZA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42863" marR="0" lvl="0" indent="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"/>
              <a:ea typeface="MS PGothic" pitchFamily="34" charset="-128"/>
              <a:cs typeface="+mn-cs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057900" y="5624515"/>
            <a:ext cx="1600200" cy="273844"/>
          </a:xfrm>
        </p:spPr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9"/>
          <p:cNvSpPr txBox="1">
            <a:spLocks/>
          </p:cNvSpPr>
          <p:nvPr/>
        </p:nvSpPr>
        <p:spPr bwMode="auto">
          <a:xfrm>
            <a:off x="6553200" y="6356352"/>
            <a:ext cx="2133600" cy="365125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7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49" y="1009650"/>
            <a:ext cx="9124951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7174" y="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79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CA" altLang="en-US" u="none" dirty="0"/>
              <a:t>Material</a:t>
            </a:r>
            <a:endParaRPr lang="en-GB" u="non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" name="Rechteck 3"/>
          <p:cNvSpPr/>
          <p:nvPr/>
        </p:nvSpPr>
        <p:spPr>
          <a:xfrm>
            <a:off x="378398" y="1439294"/>
            <a:ext cx="861320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Présentations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 &amp; </a:t>
            </a:r>
            <a:r>
              <a:rPr lang="en-GB" sz="2600" dirty="0">
                <a:solidFill>
                  <a:srgbClr val="666666"/>
                </a:solidFill>
                <a:latin typeface="Avenir"/>
              </a:rPr>
              <a:t>Videos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des Consultative Forums 2020: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666666"/>
                </a:solidFill>
                <a:latin typeface="Avenir"/>
                <a:hlinkClick r:id="rId3"/>
              </a:rPr>
              <a:t>Bangladesh</a:t>
            </a:r>
            <a:endParaRPr lang="en-GB" dirty="0">
              <a:solidFill>
                <a:srgbClr val="666666"/>
              </a:solidFill>
              <a:latin typeface="Avenir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"/>
                <a:ea typeface="+mn-ea"/>
                <a:cs typeface="+mn-cs"/>
                <a:hlinkClick r:id="rId4"/>
              </a:rPr>
              <a:t>South Africa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666666"/>
                </a:solidFill>
                <a:latin typeface="Avenir"/>
                <a:hlinkClick r:id="rId5"/>
              </a:rPr>
              <a:t>Panama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GB" sz="2600" dirty="0">
              <a:solidFill>
                <a:srgbClr val="666666"/>
              </a:solidFill>
              <a:latin typeface="Avenir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GB" sz="2600" dirty="0">
                <a:solidFill>
                  <a:srgbClr val="666666"/>
                </a:solidFill>
                <a:latin typeface="Avenir"/>
              </a:rPr>
              <a:t>Consultation Call Reports: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  <a:latin typeface="Avenir"/>
                <a:hlinkClick r:id="rId6"/>
              </a:rPr>
              <a:t>Climate risk insurance for the underserved and vulnerable: What is the role of insurance supervisors to foster its responsible development?</a:t>
            </a:r>
            <a:r>
              <a:rPr lang="en-US" dirty="0">
                <a:solidFill>
                  <a:srgbClr val="666666"/>
                </a:solidFill>
                <a:latin typeface="Avenir"/>
              </a:rPr>
              <a:t> Jan 2020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  <a:latin typeface="Avenir"/>
                <a:hlinkClick r:id="rId7"/>
              </a:rPr>
              <a:t>Climate Change Risks to the Insurance Sector </a:t>
            </a:r>
            <a:r>
              <a:rPr lang="en-US" dirty="0">
                <a:solidFill>
                  <a:srgbClr val="666666"/>
                </a:solidFill>
                <a:latin typeface="Avenir"/>
              </a:rPr>
              <a:t>Nov 2018</a:t>
            </a:r>
          </a:p>
          <a:p>
            <a:pPr lvl="1"/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722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791" y="2098823"/>
            <a:ext cx="7886700" cy="1325563"/>
          </a:xfrm>
        </p:spPr>
        <p:txBody>
          <a:bodyPr>
            <a:noAutofit/>
          </a:bodyPr>
          <a:lstStyle/>
          <a:p>
            <a:r>
              <a:rPr lang="en-GB" sz="2800" dirty="0"/>
              <a:t>Merci.</a:t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C00000"/>
                </a:solidFill>
              </a:rPr>
              <a:t>Andrea Camargo</a:t>
            </a:r>
            <a:br>
              <a:rPr lang="en-GB" sz="2800" dirty="0">
                <a:solidFill>
                  <a:srgbClr val="C00000"/>
                </a:solidFill>
              </a:rPr>
            </a:br>
            <a:r>
              <a:rPr lang="en-GB" sz="2800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andrea.camargo@a2ii.org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>
                <a:solidFill>
                  <a:srgbClr val="C00000"/>
                </a:solidFill>
              </a:rPr>
              <a:t>Follow us on Twitter @a2ii_org, </a:t>
            </a:r>
            <a:r>
              <a:rPr lang="en-GB" sz="2800" dirty="0" err="1">
                <a:solidFill>
                  <a:srgbClr val="C00000"/>
                </a:solidFill>
              </a:rPr>
              <a:t>Youtube</a:t>
            </a:r>
            <a:r>
              <a:rPr lang="en-GB" sz="2800" dirty="0">
                <a:solidFill>
                  <a:srgbClr val="C00000"/>
                </a:solidFill>
              </a:rPr>
              <a:t> and LinkedIn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1" y="4392956"/>
            <a:ext cx="7233995" cy="1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856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/>
        </p:nvSpPr>
        <p:spPr>
          <a:xfrm>
            <a:off x="735974" y="1491854"/>
            <a:ext cx="7171200" cy="4132660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22960" fontAlgn="base">
              <a:spcAft>
                <a:spcPct val="0"/>
              </a:spcAft>
              <a:buClr>
                <a:srgbClr val="9E1C64"/>
              </a:buClr>
              <a:defRPr/>
            </a:pPr>
            <a:endParaRPr lang="es-ES" sz="1440" dirty="0">
              <a:solidFill>
                <a:prstClr val="black">
                  <a:lumMod val="65000"/>
                  <a:lumOff val="35000"/>
                </a:prstClr>
              </a:solidFill>
              <a:latin typeface="Arial Narrow" pitchFamily="34" charset="0"/>
            </a:endParaRPr>
          </a:p>
          <a:p>
            <a:pPr algn="l" defTabSz="822960" fontAlgn="base">
              <a:spcAft>
                <a:spcPct val="0"/>
              </a:spcAft>
              <a:buClr>
                <a:srgbClr val="9E1C64"/>
              </a:buClr>
              <a:defRPr/>
            </a:pPr>
            <a:endParaRPr lang="es-ES" sz="1440" dirty="0">
              <a:solidFill>
                <a:prstClr val="black">
                  <a:lumMod val="65000"/>
                  <a:lumOff val="35000"/>
                </a:prstClr>
              </a:solidFill>
              <a:latin typeface="Arial Narrow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1AE155-CD76-0141-BD95-DA207BE8E73F}"/>
              </a:ext>
            </a:extLst>
          </p:cNvPr>
          <p:cNvSpPr txBox="1"/>
          <p:nvPr/>
        </p:nvSpPr>
        <p:spPr>
          <a:xfrm>
            <a:off x="341885" y="1941384"/>
            <a:ext cx="8423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L’assurance climatique peut avoir un rôle clé pour atteindre les objectifs de politique publique du pays concernant les sujets suivants:</a:t>
            </a:r>
          </a:p>
        </p:txBody>
      </p:sp>
      <p:pic>
        <p:nvPicPr>
          <p:cNvPr id="19" name="Imagen 11">
            <a:extLst>
              <a:ext uri="{FF2B5EF4-FFF2-40B4-BE49-F238E27FC236}">
                <a16:creationId xmlns:a16="http://schemas.microsoft.com/office/drawing/2014/main" xmlns="" id="{9B8B8684-112E-C941-91FC-0BD193A5B4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89" y="2797569"/>
            <a:ext cx="564071" cy="56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2">
            <a:extLst>
              <a:ext uri="{FF2B5EF4-FFF2-40B4-BE49-F238E27FC236}">
                <a16:creationId xmlns:a16="http://schemas.microsoft.com/office/drawing/2014/main" xmlns="" id="{C26424B4-5B3C-5843-A27F-90E6A0983A5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6498" y="2725398"/>
            <a:ext cx="533210" cy="53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15">
            <a:extLst>
              <a:ext uri="{FF2B5EF4-FFF2-40B4-BE49-F238E27FC236}">
                <a16:creationId xmlns:a16="http://schemas.microsoft.com/office/drawing/2014/main" xmlns="" id="{840BDB38-B8BD-684A-A43D-6FFCC1863D4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958" y="3895753"/>
            <a:ext cx="525780" cy="52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10">
            <a:extLst>
              <a:ext uri="{FF2B5EF4-FFF2-40B4-BE49-F238E27FC236}">
                <a16:creationId xmlns:a16="http://schemas.microsoft.com/office/drawing/2014/main" xmlns="" id="{BA49FD4D-DC86-814C-8374-F62553E265A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213" y="4866895"/>
            <a:ext cx="564071" cy="56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13">
            <a:extLst>
              <a:ext uri="{FF2B5EF4-FFF2-40B4-BE49-F238E27FC236}">
                <a16:creationId xmlns:a16="http://schemas.microsoft.com/office/drawing/2014/main" xmlns="" id="{6383D66E-85BD-C641-88D3-596E268B7A4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0550" y="2723071"/>
            <a:ext cx="556070" cy="55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9" descr="Description: Description: pirámide-01.png">
            <a:extLst>
              <a:ext uri="{FF2B5EF4-FFF2-40B4-BE49-F238E27FC236}">
                <a16:creationId xmlns:a16="http://schemas.microsoft.com/office/drawing/2014/main" xmlns="" id="{B7E0667E-3889-BC46-9E9A-1405BA32256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0550" y="3715416"/>
            <a:ext cx="693230" cy="57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40A5EE2-90BC-9E49-AB46-3B558BADB6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411" y="3682665"/>
            <a:ext cx="578930" cy="57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C7EBFCE-C9CC-544D-9140-8900CAF0AAA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334" y="4779029"/>
            <a:ext cx="574929" cy="5109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6F443C-743F-2348-9133-1C6C2F062F95}"/>
              </a:ext>
            </a:extLst>
          </p:cNvPr>
          <p:cNvSpPr txBox="1"/>
          <p:nvPr/>
        </p:nvSpPr>
        <p:spPr>
          <a:xfrm>
            <a:off x="1090125" y="2738132"/>
            <a:ext cx="1924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Avenir Book" panose="02000503020000020003" pitchFamily="2" charset="0"/>
              </a:rPr>
              <a:t>Adaptation</a:t>
            </a:r>
            <a:r>
              <a:rPr lang="es-ES_tradnl" dirty="0">
                <a:latin typeface="Avenir Book" panose="02000503020000020003" pitchFamily="2" charset="0"/>
              </a:rPr>
              <a:t> </a:t>
            </a:r>
            <a:r>
              <a:rPr lang="es-ES_tradnl" dirty="0" err="1">
                <a:latin typeface="Avenir Book" panose="02000503020000020003" pitchFamily="2" charset="0"/>
              </a:rPr>
              <a:t>au</a:t>
            </a:r>
            <a:r>
              <a:rPr lang="es-ES_tradnl" dirty="0">
                <a:latin typeface="Avenir Book" panose="02000503020000020003" pitchFamily="2" charset="0"/>
              </a:rPr>
              <a:t> </a:t>
            </a:r>
            <a:r>
              <a:rPr lang="es-ES_tradnl" dirty="0" err="1">
                <a:latin typeface="Avenir Book" panose="02000503020000020003" pitchFamily="2" charset="0"/>
              </a:rPr>
              <a:t>changement</a:t>
            </a:r>
            <a:r>
              <a:rPr lang="es-ES_tradnl" dirty="0">
                <a:latin typeface="Avenir Book" panose="02000503020000020003" pitchFamily="2" charset="0"/>
              </a:rPr>
              <a:t> </a:t>
            </a:r>
            <a:r>
              <a:rPr lang="es-ES_tradnl" dirty="0" err="1">
                <a:latin typeface="Avenir Book" panose="02000503020000020003" pitchFamily="2" charset="0"/>
              </a:rPr>
              <a:t>climatique</a:t>
            </a:r>
            <a:endParaRPr lang="es-ES_tradnl" dirty="0">
              <a:latin typeface="Avenir Book" panose="0200050302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7BAC69-A35A-004A-A29D-0E5296EE5969}"/>
              </a:ext>
            </a:extLst>
          </p:cNvPr>
          <p:cNvSpPr txBox="1"/>
          <p:nvPr/>
        </p:nvSpPr>
        <p:spPr>
          <a:xfrm>
            <a:off x="6673687" y="2641415"/>
            <a:ext cx="224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Avenir Book" panose="02000503020000020003" pitchFamily="2" charset="0"/>
              </a:rPr>
              <a:t>Gestion</a:t>
            </a:r>
            <a:r>
              <a:rPr lang="es-ES_tradnl" dirty="0">
                <a:latin typeface="Avenir Book" panose="02000503020000020003" pitchFamily="2" charset="0"/>
              </a:rPr>
              <a:t> des risques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CE69D6-591D-5C45-9EA5-37B98D3AC1BE}"/>
              </a:ext>
            </a:extLst>
          </p:cNvPr>
          <p:cNvSpPr txBox="1"/>
          <p:nvPr/>
        </p:nvSpPr>
        <p:spPr>
          <a:xfrm>
            <a:off x="1075214" y="3815551"/>
            <a:ext cx="188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venir Book" panose="02000503020000020003" pitchFamily="2" charset="0"/>
              </a:defRPr>
            </a:lvl1pPr>
          </a:lstStyle>
          <a:p>
            <a:r>
              <a:rPr lang="es-ES_tradnl" sz="1800" dirty="0" err="1"/>
              <a:t>Sécurité</a:t>
            </a:r>
            <a:r>
              <a:rPr lang="es-ES_tradnl" sz="1800" dirty="0"/>
              <a:t> </a:t>
            </a:r>
            <a:r>
              <a:rPr lang="es-ES_tradnl" sz="1800" dirty="0" err="1"/>
              <a:t>alimentaire</a:t>
            </a:r>
            <a:endParaRPr lang="es-ES_tradnl" sz="1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FF4CC93-9DEF-564C-A9DA-BE2C49E38800}"/>
              </a:ext>
            </a:extLst>
          </p:cNvPr>
          <p:cNvSpPr txBox="1"/>
          <p:nvPr/>
        </p:nvSpPr>
        <p:spPr>
          <a:xfrm>
            <a:off x="1764832" y="4889518"/>
            <a:ext cx="353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venir Book" panose="02000503020000020003" pitchFamily="2" charset="0"/>
              </a:defRPr>
            </a:lvl1pPr>
          </a:lstStyle>
          <a:p>
            <a:r>
              <a:rPr lang="es-ES_tradnl" sz="1800" dirty="0" err="1"/>
              <a:t>Développement</a:t>
            </a:r>
            <a:r>
              <a:rPr lang="es-ES_tradnl" sz="1800" dirty="0"/>
              <a:t> rural et </a:t>
            </a:r>
            <a:r>
              <a:rPr lang="es-ES_tradnl" sz="1800" dirty="0" err="1"/>
              <a:t>agricole</a:t>
            </a:r>
            <a:endParaRPr lang="es-ES_tradnl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4EBC5B-A4DA-2C42-8762-C55B4CA52144}"/>
              </a:ext>
            </a:extLst>
          </p:cNvPr>
          <p:cNvSpPr txBox="1"/>
          <p:nvPr/>
        </p:nvSpPr>
        <p:spPr>
          <a:xfrm>
            <a:off x="3793042" y="2743115"/>
            <a:ext cx="179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Promotion des </a:t>
            </a:r>
            <a:r>
              <a:rPr lang="fr-FR" dirty="0" err="1">
                <a:latin typeface="Avenir Book" panose="02000503020000020003" pitchFamily="2" charset="0"/>
              </a:rPr>
              <a:t>PMEs</a:t>
            </a:r>
            <a:endParaRPr lang="fr-FR" dirty="0">
              <a:latin typeface="Avenir Book" panose="0200050302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60F7D81-E566-C14F-BA39-602B19EBD11B}"/>
              </a:ext>
            </a:extLst>
          </p:cNvPr>
          <p:cNvSpPr txBox="1"/>
          <p:nvPr/>
        </p:nvSpPr>
        <p:spPr>
          <a:xfrm>
            <a:off x="6845498" y="3638380"/>
            <a:ext cx="209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venir Book" panose="02000503020000020003" pitchFamily="2" charset="0"/>
              </a:defRPr>
            </a:lvl1pPr>
          </a:lstStyle>
          <a:p>
            <a:r>
              <a:rPr lang="es-ES_tradnl" sz="1800" dirty="0" err="1"/>
              <a:t>Autonomisation</a:t>
            </a:r>
            <a:r>
              <a:rPr lang="es-ES_tradnl" sz="1800" dirty="0"/>
              <a:t> des </a:t>
            </a:r>
            <a:r>
              <a:rPr lang="es-ES_tradnl" sz="1800" dirty="0" err="1"/>
              <a:t>femmes</a:t>
            </a:r>
            <a:r>
              <a:rPr lang="es-ES_tradnl" sz="18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6B0A12-7661-DA47-A47F-AE619352C523}"/>
              </a:ext>
            </a:extLst>
          </p:cNvPr>
          <p:cNvSpPr txBox="1"/>
          <p:nvPr/>
        </p:nvSpPr>
        <p:spPr>
          <a:xfrm>
            <a:off x="3941026" y="3682665"/>
            <a:ext cx="178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venir Book" panose="02000503020000020003" pitchFamily="2" charset="0"/>
              </a:defRPr>
            </a:lvl1pPr>
          </a:lstStyle>
          <a:p>
            <a:r>
              <a:rPr lang="es-ES_tradnl" sz="1800" dirty="0" err="1"/>
              <a:t>Inclusion</a:t>
            </a:r>
            <a:r>
              <a:rPr lang="es-ES_tradnl" sz="1800" dirty="0"/>
              <a:t> </a:t>
            </a:r>
            <a:r>
              <a:rPr lang="es-ES_tradnl" sz="1800" dirty="0" err="1"/>
              <a:t>financière</a:t>
            </a:r>
            <a:endParaRPr lang="es-ES_tradnl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EBCA3C5-E568-1B46-A7F0-6F372332D183}"/>
              </a:ext>
            </a:extLst>
          </p:cNvPr>
          <p:cNvSpPr txBox="1"/>
          <p:nvPr/>
        </p:nvSpPr>
        <p:spPr>
          <a:xfrm>
            <a:off x="6183067" y="4795079"/>
            <a:ext cx="273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venir Book" panose="02000503020000020003" pitchFamily="2" charset="0"/>
              </a:defRPr>
            </a:lvl1pPr>
          </a:lstStyle>
          <a:p>
            <a:r>
              <a:rPr lang="es-ES_tradnl" sz="1800" dirty="0" err="1"/>
              <a:t>Lutte</a:t>
            </a:r>
            <a:r>
              <a:rPr lang="es-ES_tradnl" sz="1800" dirty="0"/>
              <a:t> </a:t>
            </a:r>
            <a:r>
              <a:rPr lang="es-ES_tradnl" sz="1800" dirty="0" err="1"/>
              <a:t>contre</a:t>
            </a:r>
            <a:r>
              <a:rPr lang="es-ES_tradnl" sz="1800" dirty="0"/>
              <a:t> la </a:t>
            </a:r>
            <a:r>
              <a:rPr lang="es-ES_tradnl" sz="1800" dirty="0" err="1"/>
              <a:t>pauvreté</a:t>
            </a:r>
            <a:r>
              <a:rPr lang="es-ES_tradnl" sz="1800" dirty="0"/>
              <a:t> 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xmlns="" id="{204BC014-C2DD-F54B-BF66-3C5973C56FCF}"/>
              </a:ext>
            </a:extLst>
          </p:cNvPr>
          <p:cNvSpPr txBox="1">
            <a:spLocks/>
          </p:cNvSpPr>
          <p:nvPr/>
        </p:nvSpPr>
        <p:spPr>
          <a:xfrm>
            <a:off x="184528" y="1155922"/>
            <a:ext cx="6798164" cy="74720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/>
            <a:r>
              <a:rPr lang="fr-FR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L’assurance climatique est un outil clé pour le développement et la croissance</a:t>
            </a:r>
          </a:p>
        </p:txBody>
      </p:sp>
    </p:spTree>
    <p:extLst>
      <p:ext uri="{BB962C8B-B14F-4D97-AF65-F5344CB8AC3E}">
        <p14:creationId xmlns:p14="http://schemas.microsoft.com/office/powerpoint/2010/main" xmlns="" val="205103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/>
      <p:bldP spid="30" grpId="0"/>
      <p:bldP spid="31" grpId="0"/>
      <p:bldP spid="32" grpId="0"/>
      <p:bldP spid="33" grpId="0"/>
      <p:bldP spid="33" grpId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224E33-468A-E842-BA4E-E9BCC6DE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risques climatiques affectent les segments vulnérables et marginalisés de la population</a:t>
            </a:r>
            <a:br>
              <a:rPr lang="fr-FR" dirty="0"/>
            </a:br>
            <a:r>
              <a:rPr lang="fr-FR" dirty="0"/>
              <a:t>de façon disproportionnée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CA773F3-A5E8-2A41-8BAB-719D2FB929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A92C76-D7C6-FF41-90D0-02EDDE97C9FD}"/>
              </a:ext>
            </a:extLst>
          </p:cNvPr>
          <p:cNvSpPr/>
          <p:nvPr/>
        </p:nvSpPr>
        <p:spPr>
          <a:xfrm>
            <a:off x="457200" y="1859340"/>
            <a:ext cx="78867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L’impact est plus sévère dans les pays en développement à cause de: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plus grandes inégalités,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de revenus moins importants, d’institutions plus faibles,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de stratégies limitées de gestion des risques, parmi d’autres facteurs.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algn="just"/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Au sein de la population locale, les segments vulnérables comme les petits exploitants agricoles, les petits et micro-entrepreneurs (PME) et les foyers n’ont pas les filets de sécurité leur permettant de rebondir après un choc</a:t>
            </a:r>
            <a:r>
              <a:rPr lang="fr-FR" dirty="0">
                <a:latin typeface="Avenir Book" panose="02000503020000020003" pitchFamily="2" charset="0"/>
              </a:rPr>
              <a:t>.</a:t>
            </a:r>
            <a:r>
              <a:rPr lang="en-GB" dirty="0">
                <a:latin typeface="Avenir Book" panose="02000503020000020003" pitchFamily="2" charset="0"/>
              </a:rPr>
              <a:t> </a:t>
            </a:r>
            <a:endParaRPr lang="en-GB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8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1558963" y="4926528"/>
            <a:ext cx="4149729" cy="371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marL="32147" indent="0" fontAlgn="auto">
              <a:spcAft>
                <a:spcPts val="0"/>
              </a:spcAft>
              <a:buNone/>
              <a:defRPr/>
            </a:pPr>
            <a:endParaRPr lang="en-US" altLang="en-US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  <a:ea typeface="MS PGothic" pitchFamily="34" charset="-128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C60BBB8F-5AE4-8642-9BA1-ADF11A8E82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20956328"/>
              </p:ext>
            </p:extLst>
          </p:nvPr>
        </p:nvGraphicFramePr>
        <p:xfrm>
          <a:off x="804392" y="2407486"/>
          <a:ext cx="8074130" cy="3692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83839" y="803683"/>
            <a:ext cx="8694683" cy="518268"/>
          </a:xfrm>
        </p:spPr>
        <p:txBody>
          <a:bodyPr anchor="b">
            <a:noAutofit/>
          </a:bodyPr>
          <a:lstStyle/>
          <a:p>
            <a:pPr defTabSz="342900"/>
            <a:r>
              <a:rPr lang="fr-F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L’impact du changement climatique</a:t>
            </a:r>
          </a:p>
        </p:txBody>
      </p:sp>
      <p:sp>
        <p:nvSpPr>
          <p:cNvPr id="13" name="Slide Number Placeholder 9"/>
          <p:cNvSpPr txBox="1">
            <a:spLocks/>
          </p:cNvSpPr>
          <p:nvPr/>
        </p:nvSpPr>
        <p:spPr bwMode="auto">
          <a:xfrm>
            <a:off x="6057900" y="5624515"/>
            <a:ext cx="1600200" cy="273844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dirty="0">
                <a:solidFill>
                  <a:prstClr val="white"/>
                </a:solidFill>
              </a:rPr>
              <a:t>6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4D1673-4305-9641-9B2D-B74A4FDA0A5D}"/>
              </a:ext>
            </a:extLst>
          </p:cNvPr>
          <p:cNvSpPr txBox="1"/>
          <p:nvPr/>
        </p:nvSpPr>
        <p:spPr>
          <a:xfrm>
            <a:off x="1973386" y="1722508"/>
            <a:ext cx="511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Les populations pauvres et vulnérables sont les plus affectées </a:t>
            </a:r>
          </a:p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Le changement climatique creuse les inégalités et catalyse la pauvreté 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xmlns="" id="{649E09C3-F6B0-C043-8C5B-71542DAEC7D1}"/>
              </a:ext>
            </a:extLst>
          </p:cNvPr>
          <p:cNvSpPr/>
          <p:nvPr/>
        </p:nvSpPr>
        <p:spPr>
          <a:xfrm>
            <a:off x="505778" y="1560189"/>
            <a:ext cx="8534313" cy="4791625"/>
          </a:xfrm>
          <a:prstGeom prst="frame">
            <a:avLst>
              <a:gd name="adj1" fmla="val 1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3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Graphic spid="2" grpId="2">
        <p:bldAsOne/>
      </p:bldGraphic>
      <p:bldGraphic spid="2" grpId="3">
        <p:bldAsOne/>
      </p:bldGraphic>
      <p:bldGraphic spid="2" grpId="4">
        <p:bldAsOne/>
      </p:bldGraphic>
      <p:bldGraphic spid="2" grpId="5">
        <p:bldAsOne/>
      </p:bldGraphic>
      <p:bldGraphic spid="2" grpId="6">
        <p:bldAsOne/>
      </p:bldGraphic>
      <p:bldP spid="15" grpId="0"/>
      <p:bldP spid="15" grpId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FED787-B7CC-E941-B7AB-88F5BBA4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5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/>
              <a:t>Les catastrophes naturelles annihilent les efforts de réduction de la pauvreté et empêchent</a:t>
            </a:r>
            <a:br>
              <a:rPr lang="fr-FR"/>
            </a:br>
            <a:r>
              <a:rPr lang="fr-FR"/>
              <a:t>les personnes vulnérables et marginalisées de sortir de la pauvreté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E2B946C-A307-494F-9E3E-D6C9FC35D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2EB099-D45F-8D47-BE9D-C460858A8364}"/>
              </a:ext>
            </a:extLst>
          </p:cNvPr>
          <p:cNvSpPr/>
          <p:nvPr/>
        </p:nvSpPr>
        <p:spPr>
          <a:xfrm>
            <a:off x="759279" y="2670630"/>
            <a:ext cx="76254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L’exemple de  Sénégal: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Entre 2006 et 2011, 45 % des ménages sénégalais pauvres ont échappé à la pauvreté!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Mais… 40 % des ménages non-pauvres sont tombés dans la pauvreté, en large partie à cause de catastrophes naturelles.  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8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443D0-1483-1C45-B7C3-C7B0E423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85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assureurs peuvent jouer un rôle crucial pour bâtir la résilience des populations à faibles</a:t>
            </a:r>
            <a:br>
              <a:rPr lang="fr-FR" dirty="0"/>
            </a:br>
            <a:r>
              <a:rPr lang="fr-FR" dirty="0"/>
              <a:t>revenus et mal desservies contre les risques climatiques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B44AD70-7DC1-7041-B9AB-DE17A395C4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3B0E9-D745-41ED-8598-783196D39377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34431D64-0CF7-CA42-A286-AA08045D1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18051630"/>
              </p:ext>
            </p:extLst>
          </p:nvPr>
        </p:nvGraphicFramePr>
        <p:xfrm>
          <a:off x="1099457" y="2225448"/>
          <a:ext cx="66402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xmlns="" id="{0CF6DA78-5F85-C442-94B7-B313CC45225F}"/>
              </a:ext>
            </a:extLst>
          </p:cNvPr>
          <p:cNvSpPr/>
          <p:nvPr/>
        </p:nvSpPr>
        <p:spPr>
          <a:xfrm>
            <a:off x="947057" y="3119551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038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1558963" y="4926528"/>
            <a:ext cx="4149729" cy="371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indent="-160735" fontAlgn="auto"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endParaRPr lang="en-ZA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</a:endParaRPr>
          </a:p>
          <a:p>
            <a:pPr marL="32147" indent="0" fontAlgn="auto">
              <a:spcAft>
                <a:spcPts val="0"/>
              </a:spcAft>
              <a:buNone/>
              <a:defRPr/>
            </a:pPr>
            <a:endParaRPr lang="en-US" altLang="en-US" sz="1013" dirty="0">
              <a:solidFill>
                <a:prstClr val="black">
                  <a:lumMod val="65000"/>
                  <a:lumOff val="35000"/>
                </a:prstClr>
              </a:solidFill>
              <a:latin typeface="Avenir"/>
              <a:ea typeface="MS PGothic" pitchFamily="34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284531" y="491799"/>
            <a:ext cx="7132106" cy="747202"/>
          </a:xfrm>
        </p:spPr>
        <p:txBody>
          <a:bodyPr anchor="b">
            <a:noAutofit/>
          </a:bodyPr>
          <a:lstStyle/>
          <a:p>
            <a:pPr defTabSz="342900"/>
            <a:r>
              <a:rPr lang="fr-FR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L’assurance climatique est une pièce du puzzle de la RRCN</a:t>
            </a:r>
          </a:p>
        </p:txBody>
      </p:sp>
      <p:sp>
        <p:nvSpPr>
          <p:cNvPr id="13" name="Slide Number Placeholder 9"/>
          <p:cNvSpPr txBox="1">
            <a:spLocks/>
          </p:cNvSpPr>
          <p:nvPr/>
        </p:nvSpPr>
        <p:spPr bwMode="auto">
          <a:xfrm>
            <a:off x="6057900" y="5624515"/>
            <a:ext cx="1600200" cy="273844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dirty="0">
                <a:solidFill>
                  <a:prstClr val="white"/>
                </a:solidFill>
              </a:rPr>
              <a:t>6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21C37AB-46D2-8547-AB39-CA7A331BD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413" y="295671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43E8FA-8C4F-654E-B973-16DDE70C1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29" y="1594536"/>
            <a:ext cx="6199648" cy="4303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BC458B8-26D0-7E44-AEEF-7ED4723D8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3" y="1711807"/>
            <a:ext cx="2670832" cy="39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75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7AFE70-DA5F-A84A-910C-03120696D9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996" y="1708911"/>
            <a:ext cx="3601426" cy="4673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49CA83-4D3B-A942-869A-8119B4E26352}"/>
              </a:ext>
            </a:extLst>
          </p:cNvPr>
          <p:cNvSpPr txBox="1"/>
          <p:nvPr/>
        </p:nvSpPr>
        <p:spPr>
          <a:xfrm>
            <a:off x="4790736" y="2179280"/>
            <a:ext cx="10679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ARC</a:t>
            </a:r>
          </a:p>
          <a:p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CCRIF-CA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PCRAFI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E92B1-7821-3840-864C-2864FCEF8D9B}"/>
              </a:ext>
            </a:extLst>
          </p:cNvPr>
          <p:cNvSpPr txBox="1"/>
          <p:nvPr/>
        </p:nvSpPr>
        <p:spPr>
          <a:xfrm>
            <a:off x="4767027" y="3260671"/>
            <a:ext cx="19732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ARC-Replica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Global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Parametrics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and Vision Fund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CA06F9-E909-914A-B575-AC102DFCC4F3}"/>
              </a:ext>
            </a:extLst>
          </p:cNvPr>
          <p:cNvSpPr txBox="1"/>
          <p:nvPr/>
        </p:nvSpPr>
        <p:spPr>
          <a:xfrm>
            <a:off x="4767026" y="4181504"/>
            <a:ext cx="40731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R4 of the WFP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: Ethiopia, Senegal, Malawi and Zambia </a:t>
            </a:r>
          </a:p>
          <a:p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ACRE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: Kenya, Rwanda and Tanzania</a:t>
            </a:r>
          </a:p>
          <a:p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MiCRO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: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Amérique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Centrale</a:t>
            </a:r>
          </a:p>
          <a:p>
            <a:endParaRPr lang="en-US" sz="1500" dirty="0">
              <a:latin typeface="Avenir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BE4E0B0B-0198-A140-8701-BD5E693A23E1}"/>
              </a:ext>
            </a:extLst>
          </p:cNvPr>
          <p:cNvSpPr/>
          <p:nvPr/>
        </p:nvSpPr>
        <p:spPr>
          <a:xfrm>
            <a:off x="3862591" y="2390550"/>
            <a:ext cx="733806" cy="363474"/>
          </a:xfrm>
          <a:prstGeom prst="right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D3C5A75F-0DA3-D447-A572-957C759233F7}"/>
              </a:ext>
            </a:extLst>
          </p:cNvPr>
          <p:cNvSpPr/>
          <p:nvPr/>
        </p:nvSpPr>
        <p:spPr>
          <a:xfrm>
            <a:off x="3802904" y="3391958"/>
            <a:ext cx="733806" cy="363474"/>
          </a:xfrm>
          <a:prstGeom prst="right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15EF13B3-7CF4-934F-BFAB-F895E6EACE69}"/>
              </a:ext>
            </a:extLst>
          </p:cNvPr>
          <p:cNvSpPr/>
          <p:nvPr/>
        </p:nvSpPr>
        <p:spPr>
          <a:xfrm>
            <a:off x="3802904" y="4498985"/>
            <a:ext cx="733806" cy="363474"/>
          </a:xfrm>
          <a:prstGeom prst="right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9565" y="78063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u="sng" kern="1200" baseline="0">
                <a:solidFill>
                  <a:srgbClr val="666666"/>
                </a:solidFill>
                <a:latin typeface="Avenir"/>
                <a:ea typeface="+mj-ea"/>
                <a:cs typeface="+mj-cs"/>
              </a:defRPr>
            </a:lvl1pPr>
          </a:lstStyle>
          <a:p>
            <a:pPr algn="ctr"/>
            <a:r>
              <a:rPr lang="fr-FR" sz="3000" b="1" u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typologies d’assurance climatique</a:t>
            </a:r>
            <a:endParaRPr lang="fr-FR" sz="3000" b="1" u="none" dirty="0">
              <a:solidFill>
                <a:schemeClr val="tx1">
                  <a:lumMod val="65000"/>
                  <a:lumOff val="35000"/>
                </a:schemeClr>
              </a:solidFill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CE771D-1EC1-B740-AAE5-B01671727EDF}"/>
              </a:ext>
            </a:extLst>
          </p:cNvPr>
          <p:cNvSpPr/>
          <p:nvPr/>
        </p:nvSpPr>
        <p:spPr>
          <a:xfrm>
            <a:off x="5753659" y="1938663"/>
            <a:ext cx="3477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cap="all" dirty="0">
                <a:solidFill>
                  <a:srgbClr val="006070"/>
                </a:solidFill>
                <a:latin typeface="VialogLT-Regular"/>
              </a:rPr>
              <a:t>SENEGAL RECEIVES INSURANCE PAYOUT OF US$23,1 MILLION FROM THE AFRICAN RISK CAPACITY (ARC)</a:t>
            </a:r>
            <a:endParaRPr lang="en-GB" b="1" i="0" u="none" strike="noStrike" cap="all" dirty="0">
              <a:solidFill>
                <a:srgbClr val="006070"/>
              </a:solidFill>
              <a:effectLst/>
              <a:latin typeface="VialogLT-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64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61" y="71149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fr-F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Helvetica" panose="020B0604020202020204" pitchFamily="34" charset="0"/>
              </a:rPr>
              <a:t>Pourtant.. Un grand écart de protection </a:t>
            </a:r>
            <a:endParaRPr lang="fr-FR" sz="3000" b="1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1659" y="1938019"/>
            <a:ext cx="5089805" cy="1015663"/>
          </a:xfrm>
          <a:prstGeom prst="rect">
            <a:avLst/>
          </a:prstGeom>
          <a:solidFill>
            <a:srgbClr val="D75850">
              <a:alpha val="57000"/>
            </a:srgbClr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venir"/>
              </a:rPr>
              <a:t>En 2018, seulement la moitié de pertes dues à catastrophes naturelles étaient assurées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1659" y="3175801"/>
            <a:ext cx="5089805" cy="1015663"/>
          </a:xfrm>
          <a:prstGeom prst="rect">
            <a:avLst/>
          </a:prstGeom>
          <a:solidFill>
            <a:srgbClr val="D75850">
              <a:alpha val="57000"/>
            </a:srgbClr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fr-FR" sz="2000" dirty="0">
                <a:solidFill>
                  <a:schemeClr val="bg1"/>
                </a:solidFill>
                <a:latin typeface="Avenir"/>
              </a:rPr>
              <a:t>Dans les économies émergentes, seulement 10% des risques climatiques sont assures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CFDF8C-44C2-A049-9670-3B36E7A63F57}"/>
              </a:ext>
            </a:extLst>
          </p:cNvPr>
          <p:cNvSpPr txBox="1"/>
          <p:nvPr/>
        </p:nvSpPr>
        <p:spPr>
          <a:xfrm>
            <a:off x="1721659" y="4470999"/>
            <a:ext cx="5089805" cy="1015663"/>
          </a:xfrm>
          <a:prstGeom prst="rect">
            <a:avLst/>
          </a:prstGeom>
          <a:solidFill>
            <a:srgbClr val="D75850">
              <a:alpha val="57000"/>
            </a:srgbClr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fr-FR" sz="2000" dirty="0">
                <a:solidFill>
                  <a:schemeClr val="bg1"/>
                </a:solidFill>
                <a:latin typeface="Avenir Book" panose="02000503020000020003" pitchFamily="2" charset="0"/>
              </a:rPr>
              <a:t>Seulement 100 million de personnes sont protégés contre les catastrophes naturelles en Afrique, Asie et Amérique Latine</a:t>
            </a:r>
          </a:p>
        </p:txBody>
      </p:sp>
    </p:spTree>
    <p:extLst>
      <p:ext uri="{BB962C8B-B14F-4D97-AF65-F5344CB8AC3E}">
        <p14:creationId xmlns:p14="http://schemas.microsoft.com/office/powerpoint/2010/main" xmlns="" val="7508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1_Inside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6163</TotalTime>
  <Words>1722</Words>
  <Application>Microsoft Macintosh PowerPoint</Application>
  <PresentationFormat>Affichage à l'écran (4:3)</PresentationFormat>
  <Paragraphs>220</Paragraphs>
  <Slides>25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1_Inside pages</vt:lpstr>
      <vt:lpstr>Le rôle des contrôleurs d’assurance dans l’assurance contre les risques climatiques </vt:lpstr>
      <vt:lpstr>Diapositive 2</vt:lpstr>
      <vt:lpstr>Les risques climatiques affectent les segments vulnérables et marginalisés de la population de façon disproportionnée</vt:lpstr>
      <vt:lpstr>L’impact du changement climatique</vt:lpstr>
      <vt:lpstr>Les catastrophes naturelles annihilent les efforts de réduction de la pauvreté et empêchent les personnes vulnérables et marginalisées de sortir de la pauvreté</vt:lpstr>
      <vt:lpstr>Les assureurs peuvent jouer un rôle crucial pour bâtir la résilience des populations à faibles revenus et mal desservies contre les risques climatiques</vt:lpstr>
      <vt:lpstr>L’assurance climatique est une pièce du puzzle de la RRCN</vt:lpstr>
      <vt:lpstr>Diapositive 8</vt:lpstr>
      <vt:lpstr>Pourtant.. Un grand écart de protection </vt:lpstr>
      <vt:lpstr>Diapositive 10</vt:lpstr>
      <vt:lpstr>Obstacles qui doit relever le secteur pour innover sur l’assurance contre les risques climatiques</vt:lpstr>
      <vt:lpstr>Diapositive 12</vt:lpstr>
      <vt:lpstr>Diapositive 13</vt:lpstr>
      <vt:lpstr>Diapositive 14</vt:lpstr>
      <vt:lpstr>1. Stimuler le marché  L’offre – Capacité de souscription</vt:lpstr>
      <vt:lpstr>1. Stimuler le marché  L’offre – Produits, canaux et modèles économiques </vt:lpstr>
      <vt:lpstr>1. Stimuler le marché  L’offre – Produits, canaux et modèles économiques  Promouvoir les innovations et leur mise à l’essai </vt:lpstr>
      <vt:lpstr>1. Stimuler le marché  L’offre – Produits, canaux et modèles économiques-  Être ouvert à de nouvelles frontières en assurance, tout en exploitant les anciennes</vt:lpstr>
      <vt:lpstr>1. Stimuler le marché  L’offre – Produits, canaux et modèles économiques Permettre une vaste gamme de canaux de distribution et de stratégies de livraison  </vt:lpstr>
      <vt:lpstr>1. Stimuler le marché  La demande</vt:lpstr>
      <vt:lpstr>Diapositive 21</vt:lpstr>
      <vt:lpstr>Diapositive 22</vt:lpstr>
      <vt:lpstr>Material</vt:lpstr>
      <vt:lpstr>Merci.  Andrea Camargo andrea.camargo@a2ii.org  Follow us on Twitter @a2ii_org, Youtube and LinkedIn </vt:lpstr>
      <vt:lpstr>Diapositive 25</vt:lpstr>
    </vt:vector>
  </TitlesOfParts>
  <Company>GIZ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Chiew, Hui Lin GIZ</dc:creator>
  <cp:lastModifiedBy>user</cp:lastModifiedBy>
  <cp:revision>268</cp:revision>
  <dcterms:created xsi:type="dcterms:W3CDTF">2019-08-26T13:57:07Z</dcterms:created>
  <dcterms:modified xsi:type="dcterms:W3CDTF">2020-03-07T17:09:19Z</dcterms:modified>
</cp:coreProperties>
</file>