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63" r:id="rId4"/>
    <p:sldId id="257" r:id="rId5"/>
    <p:sldId id="267" r:id="rId6"/>
    <p:sldId id="258" r:id="rId7"/>
    <p:sldId id="259" r:id="rId8"/>
    <p:sldId id="260" r:id="rId9"/>
    <p:sldId id="266" r:id="rId10"/>
  </p:sldIdLst>
  <p:sldSz cx="122412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0000"/>
    <a:srgbClr val="FF99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212" y="-366"/>
      </p:cViewPr>
      <p:guideLst>
        <p:guide orient="horz" pos="2160"/>
        <p:guide pos="385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AMI%202018\DOCIN%202019%20prov\ETATS%20FINANCIERS%20AU%2031-12-2019%20-%20DEF_AMI%20-%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MI%202018\DOCIN%202019%20prov\ETATS%20FINANCIERS%20AU%2031-12-2019%20-%20DEF_AMI%20-%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plotArea>
      <c:layout>
        <c:manualLayout>
          <c:layoutTarget val="inner"/>
          <c:xMode val="edge"/>
          <c:yMode val="edge"/>
          <c:x val="3.4549939407998206E-2"/>
          <c:y val="2.3611383297404795E-2"/>
          <c:w val="0.55396787624033661"/>
          <c:h val="0.96944378342058979"/>
        </c:manualLayout>
      </c:layout>
      <c:pieChart>
        <c:varyColors val="1"/>
        <c:ser>
          <c:idx val="0"/>
          <c:order val="0"/>
          <c:dLbls>
            <c:txPr>
              <a:bodyPr/>
              <a:lstStyle/>
              <a:p>
                <a:pPr>
                  <a:defRPr sz="1800" b="1"/>
                </a:pPr>
                <a:endParaRPr lang="fr-FR"/>
              </a:p>
            </c:txPr>
            <c:showVal val="1"/>
            <c:showLeaderLines val="1"/>
          </c:dLbls>
          <c:cat>
            <c:strRef>
              <c:f>Feuil1!$E$7:$E$8</c:f>
              <c:strCache>
                <c:ptCount val="2"/>
                <c:pt idx="0">
                  <c:v>Assurance Non Vie</c:v>
                </c:pt>
                <c:pt idx="1">
                  <c:v>Assurance Vie</c:v>
                </c:pt>
              </c:strCache>
            </c:strRef>
          </c:cat>
          <c:val>
            <c:numRef>
              <c:f>Feuil1!$F$7:$F$8</c:f>
              <c:numCache>
                <c:formatCode>0%</c:formatCode>
                <c:ptCount val="2"/>
                <c:pt idx="0">
                  <c:v>0.7683386488837346</c:v>
                </c:pt>
                <c:pt idx="1">
                  <c:v>0.23166135111626596</c:v>
                </c:pt>
              </c:numCache>
            </c:numRef>
          </c:val>
        </c:ser>
        <c:firstSliceAng val="0"/>
      </c:pieChart>
    </c:plotArea>
    <c:legend>
      <c:legendPos val="r"/>
      <c:layout>
        <c:manualLayout>
          <c:xMode val="edge"/>
          <c:yMode val="edge"/>
          <c:x val="0.56942508588866259"/>
          <c:y val="9.4425410845768346E-2"/>
          <c:w val="0.41152742837945505"/>
          <c:h val="0.87225986169825664"/>
        </c:manualLayout>
      </c:layout>
      <c:txPr>
        <a:bodyPr/>
        <a:lstStyle/>
        <a:p>
          <a:pPr>
            <a:defRPr sz="1600" b="1"/>
          </a:pPr>
          <a:endParaRPr lang="fr-FR"/>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plotArea>
      <c:layout>
        <c:manualLayout>
          <c:layoutTarget val="inner"/>
          <c:xMode val="edge"/>
          <c:yMode val="edge"/>
          <c:x val="4.8396431343194095E-2"/>
          <c:y val="8.3866223776108598E-2"/>
          <c:w val="0.45896912099406217"/>
          <c:h val="0.82344459943052262"/>
        </c:manualLayout>
      </c:layout>
      <c:pieChart>
        <c:varyColors val="1"/>
        <c:ser>
          <c:idx val="0"/>
          <c:order val="0"/>
          <c:explosion val="5"/>
          <c:dPt>
            <c:idx val="0"/>
            <c:spPr>
              <a:solidFill>
                <a:srgbClr val="FFC000"/>
              </a:solidFill>
            </c:spPr>
          </c:dPt>
          <c:dPt>
            <c:idx val="1"/>
            <c:spPr>
              <a:solidFill>
                <a:srgbClr val="92D050"/>
              </a:solidFill>
            </c:spPr>
          </c:dPt>
          <c:dLbls>
            <c:txPr>
              <a:bodyPr/>
              <a:lstStyle/>
              <a:p>
                <a:pPr>
                  <a:defRPr sz="1800" b="1"/>
                </a:pPr>
                <a:endParaRPr lang="fr-FR"/>
              </a:p>
            </c:txPr>
            <c:showVal val="1"/>
            <c:showLeaderLines val="1"/>
          </c:dLbls>
          <c:cat>
            <c:strRef>
              <c:f>Feuil1!$E$14:$E$15</c:f>
              <c:strCache>
                <c:ptCount val="2"/>
                <c:pt idx="0">
                  <c:v>Part de l'assurance Automobile
</c:v>
                </c:pt>
                <c:pt idx="1">
                  <c:v>Autres branches d'assurance</c:v>
                </c:pt>
              </c:strCache>
            </c:strRef>
          </c:cat>
          <c:val>
            <c:numRef>
              <c:f>Feuil1!$F$14:$F$15</c:f>
              <c:numCache>
                <c:formatCode>0%</c:formatCode>
                <c:ptCount val="2"/>
                <c:pt idx="0">
                  <c:v>0.42053597315992292</c:v>
                </c:pt>
                <c:pt idx="1">
                  <c:v>0.57946402684007792</c:v>
                </c:pt>
              </c:numCache>
            </c:numRef>
          </c:val>
        </c:ser>
        <c:firstSliceAng val="0"/>
      </c:pieChart>
    </c:plotArea>
    <c:legend>
      <c:legendPos val="r"/>
      <c:layout>
        <c:manualLayout>
          <c:xMode val="edge"/>
          <c:yMode val="edge"/>
          <c:x val="0.55614429387124176"/>
          <c:y val="5.9732302836025902E-2"/>
          <c:w val="0.42252252210905"/>
          <c:h val="0.94026769716397463"/>
        </c:manualLayout>
      </c:layout>
      <c:txPr>
        <a:bodyPr/>
        <a:lstStyle/>
        <a:p>
          <a:pPr>
            <a:defRPr sz="1600" b="1"/>
          </a:pPr>
          <a:endParaRPr lang="fr-FR"/>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D1252-41CE-4FAD-97E5-112CAB4DD2BB}" type="datetimeFigureOut">
              <a:rPr lang="fr-FR" smtClean="0"/>
              <a:pPr/>
              <a:t>30/11/2020</a:t>
            </a:fld>
            <a:endParaRPr lang="fr-FR"/>
          </a:p>
        </p:txBody>
      </p:sp>
      <p:sp>
        <p:nvSpPr>
          <p:cNvPr id="4" name="Espace réservé de l'image des diapositives 3"/>
          <p:cNvSpPr>
            <a:spLocks noGrp="1" noRot="1" noChangeAspect="1"/>
          </p:cNvSpPr>
          <p:nvPr>
            <p:ph type="sldImg" idx="2"/>
          </p:nvPr>
        </p:nvSpPr>
        <p:spPr>
          <a:xfrm>
            <a:off x="369888" y="685800"/>
            <a:ext cx="61182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867E7-011A-4407-978C-22ECE75D6AE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8D867E7-011A-4407-978C-22ECE75D6AE9}"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t>De diagnostic est subdivisé en deux parties:</a:t>
            </a:r>
            <a:endParaRPr lang="fr-FR" dirty="0"/>
          </a:p>
        </p:txBody>
      </p:sp>
      <p:sp>
        <p:nvSpPr>
          <p:cNvPr id="4" name="Espace réservé du numéro de diapositive 3"/>
          <p:cNvSpPr>
            <a:spLocks noGrp="1"/>
          </p:cNvSpPr>
          <p:nvPr>
            <p:ph type="sldNum" sz="quarter" idx="10"/>
          </p:nvPr>
        </p:nvSpPr>
        <p:spPr/>
        <p:txBody>
          <a:bodyPr/>
          <a:lstStyle/>
          <a:p>
            <a:fld id="{58D867E7-011A-4407-978C-22ECE75D6AE9}" type="slidenum">
              <a:rPr lang="fr-FR" smtClean="0"/>
              <a:pPr/>
              <a:t>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Le consortium devra appuyer le CGA dans :</a:t>
            </a:r>
          </a:p>
          <a:p>
            <a:endParaRPr lang="fr-FR" dirty="0"/>
          </a:p>
        </p:txBody>
      </p:sp>
      <p:sp>
        <p:nvSpPr>
          <p:cNvPr id="4" name="Espace réservé du numéro de diapositive 3"/>
          <p:cNvSpPr>
            <a:spLocks noGrp="1"/>
          </p:cNvSpPr>
          <p:nvPr>
            <p:ph type="sldNum" sz="quarter" idx="10"/>
          </p:nvPr>
        </p:nvSpPr>
        <p:spPr/>
        <p:txBody>
          <a:bodyPr/>
          <a:lstStyle/>
          <a:p>
            <a:fld id="{58D867E7-011A-4407-978C-22ECE75D6AE9}" type="slidenum">
              <a:rPr lang="fr-FR" smtClean="0"/>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8091" y="2130429"/>
            <a:ext cx="10405031"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836182" y="3886200"/>
            <a:ext cx="856884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081613ED-18ED-4D30-ABE2-109B5445D6CA}" type="datetime1">
              <a:rPr lang="fr-FR" smtClean="0"/>
              <a:pPr/>
              <a:t>30/11/2020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38020FD-0389-4241-86CC-17F1F06A4198}" type="datetime1">
              <a:rPr lang="fr-FR" smtClean="0"/>
              <a:pPr/>
              <a:t>30/11/2020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74879" y="274642"/>
            <a:ext cx="2754273"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612062" y="274642"/>
            <a:ext cx="8058799"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130CFD11-DA35-4E9E-8F76-4EFE1FD42EEA}" type="datetime1">
              <a:rPr lang="fr-FR" smtClean="0"/>
              <a:pPr/>
              <a:t>30/11/2020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7E3DFB8-FE1E-4594-86BC-11012730A031}" type="datetime1">
              <a:rPr lang="fr-FR" smtClean="0"/>
              <a:pPr/>
              <a:t>30/11/2020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6972" y="4406903"/>
            <a:ext cx="10405031"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966972" y="2906717"/>
            <a:ext cx="104050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0422B4C-B37F-49B9-9595-F324497F5878}" type="datetime1">
              <a:rPr lang="fr-FR" smtClean="0"/>
              <a:pPr/>
              <a:t>30/11/2020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612061" y="1600204"/>
            <a:ext cx="54065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222616" y="1600204"/>
            <a:ext cx="54065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44D30BC6-871D-447F-B713-0700E8F4AF01}" type="datetime1">
              <a:rPr lang="fr-FR" smtClean="0"/>
              <a:pPr/>
              <a:t>30/11/2020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612062" y="1535113"/>
            <a:ext cx="54086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12062" y="2174875"/>
            <a:ext cx="54086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218368" y="1535113"/>
            <a:ext cx="54107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218368" y="2174875"/>
            <a:ext cx="54107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34C5D6D0-7C4C-450E-9D23-E74E43202D4F}" type="datetime1">
              <a:rPr lang="fr-FR" smtClean="0"/>
              <a:pPr/>
              <a:t>30/11/2020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EF8678BC-4AA2-4020-A634-1BAD4167B6D8}" type="datetime1">
              <a:rPr lang="fr-FR" smtClean="0"/>
              <a:pPr/>
              <a:t>30/11/2020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288F4D-5420-4BE1-9E7A-DE516AEB5777}" type="datetime1">
              <a:rPr lang="fr-FR" smtClean="0"/>
              <a:pPr/>
              <a:t>30/11/2020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2064" y="273050"/>
            <a:ext cx="4027275"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4785975" y="273054"/>
            <a:ext cx="68431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612064" y="1435103"/>
            <a:ext cx="402727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C41FC6-C9F0-4DF0-A1C9-C2F2B05EEC26}" type="datetime1">
              <a:rPr lang="fr-FR" smtClean="0"/>
              <a:pPr/>
              <a:t>30/11/2020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99363" y="4800601"/>
            <a:ext cx="7344728"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2399363" y="612775"/>
            <a:ext cx="73447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2399363" y="5367339"/>
            <a:ext cx="73447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58B9D63-4310-4BBE-9697-0D3226F37F8D}" type="datetime1">
              <a:rPr lang="fr-FR" smtClean="0"/>
              <a:pPr/>
              <a:t>30/11/2020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61" y="274638"/>
            <a:ext cx="11017092"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612061" y="1600204"/>
            <a:ext cx="11017092"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612061" y="6356354"/>
            <a:ext cx="285628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622CE-8B86-45FD-AC4A-B7C15130CAF6}" type="datetime1">
              <a:rPr lang="fr-FR" smtClean="0"/>
              <a:pPr/>
              <a:t>30/11/2020</a:t>
            </a:fld>
            <a:endParaRPr lang="fr-BE"/>
          </a:p>
        </p:txBody>
      </p:sp>
      <p:sp>
        <p:nvSpPr>
          <p:cNvPr id="5" name="Espace réservé du pied de page 4"/>
          <p:cNvSpPr>
            <a:spLocks noGrp="1"/>
          </p:cNvSpPr>
          <p:nvPr>
            <p:ph type="ftr" sz="quarter" idx="3"/>
          </p:nvPr>
        </p:nvSpPr>
        <p:spPr>
          <a:xfrm>
            <a:off x="4182415" y="6356354"/>
            <a:ext cx="387638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772869" y="6356354"/>
            <a:ext cx="28562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ga.png"/>
          <p:cNvPicPr>
            <a:picLocks noChangeAspect="1"/>
          </p:cNvPicPr>
          <p:nvPr/>
        </p:nvPicPr>
        <p:blipFill>
          <a:blip r:embed="rId2" cstate="print"/>
          <a:stretch>
            <a:fillRect/>
          </a:stretch>
        </p:blipFill>
        <p:spPr>
          <a:xfrm>
            <a:off x="4048904" y="1428736"/>
            <a:ext cx="6143668" cy="1357321"/>
          </a:xfrm>
          <a:prstGeom prst="rect">
            <a:avLst/>
          </a:prstGeom>
        </p:spPr>
      </p:pic>
      <p:sp>
        <p:nvSpPr>
          <p:cNvPr id="6" name="Rectangle 5"/>
          <p:cNvSpPr/>
          <p:nvPr/>
        </p:nvSpPr>
        <p:spPr>
          <a:xfrm>
            <a:off x="13648" y="0"/>
            <a:ext cx="2295201" cy="68580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332867" y="0"/>
            <a:ext cx="9908346" cy="12858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2332867" y="2928958"/>
            <a:ext cx="9908346" cy="392904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2486471" y="3462883"/>
            <a:ext cx="9563515" cy="1446550"/>
          </a:xfrm>
          <a:prstGeom prst="rect">
            <a:avLst/>
          </a:prstGeom>
          <a:noFill/>
        </p:spPr>
        <p:txBody>
          <a:bodyPr wrap="square" rtlCol="0">
            <a:spAutoFit/>
          </a:bodyPr>
          <a:lstStyle/>
          <a:p>
            <a:pPr algn="ctr"/>
            <a:r>
              <a:rPr lang="fr-FR" sz="4400" b="1" dirty="0" smtClean="0">
                <a:solidFill>
                  <a:schemeClr val="bg1"/>
                </a:solidFill>
              </a:rPr>
              <a:t>Mise en place d’une règle de solvabilité basée sur les risques </a:t>
            </a:r>
            <a:endParaRPr lang="fr-FR" sz="4400" b="1" dirty="0">
              <a:solidFill>
                <a:schemeClr val="bg1"/>
              </a:solidFill>
            </a:endParaRPr>
          </a:p>
        </p:txBody>
      </p:sp>
      <p:sp>
        <p:nvSpPr>
          <p:cNvPr id="12" name="ZoneTexte 11"/>
          <p:cNvSpPr txBox="1"/>
          <p:nvPr/>
        </p:nvSpPr>
        <p:spPr>
          <a:xfrm>
            <a:off x="7335052" y="6143644"/>
            <a:ext cx="4893531" cy="461665"/>
          </a:xfrm>
          <a:prstGeom prst="rect">
            <a:avLst/>
          </a:prstGeom>
          <a:noFill/>
        </p:spPr>
        <p:txBody>
          <a:bodyPr wrap="square" rtlCol="0">
            <a:spAutoFit/>
          </a:bodyPr>
          <a:lstStyle/>
          <a:p>
            <a:r>
              <a:rPr lang="en-US" sz="2400" b="1" dirty="0" smtClean="0">
                <a:solidFill>
                  <a:schemeClr val="bg1"/>
                </a:solidFill>
              </a:rPr>
              <a:t>Conférence GCAF - 1 Décembre 2020</a:t>
            </a:r>
          </a:p>
        </p:txBody>
      </p:sp>
      <p:pic>
        <p:nvPicPr>
          <p:cNvPr id="8196" name="Picture 4" descr="Nawaat – بيان: رجّع الكاميرا و هات الحقيقة"/>
          <p:cNvPicPr>
            <a:picLocks noChangeAspect="1" noChangeArrowheads="1"/>
          </p:cNvPicPr>
          <p:nvPr/>
        </p:nvPicPr>
        <p:blipFill>
          <a:blip r:embed="rId3" cstate="print"/>
          <a:srcRect/>
          <a:stretch>
            <a:fillRect/>
          </a:stretch>
        </p:blipFill>
        <p:spPr bwMode="auto">
          <a:xfrm>
            <a:off x="57930" y="285729"/>
            <a:ext cx="2158297" cy="1000132"/>
          </a:xfrm>
          <a:prstGeom prst="rect">
            <a:avLst/>
          </a:prstGeom>
          <a:noFill/>
        </p:spPr>
      </p:pic>
      <p:sp>
        <p:nvSpPr>
          <p:cNvPr id="13" name="ZoneTexte 12"/>
          <p:cNvSpPr txBox="1"/>
          <p:nvPr/>
        </p:nvSpPr>
        <p:spPr>
          <a:xfrm>
            <a:off x="4158358" y="500046"/>
            <a:ext cx="5534148" cy="646331"/>
          </a:xfrm>
          <a:prstGeom prst="rect">
            <a:avLst/>
          </a:prstGeom>
          <a:noFill/>
        </p:spPr>
        <p:txBody>
          <a:bodyPr wrap="square" rtlCol="0">
            <a:spAutoFit/>
          </a:bodyPr>
          <a:lstStyle/>
          <a:p>
            <a:r>
              <a:rPr lang="en-US" sz="3600" b="1" dirty="0" smtClean="0">
                <a:solidFill>
                  <a:srgbClr val="FF9900"/>
                </a:solidFill>
                <a:latin typeface="Andalus" pitchFamily="18" charset="-78"/>
                <a:cs typeface="Andalus" pitchFamily="18" charset="-78"/>
              </a:rPr>
              <a:t>REPUBLIQUE   TUNISIENNE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8442" y="714356"/>
            <a:ext cx="11017092" cy="868346"/>
          </a:xfrm>
        </p:spPr>
        <p:txBody>
          <a:bodyPr>
            <a:normAutofit/>
          </a:bodyPr>
          <a:lstStyle/>
          <a:p>
            <a:r>
              <a:rPr lang="fr-FR" sz="4000" b="1" dirty="0" smtClean="0">
                <a:solidFill>
                  <a:srgbClr val="C00000"/>
                </a:solidFill>
              </a:rPr>
              <a:t>Présentation du CGA</a:t>
            </a:r>
            <a:endParaRPr lang="fr-FR" sz="3600" b="1" dirty="0" smtClean="0"/>
          </a:p>
        </p:txBody>
      </p:sp>
      <p:sp>
        <p:nvSpPr>
          <p:cNvPr id="3" name="Espace réservé du contenu 2"/>
          <p:cNvSpPr>
            <a:spLocks noGrp="1"/>
          </p:cNvSpPr>
          <p:nvPr>
            <p:ph idx="1"/>
          </p:nvPr>
        </p:nvSpPr>
        <p:spPr>
          <a:xfrm>
            <a:off x="477004" y="1500174"/>
            <a:ext cx="11144328" cy="5072098"/>
          </a:xfrm>
        </p:spPr>
        <p:txBody>
          <a:bodyPr>
            <a:normAutofit fontScale="85000" lnSpcReduction="10000"/>
          </a:bodyPr>
          <a:lstStyle/>
          <a:p>
            <a:pPr marL="0" algn="just">
              <a:buNone/>
            </a:pPr>
            <a:r>
              <a:rPr lang="fr-FR" sz="2400" dirty="0" smtClean="0"/>
              <a:t>Le Comité Général des Assurances </a:t>
            </a:r>
            <a:r>
              <a:rPr lang="fr-FR" sz="2400" b="1" dirty="0" smtClean="0">
                <a:solidFill>
                  <a:schemeClr val="accent1">
                    <a:lumMod val="75000"/>
                  </a:schemeClr>
                </a:solidFill>
              </a:rPr>
              <a:t>«CGA» </a:t>
            </a:r>
            <a:r>
              <a:rPr lang="fr-FR" sz="2400" dirty="0" smtClean="0"/>
              <a:t>est l’autorité de supervision du secteur des assurances en Tunisie. </a:t>
            </a:r>
          </a:p>
          <a:p>
            <a:pPr marL="0" algn="just">
              <a:buNone/>
            </a:pPr>
            <a:r>
              <a:rPr lang="fr-FR" sz="2400" dirty="0" smtClean="0"/>
              <a:t>Le CGA veille à la </a:t>
            </a:r>
            <a:r>
              <a:rPr lang="fr-FR" sz="2400" b="1" dirty="0" smtClean="0"/>
              <a:t>protection des droits </a:t>
            </a:r>
            <a:r>
              <a:rPr lang="fr-FR" sz="2400" dirty="0" smtClean="0"/>
              <a:t>des assurés et des bénéficiaires des contrats d’assurance et à la </a:t>
            </a:r>
            <a:r>
              <a:rPr lang="fr-FR" sz="2400" b="1" dirty="0" smtClean="0"/>
              <a:t>solidité de l'assise financière </a:t>
            </a:r>
            <a:r>
              <a:rPr lang="fr-FR" sz="2400" dirty="0" smtClean="0"/>
              <a:t>des sociétés d’assurance et des sociétés de réassurance et leur capacité à honorer leurs </a:t>
            </a:r>
            <a:r>
              <a:rPr lang="fr-FR" sz="2400" dirty="0" smtClean="0"/>
              <a:t>engagements.</a:t>
            </a:r>
            <a:endParaRPr lang="fr-FR" sz="2400" dirty="0" smtClean="0"/>
          </a:p>
          <a:p>
            <a:pPr marL="0" algn="just">
              <a:buNone/>
            </a:pPr>
            <a:endParaRPr lang="fr-FR" sz="2400" dirty="0" smtClean="0"/>
          </a:p>
          <a:p>
            <a:pPr marL="0" algn="just">
              <a:buNone/>
            </a:pPr>
            <a:r>
              <a:rPr lang="fr-FR" sz="2400" b="1" u="sng" dirty="0" smtClean="0"/>
              <a:t>Création</a:t>
            </a:r>
          </a:p>
          <a:p>
            <a:pPr marL="0" algn="just">
              <a:buNone/>
            </a:pPr>
            <a:r>
              <a:rPr lang="fr-FR" sz="2400" dirty="0" smtClean="0"/>
              <a:t>La loi n° 2008-8 du 13 février 2008 modifiant et complétant le code des assurances.</a:t>
            </a:r>
          </a:p>
          <a:p>
            <a:pPr marL="0" algn="just">
              <a:buNone/>
            </a:pPr>
            <a:endParaRPr lang="fr-FR" sz="2400" dirty="0" smtClean="0"/>
          </a:p>
          <a:p>
            <a:pPr marL="0" algn="just">
              <a:buNone/>
            </a:pPr>
            <a:r>
              <a:rPr lang="fr-FR" sz="2400" b="1" u="sng" dirty="0" smtClean="0"/>
              <a:t>Missions </a:t>
            </a:r>
          </a:p>
          <a:p>
            <a:pPr marL="0" algn="just">
              <a:buNone/>
            </a:pPr>
            <a:r>
              <a:rPr lang="fr-FR" sz="2400" dirty="0" smtClean="0"/>
              <a:t>- Le contrôle des sociétés d’assurance, des sociétés de réassurance et des professions liées au secteur des assurances et du suivi de leurs activités.</a:t>
            </a:r>
          </a:p>
          <a:p>
            <a:pPr algn="just">
              <a:buNone/>
            </a:pPr>
            <a:r>
              <a:rPr lang="fr-FR" sz="2400" dirty="0" smtClean="0"/>
              <a:t>- L'étude des questions d'ordre législatif, réglementaire et organisationnel se rapportant au secteur.</a:t>
            </a:r>
          </a:p>
          <a:p>
            <a:pPr algn="just">
              <a:buNone/>
            </a:pPr>
            <a:r>
              <a:rPr lang="fr-FR" sz="2400" dirty="0" smtClean="0"/>
              <a:t>- L'étude des questions d’ordre technique et économique se rapportant au développement du secteur des </a:t>
            </a:r>
          </a:p>
          <a:p>
            <a:pPr algn="just">
              <a:buNone/>
            </a:pPr>
            <a:r>
              <a:rPr lang="fr-FR" sz="2400" dirty="0" smtClean="0"/>
              <a:t>assurances et à son organisation et la présentation des propositions à cet effet au ministre des finances.</a:t>
            </a:r>
          </a:p>
          <a:p>
            <a:pPr>
              <a:buNone/>
            </a:pPr>
            <a:endParaRPr lang="fr-FR" sz="2400" u="sng" dirty="0" smtClean="0"/>
          </a:p>
          <a:p>
            <a:pPr>
              <a:buNone/>
            </a:pPr>
            <a:endParaRPr lang="fr-FR" sz="2400" u="sng" dirty="0" smtClean="0"/>
          </a:p>
        </p:txBody>
      </p:sp>
      <p:sp>
        <p:nvSpPr>
          <p:cNvPr id="4" name="Espace réservé du numéro de diapositive 3"/>
          <p:cNvSpPr>
            <a:spLocks noGrp="1"/>
          </p:cNvSpPr>
          <p:nvPr>
            <p:ph type="sldNum" sz="quarter" idx="12"/>
          </p:nvPr>
        </p:nvSpPr>
        <p:spPr/>
        <p:txBody>
          <a:bodyPr/>
          <a:lstStyle/>
          <a:p>
            <a:fld id="{CF4668DC-857F-487D-BFFA-8C0CA5037977}" type="slidenum">
              <a:rPr lang="fr-BE" sz="1400" b="1" smtClean="0">
                <a:solidFill>
                  <a:srgbClr val="C00000"/>
                </a:solidFill>
              </a:rPr>
              <a:pPr/>
              <a:t>2</a:t>
            </a:fld>
            <a:endParaRPr lang="fr-BE" sz="1400" b="1" dirty="0">
              <a:solidFill>
                <a:srgbClr val="C00000"/>
              </a:solidFill>
            </a:endParaRPr>
          </a:p>
        </p:txBody>
      </p:sp>
      <p:pic>
        <p:nvPicPr>
          <p:cNvPr id="5" name="Image 4" descr="cga.png"/>
          <p:cNvPicPr>
            <a:picLocks noChangeAspect="1"/>
          </p:cNvPicPr>
          <p:nvPr/>
        </p:nvPicPr>
        <p:blipFill>
          <a:blip r:embed="rId3" cstate="print"/>
          <a:stretch>
            <a:fillRect/>
          </a:stretch>
        </p:blipFill>
        <p:spPr>
          <a:xfrm>
            <a:off x="1147968" y="43283"/>
            <a:ext cx="2931049" cy="500065"/>
          </a:xfrm>
          <a:prstGeom prst="rect">
            <a:avLst/>
          </a:prstGeom>
        </p:spPr>
      </p:pic>
      <p:sp>
        <p:nvSpPr>
          <p:cNvPr id="6" name="Arrondir un rectangle à un seul coin 5"/>
          <p:cNvSpPr/>
          <p:nvPr/>
        </p:nvSpPr>
        <p:spPr>
          <a:xfrm>
            <a:off x="3" y="571480"/>
            <a:ext cx="11571811" cy="214314"/>
          </a:xfrm>
          <a:prstGeom prst="round1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765040" y="0"/>
            <a:ext cx="286907" cy="785794"/>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8442" y="714356"/>
            <a:ext cx="11017092" cy="785818"/>
          </a:xfrm>
          <a:noFill/>
        </p:spPr>
        <p:txBody>
          <a:bodyPr>
            <a:normAutofit/>
          </a:bodyPr>
          <a:lstStyle/>
          <a:p>
            <a:r>
              <a:rPr lang="fr-FR" sz="3600" b="1" dirty="0" smtClean="0">
                <a:solidFill>
                  <a:srgbClr val="C00000"/>
                </a:solidFill>
                <a:ea typeface="+mn-ea"/>
                <a:cs typeface="+mn-cs"/>
              </a:rPr>
              <a:t>Secteur des assurances en Tunisie Chiffre clés en 2019</a:t>
            </a:r>
          </a:p>
        </p:txBody>
      </p:sp>
      <p:sp>
        <p:nvSpPr>
          <p:cNvPr id="3" name="Espace réservé du contenu 2"/>
          <p:cNvSpPr>
            <a:spLocks noGrp="1"/>
          </p:cNvSpPr>
          <p:nvPr>
            <p:ph idx="1"/>
          </p:nvPr>
        </p:nvSpPr>
        <p:spPr>
          <a:xfrm>
            <a:off x="619880" y="1500174"/>
            <a:ext cx="11017092" cy="5072098"/>
          </a:xfrm>
        </p:spPr>
        <p:txBody>
          <a:bodyPr>
            <a:normAutofit fontScale="62500" lnSpcReduction="20000"/>
          </a:bodyPr>
          <a:lstStyle/>
          <a:p>
            <a:r>
              <a:rPr lang="fr-FR" dirty="0" smtClean="0"/>
              <a:t>Sociétés d’assurance : </a:t>
            </a:r>
            <a:r>
              <a:rPr lang="fr-FR" b="1" dirty="0" smtClean="0"/>
              <a:t>22</a:t>
            </a:r>
            <a:r>
              <a:rPr lang="fr-FR" dirty="0" smtClean="0"/>
              <a:t> et </a:t>
            </a:r>
            <a:r>
              <a:rPr lang="fr-FR" b="1" dirty="0" smtClean="0"/>
              <a:t>1</a:t>
            </a:r>
            <a:r>
              <a:rPr lang="fr-FR" dirty="0" smtClean="0"/>
              <a:t> société de réassurance  </a:t>
            </a:r>
          </a:p>
          <a:p>
            <a:r>
              <a:rPr lang="fr-FR" dirty="0" smtClean="0"/>
              <a:t>Agents d’assurance : </a:t>
            </a:r>
            <a:r>
              <a:rPr lang="fr-FR" b="1" dirty="0" smtClean="0"/>
              <a:t>1049</a:t>
            </a:r>
          </a:p>
          <a:p>
            <a:r>
              <a:rPr lang="fr-FR" dirty="0" smtClean="0"/>
              <a:t>Courtiers : </a:t>
            </a:r>
            <a:r>
              <a:rPr lang="fr-FR" b="1" dirty="0" smtClean="0"/>
              <a:t>63</a:t>
            </a:r>
          </a:p>
          <a:p>
            <a:r>
              <a:rPr lang="fr-FR" dirty="0" smtClean="0"/>
              <a:t>Producteurs vie : </a:t>
            </a:r>
            <a:r>
              <a:rPr lang="fr-FR" b="1" dirty="0" smtClean="0"/>
              <a:t>98</a:t>
            </a:r>
          </a:p>
          <a:p>
            <a:pPr>
              <a:buNone/>
            </a:pPr>
            <a:endParaRPr lang="fr-FR" dirty="0" smtClean="0"/>
          </a:p>
          <a:p>
            <a:r>
              <a:rPr lang="fr-FR" dirty="0" smtClean="0"/>
              <a:t>Chiffre d'affaires sectoriel</a:t>
            </a:r>
            <a:r>
              <a:rPr lang="fr-FR" b="1" dirty="0" smtClean="0"/>
              <a:t>: 2414 M.D (863 M.USD)</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Total des placements: </a:t>
            </a:r>
            <a:r>
              <a:rPr lang="fr-FR" b="1" dirty="0" smtClean="0"/>
              <a:t>6196 M.D (2214 M.USD) </a:t>
            </a:r>
            <a:r>
              <a:rPr lang="fr-FR" dirty="0" smtClean="0"/>
              <a:t/>
            </a:r>
            <a:br>
              <a:rPr lang="fr-FR" dirty="0" smtClean="0"/>
            </a:br>
            <a:endParaRPr lang="fr-FR" dirty="0" smtClean="0"/>
          </a:p>
          <a:p>
            <a:r>
              <a:rPr lang="fr-FR" dirty="0" smtClean="0"/>
              <a:t>Total des provisions techniques: </a:t>
            </a:r>
            <a:r>
              <a:rPr lang="fr-FR" b="1" dirty="0" smtClean="0"/>
              <a:t>5525 M.D  (1974 M.USD)</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z="1400" b="1" smtClean="0">
                <a:solidFill>
                  <a:srgbClr val="C00000"/>
                </a:solidFill>
              </a:rPr>
              <a:pPr/>
              <a:t>3</a:t>
            </a:fld>
            <a:endParaRPr lang="fr-BE" sz="1400" b="1">
              <a:solidFill>
                <a:srgbClr val="C00000"/>
              </a:solidFill>
            </a:endParaRPr>
          </a:p>
        </p:txBody>
      </p:sp>
      <p:pic>
        <p:nvPicPr>
          <p:cNvPr id="5" name="Image 4" descr="cga.png"/>
          <p:cNvPicPr>
            <a:picLocks noChangeAspect="1"/>
          </p:cNvPicPr>
          <p:nvPr/>
        </p:nvPicPr>
        <p:blipFill>
          <a:blip r:embed="rId2" cstate="print"/>
          <a:stretch>
            <a:fillRect/>
          </a:stretch>
        </p:blipFill>
        <p:spPr>
          <a:xfrm>
            <a:off x="1147968" y="43283"/>
            <a:ext cx="2931049" cy="500065"/>
          </a:xfrm>
          <a:prstGeom prst="rect">
            <a:avLst/>
          </a:prstGeom>
        </p:spPr>
      </p:pic>
      <p:sp>
        <p:nvSpPr>
          <p:cNvPr id="6" name="Arrondir un rectangle à un seul coin 5"/>
          <p:cNvSpPr/>
          <p:nvPr/>
        </p:nvSpPr>
        <p:spPr>
          <a:xfrm>
            <a:off x="3" y="571480"/>
            <a:ext cx="11571811" cy="214314"/>
          </a:xfrm>
          <a:prstGeom prst="round1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765040" y="0"/>
            <a:ext cx="286907" cy="785794"/>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8" name="Graphique 7"/>
          <p:cNvGraphicFramePr/>
          <p:nvPr/>
        </p:nvGraphicFramePr>
        <p:xfrm>
          <a:off x="1977202" y="3286124"/>
          <a:ext cx="3857652" cy="20002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p:nvPr/>
        </p:nvGraphicFramePr>
        <p:xfrm>
          <a:off x="6763548" y="3071810"/>
          <a:ext cx="4357718" cy="242889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ox(in)">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ox(in)">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ga.png"/>
          <p:cNvPicPr>
            <a:picLocks noChangeAspect="1"/>
          </p:cNvPicPr>
          <p:nvPr/>
        </p:nvPicPr>
        <p:blipFill>
          <a:blip r:embed="rId2" cstate="print"/>
          <a:stretch>
            <a:fillRect/>
          </a:stretch>
        </p:blipFill>
        <p:spPr>
          <a:xfrm>
            <a:off x="1147968" y="43283"/>
            <a:ext cx="2931049" cy="500065"/>
          </a:xfrm>
          <a:prstGeom prst="rect">
            <a:avLst/>
          </a:prstGeom>
        </p:spPr>
      </p:pic>
      <p:sp>
        <p:nvSpPr>
          <p:cNvPr id="5" name="Arrondir un rectangle à un seul coin 4"/>
          <p:cNvSpPr/>
          <p:nvPr/>
        </p:nvSpPr>
        <p:spPr>
          <a:xfrm>
            <a:off x="3" y="571480"/>
            <a:ext cx="11571811" cy="214314"/>
          </a:xfrm>
          <a:prstGeom prst="round1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65040" y="0"/>
            <a:ext cx="286907" cy="785794"/>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78132" y="857232"/>
            <a:ext cx="11143200" cy="5724644"/>
          </a:xfrm>
          <a:prstGeom prst="rect">
            <a:avLst/>
          </a:prstGeom>
          <a:noFill/>
        </p:spPr>
        <p:txBody>
          <a:bodyPr wrap="square" rtlCol="0">
            <a:spAutoFit/>
          </a:bodyPr>
          <a:lstStyle/>
          <a:p>
            <a:pPr algn="ctr"/>
            <a:r>
              <a:rPr lang="fr-FR" sz="3200" b="1" dirty="0" smtClean="0">
                <a:solidFill>
                  <a:srgbClr val="C00000"/>
                </a:solidFill>
                <a:latin typeface="+mj-lt"/>
              </a:rPr>
              <a:t>Solvabilité Basée sur les Risques « SBR »</a:t>
            </a:r>
            <a:endParaRPr lang="fr-FR" sz="2800" b="1" dirty="0" smtClean="0">
              <a:latin typeface="+mj-lt"/>
            </a:endParaRPr>
          </a:p>
          <a:p>
            <a:pPr algn="just"/>
            <a:endParaRPr lang="fr-FR" sz="1000" b="1" dirty="0" smtClean="0"/>
          </a:p>
          <a:p>
            <a:pPr algn="just"/>
            <a:r>
              <a:rPr lang="fr-FR" sz="2000" dirty="0" smtClean="0"/>
              <a:t>Le CGA s’est engagé dans </a:t>
            </a:r>
            <a:r>
              <a:rPr lang="fr-FR" sz="2000" b="1" dirty="0" smtClean="0">
                <a:solidFill>
                  <a:schemeClr val="accent1">
                    <a:lumMod val="75000"/>
                  </a:schemeClr>
                </a:solidFill>
              </a:rPr>
              <a:t>un projet de refonte du code des assurances </a:t>
            </a:r>
            <a:r>
              <a:rPr lang="fr-FR" sz="2000" dirty="0" smtClean="0"/>
              <a:t>dans une optique de modernisation  du secteur des assurances afin de </a:t>
            </a:r>
            <a:r>
              <a:rPr lang="fr-FR" sz="2000" b="1" dirty="0" smtClean="0"/>
              <a:t>se conformer essentiellement aux principes de base d’assurance édictés par l’IAIS</a:t>
            </a:r>
            <a:r>
              <a:rPr lang="fr-FR" sz="2000" dirty="0" smtClean="0"/>
              <a:t>.</a:t>
            </a:r>
          </a:p>
          <a:p>
            <a:pPr algn="just"/>
            <a:r>
              <a:rPr lang="fr-FR" sz="2000" dirty="0" smtClean="0"/>
              <a:t>Cette refonte a touché plusieurs volets dont notamment </a:t>
            </a:r>
            <a:r>
              <a:rPr lang="fr-FR" sz="2000" b="1" dirty="0" smtClean="0">
                <a:solidFill>
                  <a:schemeClr val="accent1">
                    <a:lumMod val="75000"/>
                  </a:schemeClr>
                </a:solidFill>
              </a:rPr>
              <a:t>l’adoption d’une règle de solvabilité basée sur les risques</a:t>
            </a:r>
            <a:r>
              <a:rPr lang="fr-FR" sz="2000" dirty="0" smtClean="0"/>
              <a:t> qui vient remplacer le cadre actuel de solvabilité 1.</a:t>
            </a:r>
          </a:p>
          <a:p>
            <a:pPr algn="just"/>
            <a:endParaRPr lang="fr-FR" sz="1000" dirty="0" smtClean="0"/>
          </a:p>
          <a:p>
            <a:pPr algn="just"/>
            <a:r>
              <a:rPr lang="fr-FR" sz="2400" b="1" dirty="0" smtClean="0">
                <a:solidFill>
                  <a:srgbClr val="D20000"/>
                </a:solidFill>
              </a:rPr>
              <a:t>Exigences qualitatives:</a:t>
            </a:r>
          </a:p>
          <a:p>
            <a:pPr algn="just"/>
            <a:r>
              <a:rPr lang="fr-FR" sz="2000" dirty="0" smtClean="0"/>
              <a:t>Le CGA a entamé depuis 2016 une démarche de mutation vers une nouvelle règle de solvabilité en renforçant le dispositif prudentiel relatif aux exigences qualitatives inspiré des principes de base de l’IAIS et notamment les </a:t>
            </a:r>
            <a:r>
              <a:rPr lang="fr-FR" sz="2000" dirty="0" err="1" smtClean="0"/>
              <a:t>ICPs</a:t>
            </a:r>
            <a:r>
              <a:rPr lang="fr-FR" sz="2000" dirty="0" smtClean="0"/>
              <a:t> 7 et 8.</a:t>
            </a:r>
          </a:p>
          <a:p>
            <a:pPr algn="just"/>
            <a:endParaRPr lang="fr-FR" sz="500" dirty="0" smtClean="0"/>
          </a:p>
          <a:p>
            <a:pPr algn="just"/>
            <a:r>
              <a:rPr lang="fr-FR" sz="2000" dirty="0" smtClean="0"/>
              <a:t>         Promulgation de la décision </a:t>
            </a:r>
            <a:r>
              <a:rPr lang="fr-FR" sz="2000" b="1" dirty="0" smtClean="0"/>
              <a:t>n° 1 du 13 juillet 2016 </a:t>
            </a:r>
            <a:r>
              <a:rPr lang="fr-FR" sz="2000" dirty="0" smtClean="0"/>
              <a:t>qui a instauré l’obligation de mise en place des:</a:t>
            </a:r>
          </a:p>
          <a:p>
            <a:pPr marL="540000" algn="just">
              <a:buFont typeface="Arial" pitchFamily="34" charset="0"/>
              <a:buChar char="•"/>
            </a:pPr>
            <a:r>
              <a:rPr lang="fr-FR" sz="2000" b="1" dirty="0" smtClean="0"/>
              <a:t> Fonctions d'audit interne, de gestion des risques, d'actuariat et de conformité </a:t>
            </a:r>
            <a:r>
              <a:rPr lang="fr-FR" sz="2000" dirty="0" smtClean="0"/>
              <a:t>au sein des sociétés d’assurance et de réassurance.</a:t>
            </a:r>
          </a:p>
          <a:p>
            <a:pPr marL="540000" algn="just">
              <a:buFont typeface="Arial" pitchFamily="34" charset="0"/>
              <a:buChar char="•"/>
            </a:pPr>
            <a:r>
              <a:rPr lang="fr-FR" sz="2000" b="1" dirty="0" smtClean="0"/>
              <a:t> Comités de «gestion des risques», «d’audit » et «de nominations et de rémunération ».</a:t>
            </a:r>
          </a:p>
          <a:p>
            <a:pPr algn="just"/>
            <a:endParaRPr lang="fr-FR" sz="500" b="1" dirty="0" smtClean="0"/>
          </a:p>
          <a:p>
            <a:pPr algn="just"/>
            <a:r>
              <a:rPr lang="fr-FR" sz="2000" b="1" dirty="0" smtClean="0">
                <a:solidFill>
                  <a:schemeClr val="accent1">
                    <a:lumMod val="75000"/>
                  </a:schemeClr>
                </a:solidFill>
              </a:rPr>
              <a:t>Ces exigences ont été transposées dans le projet du code des assurances (art.218 à 243) auxquelles ont été ajoutées d’autres exigences comme l’obligation de nomination d’administrateurs indépendants.</a:t>
            </a:r>
            <a:endParaRPr lang="fr-FR" sz="1000" b="1" dirty="0" smtClean="0">
              <a:solidFill>
                <a:schemeClr val="accent1">
                  <a:lumMod val="75000"/>
                </a:schemeClr>
              </a:solidFill>
            </a:endParaRPr>
          </a:p>
        </p:txBody>
      </p:sp>
      <p:sp>
        <p:nvSpPr>
          <p:cNvPr id="8" name="Espace réservé du numéro de diapositive 7"/>
          <p:cNvSpPr>
            <a:spLocks noGrp="1"/>
          </p:cNvSpPr>
          <p:nvPr>
            <p:ph type="sldNum" sz="quarter" idx="12"/>
          </p:nvPr>
        </p:nvSpPr>
        <p:spPr/>
        <p:txBody>
          <a:bodyPr/>
          <a:lstStyle/>
          <a:p>
            <a:fld id="{CF4668DC-857F-487D-BFFA-8C0CA5037977}" type="slidenum">
              <a:rPr lang="fr-BE" sz="1400" b="1" smtClean="0">
                <a:solidFill>
                  <a:srgbClr val="C00000"/>
                </a:solidFill>
              </a:rPr>
              <a:pPr/>
              <a:t>4</a:t>
            </a:fld>
            <a:endParaRPr lang="fr-BE" sz="1400" b="1" dirty="0">
              <a:solidFill>
                <a:srgbClr val="C00000"/>
              </a:solidFill>
            </a:endParaRPr>
          </a:p>
        </p:txBody>
      </p:sp>
      <p:sp>
        <p:nvSpPr>
          <p:cNvPr id="9" name="Flèche droite 8"/>
          <p:cNvSpPr/>
          <p:nvPr/>
        </p:nvSpPr>
        <p:spPr>
          <a:xfrm>
            <a:off x="524344" y="4643446"/>
            <a:ext cx="524164" cy="285752"/>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checkerboard(across)">
                                      <p:cBhvr>
                                        <p:cTn id="19" dur="500"/>
                                        <p:tgtEl>
                                          <p:spTgt spid="7">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anim calcmode="lin" valueType="num">
                                      <p:cBhvr additive="base">
                                        <p:cTn id="24"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1"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 calcmode="lin" valueType="num">
                                      <p:cBhvr additive="base">
                                        <p:cTn id="3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anim calcmode="lin" valueType="num">
                                      <p:cBhvr additive="base">
                                        <p:cTn id="39"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anim calcmode="lin" valueType="num">
                                      <p:cBhvr additive="base">
                                        <p:cTn id="43"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12" end="12"/>
                                            </p:txEl>
                                          </p:spTgt>
                                        </p:tgtEl>
                                        <p:attrNameLst>
                                          <p:attrName>style.visibility</p:attrName>
                                        </p:attrNameLst>
                                      </p:cBhvr>
                                      <p:to>
                                        <p:strVal val="visible"/>
                                      </p:to>
                                    </p:set>
                                    <p:anim calcmode="lin" valueType="num">
                                      <p:cBhvr additive="base">
                                        <p:cTn id="49"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9880" y="785794"/>
            <a:ext cx="11017092" cy="5786478"/>
          </a:xfrm>
        </p:spPr>
        <p:txBody>
          <a:bodyPr>
            <a:noAutofit/>
          </a:bodyPr>
          <a:lstStyle/>
          <a:p>
            <a:pPr marL="0" indent="-457200" algn="just">
              <a:spcBef>
                <a:spcPts val="0"/>
              </a:spcBef>
              <a:buNone/>
            </a:pPr>
            <a:r>
              <a:rPr lang="fr-FR" sz="2400" b="1" dirty="0" smtClean="0">
                <a:solidFill>
                  <a:srgbClr val="D20000"/>
                </a:solidFill>
              </a:rPr>
              <a:t>Exigences quantitatives</a:t>
            </a:r>
          </a:p>
          <a:p>
            <a:pPr marL="0" indent="-457200" algn="just">
              <a:spcBef>
                <a:spcPts val="0"/>
              </a:spcBef>
              <a:buNone/>
            </a:pPr>
            <a:r>
              <a:rPr lang="fr-FR" sz="2000" b="1" dirty="0" smtClean="0"/>
              <a:t>L’article 56 nouveau </a:t>
            </a:r>
            <a:r>
              <a:rPr lang="fr-FR" sz="2000" dirty="0" smtClean="0"/>
              <a:t>stipule que "les sociétés d'assurance et de réassurance doivent fournir les fonds nécessaires pour couvrir le Capital Minimum Requis (CMR) et le Capital de Solvabilité Requis (CSR)".</a:t>
            </a:r>
          </a:p>
          <a:p>
            <a:pPr marL="0" indent="-457200" algn="just">
              <a:spcBef>
                <a:spcPts val="0"/>
              </a:spcBef>
              <a:buNone/>
            </a:pPr>
            <a:endParaRPr lang="fr-FR" sz="500" dirty="0" smtClean="0"/>
          </a:p>
          <a:p>
            <a:pPr marL="0" algn="just">
              <a:spcBef>
                <a:spcPts val="0"/>
              </a:spcBef>
              <a:buNone/>
            </a:pPr>
            <a:r>
              <a:rPr lang="fr-FR" sz="2000" dirty="0" smtClean="0"/>
              <a:t>Le CGA fixera par voie de règlements </a:t>
            </a:r>
            <a:r>
              <a:rPr lang="fr-FR" sz="2000" b="1" dirty="0" smtClean="0"/>
              <a:t>les règles quantitatives </a:t>
            </a:r>
            <a:r>
              <a:rPr lang="fr-FR" sz="2000" dirty="0" smtClean="0"/>
              <a:t>relatives à: </a:t>
            </a:r>
          </a:p>
          <a:p>
            <a:pPr marL="0" algn="just">
              <a:spcBef>
                <a:spcPts val="0"/>
              </a:spcBef>
              <a:buNone/>
            </a:pPr>
            <a:r>
              <a:rPr lang="fr-FR" sz="2000" dirty="0" smtClean="0"/>
              <a:t> - l'adéquation des fonds propres, leurs composants et comment ils sont utilisés,</a:t>
            </a:r>
          </a:p>
          <a:p>
            <a:pPr marL="0" algn="just">
              <a:spcBef>
                <a:spcPts val="0"/>
              </a:spcBef>
              <a:buNone/>
            </a:pPr>
            <a:r>
              <a:rPr lang="fr-FR" sz="2000" dirty="0" smtClean="0"/>
              <a:t> - la méthode de calcul du CMR et du CSR sur la base des risques encourus par les sociétés d'assurance et de réassurance: </a:t>
            </a:r>
            <a:r>
              <a:rPr lang="fr-FR" sz="2000" b="1" dirty="0" smtClean="0"/>
              <a:t>risque de souscription, risque de marché, risque de crédit et risque opérationnel</a:t>
            </a:r>
            <a:r>
              <a:rPr lang="fr-FR" sz="2000" dirty="0" smtClean="0"/>
              <a:t>,</a:t>
            </a:r>
          </a:p>
          <a:p>
            <a:pPr marL="0" algn="just">
              <a:spcBef>
                <a:spcPts val="0"/>
              </a:spcBef>
              <a:buNone/>
            </a:pPr>
            <a:r>
              <a:rPr lang="fr-FR" sz="2000" dirty="0" smtClean="0"/>
              <a:t> - la répartition et la concentration de ces risques,</a:t>
            </a:r>
          </a:p>
          <a:p>
            <a:pPr marL="0" algn="just">
              <a:spcBef>
                <a:spcPts val="0"/>
              </a:spcBef>
              <a:buNone/>
            </a:pPr>
            <a:r>
              <a:rPr lang="fr-FR" sz="2000" dirty="0" smtClean="0"/>
              <a:t> - l'évaluation des actifs et des passifs,</a:t>
            </a:r>
          </a:p>
          <a:p>
            <a:pPr marL="0" algn="just">
              <a:spcBef>
                <a:spcPts val="0"/>
              </a:spcBef>
              <a:buNone/>
            </a:pPr>
            <a:r>
              <a:rPr lang="fr-FR" sz="2000" dirty="0" smtClean="0"/>
              <a:t> - le classement et les méthodes de détermination des provisions techniques.</a:t>
            </a:r>
          </a:p>
          <a:p>
            <a:pPr marL="0" indent="0" algn="just">
              <a:spcBef>
                <a:spcPts val="0"/>
              </a:spcBef>
              <a:buNone/>
            </a:pPr>
            <a:endParaRPr lang="fr-FR" sz="1000" dirty="0" smtClean="0"/>
          </a:p>
          <a:p>
            <a:pPr marL="0" indent="0" algn="just">
              <a:spcBef>
                <a:spcPts val="0"/>
              </a:spcBef>
              <a:buNone/>
            </a:pPr>
            <a:r>
              <a:rPr lang="fr-FR" sz="2000" b="1" dirty="0" smtClean="0">
                <a:solidFill>
                  <a:schemeClr val="accent1">
                    <a:lumMod val="75000"/>
                  </a:schemeClr>
                </a:solidFill>
              </a:rPr>
              <a:t>Les sociétés d’assurances seront soumises à ces exigences après la finalisation des travaux de calibrage et de mise en place des règles de calcul du CSR et CMR</a:t>
            </a:r>
            <a:r>
              <a:rPr lang="fr-FR" sz="2000" dirty="0" smtClean="0"/>
              <a:t>.</a:t>
            </a:r>
          </a:p>
          <a:p>
            <a:pPr marL="0" indent="0" algn="just">
              <a:spcBef>
                <a:spcPts val="0"/>
              </a:spcBef>
              <a:buNone/>
            </a:pPr>
            <a:endParaRPr lang="fr-FR" sz="1000" dirty="0" smtClean="0"/>
          </a:p>
          <a:p>
            <a:pPr marL="0" indent="0" algn="just">
              <a:spcBef>
                <a:spcPts val="0"/>
              </a:spcBef>
              <a:buNone/>
            </a:pPr>
            <a:r>
              <a:rPr lang="fr-FR" sz="2000" dirty="0" smtClean="0"/>
              <a:t>Toutefois, la mise en place de ces exigences nécessite des compétences actuarielles et des prédispositions en termes de systèmes d’informations qui manquent actuellement au niveau du secteur des </a:t>
            </a:r>
            <a:r>
              <a:rPr lang="fr-FR" sz="2000" dirty="0" smtClean="0"/>
              <a:t>assurances </a:t>
            </a:r>
            <a:r>
              <a:rPr lang="fr-FR" sz="2000" dirty="0" smtClean="0"/>
              <a:t>en Tunisie. </a:t>
            </a:r>
            <a:r>
              <a:rPr lang="fr-FR" sz="2000" b="1" dirty="0" smtClean="0"/>
              <a:t>C’est un challenge qui a été entamé pour renforcer les compétences actuarielles sur le marché d’assurance en collaboration avec les acteurs du secteur et notamment l’Association Tunisienne des Actuaires</a:t>
            </a:r>
            <a:r>
              <a:rPr lang="fr-FR" sz="2000" dirty="0" smtClean="0"/>
              <a:t>.</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z="1400" b="1" smtClean="0">
                <a:solidFill>
                  <a:srgbClr val="C00000"/>
                </a:solidFill>
              </a:rPr>
              <a:pPr/>
              <a:t>5</a:t>
            </a:fld>
            <a:endParaRPr lang="fr-BE" sz="1400" b="1" dirty="0">
              <a:solidFill>
                <a:srgbClr val="C00000"/>
              </a:solidFill>
            </a:endParaRPr>
          </a:p>
        </p:txBody>
      </p:sp>
      <p:pic>
        <p:nvPicPr>
          <p:cNvPr id="5" name="Image 4" descr="cga.png"/>
          <p:cNvPicPr>
            <a:picLocks noChangeAspect="1"/>
          </p:cNvPicPr>
          <p:nvPr/>
        </p:nvPicPr>
        <p:blipFill>
          <a:blip r:embed="rId2" cstate="print"/>
          <a:stretch>
            <a:fillRect/>
          </a:stretch>
        </p:blipFill>
        <p:spPr>
          <a:xfrm>
            <a:off x="1147968" y="43283"/>
            <a:ext cx="2931049" cy="500065"/>
          </a:xfrm>
          <a:prstGeom prst="rect">
            <a:avLst/>
          </a:prstGeom>
        </p:spPr>
      </p:pic>
      <p:sp>
        <p:nvSpPr>
          <p:cNvPr id="6" name="Arrondir un rectangle à un seul coin 5"/>
          <p:cNvSpPr/>
          <p:nvPr/>
        </p:nvSpPr>
        <p:spPr>
          <a:xfrm>
            <a:off x="3" y="571480"/>
            <a:ext cx="11571811" cy="214314"/>
          </a:xfrm>
          <a:prstGeom prst="round1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765040" y="0"/>
            <a:ext cx="286907" cy="785794"/>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 calcmode="lin" valueType="num">
                                      <p:cBhvr additive="base">
                                        <p:cTn id="4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 calcmode="lin" valueType="num">
                                      <p:cBhvr additive="base">
                                        <p:cTn id="50"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ga.png"/>
          <p:cNvPicPr>
            <a:picLocks noChangeAspect="1"/>
          </p:cNvPicPr>
          <p:nvPr/>
        </p:nvPicPr>
        <p:blipFill>
          <a:blip r:embed="rId3" cstate="print"/>
          <a:stretch>
            <a:fillRect/>
          </a:stretch>
        </p:blipFill>
        <p:spPr>
          <a:xfrm>
            <a:off x="1147968" y="43283"/>
            <a:ext cx="2931049" cy="500065"/>
          </a:xfrm>
          <a:prstGeom prst="rect">
            <a:avLst/>
          </a:prstGeom>
        </p:spPr>
      </p:pic>
      <p:sp>
        <p:nvSpPr>
          <p:cNvPr id="5" name="Arrondir un rectangle à un seul coin 4"/>
          <p:cNvSpPr/>
          <p:nvPr/>
        </p:nvSpPr>
        <p:spPr>
          <a:xfrm>
            <a:off x="3" y="571480"/>
            <a:ext cx="11571811" cy="214314"/>
          </a:xfrm>
          <a:prstGeom prst="round1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65040" y="0"/>
            <a:ext cx="286907" cy="785794"/>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05566" y="857235"/>
            <a:ext cx="11215766" cy="5355312"/>
          </a:xfrm>
          <a:prstGeom prst="rect">
            <a:avLst/>
          </a:prstGeom>
          <a:noFill/>
        </p:spPr>
        <p:txBody>
          <a:bodyPr wrap="square" rtlCol="0">
            <a:spAutoFit/>
          </a:bodyPr>
          <a:lstStyle/>
          <a:p>
            <a:pPr algn="ctr"/>
            <a:r>
              <a:rPr lang="fr-FR" sz="3200" b="1" dirty="0" smtClean="0">
                <a:solidFill>
                  <a:srgbClr val="C00000"/>
                </a:solidFill>
              </a:rPr>
              <a:t>Projet d’assistance de la Banque Mondiale</a:t>
            </a:r>
            <a:endParaRPr lang="fr-FR" sz="3200" dirty="0" smtClean="0">
              <a:solidFill>
                <a:srgbClr val="C00000"/>
              </a:solidFill>
            </a:endParaRPr>
          </a:p>
          <a:p>
            <a:pPr algn="just"/>
            <a:endParaRPr lang="fr-FR" sz="1000" dirty="0" smtClean="0"/>
          </a:p>
          <a:p>
            <a:pPr algn="just"/>
            <a:r>
              <a:rPr lang="fr-FR" sz="2000" dirty="0" smtClean="0"/>
              <a:t>Afin d’appuyer le CGA dans la mise en place d’un dispositif complet de solvabilité basée sur les risques, la Banque Mondiale a mis en œuvre </a:t>
            </a:r>
            <a:r>
              <a:rPr lang="fr-FR" sz="2000" b="1" dirty="0" smtClean="0">
                <a:solidFill>
                  <a:srgbClr val="0070C0"/>
                </a:solidFill>
              </a:rPr>
              <a:t>un programme d’assistance technique</a:t>
            </a:r>
            <a:r>
              <a:rPr lang="fr-FR" sz="2000" dirty="0" smtClean="0"/>
              <a:t> qui s’est étalera sur 2020 et 2021.</a:t>
            </a:r>
          </a:p>
          <a:p>
            <a:pPr algn="just"/>
            <a:endParaRPr lang="fr-FR" sz="2000" dirty="0" smtClean="0"/>
          </a:p>
          <a:p>
            <a:pPr algn="just"/>
            <a:r>
              <a:rPr lang="fr-FR" sz="2000" dirty="0" smtClean="0"/>
              <a:t>Cette assistance est articulée autour des axes suivants: </a:t>
            </a:r>
          </a:p>
          <a:p>
            <a:pPr algn="just"/>
            <a:endParaRPr lang="fr-FR" sz="1000" dirty="0" smtClean="0"/>
          </a:p>
          <a:p>
            <a:pPr algn="just">
              <a:buFont typeface="Wingdings" pitchFamily="2" charset="2"/>
              <a:buChar char="v"/>
            </a:pPr>
            <a:r>
              <a:rPr lang="fr-FR" sz="2000" b="1" dirty="0" smtClean="0">
                <a:solidFill>
                  <a:schemeClr val="tx2">
                    <a:lumMod val="75000"/>
                  </a:schemeClr>
                </a:solidFill>
              </a:rPr>
              <a:t>Axe n°1- Diagnostic du secteur des assurances:</a:t>
            </a:r>
          </a:p>
          <a:p>
            <a:pPr algn="just"/>
            <a:r>
              <a:rPr lang="fr-FR" sz="2000" dirty="0" smtClean="0"/>
              <a:t>Ce diagnostic qui aura pour objectif l’analyse des prédispositions du secteur des assurances en Tunisie d’appliquer la nouvelle règle prudentielle en tenant en compte de </a:t>
            </a:r>
            <a:r>
              <a:rPr lang="fr-FR" sz="2000" b="1" dirty="0" smtClean="0"/>
              <a:t>l’environnement économique</a:t>
            </a:r>
            <a:r>
              <a:rPr lang="fr-FR" sz="2000" dirty="0" smtClean="0"/>
              <a:t>, </a:t>
            </a:r>
            <a:r>
              <a:rPr lang="fr-FR" sz="2000" b="1" dirty="0" smtClean="0"/>
              <a:t>financier</a:t>
            </a:r>
            <a:r>
              <a:rPr lang="fr-FR" sz="2000" dirty="0" smtClean="0"/>
              <a:t> et </a:t>
            </a:r>
            <a:r>
              <a:rPr lang="fr-FR" sz="2000" b="1" dirty="0" smtClean="0"/>
              <a:t>juridique </a:t>
            </a:r>
            <a:r>
              <a:rPr lang="fr-FR" sz="2000" dirty="0" smtClean="0"/>
              <a:t>dans lequel opèrent les sociétés d’assurance, comprend:</a:t>
            </a:r>
          </a:p>
          <a:p>
            <a:pPr algn="just"/>
            <a:endParaRPr lang="fr-FR" sz="2000" b="1" dirty="0" smtClean="0"/>
          </a:p>
          <a:p>
            <a:pPr algn="just">
              <a:buFont typeface="Wingdings" pitchFamily="2" charset="2"/>
              <a:buChar char="§"/>
            </a:pPr>
            <a:r>
              <a:rPr lang="fr-FR" sz="2000" b="1" dirty="0" smtClean="0"/>
              <a:t>Une analyse quantitative des bilans des sociétés d’assurances;</a:t>
            </a:r>
          </a:p>
          <a:p>
            <a:pPr algn="just"/>
            <a:endParaRPr lang="fr-FR" sz="2000" b="1" dirty="0" smtClean="0"/>
          </a:p>
          <a:p>
            <a:pPr algn="just">
              <a:buFont typeface="Wingdings" pitchFamily="2" charset="2"/>
              <a:buChar char="§"/>
            </a:pPr>
            <a:r>
              <a:rPr lang="fr-FR" sz="2000" b="1" dirty="0" smtClean="0"/>
              <a:t>Une analyse qualitative du cadre prudentiel des assureurs </a:t>
            </a:r>
            <a:r>
              <a:rPr lang="fr-FR" sz="2000" dirty="0" smtClean="0"/>
              <a:t>notamment des systèmes de gouvernance, de gestion des risques et du contrôle interne. </a:t>
            </a:r>
          </a:p>
          <a:p>
            <a:pPr algn="just"/>
            <a:endParaRPr lang="fr-FR" sz="1000" dirty="0" smtClean="0"/>
          </a:p>
        </p:txBody>
      </p:sp>
      <p:sp>
        <p:nvSpPr>
          <p:cNvPr id="9" name="Espace réservé du numéro de diapositive 8"/>
          <p:cNvSpPr>
            <a:spLocks noGrp="1"/>
          </p:cNvSpPr>
          <p:nvPr>
            <p:ph type="sldNum" sz="quarter" idx="12"/>
          </p:nvPr>
        </p:nvSpPr>
        <p:spPr/>
        <p:txBody>
          <a:bodyPr/>
          <a:lstStyle/>
          <a:p>
            <a:fld id="{CF4668DC-857F-487D-BFFA-8C0CA5037977}" type="slidenum">
              <a:rPr lang="fr-BE" sz="1400" b="1" smtClean="0">
                <a:solidFill>
                  <a:srgbClr val="C00000"/>
                </a:solidFill>
              </a:rPr>
              <a:pPr/>
              <a:t>6</a:t>
            </a:fld>
            <a:endParaRPr lang="fr-BE" sz="1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anim calcmode="lin" valueType="num">
                                      <p:cBhvr additive="base">
                                        <p:cTn id="1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animEffect transition="in" filter="box(in)">
                                      <p:cBhvr>
                                        <p:cTn id="17" dur="500"/>
                                        <p:tgtEl>
                                          <p:spTgt spid="7">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7" end="7"/>
                                            </p:txEl>
                                          </p:spTgt>
                                        </p:tgtEl>
                                        <p:attrNameLst>
                                          <p:attrName>style.visibility</p:attrName>
                                        </p:attrNameLst>
                                      </p:cBhvr>
                                      <p:to>
                                        <p:strVal val="visible"/>
                                      </p:to>
                                    </p:set>
                                    <p:anim calcmode="lin" valueType="num">
                                      <p:cBhvr additive="base">
                                        <p:cTn id="22"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xEl>
                                              <p:pRg st="9" end="9"/>
                                            </p:txEl>
                                          </p:spTgt>
                                        </p:tgtEl>
                                        <p:attrNameLst>
                                          <p:attrName>style.visibility</p:attrName>
                                        </p:attrNameLst>
                                      </p:cBhvr>
                                      <p:to>
                                        <p:strVal val="visible"/>
                                      </p:to>
                                    </p:set>
                                    <p:anim calcmode="lin" valueType="num">
                                      <p:cBhvr additive="base">
                                        <p:cTn id="28"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xEl>
                                              <p:pRg st="11" end="11"/>
                                            </p:txEl>
                                          </p:spTgt>
                                        </p:tgtEl>
                                        <p:attrNameLst>
                                          <p:attrName>style.visibility</p:attrName>
                                        </p:attrNameLst>
                                      </p:cBhvr>
                                      <p:to>
                                        <p:strVal val="visible"/>
                                      </p:to>
                                    </p:set>
                                    <p:anim calcmode="lin" valueType="num">
                                      <p:cBhvr additive="base">
                                        <p:cTn id="34"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ga.png"/>
          <p:cNvPicPr>
            <a:picLocks noChangeAspect="1"/>
          </p:cNvPicPr>
          <p:nvPr/>
        </p:nvPicPr>
        <p:blipFill>
          <a:blip r:embed="rId3" cstate="print"/>
          <a:stretch>
            <a:fillRect/>
          </a:stretch>
        </p:blipFill>
        <p:spPr>
          <a:xfrm>
            <a:off x="1147968" y="43283"/>
            <a:ext cx="2931049" cy="500065"/>
          </a:xfrm>
          <a:prstGeom prst="rect">
            <a:avLst/>
          </a:prstGeom>
        </p:spPr>
      </p:pic>
      <p:sp>
        <p:nvSpPr>
          <p:cNvPr id="5" name="Arrondir un rectangle à un seul coin 4"/>
          <p:cNvSpPr/>
          <p:nvPr/>
        </p:nvSpPr>
        <p:spPr>
          <a:xfrm>
            <a:off x="3" y="571480"/>
            <a:ext cx="11571811" cy="214314"/>
          </a:xfrm>
          <a:prstGeom prst="round1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65040" y="0"/>
            <a:ext cx="286907" cy="785794"/>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78132" y="1077473"/>
            <a:ext cx="11071762" cy="5555367"/>
          </a:xfrm>
          <a:prstGeom prst="rect">
            <a:avLst/>
          </a:prstGeom>
          <a:noFill/>
        </p:spPr>
        <p:txBody>
          <a:bodyPr wrap="square" rtlCol="0">
            <a:spAutoFit/>
          </a:bodyPr>
          <a:lstStyle/>
          <a:p>
            <a:pPr algn="just">
              <a:buFont typeface="Wingdings" pitchFamily="2" charset="2"/>
              <a:buChar char="v"/>
            </a:pPr>
            <a:r>
              <a:rPr lang="fr-FR" sz="2000" b="1" dirty="0" smtClean="0">
                <a:solidFill>
                  <a:schemeClr val="tx2">
                    <a:lumMod val="75000"/>
                  </a:schemeClr>
                </a:solidFill>
              </a:rPr>
              <a:t>Axe n°2 - Proposition d’une feuille de route:</a:t>
            </a:r>
          </a:p>
          <a:p>
            <a:pPr algn="just"/>
            <a:r>
              <a:rPr lang="fr-FR" sz="2000" dirty="0" smtClean="0"/>
              <a:t>Sur la base du diagnostic effectué et d’une revue des expériences internationales, les </a:t>
            </a:r>
            <a:r>
              <a:rPr lang="fr-FR" sz="2000" b="1" dirty="0" smtClean="0">
                <a:solidFill>
                  <a:srgbClr val="0070C0"/>
                </a:solidFill>
              </a:rPr>
              <a:t>objectifs stratégiques et la feuille de route </a:t>
            </a:r>
            <a:r>
              <a:rPr lang="fr-FR" sz="2000" dirty="0" smtClean="0"/>
              <a:t>seront établis pour la mise en place de cette nouvelle règle prudentielle ainsi qu’un plan d’actions détaillé.</a:t>
            </a:r>
          </a:p>
          <a:p>
            <a:pPr marL="342900" indent="-342900" algn="just"/>
            <a:endParaRPr lang="fr-FR" sz="1000" b="1" dirty="0" smtClean="0"/>
          </a:p>
          <a:p>
            <a:pPr algn="just">
              <a:buFont typeface="Wingdings" pitchFamily="2" charset="2"/>
              <a:buChar char="v"/>
            </a:pPr>
            <a:r>
              <a:rPr lang="fr-FR" sz="2000" b="1" dirty="0" smtClean="0">
                <a:solidFill>
                  <a:schemeClr val="tx2">
                    <a:lumMod val="75000"/>
                  </a:schemeClr>
                </a:solidFill>
              </a:rPr>
              <a:t>Axe n°3 - Mise en œuvre du plan d’action:</a:t>
            </a:r>
            <a:endParaRPr lang="fr-FR" sz="2000" b="1" dirty="0" smtClean="0"/>
          </a:p>
          <a:p>
            <a:pPr algn="just">
              <a:buFont typeface="Wingdings" pitchFamily="2" charset="2"/>
              <a:buChar char="§"/>
            </a:pPr>
            <a:r>
              <a:rPr lang="fr-FR" sz="2000" b="1" dirty="0" smtClean="0"/>
              <a:t>La construction du bilan prudentiel </a:t>
            </a:r>
            <a:r>
              <a:rPr lang="fr-FR" sz="2000" dirty="0" smtClean="0"/>
              <a:t>inspiré des normes internationales notamment en matière d’IFRS et adapté au contexte tunisien.</a:t>
            </a:r>
          </a:p>
          <a:p>
            <a:pPr algn="just"/>
            <a:endParaRPr lang="fr-FR" sz="500" dirty="0" smtClean="0"/>
          </a:p>
          <a:p>
            <a:pPr algn="just">
              <a:buFont typeface="Wingdings" pitchFamily="2" charset="2"/>
              <a:buChar char="§"/>
            </a:pPr>
            <a:r>
              <a:rPr lang="fr-FR" sz="2000" dirty="0" smtClean="0"/>
              <a:t>le calcul des exigences en capital </a:t>
            </a:r>
            <a:r>
              <a:rPr lang="fr-FR" sz="2000" b="1" dirty="0" smtClean="0"/>
              <a:t>(CSR, CMR).</a:t>
            </a:r>
          </a:p>
          <a:p>
            <a:pPr algn="just"/>
            <a:endParaRPr lang="fr-FR" sz="500" dirty="0" smtClean="0"/>
          </a:p>
          <a:p>
            <a:pPr algn="just">
              <a:buFont typeface="Wingdings" pitchFamily="2" charset="2"/>
              <a:buChar char="§"/>
            </a:pPr>
            <a:r>
              <a:rPr lang="fr-FR" sz="2000" dirty="0" smtClean="0"/>
              <a:t>l’évaluation des exigences relatives à </a:t>
            </a:r>
            <a:r>
              <a:rPr lang="fr-FR" sz="2000" b="1" dirty="0" smtClean="0"/>
              <a:t>l’ORSA</a:t>
            </a:r>
            <a:r>
              <a:rPr lang="fr-FR" sz="2000" dirty="0" smtClean="0"/>
              <a:t>.</a:t>
            </a:r>
          </a:p>
          <a:p>
            <a:pPr algn="just">
              <a:buFont typeface="Wingdings" pitchFamily="2" charset="2"/>
              <a:buChar char="§"/>
            </a:pPr>
            <a:endParaRPr lang="fr-FR" sz="500" dirty="0" smtClean="0"/>
          </a:p>
          <a:p>
            <a:pPr algn="just">
              <a:buFont typeface="Wingdings" pitchFamily="2" charset="2"/>
              <a:buChar char="§"/>
            </a:pPr>
            <a:r>
              <a:rPr lang="fr-FR" sz="2000" dirty="0" smtClean="0"/>
              <a:t>l’assistance du CGA pour mener la première </a:t>
            </a:r>
            <a:r>
              <a:rPr lang="fr-FR" sz="2000" b="1" dirty="0" smtClean="0"/>
              <a:t>étude d’impact </a:t>
            </a:r>
            <a:r>
              <a:rPr lang="ar-TN" sz="2000" b="1" dirty="0" smtClean="0"/>
              <a:t>”</a:t>
            </a:r>
            <a:r>
              <a:rPr lang="fr-FR" sz="2000" b="1" dirty="0" smtClean="0"/>
              <a:t>QIS</a:t>
            </a:r>
            <a:r>
              <a:rPr lang="ar-TN" sz="2000" b="1" dirty="0" smtClean="0"/>
              <a:t>“</a:t>
            </a:r>
            <a:r>
              <a:rPr lang="fr-FR" sz="2000" dirty="0" smtClean="0"/>
              <a:t>.</a:t>
            </a:r>
          </a:p>
          <a:p>
            <a:pPr algn="just"/>
            <a:endParaRPr lang="fr-FR" sz="500" dirty="0" smtClean="0"/>
          </a:p>
          <a:p>
            <a:pPr algn="just">
              <a:buFont typeface="Wingdings" pitchFamily="2" charset="2"/>
              <a:buChar char="§"/>
            </a:pPr>
            <a:r>
              <a:rPr lang="fr-FR" sz="2000" dirty="0" smtClean="0"/>
              <a:t>l’organisation des ateliers pour la présentation de la nouvelle règle de solvabilité.</a:t>
            </a:r>
          </a:p>
          <a:p>
            <a:pPr algn="just"/>
            <a:endParaRPr lang="fr-FR" sz="500" dirty="0" smtClean="0"/>
          </a:p>
          <a:p>
            <a:pPr algn="just">
              <a:buFont typeface="Wingdings" pitchFamily="2" charset="2"/>
              <a:buChar char="§"/>
            </a:pPr>
            <a:r>
              <a:rPr lang="fr-FR" sz="2000" dirty="0" smtClean="0"/>
              <a:t>la définition des éléments du </a:t>
            </a:r>
            <a:r>
              <a:rPr lang="fr-FR" sz="2000" b="1" dirty="0" err="1" smtClean="0"/>
              <a:t>reporting</a:t>
            </a:r>
            <a:r>
              <a:rPr lang="fr-FR" sz="2000" b="1" dirty="0" smtClean="0"/>
              <a:t> destiné au CGA et au Public qui sera imposé aux sociétés d’assurances.</a:t>
            </a:r>
          </a:p>
          <a:p>
            <a:pPr algn="just">
              <a:buFont typeface="Wingdings" pitchFamily="2" charset="2"/>
              <a:buChar char="§"/>
            </a:pPr>
            <a:r>
              <a:rPr lang="fr-FR" sz="2000" dirty="0" smtClean="0"/>
              <a:t>La préparation d’un cahier des charges fixant l’architecture des systèmes d’informations que les sociétés d’assurances devront implémenter et qui permettent l’accès et le </a:t>
            </a:r>
            <a:r>
              <a:rPr lang="fr-FR" sz="2000" dirty="0" err="1" smtClean="0"/>
              <a:t>reporting</a:t>
            </a:r>
            <a:r>
              <a:rPr lang="fr-FR" sz="2000" dirty="0" smtClean="0"/>
              <a:t> de toute l’information financière requise pour le calcul des nouvelles exigences quantitatives</a:t>
            </a:r>
          </a:p>
        </p:txBody>
      </p:sp>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C00000"/>
                </a:solidFill>
              </a:rPr>
              <a:pPr/>
              <a:t>7</a:t>
            </a:fld>
            <a:endParaRPr lang="fr-BE"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box(in)">
                                      <p:cBhvr>
                                        <p:cTn id="25" dur="5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box(in)">
                                      <p:cBhvr>
                                        <p:cTn id="30" dur="500"/>
                                        <p:tgtEl>
                                          <p:spTgt spid="7">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box(in)">
                                      <p:cBhvr>
                                        <p:cTn id="35" dur="500"/>
                                        <p:tgtEl>
                                          <p:spTgt spid="7">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7">
                                            <p:txEl>
                                              <p:pRg st="10" end="10"/>
                                            </p:txEl>
                                          </p:spTgt>
                                        </p:tgtEl>
                                        <p:attrNameLst>
                                          <p:attrName>style.visibility</p:attrName>
                                        </p:attrNameLst>
                                      </p:cBhvr>
                                      <p:to>
                                        <p:strVal val="visible"/>
                                      </p:to>
                                    </p:set>
                                    <p:animEffect transition="in" filter="box(in)">
                                      <p:cBhvr>
                                        <p:cTn id="40" dur="500"/>
                                        <p:tgtEl>
                                          <p:spTgt spid="7">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7">
                                            <p:txEl>
                                              <p:pRg st="12" end="12"/>
                                            </p:txEl>
                                          </p:spTgt>
                                        </p:tgtEl>
                                        <p:attrNameLst>
                                          <p:attrName>style.visibility</p:attrName>
                                        </p:attrNameLst>
                                      </p:cBhvr>
                                      <p:to>
                                        <p:strVal val="visible"/>
                                      </p:to>
                                    </p:set>
                                    <p:animEffect transition="in" filter="box(in)">
                                      <p:cBhvr>
                                        <p:cTn id="45" dur="500"/>
                                        <p:tgtEl>
                                          <p:spTgt spid="7">
                                            <p:txEl>
                                              <p:pRg st="12" end="1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7">
                                            <p:txEl>
                                              <p:pRg st="14" end="14"/>
                                            </p:txEl>
                                          </p:spTgt>
                                        </p:tgtEl>
                                        <p:attrNameLst>
                                          <p:attrName>style.visibility</p:attrName>
                                        </p:attrNameLst>
                                      </p:cBhvr>
                                      <p:to>
                                        <p:strVal val="visible"/>
                                      </p:to>
                                    </p:set>
                                    <p:animEffect transition="in" filter="box(in)">
                                      <p:cBhvr>
                                        <p:cTn id="50" dur="500"/>
                                        <p:tgtEl>
                                          <p:spTgt spid="7">
                                            <p:txEl>
                                              <p:pRg st="14" end="1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7">
                                            <p:txEl>
                                              <p:pRg st="15" end="15"/>
                                            </p:txEl>
                                          </p:spTgt>
                                        </p:tgtEl>
                                        <p:attrNameLst>
                                          <p:attrName>style.visibility</p:attrName>
                                        </p:attrNameLst>
                                      </p:cBhvr>
                                      <p:to>
                                        <p:strVal val="visible"/>
                                      </p:to>
                                    </p:set>
                                    <p:animEffect transition="in" filter="box(in)">
                                      <p:cBhvr>
                                        <p:cTn id="55" dur="5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ga.png"/>
          <p:cNvPicPr>
            <a:picLocks noChangeAspect="1"/>
          </p:cNvPicPr>
          <p:nvPr/>
        </p:nvPicPr>
        <p:blipFill>
          <a:blip r:embed="rId2" cstate="print"/>
          <a:stretch>
            <a:fillRect/>
          </a:stretch>
        </p:blipFill>
        <p:spPr>
          <a:xfrm>
            <a:off x="1147968" y="43283"/>
            <a:ext cx="2931049" cy="500065"/>
          </a:xfrm>
          <a:prstGeom prst="rect">
            <a:avLst/>
          </a:prstGeom>
        </p:spPr>
      </p:pic>
      <p:sp>
        <p:nvSpPr>
          <p:cNvPr id="5" name="Arrondir un rectangle à un seul coin 4"/>
          <p:cNvSpPr/>
          <p:nvPr/>
        </p:nvSpPr>
        <p:spPr>
          <a:xfrm>
            <a:off x="3" y="571480"/>
            <a:ext cx="11571811" cy="214314"/>
          </a:xfrm>
          <a:prstGeom prst="round1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65040" y="0"/>
            <a:ext cx="286907" cy="785794"/>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33702" y="857233"/>
            <a:ext cx="11143200" cy="5693866"/>
          </a:xfrm>
          <a:prstGeom prst="rect">
            <a:avLst/>
          </a:prstGeom>
          <a:noFill/>
        </p:spPr>
        <p:txBody>
          <a:bodyPr wrap="square" rtlCol="0">
            <a:spAutoFit/>
          </a:bodyPr>
          <a:lstStyle/>
          <a:p>
            <a:pPr algn="just"/>
            <a:r>
              <a:rPr lang="fr-FR" sz="2400" b="1" dirty="0" smtClean="0">
                <a:solidFill>
                  <a:srgbClr val="C00000"/>
                </a:solidFill>
              </a:rPr>
              <a:t>Déroulement de la mission:</a:t>
            </a:r>
          </a:p>
          <a:p>
            <a:pPr algn="just"/>
            <a:endParaRPr lang="fr-FR" sz="1000" dirty="0" smtClean="0"/>
          </a:p>
          <a:p>
            <a:pPr algn="just"/>
            <a:r>
              <a:rPr lang="fr-FR" sz="2000" dirty="0" smtClean="0"/>
              <a:t>Pour assurer le bon suivi de la mission d’assistance et afin d’impliquer les différents acteurs du secteur d’assurance dans ce projet, deux comités ont été créés: </a:t>
            </a:r>
          </a:p>
          <a:p>
            <a:pPr algn="just"/>
            <a:endParaRPr lang="fr-FR" sz="500" dirty="0" smtClean="0"/>
          </a:p>
          <a:p>
            <a:pPr marL="342900" indent="-342900" algn="just">
              <a:buNone/>
            </a:pPr>
            <a:r>
              <a:rPr lang="fr-FR" sz="2000" b="1" dirty="0" smtClean="0"/>
              <a:t>      Comité technique </a:t>
            </a:r>
            <a:r>
              <a:rPr lang="fr-FR" sz="2000" dirty="0" smtClean="0"/>
              <a:t>: comprend des cadres du CGA, des cadres des sociétés d’assurance, des actuaires et des commissaires aux comptes.</a:t>
            </a:r>
          </a:p>
          <a:p>
            <a:pPr marL="342900" indent="-342900" algn="just">
              <a:buNone/>
            </a:pPr>
            <a:r>
              <a:rPr lang="fr-FR" sz="2000" dirty="0" smtClean="0"/>
              <a:t>      Ce comité est chargé d’analyser les livrables établis par le bureau d’étude, faire des réunions avec les cabinets pour en discuter et donner un avis au comité de pilotage.</a:t>
            </a:r>
          </a:p>
          <a:p>
            <a:pPr marL="342900" indent="-342900" algn="just">
              <a:buNone/>
            </a:pPr>
            <a:endParaRPr lang="fr-FR" sz="500" dirty="0" smtClean="0"/>
          </a:p>
          <a:p>
            <a:pPr marL="342900" indent="-342900" algn="just">
              <a:buNone/>
            </a:pPr>
            <a:r>
              <a:rPr lang="fr-FR" sz="2000" b="1" dirty="0" smtClean="0"/>
              <a:t>       Comité de pilotage </a:t>
            </a:r>
            <a:r>
              <a:rPr lang="fr-FR" sz="2000" dirty="0" smtClean="0"/>
              <a:t>: comprend des représentants du CGA, du secteur des assurances, des commissaires aux comptes et de l’Association Tunisienne des Actuaires. Ce comité est chargé d’étudier et de valider les différents livrables prévus.  </a:t>
            </a:r>
          </a:p>
          <a:p>
            <a:endParaRPr lang="fr-FR" sz="2000" b="1" dirty="0" smtClean="0"/>
          </a:p>
          <a:p>
            <a:pPr algn="just"/>
            <a:r>
              <a:rPr lang="fr-FR" sz="2000" dirty="0" smtClean="0"/>
              <a:t>La première phase de la mission d’assistance relative au </a:t>
            </a:r>
            <a:r>
              <a:rPr lang="fr-FR" sz="2000" b="1" dirty="0" smtClean="0"/>
              <a:t>diagnostic du secteur des assurances</a:t>
            </a:r>
            <a:r>
              <a:rPr lang="fr-FR" sz="2000" dirty="0" smtClean="0"/>
              <a:t> est sur le point d’être achevée</a:t>
            </a:r>
            <a:r>
              <a:rPr lang="fr-FR" sz="2000" b="1" dirty="0" smtClean="0"/>
              <a:t>. </a:t>
            </a:r>
            <a:endParaRPr lang="fr-FR" sz="2000" dirty="0" smtClean="0"/>
          </a:p>
          <a:p>
            <a:pPr algn="just"/>
            <a:endParaRPr lang="fr-FR" sz="2000" dirty="0" smtClean="0"/>
          </a:p>
          <a:p>
            <a:pPr algn="just"/>
            <a:r>
              <a:rPr lang="fr-FR" sz="2000" dirty="0" smtClean="0"/>
              <a:t>On s’attend à recevoir prochainement le rapport relatif à la 2</a:t>
            </a:r>
            <a:r>
              <a:rPr lang="fr-FR" sz="2000" baseline="30000" dirty="0" smtClean="0"/>
              <a:t>ème</a:t>
            </a:r>
            <a:r>
              <a:rPr lang="fr-FR" sz="2000" dirty="0" smtClean="0"/>
              <a:t> phase </a:t>
            </a:r>
            <a:r>
              <a:rPr lang="fr-FR" sz="2000" b="1" dirty="0" smtClean="0">
                <a:solidFill>
                  <a:srgbClr val="0070C0"/>
                </a:solidFill>
              </a:rPr>
              <a:t>concernant les objectifs stratégiques et la fixation de la feuille de route pour la mise en place de la nouvelle règle de solvabilité</a:t>
            </a:r>
            <a:r>
              <a:rPr lang="fr-FR" sz="2000" dirty="0" smtClean="0"/>
              <a:t>.</a:t>
            </a:r>
          </a:p>
          <a:p>
            <a:endParaRPr lang="fr-FR" sz="2000" b="1" dirty="0" smtClean="0"/>
          </a:p>
        </p:txBody>
      </p:sp>
      <p:sp>
        <p:nvSpPr>
          <p:cNvPr id="8" name="Espace réservé du numéro de diapositive 7"/>
          <p:cNvSpPr>
            <a:spLocks noGrp="1"/>
          </p:cNvSpPr>
          <p:nvPr>
            <p:ph type="sldNum" sz="quarter" idx="12"/>
          </p:nvPr>
        </p:nvSpPr>
        <p:spPr/>
        <p:txBody>
          <a:bodyPr/>
          <a:lstStyle/>
          <a:p>
            <a:fld id="{CF4668DC-857F-487D-BFFA-8C0CA5037977}" type="slidenum">
              <a:rPr lang="fr-BE" sz="1400" b="1" smtClean="0">
                <a:solidFill>
                  <a:srgbClr val="C00000"/>
                </a:solidFill>
              </a:rPr>
              <a:pPr/>
              <a:t>8</a:t>
            </a:fld>
            <a:endParaRPr lang="fr-BE" sz="1400" b="1" dirty="0">
              <a:solidFill>
                <a:srgbClr val="C00000"/>
              </a:solidFill>
            </a:endParaRPr>
          </a:p>
        </p:txBody>
      </p:sp>
      <p:sp>
        <p:nvSpPr>
          <p:cNvPr id="9" name="Ellipse 8"/>
          <p:cNvSpPr/>
          <p:nvPr/>
        </p:nvSpPr>
        <p:spPr>
          <a:xfrm>
            <a:off x="334128" y="2071678"/>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0" name="Ellipse 9"/>
          <p:cNvSpPr/>
          <p:nvPr/>
        </p:nvSpPr>
        <p:spPr>
          <a:xfrm>
            <a:off x="334128" y="3357562"/>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ox(in)">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 calcmode="lin" valueType="num">
                                      <p:cBhvr additive="base">
                                        <p:cTn id="18"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 calcmode="lin" valueType="num">
                                      <p:cBhvr additive="base">
                                        <p:cTn id="24"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ox(in)">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 calcmode="lin" valueType="num">
                                      <p:cBhvr additive="base">
                                        <p:cTn id="35"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anim calcmode="lin" valueType="num">
                                      <p:cBhvr additive="base">
                                        <p:cTn id="41"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
                                            <p:txEl>
                                              <p:pRg st="11" end="11"/>
                                            </p:txEl>
                                          </p:spTgt>
                                        </p:tgtEl>
                                        <p:attrNameLst>
                                          <p:attrName>style.visibility</p:attrName>
                                        </p:attrNameLst>
                                      </p:cBhvr>
                                      <p:to>
                                        <p:strVal val="visible"/>
                                      </p:to>
                                    </p:set>
                                    <p:anim calcmode="lin" valueType="num">
                                      <p:cBhvr additive="base">
                                        <p:cTn id="47"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2295201" cy="68580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332867" y="0"/>
            <a:ext cx="9908346" cy="12858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2332867" y="2928958"/>
            <a:ext cx="9908346" cy="392904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2486471" y="3462883"/>
            <a:ext cx="9563515" cy="923330"/>
          </a:xfrm>
          <a:prstGeom prst="rect">
            <a:avLst/>
          </a:prstGeom>
          <a:noFill/>
        </p:spPr>
        <p:txBody>
          <a:bodyPr wrap="square" rtlCol="0">
            <a:spAutoFit/>
          </a:bodyPr>
          <a:lstStyle/>
          <a:p>
            <a:pPr algn="ctr"/>
            <a:r>
              <a:rPr lang="fr-FR" sz="5400" b="1" dirty="0" smtClean="0">
                <a:solidFill>
                  <a:schemeClr val="bg1"/>
                </a:solidFill>
              </a:rPr>
              <a:t>MERCI DE VOTRE ATTENTION </a:t>
            </a:r>
            <a:endParaRPr lang="fr-FR" sz="5400" b="1" dirty="0">
              <a:solidFill>
                <a:schemeClr val="bg1"/>
              </a:solidFill>
            </a:endParaRPr>
          </a:p>
        </p:txBody>
      </p:sp>
      <p:pic>
        <p:nvPicPr>
          <p:cNvPr id="8196" name="Picture 4" descr="Nawaat – بيان: رجّع الكاميرا و هات الحقيقة"/>
          <p:cNvPicPr>
            <a:picLocks noChangeAspect="1" noChangeArrowheads="1"/>
          </p:cNvPicPr>
          <p:nvPr/>
        </p:nvPicPr>
        <p:blipFill>
          <a:blip r:embed="rId2" cstate="print"/>
          <a:srcRect/>
          <a:stretch>
            <a:fillRect/>
          </a:stretch>
        </p:blipFill>
        <p:spPr bwMode="auto">
          <a:xfrm>
            <a:off x="57930" y="285729"/>
            <a:ext cx="2158297" cy="1000132"/>
          </a:xfrm>
          <a:prstGeom prst="rect">
            <a:avLst/>
          </a:prstGeom>
          <a:noFill/>
        </p:spPr>
      </p:pic>
      <p:pic>
        <p:nvPicPr>
          <p:cNvPr id="10" name="Image 9" descr="cga.png"/>
          <p:cNvPicPr>
            <a:picLocks noChangeAspect="1"/>
          </p:cNvPicPr>
          <p:nvPr/>
        </p:nvPicPr>
        <p:blipFill>
          <a:blip r:embed="rId3" cstate="print"/>
          <a:stretch>
            <a:fillRect/>
          </a:stretch>
        </p:blipFill>
        <p:spPr>
          <a:xfrm>
            <a:off x="4048904" y="1428736"/>
            <a:ext cx="6143668" cy="135732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1542</TotalTime>
  <Words>1186</Words>
  <Application>Microsoft Office PowerPoint</Application>
  <PresentationFormat>Personnalisé</PresentationFormat>
  <Paragraphs>112</Paragraphs>
  <Slides>9</Slides>
  <Notes>3</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Présentation du CGA</vt:lpstr>
      <vt:lpstr>Secteur des assurances en Tunisie Chiffre clés en 2019</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HP</cp:lastModifiedBy>
  <cp:revision>105</cp:revision>
  <dcterms:created xsi:type="dcterms:W3CDTF">2020-11-16T09:49:42Z</dcterms:created>
  <dcterms:modified xsi:type="dcterms:W3CDTF">2020-11-30T15:46:19Z</dcterms:modified>
</cp:coreProperties>
</file>