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58" r:id="rId6"/>
    <p:sldId id="286" r:id="rId7"/>
    <p:sldId id="285" r:id="rId8"/>
    <p:sldId id="287" r:id="rId9"/>
    <p:sldId id="288" r:id="rId10"/>
    <p:sldId id="275" r:id="rId11"/>
    <p:sldId id="289" r:id="rId12"/>
  </p:sldIdLst>
  <p:sldSz cx="9144000" cy="6858000" type="screen4x3"/>
  <p:notesSz cx="6799263" cy="9929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429C"/>
    <a:srgbClr val="07A1E2"/>
    <a:srgbClr val="205AA7"/>
    <a:srgbClr val="8B0534"/>
    <a:srgbClr val="FDEADA"/>
    <a:srgbClr val="F3953F"/>
    <a:srgbClr val="F79646"/>
    <a:srgbClr val="FDDFC7"/>
    <a:srgbClr val="3E81DA"/>
    <a:srgbClr val="FCD5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73" autoAdjust="0"/>
  </p:normalViewPr>
  <p:slideViewPr>
    <p:cSldViewPr>
      <p:cViewPr varScale="1">
        <p:scale>
          <a:sx n="74" d="100"/>
          <a:sy n="74" d="100"/>
        </p:scale>
        <p:origin x="37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306FB5-A2B2-49C6-9AD1-55B6917CD944}" type="doc">
      <dgm:prSet loTypeId="urn:microsoft.com/office/officeart/2005/8/layout/cycle2" loCatId="cycle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9DF4BBD3-25B6-419A-AB91-DE3ACD9C4242}">
      <dgm:prSet phldrT="[Texte]" phldr="1" custT="1"/>
      <dgm:spPr>
        <a:solidFill>
          <a:schemeClr val="accent2"/>
        </a:solidFill>
      </dgm:spPr>
      <dgm:t>
        <a:bodyPr/>
        <a:lstStyle/>
        <a:p>
          <a:endParaRPr lang="fr-FR" sz="2000" dirty="0"/>
        </a:p>
      </dgm:t>
    </dgm:pt>
    <dgm:pt modelId="{98CC9FE9-8325-4543-9BDF-A0D40F4BE211}" type="parTrans" cxnId="{7D1C661D-5452-4A24-A461-D1FDD661C07C}">
      <dgm:prSet/>
      <dgm:spPr/>
      <dgm:t>
        <a:bodyPr/>
        <a:lstStyle/>
        <a:p>
          <a:endParaRPr lang="fr-FR"/>
        </a:p>
      </dgm:t>
    </dgm:pt>
    <dgm:pt modelId="{51E61400-E8A1-4078-B0D1-05769AFE3FC2}" type="sibTrans" cxnId="{7D1C661D-5452-4A24-A461-D1FDD661C07C}">
      <dgm:prSet/>
      <dgm:spPr/>
      <dgm:t>
        <a:bodyPr/>
        <a:lstStyle/>
        <a:p>
          <a:endParaRPr lang="fr-FR"/>
        </a:p>
      </dgm:t>
    </dgm:pt>
    <dgm:pt modelId="{A16B7A32-C1AD-495A-A377-0B9A0A7FEC9F}">
      <dgm:prSet phldrT="[Texte]" phldr="1" custT="1"/>
      <dgm:spPr>
        <a:solidFill>
          <a:schemeClr val="accent3"/>
        </a:solidFill>
      </dgm:spPr>
      <dgm:t>
        <a:bodyPr/>
        <a:lstStyle/>
        <a:p>
          <a:endParaRPr lang="fr-FR" sz="2000" dirty="0"/>
        </a:p>
      </dgm:t>
    </dgm:pt>
    <dgm:pt modelId="{054EB8F3-687D-47C1-A8CA-AA8906B81A64}" type="parTrans" cxnId="{D39E6565-AB8E-4150-9AD1-F0C376D118EA}">
      <dgm:prSet/>
      <dgm:spPr/>
      <dgm:t>
        <a:bodyPr/>
        <a:lstStyle/>
        <a:p>
          <a:endParaRPr lang="fr-FR"/>
        </a:p>
      </dgm:t>
    </dgm:pt>
    <dgm:pt modelId="{D093C8A5-C38E-46B0-A43A-6E4799DBF5B8}" type="sibTrans" cxnId="{D39E6565-AB8E-4150-9AD1-F0C376D118EA}">
      <dgm:prSet/>
      <dgm:spPr/>
      <dgm:t>
        <a:bodyPr/>
        <a:lstStyle/>
        <a:p>
          <a:endParaRPr lang="fr-FR"/>
        </a:p>
      </dgm:t>
    </dgm:pt>
    <dgm:pt modelId="{2580DAD5-E4B5-4293-AB07-A4C506041096}">
      <dgm:prSet phldrT="[Texte]" phldr="1" custT="1"/>
      <dgm:spPr>
        <a:solidFill>
          <a:schemeClr val="accent5"/>
        </a:solidFill>
      </dgm:spPr>
      <dgm:t>
        <a:bodyPr/>
        <a:lstStyle/>
        <a:p>
          <a:endParaRPr lang="fr-FR" sz="2000" dirty="0"/>
        </a:p>
      </dgm:t>
    </dgm:pt>
    <dgm:pt modelId="{3872E00E-B2E4-4A20-9A82-F208316DB251}" type="parTrans" cxnId="{75528107-9022-476D-AE40-85E56DB393F3}">
      <dgm:prSet/>
      <dgm:spPr/>
      <dgm:t>
        <a:bodyPr/>
        <a:lstStyle/>
        <a:p>
          <a:endParaRPr lang="fr-FR"/>
        </a:p>
      </dgm:t>
    </dgm:pt>
    <dgm:pt modelId="{8828E4FD-4B51-4892-8A21-08016202413A}" type="sibTrans" cxnId="{75528107-9022-476D-AE40-85E56DB393F3}">
      <dgm:prSet/>
      <dgm:spPr/>
      <dgm:t>
        <a:bodyPr/>
        <a:lstStyle/>
        <a:p>
          <a:endParaRPr lang="fr-FR"/>
        </a:p>
      </dgm:t>
    </dgm:pt>
    <dgm:pt modelId="{8DF2A84E-9439-4676-B13B-880F92495483}">
      <dgm:prSet phldrT="[Texte]" phldr="1" custT="1"/>
      <dgm:spPr/>
      <dgm:t>
        <a:bodyPr/>
        <a:lstStyle/>
        <a:p>
          <a:endParaRPr lang="fr-FR" sz="2000" dirty="0"/>
        </a:p>
      </dgm:t>
    </dgm:pt>
    <dgm:pt modelId="{7051D416-35AC-401B-833F-A4F8C8DD6EA9}" type="parTrans" cxnId="{49A60ED3-5978-4CAC-A39A-F10C23E6AFF3}">
      <dgm:prSet/>
      <dgm:spPr/>
      <dgm:t>
        <a:bodyPr/>
        <a:lstStyle/>
        <a:p>
          <a:endParaRPr lang="fr-FR"/>
        </a:p>
      </dgm:t>
    </dgm:pt>
    <dgm:pt modelId="{C8218148-B48A-4CD5-B315-EB4E2CA794B6}" type="sibTrans" cxnId="{49A60ED3-5978-4CAC-A39A-F10C23E6AFF3}">
      <dgm:prSet/>
      <dgm:spPr/>
      <dgm:t>
        <a:bodyPr/>
        <a:lstStyle/>
        <a:p>
          <a:endParaRPr lang="fr-FR"/>
        </a:p>
      </dgm:t>
    </dgm:pt>
    <dgm:pt modelId="{435C8848-87CA-47E9-A5F7-99C1EC16E483}">
      <dgm:prSet phldrT="[Texte]" phldr="1" custT="1"/>
      <dgm:spPr>
        <a:solidFill>
          <a:srgbClr val="00B0F0"/>
        </a:solidFill>
      </dgm:spPr>
      <dgm:t>
        <a:bodyPr/>
        <a:lstStyle/>
        <a:p>
          <a:endParaRPr lang="fr-FR" sz="2000" dirty="0"/>
        </a:p>
      </dgm:t>
    </dgm:pt>
    <dgm:pt modelId="{A4708D6C-7804-40ED-AC27-D9D8D2A4430F}" type="parTrans" cxnId="{D75495CB-BD7C-4D1C-A798-9A39418CE5D5}">
      <dgm:prSet/>
      <dgm:spPr/>
      <dgm:t>
        <a:bodyPr/>
        <a:lstStyle/>
        <a:p>
          <a:endParaRPr lang="fr-FR"/>
        </a:p>
      </dgm:t>
    </dgm:pt>
    <dgm:pt modelId="{897A74CA-12E4-4886-9909-D0C39E0E9701}" type="sibTrans" cxnId="{D75495CB-BD7C-4D1C-A798-9A39418CE5D5}">
      <dgm:prSet/>
      <dgm:spPr>
        <a:solidFill>
          <a:srgbClr val="00B0F0"/>
        </a:solidFill>
      </dgm:spPr>
      <dgm:t>
        <a:bodyPr/>
        <a:lstStyle/>
        <a:p>
          <a:endParaRPr lang="fr-FR"/>
        </a:p>
      </dgm:t>
    </dgm:pt>
    <dgm:pt modelId="{2549E5CF-6BE3-4B25-97C4-0F3526604FDD}" type="pres">
      <dgm:prSet presAssocID="{87306FB5-A2B2-49C6-9AD1-55B6917CD94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2C7F52A-8E56-4217-BBC6-06CF6074755F}" type="pres">
      <dgm:prSet presAssocID="{9DF4BBD3-25B6-419A-AB91-DE3ACD9C424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2D05D1-EBAC-45C1-9BC3-97903D6597E1}" type="pres">
      <dgm:prSet presAssocID="{51E61400-E8A1-4078-B0D1-05769AFE3FC2}" presName="sibTrans" presStyleLbl="sibTrans2D1" presStyleIdx="0" presStyleCnt="5"/>
      <dgm:spPr/>
      <dgm:t>
        <a:bodyPr/>
        <a:lstStyle/>
        <a:p>
          <a:endParaRPr lang="fr-FR"/>
        </a:p>
      </dgm:t>
    </dgm:pt>
    <dgm:pt modelId="{845E2A29-6F89-486D-8E56-8819FCE66F58}" type="pres">
      <dgm:prSet presAssocID="{51E61400-E8A1-4078-B0D1-05769AFE3FC2}" presName="connectorText" presStyleLbl="sibTrans2D1" presStyleIdx="0" presStyleCnt="5"/>
      <dgm:spPr/>
      <dgm:t>
        <a:bodyPr/>
        <a:lstStyle/>
        <a:p>
          <a:endParaRPr lang="fr-FR"/>
        </a:p>
      </dgm:t>
    </dgm:pt>
    <dgm:pt modelId="{DDDB76BB-D706-4697-96A1-8345580A3E0E}" type="pres">
      <dgm:prSet presAssocID="{A16B7A32-C1AD-495A-A377-0B9A0A7FEC9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23D39A-31F1-4A83-8AD8-96C1812B5FDF}" type="pres">
      <dgm:prSet presAssocID="{D093C8A5-C38E-46B0-A43A-6E4799DBF5B8}" presName="sibTrans" presStyleLbl="sibTrans2D1" presStyleIdx="1" presStyleCnt="5"/>
      <dgm:spPr/>
      <dgm:t>
        <a:bodyPr/>
        <a:lstStyle/>
        <a:p>
          <a:endParaRPr lang="fr-FR"/>
        </a:p>
      </dgm:t>
    </dgm:pt>
    <dgm:pt modelId="{6A16FD32-ED4C-4555-95E6-E17D53BD0E60}" type="pres">
      <dgm:prSet presAssocID="{D093C8A5-C38E-46B0-A43A-6E4799DBF5B8}" presName="connectorText" presStyleLbl="sibTrans2D1" presStyleIdx="1" presStyleCnt="5"/>
      <dgm:spPr/>
      <dgm:t>
        <a:bodyPr/>
        <a:lstStyle/>
        <a:p>
          <a:endParaRPr lang="fr-FR"/>
        </a:p>
      </dgm:t>
    </dgm:pt>
    <dgm:pt modelId="{6F524604-84AD-4D96-A7EE-EFC46B76EE8D}" type="pres">
      <dgm:prSet presAssocID="{2580DAD5-E4B5-4293-AB07-A4C50604109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BD0885B-17D0-430C-A851-26B86F60960F}" type="pres">
      <dgm:prSet presAssocID="{8828E4FD-4B51-4892-8A21-08016202413A}" presName="sibTrans" presStyleLbl="sibTrans2D1" presStyleIdx="2" presStyleCnt="5"/>
      <dgm:spPr/>
      <dgm:t>
        <a:bodyPr/>
        <a:lstStyle/>
        <a:p>
          <a:endParaRPr lang="fr-FR"/>
        </a:p>
      </dgm:t>
    </dgm:pt>
    <dgm:pt modelId="{92DCAC41-0ABC-4ED1-88F9-CEBAA95A0C0F}" type="pres">
      <dgm:prSet presAssocID="{8828E4FD-4B51-4892-8A21-08016202413A}" presName="connectorText" presStyleLbl="sibTrans2D1" presStyleIdx="2" presStyleCnt="5"/>
      <dgm:spPr/>
      <dgm:t>
        <a:bodyPr/>
        <a:lstStyle/>
        <a:p>
          <a:endParaRPr lang="fr-FR"/>
        </a:p>
      </dgm:t>
    </dgm:pt>
    <dgm:pt modelId="{7460B5D4-3A36-4CF5-86DB-C1955EA6D52B}" type="pres">
      <dgm:prSet presAssocID="{8DF2A84E-9439-4676-B13B-880F9249548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6D4F65C-FD7E-454B-A435-01046A163639}" type="pres">
      <dgm:prSet presAssocID="{C8218148-B48A-4CD5-B315-EB4E2CA794B6}" presName="sibTrans" presStyleLbl="sibTrans2D1" presStyleIdx="3" presStyleCnt="5"/>
      <dgm:spPr/>
      <dgm:t>
        <a:bodyPr/>
        <a:lstStyle/>
        <a:p>
          <a:endParaRPr lang="fr-FR"/>
        </a:p>
      </dgm:t>
    </dgm:pt>
    <dgm:pt modelId="{E2292487-6927-48A3-9F9D-64DDE27F4EDD}" type="pres">
      <dgm:prSet presAssocID="{C8218148-B48A-4CD5-B315-EB4E2CA794B6}" presName="connectorText" presStyleLbl="sibTrans2D1" presStyleIdx="3" presStyleCnt="5"/>
      <dgm:spPr/>
      <dgm:t>
        <a:bodyPr/>
        <a:lstStyle/>
        <a:p>
          <a:endParaRPr lang="fr-FR"/>
        </a:p>
      </dgm:t>
    </dgm:pt>
    <dgm:pt modelId="{382240D4-C898-4910-84A6-839B8A331502}" type="pres">
      <dgm:prSet presAssocID="{435C8848-87CA-47E9-A5F7-99C1EC16E48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68A1386-0908-4400-80C2-60E7E204102D}" type="pres">
      <dgm:prSet presAssocID="{897A74CA-12E4-4886-9909-D0C39E0E9701}" presName="sibTrans" presStyleLbl="sibTrans2D1" presStyleIdx="4" presStyleCnt="5"/>
      <dgm:spPr/>
      <dgm:t>
        <a:bodyPr/>
        <a:lstStyle/>
        <a:p>
          <a:endParaRPr lang="fr-FR"/>
        </a:p>
      </dgm:t>
    </dgm:pt>
    <dgm:pt modelId="{3A775353-482E-4CE9-B20D-AA3100346260}" type="pres">
      <dgm:prSet presAssocID="{897A74CA-12E4-4886-9909-D0C39E0E9701}" presName="connectorText" presStyleLbl="sibTrans2D1" presStyleIdx="4" presStyleCnt="5"/>
      <dgm:spPr/>
      <dgm:t>
        <a:bodyPr/>
        <a:lstStyle/>
        <a:p>
          <a:endParaRPr lang="fr-FR"/>
        </a:p>
      </dgm:t>
    </dgm:pt>
  </dgm:ptLst>
  <dgm:cxnLst>
    <dgm:cxn modelId="{75528107-9022-476D-AE40-85E56DB393F3}" srcId="{87306FB5-A2B2-49C6-9AD1-55B6917CD944}" destId="{2580DAD5-E4B5-4293-AB07-A4C506041096}" srcOrd="2" destOrd="0" parTransId="{3872E00E-B2E4-4A20-9A82-F208316DB251}" sibTransId="{8828E4FD-4B51-4892-8A21-08016202413A}"/>
    <dgm:cxn modelId="{C4D7B048-BB71-4921-B939-DCA1F97BFDE0}" type="presOf" srcId="{A16B7A32-C1AD-495A-A377-0B9A0A7FEC9F}" destId="{DDDB76BB-D706-4697-96A1-8345580A3E0E}" srcOrd="0" destOrd="0" presId="urn:microsoft.com/office/officeart/2005/8/layout/cycle2"/>
    <dgm:cxn modelId="{F51860A6-8982-48AF-96C9-409F1A2BBE1D}" type="presOf" srcId="{51E61400-E8A1-4078-B0D1-05769AFE3FC2}" destId="{845E2A29-6F89-486D-8E56-8819FCE66F58}" srcOrd="1" destOrd="0" presId="urn:microsoft.com/office/officeart/2005/8/layout/cycle2"/>
    <dgm:cxn modelId="{60F5F165-1165-4592-8A79-674BBE2B70E5}" type="presOf" srcId="{87306FB5-A2B2-49C6-9AD1-55B6917CD944}" destId="{2549E5CF-6BE3-4B25-97C4-0F3526604FDD}" srcOrd="0" destOrd="0" presId="urn:microsoft.com/office/officeart/2005/8/layout/cycle2"/>
    <dgm:cxn modelId="{1518605F-1242-42B5-9396-E69156EC186B}" type="presOf" srcId="{C8218148-B48A-4CD5-B315-EB4E2CA794B6}" destId="{E2292487-6927-48A3-9F9D-64DDE27F4EDD}" srcOrd="1" destOrd="0" presId="urn:microsoft.com/office/officeart/2005/8/layout/cycle2"/>
    <dgm:cxn modelId="{D39E6565-AB8E-4150-9AD1-F0C376D118EA}" srcId="{87306FB5-A2B2-49C6-9AD1-55B6917CD944}" destId="{A16B7A32-C1AD-495A-A377-0B9A0A7FEC9F}" srcOrd="1" destOrd="0" parTransId="{054EB8F3-687D-47C1-A8CA-AA8906B81A64}" sibTransId="{D093C8A5-C38E-46B0-A43A-6E4799DBF5B8}"/>
    <dgm:cxn modelId="{49A60ED3-5978-4CAC-A39A-F10C23E6AFF3}" srcId="{87306FB5-A2B2-49C6-9AD1-55B6917CD944}" destId="{8DF2A84E-9439-4676-B13B-880F92495483}" srcOrd="3" destOrd="0" parTransId="{7051D416-35AC-401B-833F-A4F8C8DD6EA9}" sibTransId="{C8218148-B48A-4CD5-B315-EB4E2CA794B6}"/>
    <dgm:cxn modelId="{F09F3D24-1948-4AC1-A18C-EFF985ECD62E}" type="presOf" srcId="{9DF4BBD3-25B6-419A-AB91-DE3ACD9C4242}" destId="{12C7F52A-8E56-4217-BBC6-06CF6074755F}" srcOrd="0" destOrd="0" presId="urn:microsoft.com/office/officeart/2005/8/layout/cycle2"/>
    <dgm:cxn modelId="{F603A5E7-6B12-4C2E-B642-7E0D841F5EE0}" type="presOf" srcId="{8828E4FD-4B51-4892-8A21-08016202413A}" destId="{EBD0885B-17D0-430C-A851-26B86F60960F}" srcOrd="0" destOrd="0" presId="urn:microsoft.com/office/officeart/2005/8/layout/cycle2"/>
    <dgm:cxn modelId="{A97F1F63-6270-4C4C-B3C6-81CAD8B0236C}" type="presOf" srcId="{897A74CA-12E4-4886-9909-D0C39E0E9701}" destId="{468A1386-0908-4400-80C2-60E7E204102D}" srcOrd="0" destOrd="0" presId="urn:microsoft.com/office/officeart/2005/8/layout/cycle2"/>
    <dgm:cxn modelId="{E0EE0D67-7606-4AC5-A047-F9AC9B3D8910}" type="presOf" srcId="{897A74CA-12E4-4886-9909-D0C39E0E9701}" destId="{3A775353-482E-4CE9-B20D-AA3100346260}" srcOrd="1" destOrd="0" presId="urn:microsoft.com/office/officeart/2005/8/layout/cycle2"/>
    <dgm:cxn modelId="{7D1C661D-5452-4A24-A461-D1FDD661C07C}" srcId="{87306FB5-A2B2-49C6-9AD1-55B6917CD944}" destId="{9DF4BBD3-25B6-419A-AB91-DE3ACD9C4242}" srcOrd="0" destOrd="0" parTransId="{98CC9FE9-8325-4543-9BDF-A0D40F4BE211}" sibTransId="{51E61400-E8A1-4078-B0D1-05769AFE3FC2}"/>
    <dgm:cxn modelId="{6109A5B7-98DF-4CC6-9DE4-7AED1121F5E3}" type="presOf" srcId="{8DF2A84E-9439-4676-B13B-880F92495483}" destId="{7460B5D4-3A36-4CF5-86DB-C1955EA6D52B}" srcOrd="0" destOrd="0" presId="urn:microsoft.com/office/officeart/2005/8/layout/cycle2"/>
    <dgm:cxn modelId="{890F7F6A-DD89-49A1-B4B7-C70F6D786396}" type="presOf" srcId="{C8218148-B48A-4CD5-B315-EB4E2CA794B6}" destId="{16D4F65C-FD7E-454B-A435-01046A163639}" srcOrd="0" destOrd="0" presId="urn:microsoft.com/office/officeart/2005/8/layout/cycle2"/>
    <dgm:cxn modelId="{F248C62D-08D6-4448-AAF4-6B4C1A9C5AC9}" type="presOf" srcId="{D093C8A5-C38E-46B0-A43A-6E4799DBF5B8}" destId="{6A16FD32-ED4C-4555-95E6-E17D53BD0E60}" srcOrd="1" destOrd="0" presId="urn:microsoft.com/office/officeart/2005/8/layout/cycle2"/>
    <dgm:cxn modelId="{BC18C66A-A949-4BFE-820B-0EB9A79E441D}" type="presOf" srcId="{2580DAD5-E4B5-4293-AB07-A4C506041096}" destId="{6F524604-84AD-4D96-A7EE-EFC46B76EE8D}" srcOrd="0" destOrd="0" presId="urn:microsoft.com/office/officeart/2005/8/layout/cycle2"/>
    <dgm:cxn modelId="{D75495CB-BD7C-4D1C-A798-9A39418CE5D5}" srcId="{87306FB5-A2B2-49C6-9AD1-55B6917CD944}" destId="{435C8848-87CA-47E9-A5F7-99C1EC16E483}" srcOrd="4" destOrd="0" parTransId="{A4708D6C-7804-40ED-AC27-D9D8D2A4430F}" sibTransId="{897A74CA-12E4-4886-9909-D0C39E0E9701}"/>
    <dgm:cxn modelId="{09BB5B8E-44F9-4371-B997-1035CB4889D0}" type="presOf" srcId="{51E61400-E8A1-4078-B0D1-05769AFE3FC2}" destId="{FB2D05D1-EBAC-45C1-9BC3-97903D6597E1}" srcOrd="0" destOrd="0" presId="urn:microsoft.com/office/officeart/2005/8/layout/cycle2"/>
    <dgm:cxn modelId="{16C77CDD-D800-4138-88E0-89EC026BCB48}" type="presOf" srcId="{435C8848-87CA-47E9-A5F7-99C1EC16E483}" destId="{382240D4-C898-4910-84A6-839B8A331502}" srcOrd="0" destOrd="0" presId="urn:microsoft.com/office/officeart/2005/8/layout/cycle2"/>
    <dgm:cxn modelId="{82AA26D8-D355-4DF9-B9D7-60DF4FCC3725}" type="presOf" srcId="{8828E4FD-4B51-4892-8A21-08016202413A}" destId="{92DCAC41-0ABC-4ED1-88F9-CEBAA95A0C0F}" srcOrd="1" destOrd="0" presId="urn:microsoft.com/office/officeart/2005/8/layout/cycle2"/>
    <dgm:cxn modelId="{254BB73C-EB7B-4BC1-BB35-CDF9F81E1876}" type="presOf" srcId="{D093C8A5-C38E-46B0-A43A-6E4799DBF5B8}" destId="{1023D39A-31F1-4A83-8AD8-96C1812B5FDF}" srcOrd="0" destOrd="0" presId="urn:microsoft.com/office/officeart/2005/8/layout/cycle2"/>
    <dgm:cxn modelId="{8BC63270-C73D-4A33-AFA5-BE8D3EB1EA0E}" type="presParOf" srcId="{2549E5CF-6BE3-4B25-97C4-0F3526604FDD}" destId="{12C7F52A-8E56-4217-BBC6-06CF6074755F}" srcOrd="0" destOrd="0" presId="urn:microsoft.com/office/officeart/2005/8/layout/cycle2"/>
    <dgm:cxn modelId="{BF2D279C-461A-451C-9A32-658A66DD2C50}" type="presParOf" srcId="{2549E5CF-6BE3-4B25-97C4-0F3526604FDD}" destId="{FB2D05D1-EBAC-45C1-9BC3-97903D6597E1}" srcOrd="1" destOrd="0" presId="urn:microsoft.com/office/officeart/2005/8/layout/cycle2"/>
    <dgm:cxn modelId="{3CE18539-5CC8-4257-8E78-19AD97263672}" type="presParOf" srcId="{FB2D05D1-EBAC-45C1-9BC3-97903D6597E1}" destId="{845E2A29-6F89-486D-8E56-8819FCE66F58}" srcOrd="0" destOrd="0" presId="urn:microsoft.com/office/officeart/2005/8/layout/cycle2"/>
    <dgm:cxn modelId="{D0B63C1B-39D1-4D7A-B891-1CA359F4C91E}" type="presParOf" srcId="{2549E5CF-6BE3-4B25-97C4-0F3526604FDD}" destId="{DDDB76BB-D706-4697-96A1-8345580A3E0E}" srcOrd="2" destOrd="0" presId="urn:microsoft.com/office/officeart/2005/8/layout/cycle2"/>
    <dgm:cxn modelId="{17BCC936-E22A-45D3-AC30-1EFFCCAEA7F8}" type="presParOf" srcId="{2549E5CF-6BE3-4B25-97C4-0F3526604FDD}" destId="{1023D39A-31F1-4A83-8AD8-96C1812B5FDF}" srcOrd="3" destOrd="0" presId="urn:microsoft.com/office/officeart/2005/8/layout/cycle2"/>
    <dgm:cxn modelId="{34221E88-4227-463A-98C2-586B2BC9CB3D}" type="presParOf" srcId="{1023D39A-31F1-4A83-8AD8-96C1812B5FDF}" destId="{6A16FD32-ED4C-4555-95E6-E17D53BD0E60}" srcOrd="0" destOrd="0" presId="urn:microsoft.com/office/officeart/2005/8/layout/cycle2"/>
    <dgm:cxn modelId="{C18D64E6-3E41-44D2-85B1-E52BBEC2D7C4}" type="presParOf" srcId="{2549E5CF-6BE3-4B25-97C4-0F3526604FDD}" destId="{6F524604-84AD-4D96-A7EE-EFC46B76EE8D}" srcOrd="4" destOrd="0" presId="urn:microsoft.com/office/officeart/2005/8/layout/cycle2"/>
    <dgm:cxn modelId="{6B88546D-6A28-4EEE-BB7E-7FD5BA48422E}" type="presParOf" srcId="{2549E5CF-6BE3-4B25-97C4-0F3526604FDD}" destId="{EBD0885B-17D0-430C-A851-26B86F60960F}" srcOrd="5" destOrd="0" presId="urn:microsoft.com/office/officeart/2005/8/layout/cycle2"/>
    <dgm:cxn modelId="{86F83175-5EE2-4752-9E67-384F69C63F86}" type="presParOf" srcId="{EBD0885B-17D0-430C-A851-26B86F60960F}" destId="{92DCAC41-0ABC-4ED1-88F9-CEBAA95A0C0F}" srcOrd="0" destOrd="0" presId="urn:microsoft.com/office/officeart/2005/8/layout/cycle2"/>
    <dgm:cxn modelId="{772ACCC5-13E4-4D65-9B65-83CC4E32401A}" type="presParOf" srcId="{2549E5CF-6BE3-4B25-97C4-0F3526604FDD}" destId="{7460B5D4-3A36-4CF5-86DB-C1955EA6D52B}" srcOrd="6" destOrd="0" presId="urn:microsoft.com/office/officeart/2005/8/layout/cycle2"/>
    <dgm:cxn modelId="{17DBCD57-9E67-4A4C-A82B-BF530013E358}" type="presParOf" srcId="{2549E5CF-6BE3-4B25-97C4-0F3526604FDD}" destId="{16D4F65C-FD7E-454B-A435-01046A163639}" srcOrd="7" destOrd="0" presId="urn:microsoft.com/office/officeart/2005/8/layout/cycle2"/>
    <dgm:cxn modelId="{90CC98A4-C981-49CF-A7E3-649E896D6F02}" type="presParOf" srcId="{16D4F65C-FD7E-454B-A435-01046A163639}" destId="{E2292487-6927-48A3-9F9D-64DDE27F4EDD}" srcOrd="0" destOrd="0" presId="urn:microsoft.com/office/officeart/2005/8/layout/cycle2"/>
    <dgm:cxn modelId="{1528C34C-882D-4600-B27D-7000CA8C2852}" type="presParOf" srcId="{2549E5CF-6BE3-4B25-97C4-0F3526604FDD}" destId="{382240D4-C898-4910-84A6-839B8A331502}" srcOrd="8" destOrd="0" presId="urn:microsoft.com/office/officeart/2005/8/layout/cycle2"/>
    <dgm:cxn modelId="{1E80D24A-4E06-43D1-B571-4C1E6F653484}" type="presParOf" srcId="{2549E5CF-6BE3-4B25-97C4-0F3526604FDD}" destId="{468A1386-0908-4400-80C2-60E7E204102D}" srcOrd="9" destOrd="0" presId="urn:microsoft.com/office/officeart/2005/8/layout/cycle2"/>
    <dgm:cxn modelId="{9DD7D189-7463-4A50-8A2C-A97413661D45}" type="presParOf" srcId="{468A1386-0908-4400-80C2-60E7E204102D}" destId="{3A775353-482E-4CE9-B20D-AA3100346260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C7F52A-8E56-4217-BBC6-06CF6074755F}">
      <dsp:nvSpPr>
        <dsp:cNvPr id="0" name=""/>
        <dsp:cNvSpPr/>
      </dsp:nvSpPr>
      <dsp:spPr>
        <a:xfrm>
          <a:off x="2434828" y="401"/>
          <a:ext cx="1226343" cy="1226343"/>
        </a:xfrm>
        <a:prstGeom prst="ellipse">
          <a:avLst/>
        </a:prstGeom>
        <a:solidFill>
          <a:schemeClr val="accent2"/>
        </a:solidFill>
        <a:ln w="63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kern="1200" dirty="0"/>
        </a:p>
      </dsp:txBody>
      <dsp:txXfrm>
        <a:off x="2614422" y="179995"/>
        <a:ext cx="867155" cy="867155"/>
      </dsp:txXfrm>
    </dsp:sp>
    <dsp:sp modelId="{FB2D05D1-EBAC-45C1-9BC3-97903D6597E1}">
      <dsp:nvSpPr>
        <dsp:cNvPr id="0" name=""/>
        <dsp:cNvSpPr/>
      </dsp:nvSpPr>
      <dsp:spPr>
        <a:xfrm rot="2160000">
          <a:off x="3622675" y="942976"/>
          <a:ext cx="327092" cy="4138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3632045" y="996915"/>
        <a:ext cx="228964" cy="248335"/>
      </dsp:txXfrm>
    </dsp:sp>
    <dsp:sp modelId="{DDDB76BB-D706-4697-96A1-8345580A3E0E}">
      <dsp:nvSpPr>
        <dsp:cNvPr id="0" name=""/>
        <dsp:cNvSpPr/>
      </dsp:nvSpPr>
      <dsp:spPr>
        <a:xfrm>
          <a:off x="3926250" y="1083982"/>
          <a:ext cx="1226343" cy="1226343"/>
        </a:xfrm>
        <a:prstGeom prst="ellipse">
          <a:avLst/>
        </a:prstGeom>
        <a:solidFill>
          <a:schemeClr val="accent3"/>
        </a:solidFill>
        <a:ln w="63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kern="1200" dirty="0"/>
        </a:p>
      </dsp:txBody>
      <dsp:txXfrm>
        <a:off x="4105844" y="1263576"/>
        <a:ext cx="867155" cy="867155"/>
      </dsp:txXfrm>
    </dsp:sp>
    <dsp:sp modelId="{1023D39A-31F1-4A83-8AD8-96C1812B5FDF}">
      <dsp:nvSpPr>
        <dsp:cNvPr id="0" name=""/>
        <dsp:cNvSpPr/>
      </dsp:nvSpPr>
      <dsp:spPr>
        <a:xfrm rot="6480000">
          <a:off x="4093900" y="2358041"/>
          <a:ext cx="327092" cy="4138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1287359"/>
            <a:satOff val="0"/>
            <a:lumOff val="-1471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 rot="10800000">
        <a:off x="4158126" y="2394156"/>
        <a:ext cx="228964" cy="248335"/>
      </dsp:txXfrm>
    </dsp:sp>
    <dsp:sp modelId="{6F524604-84AD-4D96-A7EE-EFC46B76EE8D}">
      <dsp:nvSpPr>
        <dsp:cNvPr id="0" name=""/>
        <dsp:cNvSpPr/>
      </dsp:nvSpPr>
      <dsp:spPr>
        <a:xfrm>
          <a:off x="3356577" y="2837255"/>
          <a:ext cx="1226343" cy="1226343"/>
        </a:xfrm>
        <a:prstGeom prst="ellipse">
          <a:avLst/>
        </a:prstGeom>
        <a:solidFill>
          <a:schemeClr val="accent5"/>
        </a:solidFill>
        <a:ln w="63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kern="1200" dirty="0"/>
        </a:p>
      </dsp:txBody>
      <dsp:txXfrm>
        <a:off x="3536171" y="3016849"/>
        <a:ext cx="867155" cy="867155"/>
      </dsp:txXfrm>
    </dsp:sp>
    <dsp:sp modelId="{EBD0885B-17D0-430C-A851-26B86F60960F}">
      <dsp:nvSpPr>
        <dsp:cNvPr id="0" name=""/>
        <dsp:cNvSpPr/>
      </dsp:nvSpPr>
      <dsp:spPr>
        <a:xfrm rot="10800000">
          <a:off x="2893711" y="3243481"/>
          <a:ext cx="327092" cy="4138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2574719"/>
            <a:satOff val="0"/>
            <a:lumOff val="-2941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 rot="10800000">
        <a:off x="2991839" y="3326259"/>
        <a:ext cx="228964" cy="248335"/>
      </dsp:txXfrm>
    </dsp:sp>
    <dsp:sp modelId="{7460B5D4-3A36-4CF5-86DB-C1955EA6D52B}">
      <dsp:nvSpPr>
        <dsp:cNvPr id="0" name=""/>
        <dsp:cNvSpPr/>
      </dsp:nvSpPr>
      <dsp:spPr>
        <a:xfrm>
          <a:off x="1513078" y="2837255"/>
          <a:ext cx="1226343" cy="1226343"/>
        </a:xfrm>
        <a:prstGeom prst="ellipse">
          <a:avLst/>
        </a:prstGeom>
        <a:solidFill>
          <a:schemeClr val="accent4">
            <a:hueOff val="3862078"/>
            <a:satOff val="0"/>
            <a:lumOff val="-4412"/>
            <a:alphaOff val="0"/>
          </a:schemeClr>
        </a:solidFill>
        <a:ln w="63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kern="1200" dirty="0"/>
        </a:p>
      </dsp:txBody>
      <dsp:txXfrm>
        <a:off x="1692672" y="3016849"/>
        <a:ext cx="867155" cy="867155"/>
      </dsp:txXfrm>
    </dsp:sp>
    <dsp:sp modelId="{16D4F65C-FD7E-454B-A435-01046A163639}">
      <dsp:nvSpPr>
        <dsp:cNvPr id="0" name=""/>
        <dsp:cNvSpPr/>
      </dsp:nvSpPr>
      <dsp:spPr>
        <a:xfrm rot="15120000">
          <a:off x="1680728" y="2375649"/>
          <a:ext cx="327092" cy="4138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3862078"/>
            <a:satOff val="0"/>
            <a:lumOff val="-4412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 rot="10800000">
        <a:off x="1744954" y="2505090"/>
        <a:ext cx="228964" cy="248335"/>
      </dsp:txXfrm>
    </dsp:sp>
    <dsp:sp modelId="{382240D4-C898-4910-84A6-839B8A331502}">
      <dsp:nvSpPr>
        <dsp:cNvPr id="0" name=""/>
        <dsp:cNvSpPr/>
      </dsp:nvSpPr>
      <dsp:spPr>
        <a:xfrm>
          <a:off x="943405" y="1083982"/>
          <a:ext cx="1226343" cy="1226343"/>
        </a:xfrm>
        <a:prstGeom prst="ellipse">
          <a:avLst/>
        </a:prstGeom>
        <a:solidFill>
          <a:srgbClr val="00B0F0"/>
        </a:solidFill>
        <a:ln w="63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kern="1200" dirty="0"/>
        </a:p>
      </dsp:txBody>
      <dsp:txXfrm>
        <a:off x="1122999" y="1263576"/>
        <a:ext cx="867155" cy="867155"/>
      </dsp:txXfrm>
    </dsp:sp>
    <dsp:sp modelId="{468A1386-0908-4400-80C2-60E7E204102D}">
      <dsp:nvSpPr>
        <dsp:cNvPr id="0" name=""/>
        <dsp:cNvSpPr/>
      </dsp:nvSpPr>
      <dsp:spPr>
        <a:xfrm rot="19440000">
          <a:off x="2131253" y="953859"/>
          <a:ext cx="327092" cy="413891"/>
        </a:xfrm>
        <a:prstGeom prst="rightArrow">
          <a:avLst>
            <a:gd name="adj1" fmla="val 60000"/>
            <a:gd name="adj2" fmla="val 50000"/>
          </a:avLst>
        </a:prstGeom>
        <a:solidFill>
          <a:srgbClr val="00B0F0"/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2140623" y="1065476"/>
        <a:ext cx="228964" cy="2483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703" cy="496491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1952" y="1"/>
            <a:ext cx="2945703" cy="496491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r">
              <a:defRPr sz="1200"/>
            </a:lvl1pPr>
          </a:lstStyle>
          <a:p>
            <a:fld id="{26DC60AF-0A4F-4C57-92D6-5F902025270D}" type="datetimeFigureOut">
              <a:rPr lang="fr-FR" smtClean="0"/>
              <a:t>27/11/2020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2" y="9431722"/>
            <a:ext cx="2945703" cy="496491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1952" y="9431722"/>
            <a:ext cx="2945703" cy="496491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r">
              <a:defRPr sz="1200"/>
            </a:lvl1pPr>
          </a:lstStyle>
          <a:p>
            <a:fld id="{3869DB70-4F8B-4451-827B-4E230DEDB5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45592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347" cy="496491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1342" y="1"/>
            <a:ext cx="2946347" cy="496491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r">
              <a:defRPr sz="1200"/>
            </a:lvl1pPr>
          </a:lstStyle>
          <a:p>
            <a:fld id="{4F4031FF-8E9A-455C-8EE0-B77D493128F8}" type="datetimeFigureOut">
              <a:rPr lang="fr-FR" smtClean="0"/>
              <a:t>27/11/2020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7" tIns="46218" rIns="92437" bIns="46218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927" y="4716662"/>
            <a:ext cx="5439410" cy="4468416"/>
          </a:xfrm>
          <a:prstGeom prst="rect">
            <a:avLst/>
          </a:prstGeom>
        </p:spPr>
        <p:txBody>
          <a:bodyPr vert="horz" lIns="92437" tIns="46218" rIns="92437" bIns="46218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6491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6491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r">
              <a:defRPr sz="1200"/>
            </a:lvl1pPr>
          </a:lstStyle>
          <a:p>
            <a:fld id="{BBC74DAE-AAB1-4623-A947-C513F3A67F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48685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6.png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>
          <a:xfrm>
            <a:off x="1691680" y="2036417"/>
            <a:ext cx="5905010" cy="1260000"/>
          </a:xfrm>
        </p:spPr>
        <p:txBody>
          <a:bodyPr>
            <a:noAutofit/>
          </a:bodyPr>
          <a:lstStyle>
            <a:lvl1pPr algn="ctr">
              <a:defRPr sz="3000" b="1" cap="all" baseline="0">
                <a:solidFill>
                  <a:srgbClr val="31429C"/>
                </a:solidFill>
                <a:latin typeface="+mn-lt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0" hasCustomPrompt="1"/>
          </p:nvPr>
        </p:nvSpPr>
        <p:spPr>
          <a:xfrm>
            <a:off x="5004048" y="5661248"/>
            <a:ext cx="3599284" cy="792088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FontTx/>
              <a:buNone/>
              <a:defRPr sz="1200" cap="all" baseline="0">
                <a:solidFill>
                  <a:srgbClr val="205AA7"/>
                </a:solidFill>
              </a:defRPr>
            </a:lvl1pPr>
          </a:lstStyle>
          <a:p>
            <a:pPr lvl="0"/>
            <a:r>
              <a:rPr lang="fr-FR" dirty="0" smtClean="0"/>
              <a:t>NOM, service</a:t>
            </a:r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1" hasCustomPrompt="1"/>
          </p:nvPr>
        </p:nvSpPr>
        <p:spPr>
          <a:xfrm>
            <a:off x="7019156" y="6489248"/>
            <a:ext cx="1584176" cy="260350"/>
          </a:xfrm>
        </p:spPr>
        <p:txBody>
          <a:bodyPr>
            <a:normAutofit/>
          </a:bodyPr>
          <a:lstStyle>
            <a:lvl1pPr marL="0" indent="0" algn="r">
              <a:buFontTx/>
              <a:buNone/>
              <a:defRPr sz="900" b="1" cap="all" baseline="0">
                <a:solidFill>
                  <a:srgbClr val="205AA7"/>
                </a:solidFill>
              </a:defRPr>
            </a:lvl1pPr>
          </a:lstStyle>
          <a:p>
            <a:pPr lvl="0"/>
            <a:r>
              <a:rPr lang="fr-FR" dirty="0" smtClean="0"/>
              <a:t>DATE</a:t>
            </a:r>
            <a:endParaRPr lang="fr-FR" dirty="0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64746" y="4005064"/>
            <a:ext cx="9227606" cy="6531654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511" y="188641"/>
            <a:ext cx="1100979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949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480000"/>
            <a:ext cx="4976192" cy="3600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900">
                <a:solidFill>
                  <a:srgbClr val="205AA7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172400" y="6480000"/>
            <a:ext cx="540000" cy="360000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rgbClr val="205AA7"/>
                </a:solidFill>
              </a:defRPr>
            </a:lvl1pPr>
          </a:lstStyle>
          <a:p>
            <a:fld id="{A5612AF6-3794-417C-8315-010C3BB3AD18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>
          <a:xfrm>
            <a:off x="1692000" y="1584000"/>
            <a:ext cx="7020000" cy="4500000"/>
          </a:xfrm>
        </p:spPr>
        <p:txBody>
          <a:bodyPr/>
          <a:lstStyle>
            <a:lvl1pPr marL="396000" indent="-396000">
              <a:buFont typeface="+mj-lt"/>
              <a:buAutoNum type="arabicPeriod"/>
              <a:defRPr cap="none" baseline="0"/>
            </a:lvl1pPr>
            <a:lvl2pPr marL="914400" indent="-457200">
              <a:buFont typeface="+mj-lt"/>
              <a:buAutoNum type="arabicPeriod"/>
              <a:defRPr/>
            </a:lvl2pPr>
            <a:lvl3pPr marL="1371600" indent="-457200">
              <a:buFont typeface="+mj-lt"/>
              <a:buAutoNum type="arabicPeriod"/>
              <a:defRPr/>
            </a:lvl3pPr>
            <a:lvl4pPr marL="1828800" indent="-457200">
              <a:buFont typeface="+mj-lt"/>
              <a:buAutoNum type="arabicPeriod"/>
              <a:defRPr/>
            </a:lvl4pPr>
            <a:lvl5pPr marL="2171700" indent="-342900">
              <a:buFont typeface="+mj-lt"/>
              <a:buAutoNum type="arabicPeriod"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64746" y="4005064"/>
            <a:ext cx="9227606" cy="6531654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511" y="188641"/>
            <a:ext cx="1100979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3149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205AA7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480000"/>
            <a:ext cx="4976192" cy="3600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900">
                <a:solidFill>
                  <a:srgbClr val="205AA7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172400" y="6480000"/>
            <a:ext cx="540000" cy="360000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rgbClr val="205AA7"/>
                </a:solidFill>
              </a:defRPr>
            </a:lvl1pPr>
          </a:lstStyle>
          <a:p>
            <a:fld id="{A5612AF6-3794-417C-8315-010C3BB3AD18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5" name="Espace réservé du texte 2"/>
          <p:cNvSpPr>
            <a:spLocks noGrp="1"/>
          </p:cNvSpPr>
          <p:nvPr>
            <p:ph idx="1"/>
          </p:nvPr>
        </p:nvSpPr>
        <p:spPr>
          <a:xfrm>
            <a:off x="468000" y="14400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rgbClr val="205AA7"/>
                </a:solidFill>
              </a:defRPr>
            </a:lvl1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022" y="-1"/>
            <a:ext cx="799301" cy="1143001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479" y="6129554"/>
            <a:ext cx="697105" cy="683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546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480000"/>
            <a:ext cx="4976192" cy="3600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900">
                <a:solidFill>
                  <a:srgbClr val="205AA7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172400" y="6480000"/>
            <a:ext cx="540000" cy="360000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rgbClr val="205AA7"/>
                </a:solidFill>
              </a:defRPr>
            </a:lvl1pPr>
          </a:lstStyle>
          <a:p>
            <a:fld id="{A5612AF6-3794-417C-8315-010C3BB3AD18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468000" y="0"/>
            <a:ext cx="8229600" cy="1143000"/>
          </a:xfrm>
        </p:spPr>
        <p:txBody>
          <a:bodyPr/>
          <a:lstStyle>
            <a:lvl1pPr>
              <a:defRPr cap="all" baseline="0">
                <a:solidFill>
                  <a:srgbClr val="31429C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022" y="-1"/>
            <a:ext cx="799301" cy="1143001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479" y="6129554"/>
            <a:ext cx="697105" cy="683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454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me 8"/>
          <p:cNvGraphicFramePr/>
          <p:nvPr userDrawn="1">
            <p:extLst>
              <p:ext uri="{D42A27DB-BD31-4B8C-83A1-F6EECF244321}">
                <p14:modId xmlns:p14="http://schemas.microsoft.com/office/powerpoint/2010/main" val="1950391629"/>
              </p:ext>
            </p:extLst>
          </p:nvPr>
        </p:nvGraphicFramePr>
        <p:xfrm>
          <a:off x="1524000" y="1692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480000"/>
            <a:ext cx="4976192" cy="3600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900">
                <a:solidFill>
                  <a:srgbClr val="205AA7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172400" y="6480000"/>
            <a:ext cx="540000" cy="360000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rgbClr val="205AA7"/>
                </a:solidFill>
              </a:defRPr>
            </a:lvl1pPr>
          </a:lstStyle>
          <a:p>
            <a:fld id="{A5612AF6-3794-417C-8315-010C3BB3AD18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4" name="Image 13"/>
          <p:cNvPicPr>
            <a:picLocks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" y="198000"/>
            <a:ext cx="406800" cy="756000"/>
          </a:xfrm>
          <a:prstGeom prst="rect">
            <a:avLst/>
          </a:prstGeom>
        </p:spPr>
      </p:pic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468000" y="0"/>
            <a:ext cx="8229600" cy="1143000"/>
          </a:xfrm>
        </p:spPr>
        <p:txBody>
          <a:bodyPr/>
          <a:lstStyle>
            <a:lvl1pPr>
              <a:defRPr cap="all" baseline="0">
                <a:solidFill>
                  <a:srgbClr val="31429C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022" y="-1"/>
            <a:ext cx="799301" cy="1143001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479" y="6129554"/>
            <a:ext cx="697105" cy="683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5420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40000"/>
            <a:ext cx="3008313" cy="4680000"/>
          </a:xfrm>
          <a:solidFill>
            <a:schemeClr val="accent2"/>
          </a:solidFill>
        </p:spPr>
        <p:txBody>
          <a:bodyPr/>
          <a:lstStyle>
            <a:lvl1pPr marL="0" indent="0" algn="l">
              <a:lnSpc>
                <a:spcPct val="150000"/>
              </a:lnSpc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480000"/>
            <a:ext cx="4976192" cy="3600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900">
                <a:solidFill>
                  <a:srgbClr val="205AA7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172400" y="6480000"/>
            <a:ext cx="540000" cy="360000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rgbClr val="205AA7"/>
                </a:solidFill>
              </a:defRPr>
            </a:lvl1pPr>
          </a:lstStyle>
          <a:p>
            <a:fld id="{A5612AF6-3794-417C-8315-010C3BB3AD18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5" name="Espace réservé du contenu 2"/>
          <p:cNvSpPr>
            <a:spLocks noGrp="1"/>
          </p:cNvSpPr>
          <p:nvPr>
            <p:ph sz="half" idx="1"/>
          </p:nvPr>
        </p:nvSpPr>
        <p:spPr>
          <a:xfrm>
            <a:off x="3779912" y="1440000"/>
            <a:ext cx="4932000" cy="468000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468000" y="0"/>
            <a:ext cx="8229600" cy="1143000"/>
          </a:xfrm>
        </p:spPr>
        <p:txBody>
          <a:bodyPr/>
          <a:lstStyle>
            <a:lvl1pPr>
              <a:defRPr cap="all" baseline="0">
                <a:solidFill>
                  <a:srgbClr val="31429C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022" y="-1"/>
            <a:ext cx="799301" cy="1143001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479" y="6129554"/>
            <a:ext cx="697105" cy="683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356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680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80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480000"/>
            <a:ext cx="4976192" cy="3600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900">
                <a:solidFill>
                  <a:srgbClr val="205AA7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172400" y="6480000"/>
            <a:ext cx="540000" cy="360000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rgbClr val="205AA7"/>
                </a:solidFill>
              </a:defRPr>
            </a:lvl1pPr>
          </a:lstStyle>
          <a:p>
            <a:fld id="{A5612AF6-3794-417C-8315-010C3BB3AD18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2429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4" r:id="rId3"/>
    <p:sldLayoutId id="2147483652" r:id="rId4"/>
    <p:sldLayoutId id="2147483655" r:id="rId5"/>
    <p:sldLayoutId id="2147483656" r:id="rId6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600" kern="1200">
          <a:solidFill>
            <a:srgbClr val="205AA7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rgbClr val="205AA7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acpr.banque-france.fr/communique-de-presse/garantie-pertes-dexploitation-letat-des-lieux-de-lacpr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91680" y="1604369"/>
            <a:ext cx="5905010" cy="2976759"/>
          </a:xfrm>
        </p:spPr>
        <p:txBody>
          <a:bodyPr/>
          <a:lstStyle/>
          <a:p>
            <a:r>
              <a:rPr lang="fr-FR" dirty="0" smtClean="0"/>
              <a:t>Garantie pertes d’exploitation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>
          <a:xfrm>
            <a:off x="4427984" y="5661248"/>
            <a:ext cx="4175348" cy="792088"/>
          </a:xfrm>
        </p:spPr>
        <p:txBody>
          <a:bodyPr/>
          <a:lstStyle/>
          <a:p>
            <a:r>
              <a:rPr lang="fr-FR" dirty="0" smtClean="0"/>
              <a:t>Olivier MEILLAND</a:t>
            </a:r>
          </a:p>
          <a:p>
            <a:r>
              <a:rPr lang="fr-FR" dirty="0" smtClean="0"/>
              <a:t>Direction des contrôles spécialisés et transversaux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 smtClean="0"/>
              <a:t>02/12/2020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2202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1. l ’</a:t>
            </a:r>
            <a:r>
              <a:rPr lang="fr-FR" dirty="0"/>
              <a:t>é</a:t>
            </a:r>
            <a:r>
              <a:rPr lang="fr-FR" dirty="0" smtClean="0"/>
              <a:t>tat des lieux réalisé par l’ACPR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5612AF6-3794-417C-8315-010C3BB3AD18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42346" y="1937492"/>
            <a:ext cx="8455254" cy="422781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fr-FR" dirty="0" smtClean="0"/>
              <a:t>Dans </a:t>
            </a:r>
            <a:r>
              <a:rPr lang="fr-FR" dirty="0"/>
              <a:t>le cadre de l’exercice de ses missions, l’Autorité de contrôle prudentiel et de résolution (ACPR) a adressé un questionnaire à une vingtaine d’assureurs agréés en France intervenant dans la branche des pertes pécuniaires diverses, qui comprend notamment les garanties en cas de pertes </a:t>
            </a:r>
            <a:r>
              <a:rPr lang="fr-FR" dirty="0" smtClean="0"/>
              <a:t>d’exploitation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fr-FR" dirty="0" smtClean="0"/>
              <a:t>Ces </a:t>
            </a:r>
            <a:r>
              <a:rPr lang="fr-FR" dirty="0"/>
              <a:t>assureurs constituent un échantillon représentatif de l’essentiel du marché des garanties pertes d’exploitation qui sont souscrites en France par environ une entreprise sur deux. </a:t>
            </a:r>
            <a:endParaRPr lang="fr-FR" dirty="0" smtClean="0"/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fr-FR" dirty="0" smtClean="0"/>
              <a:t>Près </a:t>
            </a:r>
            <a:r>
              <a:rPr lang="fr-FR" dirty="0"/>
              <a:t>de 400 documents contractuels ont ainsi été collectés et analysés. </a:t>
            </a:r>
            <a:endParaRPr lang="fr-FR" dirty="0" smtClean="0"/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fr-FR" b="1" dirty="0" smtClean="0"/>
              <a:t>Les </a:t>
            </a:r>
            <a:r>
              <a:rPr lang="fr-FR" b="1" dirty="0" smtClean="0"/>
              <a:t>enseignements qui ont pu en être tirés ont été rendus publics le 23 juin 2020 (communiqué de presse de l’ACPR) </a:t>
            </a:r>
          </a:p>
        </p:txBody>
      </p:sp>
      <p:sp>
        <p:nvSpPr>
          <p:cNvPr id="13" name="Espace réservé du contenu 4"/>
          <p:cNvSpPr txBox="1">
            <a:spLocks/>
          </p:cNvSpPr>
          <p:nvPr/>
        </p:nvSpPr>
        <p:spPr>
          <a:xfrm>
            <a:off x="242346" y="1258927"/>
            <a:ext cx="8938166" cy="34747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52000" indent="-2520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600" kern="1200">
                <a:solidFill>
                  <a:srgbClr val="205AA7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rgbClr val="205AA7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b="1" dirty="0" smtClean="0"/>
              <a:t>Un enquête lancée en mai 2020 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13570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1. l ’</a:t>
            </a:r>
            <a:r>
              <a:rPr lang="fr-FR" dirty="0"/>
              <a:t>é</a:t>
            </a:r>
            <a:r>
              <a:rPr lang="fr-FR" dirty="0" smtClean="0"/>
              <a:t>tat des lieux réalisé par l’ACPR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5612AF6-3794-417C-8315-010C3BB3AD18}" type="slidenum">
              <a:rPr lang="fr-FR" smtClean="0"/>
              <a:pPr/>
              <a:t>3</a:t>
            </a:fld>
            <a:endParaRPr lang="fr-FR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7572931"/>
              </p:ext>
            </p:extLst>
          </p:nvPr>
        </p:nvGraphicFramePr>
        <p:xfrm>
          <a:off x="569144" y="1292964"/>
          <a:ext cx="8216901" cy="41641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5056">
                  <a:extLst>
                    <a:ext uri="{9D8B030D-6E8A-4147-A177-3AD203B41FA5}">
                      <a16:colId xmlns:a16="http://schemas.microsoft.com/office/drawing/2014/main" val="2757402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738785111"/>
                    </a:ext>
                  </a:extLst>
                </a:gridCol>
                <a:gridCol w="2303613">
                  <a:extLst>
                    <a:ext uri="{9D8B030D-6E8A-4147-A177-3AD203B41FA5}">
                      <a16:colId xmlns:a16="http://schemas.microsoft.com/office/drawing/2014/main" val="290676610"/>
                    </a:ext>
                  </a:extLst>
                </a:gridCol>
              </a:tblGrid>
              <a:tr h="384586">
                <a:tc gridSpan="3">
                  <a:txBody>
                    <a:bodyPr/>
                    <a:lstStyle/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800" b="1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synthèse des réponses sur les 21 </a:t>
                      </a:r>
                      <a:r>
                        <a:rPr lang="fr-FR" sz="1800" b="1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assureurs interrogés </a:t>
                      </a:r>
                      <a:endParaRPr lang="fr-FR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45155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1" i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Contrats d’assurance de dommages comportant une garantie « pertes d’exploitation » 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1 134 690 assurés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354 M€ de chiffre d’affaires 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2337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1" i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Contrats collectés (en nombre) 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800" b="1" i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220 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7300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0" i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Dont contrats standard (1) 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800" b="0" i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126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497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0" i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Dont contrats sur mesure (2) 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800" b="0" i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94 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8543915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r>
                        <a:rPr lang="fr-FR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Couverture des pertes d'exploitation en % du nombre d’assurés couverts par les contrats collectés 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6796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0" i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Évènement "Covid-19" non garanti 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800" b="1" i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93,3% 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85836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0" i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Évènement "Covid-19" garanti 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800" b="1" i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2,6% 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7323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0" i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Couverture incertaine (3) </a:t>
                      </a:r>
                      <a:r>
                        <a:rPr lang="fr-F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800" b="1" i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4,1%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1612291"/>
                  </a:ext>
                </a:extLst>
              </a:tr>
            </a:tbl>
          </a:graphicData>
        </a:graphic>
      </p:graphicFrame>
      <p:sp>
        <p:nvSpPr>
          <p:cNvPr id="13" name="Espace réservé du contenu 4"/>
          <p:cNvSpPr txBox="1">
            <a:spLocks/>
          </p:cNvSpPr>
          <p:nvPr/>
        </p:nvSpPr>
        <p:spPr>
          <a:xfrm>
            <a:off x="899592" y="5427982"/>
            <a:ext cx="7886454" cy="953345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252000" indent="-2520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600" kern="1200">
                <a:solidFill>
                  <a:srgbClr val="205AA7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rgbClr val="205AA7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  <a:p>
            <a:pPr marL="0" indent="0">
              <a:buNone/>
            </a:pPr>
            <a:r>
              <a:rPr lang="fr-FR" i="1" dirty="0" smtClean="0"/>
              <a:t>(</a:t>
            </a:r>
            <a:r>
              <a:rPr lang="fr-FR" i="1" dirty="0"/>
              <a:t>1) Contrat standard : tout ensemble de contrats dont les conditions générales (socle commun et éventuels intercalaire spécifique ou conventions spéciales) sont communes à différents souscripteurs. </a:t>
            </a:r>
            <a:endParaRPr lang="fr-FR" dirty="0"/>
          </a:p>
          <a:p>
            <a:pPr marL="0" indent="0">
              <a:buNone/>
            </a:pPr>
            <a:r>
              <a:rPr lang="fr-FR" i="1" dirty="0"/>
              <a:t>(2) Contrat sur mesure : tout contrat élaboré spécifiquement pour un souscripteur </a:t>
            </a:r>
            <a:endParaRPr lang="fr-FR" dirty="0"/>
          </a:p>
          <a:p>
            <a:pPr marL="0" indent="0">
              <a:buNone/>
            </a:pPr>
            <a:r>
              <a:rPr lang="fr-FR" i="1" dirty="0"/>
              <a:t>(3) Sont ainsi qualifiés les contrats ne permettant pas de conclure avec certitude à une absence de garantie.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7008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000" y="0"/>
            <a:ext cx="8229600" cy="980728"/>
          </a:xfrm>
        </p:spPr>
        <p:txBody>
          <a:bodyPr/>
          <a:lstStyle/>
          <a:p>
            <a:r>
              <a:rPr lang="fr-FR" dirty="0"/>
              <a:t>1. l ’état des lieux réalisé par l’ACPR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5612AF6-3794-417C-8315-010C3BB3AD18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89629" y="980728"/>
            <a:ext cx="8388872" cy="5859272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fr-FR" dirty="0" smtClean="0"/>
              <a:t>Les </a:t>
            </a:r>
            <a:r>
              <a:rPr lang="fr-FR" dirty="0"/>
              <a:t>conséquences d’un événement aussi exceptionnel que la pandémie actuelle </a:t>
            </a:r>
            <a:r>
              <a:rPr lang="fr-FR" b="1" dirty="0"/>
              <a:t>ne sont en règle générale, pas couvertes </a:t>
            </a:r>
            <a:r>
              <a:rPr lang="fr-FR" dirty="0"/>
              <a:t>par les contrats en </a:t>
            </a:r>
            <a:r>
              <a:rPr lang="fr-FR" dirty="0" smtClean="0"/>
              <a:t>vigueur</a:t>
            </a:r>
            <a:endParaRPr lang="fr-FR" dirty="0"/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fr-FR" dirty="0" smtClean="0"/>
              <a:t>Ainsi</a:t>
            </a:r>
            <a:r>
              <a:rPr lang="fr-FR" dirty="0"/>
              <a:t>, la </a:t>
            </a:r>
            <a:r>
              <a:rPr lang="fr-FR" b="1" dirty="0"/>
              <a:t>mise en </a:t>
            </a:r>
            <a:r>
              <a:rPr lang="fr-FR" b="1" dirty="0" smtClean="0"/>
              <a:t>œuvre de </a:t>
            </a:r>
            <a:r>
              <a:rPr lang="fr-FR" b="1" dirty="0"/>
              <a:t>la garantie « pertes d’exploitation » est exclue pour </a:t>
            </a:r>
            <a:r>
              <a:rPr lang="fr-FR" b="1" dirty="0" smtClean="0"/>
              <a:t>93% </a:t>
            </a:r>
            <a:r>
              <a:rPr lang="fr-FR" b="1" dirty="0"/>
              <a:t>des assurés</a:t>
            </a:r>
            <a:r>
              <a:rPr lang="fr-FR" dirty="0"/>
              <a:t> </a:t>
            </a:r>
            <a:r>
              <a:rPr lang="fr-FR" dirty="0" smtClean="0"/>
              <a:t>des </a:t>
            </a:r>
            <a:r>
              <a:rPr lang="fr-FR" dirty="0"/>
              <a:t>contrats </a:t>
            </a:r>
            <a:r>
              <a:rPr lang="fr-FR" dirty="0" smtClean="0"/>
              <a:t>analysés</a:t>
            </a:r>
          </a:p>
          <a:p>
            <a:pPr lvl="1">
              <a:lnSpc>
                <a:spcPct val="120000"/>
              </a:lnSpc>
            </a:pPr>
            <a:r>
              <a:rPr lang="fr-FR" dirty="0" smtClean="0"/>
              <a:t>soit </a:t>
            </a:r>
            <a:r>
              <a:rPr lang="fr-FR" dirty="0"/>
              <a:t>cette garantie est subordonnée à la survenance d’un dommage aux biens garanti (de type incendie ou dégât des eaux) </a:t>
            </a:r>
            <a:endParaRPr lang="fr-FR" dirty="0" smtClean="0"/>
          </a:p>
          <a:p>
            <a:pPr lvl="1">
              <a:lnSpc>
                <a:spcPct val="120000"/>
              </a:lnSpc>
            </a:pPr>
            <a:r>
              <a:rPr lang="fr-FR" dirty="0" smtClean="0"/>
              <a:t>soit</a:t>
            </a:r>
            <a:r>
              <a:rPr lang="fr-FR" dirty="0"/>
              <a:t>, plus rarement, une exclusion explicite des effets de la pandémie a été prévue dans les contrats </a:t>
            </a:r>
            <a:r>
              <a:rPr lang="fr-FR" dirty="0" smtClean="0"/>
              <a:t>couvrant la </a:t>
            </a:r>
            <a:r>
              <a:rPr lang="fr-FR" dirty="0"/>
              <a:t>fermeture </a:t>
            </a:r>
            <a:r>
              <a:rPr lang="fr-FR" dirty="0" smtClean="0"/>
              <a:t>administrative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fr-FR" dirty="0" smtClean="0"/>
              <a:t>A </a:t>
            </a:r>
            <a:r>
              <a:rPr lang="fr-FR" dirty="0"/>
              <a:t>l’inverse, </a:t>
            </a:r>
            <a:r>
              <a:rPr lang="fr-FR" b="1" dirty="0"/>
              <a:t>près de 3 % des assurés </a:t>
            </a:r>
            <a:r>
              <a:rPr lang="fr-FR" b="1" dirty="0" smtClean="0"/>
              <a:t>des </a:t>
            </a:r>
            <a:r>
              <a:rPr lang="fr-FR" b="1" dirty="0"/>
              <a:t>contrats analysés peuvent prétendre à une indemnisation</a:t>
            </a:r>
            <a:r>
              <a:rPr lang="fr-FR" dirty="0"/>
              <a:t>. </a:t>
            </a:r>
            <a:endParaRPr lang="fr-FR" dirty="0" smtClean="0"/>
          </a:p>
          <a:p>
            <a:pPr lvl="1">
              <a:lnSpc>
                <a:spcPct val="120000"/>
              </a:lnSpc>
            </a:pPr>
            <a:r>
              <a:rPr lang="fr-FR" dirty="0" smtClean="0"/>
              <a:t>notamment lorsque </a:t>
            </a:r>
            <a:r>
              <a:rPr lang="fr-FR" dirty="0"/>
              <a:t>le contrat garantit les pertes d’exploitation quelle qu’en soit la cause et ne comporte aucune exclusion du risque </a:t>
            </a:r>
            <a:r>
              <a:rPr lang="fr-FR" dirty="0" smtClean="0"/>
              <a:t>pandémique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fr-FR" dirty="0" smtClean="0"/>
              <a:t>L’ACPR </a:t>
            </a:r>
            <a:r>
              <a:rPr lang="fr-FR" dirty="0"/>
              <a:t>a également identifié </a:t>
            </a:r>
            <a:r>
              <a:rPr lang="fr-FR" b="1" dirty="0"/>
              <a:t>des clauses contractuelles ne permettant pas de conclure avec certitude à une absence de garantie</a:t>
            </a:r>
            <a:r>
              <a:rPr lang="fr-FR" dirty="0"/>
              <a:t>. Cette situation concerne environ 4 % des assurés </a:t>
            </a:r>
            <a:r>
              <a:rPr lang="fr-FR" dirty="0" smtClean="0"/>
              <a:t>des </a:t>
            </a:r>
            <a:r>
              <a:rPr lang="fr-FR" dirty="0"/>
              <a:t>contrats analysés. </a:t>
            </a:r>
            <a:endParaRPr lang="fr-FR" dirty="0" smtClean="0"/>
          </a:p>
          <a:p>
            <a:pPr lvl="1">
              <a:lnSpc>
                <a:spcPct val="120000"/>
              </a:lnSpc>
            </a:pPr>
            <a:r>
              <a:rPr lang="fr-FR" dirty="0" smtClean="0"/>
              <a:t>Dans </a:t>
            </a:r>
            <a:r>
              <a:rPr lang="fr-FR" dirty="0"/>
              <a:t>ces cas, seule une interprétation du juge serait de nature à lever toute incertitude si les assureurs concernés, en cas de </a:t>
            </a:r>
            <a:r>
              <a:rPr lang="fr-FR" dirty="0" smtClean="0"/>
              <a:t>doute, </a:t>
            </a:r>
            <a:r>
              <a:rPr lang="fr-FR" dirty="0"/>
              <a:t>n’interprètent pas le contrat en faveur de l’assuré. </a:t>
            </a:r>
          </a:p>
        </p:txBody>
      </p:sp>
    </p:spTree>
    <p:extLst>
      <p:ext uri="{BB962C8B-B14F-4D97-AF65-F5344CB8AC3E}">
        <p14:creationId xmlns:p14="http://schemas.microsoft.com/office/powerpoint/2010/main" val="1805828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1. l ’état des lieux réalisé par l’ACPR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5612AF6-3794-417C-8315-010C3BB3AD18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82800" y="1340768"/>
            <a:ext cx="8229600" cy="489654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fr-FR" dirty="0" smtClean="0"/>
              <a:t>Les </a:t>
            </a:r>
            <a:r>
              <a:rPr lang="fr-FR" dirty="0"/>
              <a:t>conventions doivent être exécutées de bonne foi. À ce titre, les assureurs sont tenus de </a:t>
            </a:r>
            <a:r>
              <a:rPr lang="fr-FR" b="1" dirty="0"/>
              <a:t>répondre, dans des délais raisonnables, aux demandes d’information des assurés </a:t>
            </a:r>
            <a:r>
              <a:rPr lang="fr-FR" dirty="0"/>
              <a:t>portant sur l’étendue des garanties et aux déclarations de sinistre, en veillant à expliciter les éventuels refus de garantie qui leur sont </a:t>
            </a:r>
            <a:r>
              <a:rPr lang="fr-FR" dirty="0" smtClean="0"/>
              <a:t>opposés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fr-FR" dirty="0" smtClean="0"/>
              <a:t>Ils </a:t>
            </a:r>
            <a:r>
              <a:rPr lang="fr-FR" dirty="0"/>
              <a:t>doivent aussi être particulièrement vigilants à la qualité du traitement des réclamations de la clientèle. </a:t>
            </a:r>
            <a:r>
              <a:rPr lang="fr-FR" b="1" dirty="0"/>
              <a:t>Les gestes commerciaux de nature diverse qui sont faits par les assureurs ne peuvent conduire à priver les assurés de leur droit de recours</a:t>
            </a:r>
            <a:r>
              <a:rPr lang="fr-FR" dirty="0"/>
              <a:t> en cas de contestation de la portée des clauses </a:t>
            </a:r>
            <a:r>
              <a:rPr lang="fr-FR" dirty="0" smtClean="0"/>
              <a:t>contractuelles</a:t>
            </a:r>
            <a:endParaRPr lang="fr-FR" dirty="0"/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fr-FR" dirty="0" smtClean="0"/>
              <a:t>Sur </a:t>
            </a:r>
            <a:r>
              <a:rPr lang="fr-FR" dirty="0"/>
              <a:t>la base de cette analyse, l’ACPR a entrepris, avec les </a:t>
            </a:r>
            <a:r>
              <a:rPr lang="fr-FR" dirty="0" smtClean="0"/>
              <a:t>assureurs concernés</a:t>
            </a:r>
            <a:r>
              <a:rPr lang="fr-FR" dirty="0"/>
              <a:t>, de vérifier </a:t>
            </a:r>
            <a:r>
              <a:rPr lang="fr-FR" dirty="0" smtClean="0"/>
              <a:t>le </a:t>
            </a:r>
            <a:r>
              <a:rPr lang="fr-FR" b="1" dirty="0" smtClean="0"/>
              <a:t>niveau suffisant des provisions techniques </a:t>
            </a:r>
            <a:r>
              <a:rPr lang="fr-FR" dirty="0" smtClean="0"/>
              <a:t>de ces </a:t>
            </a:r>
            <a:r>
              <a:rPr lang="fr-FR" dirty="0"/>
              <a:t>contrats couvrant explicitement ou possiblement le risque de </a:t>
            </a:r>
            <a:r>
              <a:rPr lang="fr-FR" dirty="0" smtClean="0"/>
              <a:t>pandémie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96672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2. les recommandations de l’ACPR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5612AF6-3794-417C-8315-010C3BB3AD18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68000" y="1158423"/>
            <a:ext cx="8424480" cy="5688632"/>
          </a:xfrm>
        </p:spPr>
        <p:txBody>
          <a:bodyPr>
            <a:noAutofit/>
          </a:bodyPr>
          <a:lstStyle/>
          <a:p>
            <a:r>
              <a:rPr lang="fr-FR" sz="2000" dirty="0" smtClean="0"/>
              <a:t>L’ACPR </a:t>
            </a:r>
            <a:r>
              <a:rPr lang="fr-FR" sz="2000" dirty="0"/>
              <a:t>invite </a:t>
            </a:r>
            <a:r>
              <a:rPr lang="fr-FR" sz="2000" dirty="0" smtClean="0"/>
              <a:t>les </a:t>
            </a:r>
            <a:r>
              <a:rPr lang="fr-FR" sz="2000" dirty="0"/>
              <a:t>professionnels pour l’avenir </a:t>
            </a:r>
            <a:r>
              <a:rPr lang="fr-FR" sz="2000" dirty="0" smtClean="0"/>
              <a:t>à </a:t>
            </a:r>
            <a:r>
              <a:rPr lang="fr-FR" sz="2000" b="1" dirty="0"/>
              <a:t>revoir </a:t>
            </a:r>
            <a:r>
              <a:rPr lang="fr-FR" sz="2000" b="1" dirty="0" smtClean="0"/>
              <a:t>la </a:t>
            </a:r>
            <a:r>
              <a:rPr lang="fr-FR" sz="2000" b="1" dirty="0"/>
              <a:t>rédaction de toutes les clauses contractuelles </a:t>
            </a:r>
            <a:r>
              <a:rPr lang="fr-FR" sz="2000" b="1" dirty="0" smtClean="0"/>
              <a:t>ambigües </a:t>
            </a:r>
            <a:r>
              <a:rPr lang="fr-FR" sz="2000" dirty="0"/>
              <a:t>et à préciser l’architecture générale des contrats afin d’informer clairement les assurés de l’étendue exacte de leurs </a:t>
            </a:r>
            <a:r>
              <a:rPr lang="fr-FR" sz="2000" dirty="0" smtClean="0"/>
              <a:t>garanties</a:t>
            </a:r>
            <a:endParaRPr lang="fr-FR" sz="2000" dirty="0"/>
          </a:p>
          <a:p>
            <a:pPr lvl="1"/>
            <a:r>
              <a:rPr lang="fr-FR" sz="1800" dirty="0" smtClean="0"/>
              <a:t>S’agissant </a:t>
            </a:r>
            <a:r>
              <a:rPr lang="fr-FR" sz="1800" dirty="0"/>
              <a:t>des contrats en cours d’exécution, </a:t>
            </a:r>
            <a:r>
              <a:rPr lang="fr-FR" sz="1800" dirty="0" smtClean="0"/>
              <a:t>l’ACPR rappelle </a:t>
            </a:r>
            <a:r>
              <a:rPr lang="fr-FR" sz="1800" dirty="0"/>
              <a:t>que toute addition ou </a:t>
            </a:r>
            <a:r>
              <a:rPr lang="fr-FR" sz="1800" b="1" dirty="0"/>
              <a:t>modification ne peut se faire sans l’accord exprès du </a:t>
            </a:r>
            <a:r>
              <a:rPr lang="fr-FR" sz="1800" b="1" dirty="0" smtClean="0"/>
              <a:t>souscripteur</a:t>
            </a:r>
          </a:p>
          <a:p>
            <a:pPr>
              <a:spcBef>
                <a:spcPts val="1800"/>
              </a:spcBef>
            </a:pPr>
            <a:r>
              <a:rPr lang="fr-FR" sz="2000" dirty="0" smtClean="0"/>
              <a:t>la </a:t>
            </a:r>
            <a:r>
              <a:rPr lang="fr-FR" sz="2000" dirty="0"/>
              <a:t>pandémie a montré que, malgré les préconisations émises par l’ACPR depuis quatre ans, la </a:t>
            </a:r>
            <a:r>
              <a:rPr lang="fr-FR" sz="2000" b="1" dirty="0"/>
              <a:t>qualité des systèmes d’information des assureurs est encore trop </a:t>
            </a:r>
            <a:r>
              <a:rPr lang="fr-FR" sz="2000" b="1" dirty="0" smtClean="0"/>
              <a:t>inégale</a:t>
            </a:r>
          </a:p>
          <a:p>
            <a:pPr lvl="1"/>
            <a:r>
              <a:rPr lang="fr-FR" sz="1800" dirty="0" smtClean="0"/>
              <a:t>Les </a:t>
            </a:r>
            <a:r>
              <a:rPr lang="fr-FR" sz="1800" dirty="0" smtClean="0"/>
              <a:t>assureurs </a:t>
            </a:r>
            <a:r>
              <a:rPr lang="fr-FR" sz="1800" dirty="0" smtClean="0"/>
              <a:t>doivent </a:t>
            </a:r>
            <a:r>
              <a:rPr lang="fr-FR" sz="1800" dirty="0"/>
              <a:t>s’assurer qu’ils disposent d’une vision précise du contenu des garanties dont bénéficient leurs assurés, y compris pour les anciennes générations de contrats ou lorsque la distribution est réalisée par des </a:t>
            </a:r>
            <a:r>
              <a:rPr lang="fr-FR" sz="1800" dirty="0" smtClean="0"/>
              <a:t>intermédiaires</a:t>
            </a:r>
          </a:p>
          <a:p>
            <a:pPr lvl="1"/>
            <a:r>
              <a:rPr lang="fr-FR" sz="1800" dirty="0" smtClean="0"/>
              <a:t>Dans </a:t>
            </a:r>
            <a:r>
              <a:rPr lang="fr-FR" sz="1800" dirty="0"/>
              <a:t>ce dernier cas, les </a:t>
            </a:r>
            <a:r>
              <a:rPr lang="fr-FR" sz="1800" dirty="0" smtClean="0"/>
              <a:t>assureurs doivent </a:t>
            </a:r>
            <a:r>
              <a:rPr lang="fr-FR" sz="1800" dirty="0"/>
              <a:t>formaliser l’étendue des dérogations octroyées à leurs distributeurs et renforcer le contrôle des délégations </a:t>
            </a:r>
            <a:r>
              <a:rPr lang="fr-FR" sz="1800" dirty="0" smtClean="0"/>
              <a:t>accordées </a:t>
            </a:r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1668722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3. De nombreux contentieux pendants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5612AF6-3794-417C-8315-010C3BB3AD18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146378" y="1677811"/>
            <a:ext cx="8568496" cy="424847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fr-FR" dirty="0" smtClean="0"/>
              <a:t>Des </a:t>
            </a:r>
            <a:r>
              <a:rPr lang="fr-FR" b="1" dirty="0" smtClean="0"/>
              <a:t>jugements qui peuvent diverger </a:t>
            </a:r>
            <a:r>
              <a:rPr lang="fr-FR" dirty="0" smtClean="0"/>
              <a:t>entre tribunaux de </a:t>
            </a:r>
            <a:r>
              <a:rPr lang="fr-FR" dirty="0" smtClean="0"/>
              <a:t>commerce </a:t>
            </a:r>
            <a:r>
              <a:rPr lang="fr-FR" dirty="0" smtClean="0"/>
              <a:t>pour l’interprétation d’un même contrat </a:t>
            </a:r>
          </a:p>
          <a:p>
            <a:pPr>
              <a:lnSpc>
                <a:spcPct val="110000"/>
              </a:lnSpc>
            </a:pPr>
            <a:endParaRPr lang="fr-FR" dirty="0" smtClean="0"/>
          </a:p>
          <a:p>
            <a:pPr>
              <a:lnSpc>
                <a:spcPct val="110000"/>
              </a:lnSpc>
            </a:pPr>
            <a:r>
              <a:rPr lang="fr-FR" dirty="0" smtClean="0"/>
              <a:t>Des recours effectués par les assureurs contre certaines décisions qui leur sont défavorables mais encore </a:t>
            </a:r>
            <a:r>
              <a:rPr lang="fr-FR" b="1" dirty="0" smtClean="0"/>
              <a:t>aucun jugement de cour d’appel</a:t>
            </a:r>
          </a:p>
          <a:p>
            <a:pPr>
              <a:lnSpc>
                <a:spcPct val="110000"/>
              </a:lnSpc>
            </a:pPr>
            <a:endParaRPr lang="fr-FR" b="1" dirty="0" smtClean="0"/>
          </a:p>
          <a:p>
            <a:pPr>
              <a:lnSpc>
                <a:spcPct val="110000"/>
              </a:lnSpc>
            </a:pPr>
            <a:r>
              <a:rPr lang="fr-FR" dirty="0" smtClean="0"/>
              <a:t>Des assureurs qui </a:t>
            </a:r>
            <a:r>
              <a:rPr lang="fr-FR" b="1" dirty="0" smtClean="0"/>
              <a:t>transigent avec les plaignants </a:t>
            </a:r>
            <a:r>
              <a:rPr lang="fr-FR" dirty="0" smtClean="0"/>
              <a:t>pour éviter les procès  </a:t>
            </a:r>
          </a:p>
          <a:p>
            <a:pPr>
              <a:lnSpc>
                <a:spcPct val="110000"/>
              </a:lnSpc>
            </a:pPr>
            <a:endParaRPr lang="fr-FR" dirty="0"/>
          </a:p>
          <a:p>
            <a:pPr>
              <a:lnSpc>
                <a:spcPct val="110000"/>
              </a:lnSpc>
            </a:pPr>
            <a:r>
              <a:rPr lang="fr-FR" dirty="0" smtClean="0"/>
              <a:t>Une grande </a:t>
            </a:r>
            <a:r>
              <a:rPr lang="fr-FR" b="1" dirty="0" smtClean="0"/>
              <a:t>incertitude du fait du nouveau confinement </a:t>
            </a:r>
            <a:r>
              <a:rPr lang="fr-FR" dirty="0" smtClean="0"/>
              <a:t>en cours, qui aggrave la situation économique des professionnels et peut susciter une deuxième vague de réclamations, de contentieux, de remise en </a:t>
            </a:r>
            <a:r>
              <a:rPr lang="fr-FR" dirty="0" smtClean="0"/>
              <a:t>cause des </a:t>
            </a:r>
            <a:r>
              <a:rPr lang="fr-FR" dirty="0" smtClean="0"/>
              <a:t>transactions déjà effectuées…</a:t>
            </a:r>
          </a:p>
          <a:p>
            <a:endParaRPr lang="fr-FR" dirty="0"/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05599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Questions / </a:t>
            </a:r>
            <a:r>
              <a:rPr lang="fr-FR" dirty="0" err="1" smtClean="0"/>
              <a:t>CONCLUsion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5612AF6-3794-417C-8315-010C3BB3AD18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146378" y="1677811"/>
            <a:ext cx="8568496" cy="424847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Pour en savoir plus, état des lieux sur le site de l’ACPR :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hlinkClick r:id="rId2"/>
              </a:rPr>
              <a:t>https://</a:t>
            </a:r>
            <a:r>
              <a:rPr lang="fr-FR" dirty="0" smtClean="0">
                <a:hlinkClick r:id="rId2"/>
              </a:rPr>
              <a:t>acpr.banque-france.fr/communique-de-presse/garantie-pertes-dexploitation-letat-des-lieux-de-lacpr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77929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ABARIT-BDF-PPT-1">
  <a:themeElements>
    <a:clrScheme name="Personnalisé 1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205AA7"/>
      </a:accent1>
      <a:accent2>
        <a:srgbClr val="005BD3"/>
      </a:accent2>
      <a:accent3>
        <a:srgbClr val="00449E"/>
      </a:accent3>
      <a:accent4>
        <a:srgbClr val="00449E"/>
      </a:accent4>
      <a:accent5>
        <a:srgbClr val="800080"/>
      </a:accent5>
      <a:accent6>
        <a:srgbClr val="D60093"/>
      </a:accent6>
      <a:hlink>
        <a:srgbClr val="A0006E"/>
      </a:hlink>
      <a:folHlink>
        <a:srgbClr val="FE19FF"/>
      </a:folHlink>
    </a:clrScheme>
    <a:fontScheme name="Personnalisé 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 Analyse SSI" id="{7CB81EA7-6370-48EC-A1F6-8C61DA0247FA}" vid="{AEF735DC-E72B-4B13-BA3E-0187B296E123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DFTheme xmlns="http://schemas.microsoft.com/sharepoint/v3" xsi:nil="true"/>
    <Categories xmlns="http://schemas.microsoft.com/sharepoint/v3" xsi:nil="true"/>
    <Description xmlns="f687ba61-5d74-4821-b051-a88d64463277" xsi:nil="true"/>
    <BDFCategori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8B699E95CC4C4E89811DE8D90E0602" ma:contentTypeVersion="0" ma:contentTypeDescription="Crée un document." ma:contentTypeScope="" ma:versionID="5208832eeca267ab407bcc8925aefd41">
  <xsd:schema xmlns:xsd="http://www.w3.org/2001/XMLSchema" xmlns:xs="http://www.w3.org/2001/XMLSchema" xmlns:p="http://schemas.microsoft.com/office/2006/metadata/properties" xmlns:ns1="http://schemas.microsoft.com/sharepoint/v3" xmlns:ns2="f687ba61-5d74-4821-b051-a88d64463277" targetNamespace="http://schemas.microsoft.com/office/2006/metadata/properties" ma:root="true" ma:fieldsID="d8016fd7f0d687d4841722cdac7f634c" ns1:_="" ns2:_="">
    <xsd:import namespace="http://schemas.microsoft.com/sharepoint/v3"/>
    <xsd:import namespace="f687ba61-5d74-4821-b051-a88d64463277"/>
    <xsd:element name="properties">
      <xsd:complexType>
        <xsd:sequence>
          <xsd:element name="documentManagement">
            <xsd:complexType>
              <xsd:all>
                <xsd:element ref="ns2:Description" minOccurs="0"/>
                <xsd:element ref="ns1:Categories" minOccurs="0"/>
                <xsd:element ref="ns1:BDFTheme" minOccurs="0"/>
                <xsd:element ref="ns1:BDFCategori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Categories" ma:index="9" nillable="true" ma:displayName="Catégories" ma:internalName="Categories" ma:readOnly="false">
      <xsd:simpleType>
        <xsd:restriction base="dms:Text"/>
      </xsd:simpleType>
    </xsd:element>
    <xsd:element name="BDFTheme" ma:index="10" nillable="true" ma:displayName="Thème" ma:format="Dropdown" ma:internalName="BDFTheme">
      <xsd:simpleType>
        <xsd:restriction base="dms:Choice">
          <xsd:enumeration value="-"/>
        </xsd:restriction>
      </xsd:simpleType>
    </xsd:element>
    <xsd:element name="BDFCategorie" ma:index="11" nillable="true" ma:displayName="Catégorie" ma:format="Dropdown" ma:internalName="BDFCategorie">
      <xsd:simpleType>
        <xsd:restriction base="dms:Choice">
          <xsd:enumeration value="-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87ba61-5d74-4821-b051-a88d64463277" elementFormDefault="qualified">
    <xsd:import namespace="http://schemas.microsoft.com/office/2006/documentManagement/types"/>
    <xsd:import namespace="http://schemas.microsoft.com/office/infopath/2007/PartnerControls"/>
    <xsd:element name="Description" ma:index="8" nillable="true" ma:displayName="Description" ma:internalName="Description" ma:readOnly="fals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2FDDFE8-55E5-4F72-9917-6DF7276A2EFF}">
  <ds:schemaRefs>
    <ds:schemaRef ds:uri="f687ba61-5d74-4821-b051-a88d64463277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sharepoint/v3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1323C1A-603D-4890-99D6-2670B78F61A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1693CD2-431E-45B1-95F5-4F4BEC81E2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687ba61-5d74-4821-b051-a88d644632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présentation Analyse SSI</Template>
  <TotalTime>4349</TotalTime>
  <Words>925</Words>
  <Application>Microsoft Office PowerPoint</Application>
  <PresentationFormat>Affichage à l'écran (4:3)</PresentationFormat>
  <Paragraphs>72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GABARIT-BDF-PPT-1</vt:lpstr>
      <vt:lpstr>Garantie pertes d’exploitation</vt:lpstr>
      <vt:lpstr>1. l ’état des lieux réalisé par l’ACPR</vt:lpstr>
      <vt:lpstr>1. l ’état des lieux réalisé par l’ACPR</vt:lpstr>
      <vt:lpstr>1. l ’état des lieux réalisé par l’ACPR</vt:lpstr>
      <vt:lpstr>1. l ’état des lieux réalisé par l’ACPR</vt:lpstr>
      <vt:lpstr>2. les recommandations de l’ACPR</vt:lpstr>
      <vt:lpstr>3. De nombreux contentieux pendants</vt:lpstr>
      <vt:lpstr>Questions / CONCLUsion</vt:lpstr>
    </vt:vector>
  </TitlesOfParts>
  <Company>Banque de France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Synthèse de l’enquête déclarative de 2019 sur la gestion de la sécurité des systèmes d’information des assureurs</dc:title>
  <dc:creator>MEILLAND Olivier (UA 2725)</dc:creator>
  <cp:lastModifiedBy>TEMPE François (UA 2774)</cp:lastModifiedBy>
  <cp:revision>18</cp:revision>
  <cp:lastPrinted>2020-11-27T18:01:30Z</cp:lastPrinted>
  <dcterms:created xsi:type="dcterms:W3CDTF">2020-11-06T16:40:31Z</dcterms:created>
  <dcterms:modified xsi:type="dcterms:W3CDTF">2020-11-27T18:16:15Z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0x010100668B699E95CC4C4E89811DE8D90E0602</vt:lpwstr>
  </property>
</Properties>
</file>